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003012" y="167687"/>
            <a:ext cx="9626811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Создание предприятия для сборки промышленных швейных машин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725082" y="788514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605568" y="3799411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95264" y="3866043"/>
            <a:ext cx="156734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Изготовление комплектующих и узлов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29584" y="3946525"/>
            <a:ext cx="134476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Покраска и сушка деталей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13676" y="3863602"/>
            <a:ext cx="1211586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Сборка и контроль качества</a:t>
            </a: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621728" y="3946525"/>
            <a:ext cx="1339321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Складирование и хранение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Технологический процесс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Мо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щ</a:t>
            </a: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ность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570911" y="2009704"/>
            <a:ext cx="462040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NPV -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IRR  -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887665" y="445603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81329"/>
              </p:ext>
            </p:extLst>
          </p:nvPr>
        </p:nvGraphicFramePr>
        <p:xfrm>
          <a:off x="9187698" y="5991717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Ферганская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665781" y="4828071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err="1">
                <a:solidFill>
                  <a:srgbClr val="00425F"/>
                </a:solidFill>
                <a:latin typeface="Montserrat" pitchFamily="2" charset="-52"/>
              </a:rPr>
              <a:t>Ферганс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кая область</a:t>
            </a: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2830345" y="1451815"/>
            <a:ext cx="2482932" cy="87780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Создание предприятия по сборке швейных машин в Республике Узбекистан с максимальной мощностью 40 тыс. единиц продукции в год.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07731" y="5144012"/>
            <a:ext cx="5239791" cy="153234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Объём мирового рынка промышленных швейных машин оценивался в 3,6 млрд долларов США.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Рынок промышленных швейных машин в зависимости от отрасли конечного использования сегментирован на одежду и текстиль, автомобилестроение, обивку и мебель, изделия из кожи и другие. В 2024 году на сегменты одежды и текстиля приходилось более 53% доли рынка. 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Рост рынка автоматических швейных машин по прогнозам, достигнет 6,8 млрд долларов США к 2032 году.</a:t>
            </a: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2901154" y="1012595"/>
            <a:ext cx="1896029" cy="1760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Машиностроение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2776723" y="121066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0" y="4849338"/>
            <a:ext cx="82287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Рынок</a:t>
            </a: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80160" y="2679485"/>
            <a:ext cx="5186604" cy="212276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Растущий спрос на одежду и текстиль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Урбанизация, рост населения и изменения в поведении потребителей повышают спрос на промышленные швейные машины, необходимые для крупносерийного производства.</a:t>
            </a:r>
          </a:p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Использование швейных машин в автомобилестроении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Нужна прочная и аккуратная строчка для автомобильных сидений, салонов, подушек безопасности, обивки.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Рост моды DIY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Do It Yourself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и домашнего декора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Увеличивает спрос на базовые и продвинутые швейные машины.</a:t>
            </a:r>
          </a:p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Автоматизация процессов - 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роботизированные швейные машины сокращают время на выполнение операций и увеличивают производительность.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91338" y="2424103"/>
            <a:ext cx="511087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Перспективы роста производства швейных машинок в мире 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~200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До 7,9 лет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620252" y="1396925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39,5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182" y="138852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27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,65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40 тысяч шт. 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год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FC6CE292-8A01-42F3-8CC4-119BBAD19F84}"/>
              </a:ext>
            </a:extLst>
          </p:cNvPr>
          <p:cNvSpPr txBox="1"/>
          <p:nvPr/>
        </p:nvSpPr>
        <p:spPr>
          <a:xfrm>
            <a:off x="11345389" y="6205690"/>
            <a:ext cx="786424" cy="566821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lnSpc>
                <a:spcPct val="150000"/>
              </a:lnSpc>
              <a:defRPr/>
            </a:pPr>
            <a:r>
              <a:rPr lang="ru-RU" sz="800" b="1" spc="-10" dirty="0">
                <a:solidFill>
                  <a:srgbClr val="5BC4BF"/>
                </a:solidFill>
                <a:latin typeface="Montserrat" pitchFamily="2" charset="-52"/>
              </a:rPr>
              <a:t>Требуемая площадь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algn="ctr">
              <a:defRPr/>
            </a:pPr>
            <a:r>
              <a:rPr lang="en-US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~ </a:t>
            </a:r>
            <a:r>
              <a:rPr lang="ru-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1,5 тыс. га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defRPr/>
            </a:pPr>
            <a:endParaRPr sz="4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81" name="object 12">
            <a:extLst>
              <a:ext uri="{FF2B5EF4-FFF2-40B4-BE49-F238E27FC236}">
                <a16:creationId xmlns:a16="http://schemas.microsoft.com/office/drawing/2014/main" id="{36E210BA-8957-4975-977B-FB1F5D3A9A1F}"/>
              </a:ext>
            </a:extLst>
          </p:cNvPr>
          <p:cNvSpPr txBox="1"/>
          <p:nvPr/>
        </p:nvSpPr>
        <p:spPr>
          <a:xfrm>
            <a:off x="5698229" y="4620334"/>
            <a:ext cx="3271119" cy="205376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Разработчик проекта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Консалтинговая компания 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"ERNST &amp; YOUNG"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algn="just">
              <a:spcBef>
                <a:spcPts val="95"/>
              </a:spcBef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    Ташкент, Мирзо-</a:t>
            </a:r>
            <a:r>
              <a:rPr lang="ru-RU" sz="1000" spc="-10" dirty="0" err="1">
                <a:solidFill>
                  <a:srgbClr val="00425F"/>
                </a:solidFill>
                <a:latin typeface="Montserrat" pitchFamily="2" charset="-52"/>
              </a:rPr>
              <a:t>Улугбекский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район, пр-т    </a:t>
            </a:r>
          </a:p>
          <a:p>
            <a:pPr marL="12700" marR="5080" algn="just">
              <a:spcBef>
                <a:spcPts val="95"/>
              </a:spcBef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    </a:t>
            </a:r>
            <a:r>
              <a:rPr lang="ru-RU" sz="1000" spc="-10" dirty="0" err="1">
                <a:solidFill>
                  <a:srgbClr val="00425F"/>
                </a:solidFill>
                <a:latin typeface="Montserrat" pitchFamily="2" charset="-52"/>
              </a:rPr>
              <a:t>Мустакиллик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, 75</a:t>
            </a:r>
          </a:p>
          <a:p>
            <a:pPr marL="12700" marR="5080" algn="just">
              <a:spcBef>
                <a:spcPts val="95"/>
              </a:spcBef>
              <a:defRPr/>
            </a:pP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   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eytashkent@uz.ey.com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algn="just">
              <a:spcBef>
                <a:spcPts val="95"/>
              </a:spcBef>
              <a:defRPr/>
            </a:pP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    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www.ey.uz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9F8BD60-DE59-468D-A134-0DBF647D1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580" y="5559654"/>
            <a:ext cx="133369" cy="20005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51DEE9C-257A-4A3C-B89E-33CB608561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487576" y="6318643"/>
            <a:ext cx="199818" cy="23614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E0785EF-C48B-4455-A02E-B78B3B8531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0361" y="5975450"/>
            <a:ext cx="219106" cy="171474"/>
          </a:xfrm>
          <a:prstGeom prst="rect">
            <a:avLst/>
          </a:prstGeom>
        </p:spPr>
      </p:pic>
      <p:sp>
        <p:nvSpPr>
          <p:cNvPr id="79" name="object 21">
            <a:extLst>
              <a:ext uri="{FF2B5EF4-FFF2-40B4-BE49-F238E27FC236}">
                <a16:creationId xmlns:a16="http://schemas.microsoft.com/office/drawing/2014/main" id="{9828443E-C859-440A-8A6D-C619BB41FD8E}"/>
              </a:ext>
            </a:extLst>
          </p:cNvPr>
          <p:cNvSpPr txBox="1"/>
          <p:nvPr/>
        </p:nvSpPr>
        <p:spPr>
          <a:xfrm>
            <a:off x="10019996" y="1942665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20,5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5" name="object 21">
            <a:extLst>
              <a:ext uri="{FF2B5EF4-FFF2-40B4-BE49-F238E27FC236}">
                <a16:creationId xmlns:a16="http://schemas.microsoft.com/office/drawing/2014/main" id="{ECB70796-CCDB-461D-AA20-5BC730F7FB91}"/>
              </a:ext>
            </a:extLst>
          </p:cNvPr>
          <p:cNvSpPr txBox="1"/>
          <p:nvPr/>
        </p:nvSpPr>
        <p:spPr>
          <a:xfrm>
            <a:off x="9974665" y="209840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    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,3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%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EC54783-D389-4D64-9052-AABA265D6949}"/>
              </a:ext>
            </a:extLst>
          </p:cNvPr>
          <p:cNvCxnSpPr>
            <a:cxnSpLocks/>
          </p:cNvCxnSpPr>
          <p:nvPr/>
        </p:nvCxnSpPr>
        <p:spPr>
          <a:xfrm>
            <a:off x="11760818" y="5082897"/>
            <a:ext cx="23222" cy="92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32157D-DF07-4CA9-B0C1-C885097270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358" y="755025"/>
            <a:ext cx="2655096" cy="16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412</Words>
  <Application>Microsoft Office PowerPoint</Application>
  <PresentationFormat>Широкоэкранный</PresentationFormat>
  <Paragraphs>101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54</cp:revision>
  <dcterms:created xsi:type="dcterms:W3CDTF">2025-06-26T10:47:44Z</dcterms:created>
  <dcterms:modified xsi:type="dcterms:W3CDTF">2025-07-23T09:34:54Z</dcterms:modified>
</cp:coreProperties>
</file>