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147479659" r:id="rId2"/>
    <p:sldId id="2147479702" r:id="rId3"/>
    <p:sldId id="2147479665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DAE92-B9DA-4728-A9B9-0B076605A383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F0A36-D95E-474C-BE99-9E0E9D6E7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03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8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DCCC6-E41F-4E71-BF68-1D93A6F91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F6C02A-D458-4963-BBF4-71B5405F6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1F8755-C90D-403E-B410-2159D294E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C34E8B-8D70-4D55-A5F6-54F48B60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34430D-C24A-4556-B915-2963C268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8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C3FD0-D24E-4510-8D59-7A1A2A3E7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8ACC61-97BF-4AE8-8FBC-9B327A452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92DDED-F8CC-4F17-BFE9-F85CFDC20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44B02B-1F8D-4B75-B5DF-2ECADEA0F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49ED16-EAFD-4284-AF39-AABEFAD0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90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AAC545-23C2-40E7-9C4D-0432676DE5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0AEAC0-93AD-4212-B1FF-CC0EC484A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05B403-3286-43DE-8FD7-6FD29CE6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909C0C-D2C9-4506-86CA-C946053D0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94819-CCC3-4063-AB36-3C67579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38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32E68-3963-4E30-AB49-65CF4B6A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463B7-66DC-4558-B64A-B04161AA1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F171C0-F7A3-4307-B8B0-7C509142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BCA8DF-0515-4F58-BF45-F193E22F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1B97B5-9829-4AAA-A573-DC85C693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99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2D56F-57F0-4ED3-B2DF-660026C9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05DE9C-FF9F-41FE-8986-6CA0D5E62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7DB5B9-5083-4F14-B358-F75003D3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7EBFD2-4F3F-49E1-8CC5-8247B7D46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C0B8BB-EBEA-4935-8567-C99DCACF6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4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E87E9-0080-4F01-8D6A-CA3A11566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2E5584-7476-4D18-B536-8BDB556A5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5C5C21-9C69-4EAE-9EB5-39C12B49A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A4A76C-18A7-42A6-8EF7-EAA24C3C4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94A2B8-EDFE-4972-BC65-821D9E0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2B965C-ABA0-43B1-ADC6-99C77BB48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90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FD1EA-C709-4DDE-A2C8-52A53699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AA8E7E-C6A1-4EBB-B9FC-055F5984B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5DA781-9B6F-4892-B9F9-0EBDF29F6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BCF597-C772-4C32-B0A7-5377966B1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62252C-90C9-4257-BA94-3A87518C6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BB7C11-7831-4715-90AD-94BA1B9F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C26A3A-EB8B-4CD2-A83D-1FAA6096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704493-A90F-401D-A55D-F5C08C8B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21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34CC4-C2C8-4640-9AFF-7C008EEE9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673278-F425-49B4-AFBB-498DF57A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D3956B-E49E-483A-B095-0F7A9134E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299FC1-365E-4A96-A7E1-31948B1E0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99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71E95C-77AA-4DEE-B035-A0A87A7A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E25531-9993-4C2B-A8FF-0068E89F7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FCA083-4EF8-4BD5-8B4A-0A875AC7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75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A13FC-D782-426E-9967-98483D0C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BE87E5-625A-4985-B013-C95323DAC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F82B2A-BDB9-48F2-AC36-54BF899D0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0BA10B-3363-4DBF-978F-4704B83B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3E43AA-495D-4E3C-9116-7D90BC24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C8EBF-DB72-4E3F-B8B7-49BC8BFA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2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5277B-E999-478E-AB50-0CA83966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5147C1-FF9B-4A7B-93A9-194F3853B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AA723C-2D6D-4D09-A0EE-9405C873D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50F6B9-B8E7-4C98-BEA1-5B7BC384B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55B5D8-1DA2-4448-818C-16B617D31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378D1F-AA49-418B-B022-CE0E158B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42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B2B1F-3106-4920-A6FB-E4FA98F4F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06FE2D-A5E7-4576-9ECB-E1E4E70E1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ACCFC9-61D9-4B27-BDA2-2BC556F1E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FF3F3-84E5-4BA2-A35B-5462AE4FC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CB7504-0D9D-46F3-9466-FD4324D82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2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3">
            <a:extLst>
              <a:ext uri="{FF2B5EF4-FFF2-40B4-BE49-F238E27FC236}">
                <a16:creationId xmlns:a16="http://schemas.microsoft.com/office/drawing/2014/main" id="{D8D54B31-2D7C-44B0-81DC-E59CA57D825F}"/>
              </a:ext>
            </a:extLst>
          </p:cNvPr>
          <p:cNvSpPr/>
          <p:nvPr/>
        </p:nvSpPr>
        <p:spPr>
          <a:xfrm>
            <a:off x="5417186" y="784345"/>
            <a:ext cx="6715765" cy="5998844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54" name="object 7">
            <a:extLst>
              <a:ext uri="{FF2B5EF4-FFF2-40B4-BE49-F238E27FC236}">
                <a16:creationId xmlns:a16="http://schemas.microsoft.com/office/drawing/2014/main" id="{A2AF73D7-B325-4A1B-B5E0-40D1674E6C47}"/>
              </a:ext>
            </a:extLst>
          </p:cNvPr>
          <p:cNvSpPr/>
          <p:nvPr/>
        </p:nvSpPr>
        <p:spPr>
          <a:xfrm>
            <a:off x="-28091" y="1"/>
            <a:ext cx="12192000" cy="728603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187440" y="41186"/>
            <a:ext cx="9547707" cy="62837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algn="ctr">
              <a:spcBef>
                <a:spcPts val="100"/>
              </a:spcBef>
              <a:defRPr/>
            </a:pPr>
            <a:r>
              <a:rPr lang="ru-RU" sz="2000" b="1" spc="-10" dirty="0">
                <a:solidFill>
                  <a:srgbClr val="5BC4BF"/>
                </a:solidFill>
                <a:latin typeface="Montserrat" pitchFamily="2" charset="-52"/>
              </a:rPr>
              <a:t>Выращивание саженцев деревьев и кустарников с использованием современных технологий «in </a:t>
            </a:r>
            <a:r>
              <a:rPr lang="ru-RU" sz="2000" b="1" spc="-10" dirty="0" err="1">
                <a:solidFill>
                  <a:srgbClr val="5BC4BF"/>
                </a:solidFill>
                <a:latin typeface="Montserrat" pitchFamily="2" charset="-52"/>
              </a:rPr>
              <a:t>vitro</a:t>
            </a:r>
            <a:r>
              <a:rPr lang="ru-RU" sz="2000" b="1" spc="-10" dirty="0">
                <a:solidFill>
                  <a:srgbClr val="5BC4BF"/>
                </a:solidFill>
                <a:latin typeface="Montserrat" pitchFamily="2" charset="-52"/>
              </a:rPr>
              <a:t>» Хорезмской области</a:t>
            </a:r>
            <a:endParaRPr lang="en-US" sz="2000" b="1" spc="-10" noProof="1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3004378" y="757636"/>
            <a:ext cx="1015563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Отрасль</a:t>
            </a:r>
            <a:endParaRPr kumimoji="0" lang="en-US" sz="10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1627B92C-05CB-42FF-B4BE-672893685964}"/>
              </a:ext>
            </a:extLst>
          </p:cNvPr>
          <p:cNvSpPr/>
          <p:nvPr/>
        </p:nvSpPr>
        <p:spPr>
          <a:xfrm>
            <a:off x="5587319" y="3732277"/>
            <a:ext cx="6492048" cy="720161"/>
          </a:xfrm>
          <a:custGeom>
            <a:avLst/>
            <a:gdLst/>
            <a:ahLst/>
            <a:cxnLst/>
            <a:rect l="l" t="t" r="r" b="b"/>
            <a:pathLst>
              <a:path w="6492875" h="814070">
                <a:moveTo>
                  <a:pt x="1643303" y="407111"/>
                </a:moveTo>
                <a:lnTo>
                  <a:pt x="1430413" y="0"/>
                </a:lnTo>
                <a:lnTo>
                  <a:pt x="0" y="0"/>
                </a:lnTo>
                <a:lnTo>
                  <a:pt x="0" y="814057"/>
                </a:lnTo>
                <a:lnTo>
                  <a:pt x="1430413" y="814057"/>
                </a:lnTo>
                <a:lnTo>
                  <a:pt x="1643303" y="407111"/>
                </a:lnTo>
                <a:close/>
              </a:path>
              <a:path w="6492875" h="814070">
                <a:moveTo>
                  <a:pt x="3245993" y="407111"/>
                </a:moveTo>
                <a:lnTo>
                  <a:pt x="3033103" y="0"/>
                </a:lnTo>
                <a:lnTo>
                  <a:pt x="1567116" y="0"/>
                </a:lnTo>
                <a:lnTo>
                  <a:pt x="1780006" y="407111"/>
                </a:lnTo>
                <a:lnTo>
                  <a:pt x="1567116" y="814057"/>
                </a:lnTo>
                <a:lnTo>
                  <a:pt x="3033103" y="814057"/>
                </a:lnTo>
                <a:lnTo>
                  <a:pt x="3245993" y="407111"/>
                </a:lnTo>
                <a:close/>
              </a:path>
              <a:path w="6492875" h="814070">
                <a:moveTo>
                  <a:pt x="4869002" y="407111"/>
                </a:moveTo>
                <a:lnTo>
                  <a:pt x="4656112" y="0"/>
                </a:lnTo>
                <a:lnTo>
                  <a:pt x="3170809" y="0"/>
                </a:lnTo>
                <a:lnTo>
                  <a:pt x="3383699" y="407111"/>
                </a:lnTo>
                <a:lnTo>
                  <a:pt x="3170809" y="814057"/>
                </a:lnTo>
                <a:lnTo>
                  <a:pt x="4656112" y="814057"/>
                </a:lnTo>
                <a:lnTo>
                  <a:pt x="4869002" y="407111"/>
                </a:lnTo>
                <a:close/>
              </a:path>
              <a:path w="6492875" h="814070">
                <a:moveTo>
                  <a:pt x="6492811" y="407111"/>
                </a:moveTo>
                <a:lnTo>
                  <a:pt x="6279921" y="0"/>
                </a:lnTo>
                <a:lnTo>
                  <a:pt x="4794618" y="0"/>
                </a:lnTo>
                <a:lnTo>
                  <a:pt x="5007508" y="407111"/>
                </a:lnTo>
                <a:lnTo>
                  <a:pt x="4794618" y="814057"/>
                </a:lnTo>
                <a:lnTo>
                  <a:pt x="6279921" y="814057"/>
                </a:lnTo>
                <a:lnTo>
                  <a:pt x="6492811" y="407111"/>
                </a:lnTo>
                <a:close/>
              </a:path>
            </a:pathLst>
          </a:custGeom>
          <a:solidFill>
            <a:srgbClr val="5BC4B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564547" y="3822760"/>
            <a:ext cx="1567342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Отбор </a:t>
            </a:r>
            <a:r>
              <a:rPr kumimoji="0" lang="ru-RU" sz="11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экспланта</a:t>
            </a:r>
            <a:r>
              <a:rPr kumimoji="0" lang="ru-RU" sz="11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и содержание в </a:t>
            </a:r>
            <a:r>
              <a:rPr kumimoji="0" lang="ru-RU" sz="11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спецсреде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7346114" y="3806911"/>
            <a:ext cx="1344766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  <a:defRPr/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</a:rPr>
              <a:t>Формирование новых побегов саженца</a:t>
            </a:r>
            <a:endParaRPr lang="en-US" sz="1100" spc="-10" dirty="0">
              <a:solidFill>
                <a:srgbClr val="FFFFFF"/>
              </a:solidFill>
              <a:latin typeface="Montserrat" pitchFamily="2" charset="-52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9044359" y="3874102"/>
            <a:ext cx="1133555" cy="38215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Адаптация саженцев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590472" y="3793910"/>
            <a:ext cx="1262272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Высадка саженцев в грунт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690327" y="3457875"/>
            <a:ext cx="4423444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Технологический процесс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113" name="object 29">
            <a:extLst>
              <a:ext uri="{FF2B5EF4-FFF2-40B4-BE49-F238E27FC236}">
                <a16:creationId xmlns:a16="http://schemas.microsoft.com/office/drawing/2014/main" id="{6DB5783D-ED59-4D44-954A-08946FF8F506}"/>
              </a:ext>
            </a:extLst>
          </p:cNvPr>
          <p:cNvSpPr txBox="1"/>
          <p:nvPr/>
        </p:nvSpPr>
        <p:spPr>
          <a:xfrm>
            <a:off x="5661658" y="820560"/>
            <a:ext cx="2070791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Показатели проекта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114" name="object 31">
            <a:extLst>
              <a:ext uri="{FF2B5EF4-FFF2-40B4-BE49-F238E27FC236}">
                <a16:creationId xmlns:a16="http://schemas.microsoft.com/office/drawing/2014/main" id="{C840FD61-18E0-4578-8789-2E69D49CF6E2}"/>
              </a:ext>
            </a:extLst>
          </p:cNvPr>
          <p:cNvSpPr txBox="1"/>
          <p:nvPr/>
        </p:nvSpPr>
        <p:spPr>
          <a:xfrm>
            <a:off x="6081441" y="1870770"/>
            <a:ext cx="2024674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uz-Cyrl-UZ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Мо</a:t>
            </a:r>
            <a:r>
              <a:rPr kumimoji="0" lang="ru-RU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щ</a:t>
            </a:r>
            <a:r>
              <a:rPr kumimoji="0" lang="uz-Cyrl-UZ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ность</a:t>
            </a:r>
            <a:r>
              <a:rPr kumimoji="0" lang="en-US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: 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17" name="object 33">
            <a:extLst>
              <a:ext uri="{FF2B5EF4-FFF2-40B4-BE49-F238E27FC236}">
                <a16:creationId xmlns:a16="http://schemas.microsoft.com/office/drawing/2014/main" id="{3A40AA44-5DCB-4729-8890-E18116E84D63}"/>
              </a:ext>
            </a:extLst>
          </p:cNvPr>
          <p:cNvSpPr txBox="1"/>
          <p:nvPr/>
        </p:nvSpPr>
        <p:spPr>
          <a:xfrm>
            <a:off x="9378681" y="1257293"/>
            <a:ext cx="2070688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Потребность в инвестициях</a:t>
            </a:r>
          </a:p>
        </p:txBody>
      </p:sp>
      <p:sp>
        <p:nvSpPr>
          <p:cNvPr id="118" name="object 35">
            <a:extLst>
              <a:ext uri="{FF2B5EF4-FFF2-40B4-BE49-F238E27FC236}">
                <a16:creationId xmlns:a16="http://schemas.microsoft.com/office/drawing/2014/main" id="{9EBB8C31-034F-4627-B2E0-5D784D685581}"/>
              </a:ext>
            </a:extLst>
          </p:cNvPr>
          <p:cNvSpPr txBox="1"/>
          <p:nvPr/>
        </p:nvSpPr>
        <p:spPr>
          <a:xfrm>
            <a:off x="9097221" y="2001930"/>
            <a:ext cx="2611709" cy="33342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Местный рынок – 80%</a:t>
            </a:r>
          </a:p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Экспорт – 20%</a:t>
            </a:r>
          </a:p>
        </p:txBody>
      </p:sp>
      <p:sp>
        <p:nvSpPr>
          <p:cNvPr id="119" name="object 38">
            <a:extLst>
              <a:ext uri="{FF2B5EF4-FFF2-40B4-BE49-F238E27FC236}">
                <a16:creationId xmlns:a16="http://schemas.microsoft.com/office/drawing/2014/main" id="{1054FB01-7950-45C1-95C2-B7F9417EBC31}"/>
              </a:ext>
            </a:extLst>
          </p:cNvPr>
          <p:cNvSpPr/>
          <p:nvPr/>
        </p:nvSpPr>
        <p:spPr>
          <a:xfrm>
            <a:off x="5573671" y="1203713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3" name="object 48">
            <a:extLst>
              <a:ext uri="{FF2B5EF4-FFF2-40B4-BE49-F238E27FC236}">
                <a16:creationId xmlns:a16="http://schemas.microsoft.com/office/drawing/2014/main" id="{BE2F7029-DD2A-454F-80B2-A472A0A9E93A}"/>
              </a:ext>
            </a:extLst>
          </p:cNvPr>
          <p:cNvSpPr/>
          <p:nvPr/>
        </p:nvSpPr>
        <p:spPr>
          <a:xfrm>
            <a:off x="8669597" y="1203712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9" name="object 38">
            <a:extLst>
              <a:ext uri="{FF2B5EF4-FFF2-40B4-BE49-F238E27FC236}">
                <a16:creationId xmlns:a16="http://schemas.microsoft.com/office/drawing/2014/main" id="{7259FB1E-CB88-4618-B7C5-303F1FF74923}"/>
              </a:ext>
            </a:extLst>
          </p:cNvPr>
          <p:cNvSpPr/>
          <p:nvPr/>
        </p:nvSpPr>
        <p:spPr>
          <a:xfrm>
            <a:off x="8669597" y="1922752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0" name="object 38">
            <a:extLst>
              <a:ext uri="{FF2B5EF4-FFF2-40B4-BE49-F238E27FC236}">
                <a16:creationId xmlns:a16="http://schemas.microsoft.com/office/drawing/2014/main" id="{A5ECA765-6F43-4F00-8508-F17A2B4F326F}"/>
              </a:ext>
            </a:extLst>
          </p:cNvPr>
          <p:cNvSpPr/>
          <p:nvPr/>
        </p:nvSpPr>
        <p:spPr>
          <a:xfrm>
            <a:off x="5630264" y="1922752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32" name="Picture 2" descr="Производство ">
            <a:extLst>
              <a:ext uri="{FF2B5EF4-FFF2-40B4-BE49-F238E27FC236}">
                <a16:creationId xmlns:a16="http://schemas.microsoft.com/office/drawing/2014/main" id="{727D9175-CFFE-4019-805A-1B081266C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989" y="2017595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8" descr="Рынок ">
            <a:extLst>
              <a:ext uri="{FF2B5EF4-FFF2-40B4-BE49-F238E27FC236}">
                <a16:creationId xmlns:a16="http://schemas.microsoft.com/office/drawing/2014/main" id="{FA2517F1-A515-4D27-A1D5-D73467923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117" y="1928663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bject 2">
            <a:extLst>
              <a:ext uri="{FF2B5EF4-FFF2-40B4-BE49-F238E27FC236}">
                <a16:creationId xmlns:a16="http://schemas.microsoft.com/office/drawing/2014/main" id="{8E3135A8-6741-433D-83E9-6CBCCDBF3D6F}"/>
              </a:ext>
            </a:extLst>
          </p:cNvPr>
          <p:cNvSpPr/>
          <p:nvPr/>
        </p:nvSpPr>
        <p:spPr>
          <a:xfrm>
            <a:off x="5495504" y="2498869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B19699-519A-453B-817A-B4A54A65E475}"/>
              </a:ext>
            </a:extLst>
          </p:cNvPr>
          <p:cNvSpPr txBox="1"/>
          <p:nvPr/>
        </p:nvSpPr>
        <p:spPr>
          <a:xfrm>
            <a:off x="8416310" y="4454279"/>
            <a:ext cx="1583396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 marR="0" lvl="0" indent="0" fontAlgn="auto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165" algn="l"/>
              </a:tabLst>
              <a:defRPr/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Размещение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grpSp>
        <p:nvGrpSpPr>
          <p:cNvPr id="43" name="Graphic 4">
            <a:extLst>
              <a:ext uri="{FF2B5EF4-FFF2-40B4-BE49-F238E27FC236}">
                <a16:creationId xmlns:a16="http://schemas.microsoft.com/office/drawing/2014/main" id="{60A5DA83-9C51-4113-B97B-FB82CC23AB37}"/>
              </a:ext>
            </a:extLst>
          </p:cNvPr>
          <p:cNvGrpSpPr/>
          <p:nvPr/>
        </p:nvGrpSpPr>
        <p:grpSpPr>
          <a:xfrm>
            <a:off x="9340208" y="4822015"/>
            <a:ext cx="2726448" cy="1887211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44" name="Freeform: Shape 6">
              <a:extLst>
                <a:ext uri="{FF2B5EF4-FFF2-40B4-BE49-F238E27FC236}">
                  <a16:creationId xmlns:a16="http://schemas.microsoft.com/office/drawing/2014/main" id="{F2F1F412-D72C-4E20-9C2D-2419B4BB7A88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normalizeH="0" baseline="0" noProof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5" name="Freeform: Shape 7">
              <a:extLst>
                <a:ext uri="{FF2B5EF4-FFF2-40B4-BE49-F238E27FC236}">
                  <a16:creationId xmlns:a16="http://schemas.microsoft.com/office/drawing/2014/main" id="{B2D71118-FF4E-4587-A5AC-4B99979CEAEC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C00000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6" name="Freeform: Shape 8">
              <a:extLst>
                <a:ext uri="{FF2B5EF4-FFF2-40B4-BE49-F238E27FC236}">
                  <a16:creationId xmlns:a16="http://schemas.microsoft.com/office/drawing/2014/main" id="{FDCFFB9A-60CC-4CD4-9A66-69DCCABFC860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7" name="Freeform: Shape 9">
              <a:extLst>
                <a:ext uri="{FF2B5EF4-FFF2-40B4-BE49-F238E27FC236}">
                  <a16:creationId xmlns:a16="http://schemas.microsoft.com/office/drawing/2014/main" id="{AC471197-2B8B-440F-B32A-A46F58F56056}"/>
                </a:ext>
              </a:extLst>
            </p:cNvPr>
            <p:cNvSpPr/>
            <p:nvPr/>
          </p:nvSpPr>
          <p:spPr>
            <a:xfrm>
              <a:off x="4535805" y="1762124"/>
              <a:ext cx="2799398" cy="3153726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8" name="Freeform: Shape 10">
              <a:extLst>
                <a:ext uri="{FF2B5EF4-FFF2-40B4-BE49-F238E27FC236}">
                  <a16:creationId xmlns:a16="http://schemas.microsoft.com/office/drawing/2014/main" id="{C9B2F088-F72E-419A-BEB5-A9ADE0BE2BFE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9" name="Freeform: Shape 11">
              <a:extLst>
                <a:ext uri="{FF2B5EF4-FFF2-40B4-BE49-F238E27FC236}">
                  <a16:creationId xmlns:a16="http://schemas.microsoft.com/office/drawing/2014/main" id="{9EFC4389-0D5F-434B-89F4-4FAA56F221F3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0" name="Freeform: Shape 12">
              <a:extLst>
                <a:ext uri="{FF2B5EF4-FFF2-40B4-BE49-F238E27FC236}">
                  <a16:creationId xmlns:a16="http://schemas.microsoft.com/office/drawing/2014/main" id="{D17356DC-C737-4C94-87D1-F724B1250962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51" name="Freeform: Shape 13">
              <a:extLst>
                <a:ext uri="{FF2B5EF4-FFF2-40B4-BE49-F238E27FC236}">
                  <a16:creationId xmlns:a16="http://schemas.microsoft.com/office/drawing/2014/main" id="{ED4417DA-BEF6-4C0D-AD03-C77702A8E0D8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Freeform: Shape 14">
              <a:extLst>
                <a:ext uri="{FF2B5EF4-FFF2-40B4-BE49-F238E27FC236}">
                  <a16:creationId xmlns:a16="http://schemas.microsoft.com/office/drawing/2014/main" id="{8FBD442C-D36A-4EB5-B720-606B151CBA03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56" name="Freeform: Shape 15">
              <a:extLst>
                <a:ext uri="{FF2B5EF4-FFF2-40B4-BE49-F238E27FC236}">
                  <a16:creationId xmlns:a16="http://schemas.microsoft.com/office/drawing/2014/main" id="{6CFB2D73-72ED-49EA-8F31-4FAEA5B4A8FB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7" name="Freeform: Shape 16">
              <a:extLst>
                <a:ext uri="{FF2B5EF4-FFF2-40B4-BE49-F238E27FC236}">
                  <a16:creationId xmlns:a16="http://schemas.microsoft.com/office/drawing/2014/main" id="{016A1753-D54A-404F-B38C-C994DE6127C7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8" name="Freeform: Shape 17">
              <a:extLst>
                <a:ext uri="{FF2B5EF4-FFF2-40B4-BE49-F238E27FC236}">
                  <a16:creationId xmlns:a16="http://schemas.microsoft.com/office/drawing/2014/main" id="{C70FCCAC-9018-4471-86BA-97BB68D83EC3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0" name="Freeform: Shape 18">
              <a:extLst>
                <a:ext uri="{FF2B5EF4-FFF2-40B4-BE49-F238E27FC236}">
                  <a16:creationId xmlns:a16="http://schemas.microsoft.com/office/drawing/2014/main" id="{E975386E-574C-451C-8215-CB2485141801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Freeform: Shape 19">
              <a:extLst>
                <a:ext uri="{FF2B5EF4-FFF2-40B4-BE49-F238E27FC236}">
                  <a16:creationId xmlns:a16="http://schemas.microsoft.com/office/drawing/2014/main" id="{29C076B3-5321-4890-8341-F2CF68A2DDBD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2" name="Freeform: Shape 20">
              <a:extLst>
                <a:ext uri="{FF2B5EF4-FFF2-40B4-BE49-F238E27FC236}">
                  <a16:creationId xmlns:a16="http://schemas.microsoft.com/office/drawing/2014/main" id="{BDF0AAEB-AD96-4A47-9A76-A9B8D81B996A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3" name="Freeform: Shape 21">
              <a:extLst>
                <a:ext uri="{FF2B5EF4-FFF2-40B4-BE49-F238E27FC236}">
                  <a16:creationId xmlns:a16="http://schemas.microsoft.com/office/drawing/2014/main" id="{3196F8FC-2D3F-4A84-B2A8-5FE4C685E32B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4" name="Freeform: Shape 22">
              <a:extLst>
                <a:ext uri="{FF2B5EF4-FFF2-40B4-BE49-F238E27FC236}">
                  <a16:creationId xmlns:a16="http://schemas.microsoft.com/office/drawing/2014/main" id="{16FB16E2-D45C-4CF7-BD20-EC6BCBC555F8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65" name="Table 24">
            <a:extLst>
              <a:ext uri="{FF2B5EF4-FFF2-40B4-BE49-F238E27FC236}">
                <a16:creationId xmlns:a16="http://schemas.microsoft.com/office/drawing/2014/main" id="{E22096A5-C0C5-4CEE-A07D-DEE594BE2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905675"/>
              </p:ext>
            </p:extLst>
          </p:nvPr>
        </p:nvGraphicFramePr>
        <p:xfrm>
          <a:off x="8952010" y="5994173"/>
          <a:ext cx="1318255" cy="710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581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13674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41337">
                <a:tc gridSpan="2"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Хорезмская область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25310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6050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26970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~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05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66" name="Rectangle 21">
            <a:extLst>
              <a:ext uri="{FF2B5EF4-FFF2-40B4-BE49-F238E27FC236}">
                <a16:creationId xmlns:a16="http://schemas.microsoft.com/office/drawing/2014/main" id="{E1E50199-5872-457C-B50F-5435584E54F3}"/>
              </a:ext>
            </a:extLst>
          </p:cNvPr>
          <p:cNvSpPr/>
          <p:nvPr/>
        </p:nvSpPr>
        <p:spPr>
          <a:xfrm>
            <a:off x="9926192" y="4643089"/>
            <a:ext cx="1441218" cy="314272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488"/>
              </a:spcAft>
              <a:defRPr/>
            </a:pPr>
            <a:r>
              <a:rPr lang="ru-RU" sz="800" b="1" dirty="0">
                <a:solidFill>
                  <a:srgbClr val="00425F"/>
                </a:solidFill>
                <a:latin typeface="Montserrat" pitchFamily="2" charset="-52"/>
              </a:rPr>
              <a:t>Хорезмская область</a:t>
            </a:r>
          </a:p>
        </p:txBody>
      </p:sp>
      <p:sp>
        <p:nvSpPr>
          <p:cNvPr id="69" name="object 32">
            <a:extLst>
              <a:ext uri="{FF2B5EF4-FFF2-40B4-BE49-F238E27FC236}">
                <a16:creationId xmlns:a16="http://schemas.microsoft.com/office/drawing/2014/main" id="{69F6A5D8-A86F-4C76-90EF-08D06D5DF334}"/>
              </a:ext>
            </a:extLst>
          </p:cNvPr>
          <p:cNvSpPr txBox="1"/>
          <p:nvPr/>
        </p:nvSpPr>
        <p:spPr>
          <a:xfrm>
            <a:off x="6101845" y="1268030"/>
            <a:ext cx="1950085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Стоимость проекта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: </a:t>
            </a:r>
            <a:endParaRPr kumimoji="0" lang="uz-Cyrl-UZ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4" name="object 29">
            <a:extLst>
              <a:ext uri="{FF2B5EF4-FFF2-40B4-BE49-F238E27FC236}">
                <a16:creationId xmlns:a16="http://schemas.microsoft.com/office/drawing/2014/main" id="{9B0CAE90-9AED-45E3-A170-12CE536508DA}"/>
              </a:ext>
            </a:extLst>
          </p:cNvPr>
          <p:cNvSpPr txBox="1"/>
          <p:nvPr/>
        </p:nvSpPr>
        <p:spPr>
          <a:xfrm>
            <a:off x="5706766" y="4567123"/>
            <a:ext cx="2644797" cy="83869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Инициаторы проекта</a:t>
            </a:r>
            <a:endParaRPr lang="uz-Cyrl-UZ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Министерства экологии, охраны окружающей среды и изменения климата Республики Узбекистан</a:t>
            </a: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88517B5D-93A0-453B-833F-95EB00A5D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1" y="-43141"/>
            <a:ext cx="1676400" cy="796248"/>
          </a:xfrm>
          <a:prstGeom prst="rect">
            <a:avLst/>
          </a:prstGeom>
        </p:spPr>
      </p:pic>
      <p:sp>
        <p:nvSpPr>
          <p:cNvPr id="76" name="object 2">
            <a:extLst>
              <a:ext uri="{FF2B5EF4-FFF2-40B4-BE49-F238E27FC236}">
                <a16:creationId xmlns:a16="http://schemas.microsoft.com/office/drawing/2014/main" id="{2C33DE4C-31F6-44CB-8E7C-B22C94A2EA07}"/>
              </a:ext>
            </a:extLst>
          </p:cNvPr>
          <p:cNvSpPr/>
          <p:nvPr/>
        </p:nvSpPr>
        <p:spPr>
          <a:xfrm>
            <a:off x="5495504" y="1813617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7" name="object 2">
            <a:extLst>
              <a:ext uri="{FF2B5EF4-FFF2-40B4-BE49-F238E27FC236}">
                <a16:creationId xmlns:a16="http://schemas.microsoft.com/office/drawing/2014/main" id="{A46BE272-1CC8-40FD-9738-168841B1C0AD}"/>
              </a:ext>
            </a:extLst>
          </p:cNvPr>
          <p:cNvSpPr/>
          <p:nvPr/>
        </p:nvSpPr>
        <p:spPr>
          <a:xfrm>
            <a:off x="5495504" y="1131415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9" name="object 19">
            <a:extLst>
              <a:ext uri="{FF2B5EF4-FFF2-40B4-BE49-F238E27FC236}">
                <a16:creationId xmlns:a16="http://schemas.microsoft.com/office/drawing/2014/main" id="{63767786-C57D-4644-8DD5-2B8CE26B4403}"/>
              </a:ext>
            </a:extLst>
          </p:cNvPr>
          <p:cNvSpPr txBox="1"/>
          <p:nvPr/>
        </p:nvSpPr>
        <p:spPr>
          <a:xfrm>
            <a:off x="5746611" y="5520498"/>
            <a:ext cx="2958508" cy="1233928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Территориальное управление экологии по Хорезмской области</a:t>
            </a: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         г. Ургенч Ул. Аль-Хорезми 29</a:t>
            </a: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         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info@xorazm.uz</a:t>
            </a: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           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https://xorazm.uz/uz/viloyat-hokimligi/</a:t>
            </a: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0" name="object 10">
            <a:extLst>
              <a:ext uri="{FF2B5EF4-FFF2-40B4-BE49-F238E27FC236}">
                <a16:creationId xmlns:a16="http://schemas.microsoft.com/office/drawing/2014/main" id="{BED2BCBB-8E7D-43AD-9961-1E7C8248970A}"/>
              </a:ext>
            </a:extLst>
          </p:cNvPr>
          <p:cNvSpPr txBox="1"/>
          <p:nvPr/>
        </p:nvSpPr>
        <p:spPr>
          <a:xfrm>
            <a:off x="3092613" y="1400671"/>
            <a:ext cx="2179174" cy="126483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ru-RU" sz="900" spc="-10" dirty="0">
                <a:solidFill>
                  <a:srgbClr val="00425F"/>
                </a:solidFill>
                <a:latin typeface="Montserrat" pitchFamily="2" charset="-52"/>
              </a:rPr>
              <a:t>Выращивание здоровых, высококачественных и безвирусных саженцев деревьев и кустарников на основе современных  технологий 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«in-vitro», </a:t>
            </a:r>
            <a:r>
              <a:rPr lang="ru-RU" sz="900" spc="-10" dirty="0">
                <a:solidFill>
                  <a:srgbClr val="00425F"/>
                </a:solidFill>
                <a:latin typeface="Montserrat" pitchFamily="2" charset="-52"/>
              </a:rPr>
              <a:t> с последующей их  реализацией на рынке Хорезмской области и  по всей территории Узбекистана</a:t>
            </a:r>
            <a:endParaRPr lang="en-US" sz="9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7" name="AutoShape 2" descr="Picture background">
            <a:extLst>
              <a:ext uri="{FF2B5EF4-FFF2-40B4-BE49-F238E27FC236}">
                <a16:creationId xmlns:a16="http://schemas.microsoft.com/office/drawing/2014/main" id="{7CDF0741-0E21-4674-A181-0881F8E577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36778" y="164692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object 10">
            <a:extLst>
              <a:ext uri="{FF2B5EF4-FFF2-40B4-BE49-F238E27FC236}">
                <a16:creationId xmlns:a16="http://schemas.microsoft.com/office/drawing/2014/main" id="{ACEEF6CC-3704-4BC8-8E71-0D19BF7E989A}"/>
              </a:ext>
            </a:extLst>
          </p:cNvPr>
          <p:cNvSpPr txBox="1"/>
          <p:nvPr/>
        </p:nvSpPr>
        <p:spPr>
          <a:xfrm>
            <a:off x="114094" y="2940632"/>
            <a:ext cx="5186604" cy="115416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just">
              <a:spcBef>
                <a:spcPts val="500"/>
              </a:spcBef>
              <a:tabLst>
                <a:tab pos="241313" algn="l"/>
              </a:tabLst>
            </a:pPr>
            <a:r>
              <a:rPr lang="ru-RU" sz="1000" b="1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Высокая скорость размножения </a:t>
            </a: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— возможность получить тысячи растений из одного исходного образца. Это важно для редких, высоко ценных или трудных в размножении видов, когда требуется срочно восстановить популяцию после катастроф или заболеваний. </a:t>
            </a:r>
          </a:p>
          <a:p>
            <a:pPr marL="12701" marR="5080" algn="just">
              <a:spcBef>
                <a:spcPts val="500"/>
              </a:spcBef>
              <a:tabLst>
                <a:tab pos="241313" algn="l"/>
              </a:tabLst>
            </a:pPr>
            <a:r>
              <a:rPr lang="ru-RU" sz="1000" b="1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Генетическая однородность -</a:t>
            </a: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саженцы 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«in-vitro»</a:t>
            </a: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- генетически идентичные копии материнского растения, что обеспечивает высокую степень однородности урожая и скорости роста</a:t>
            </a:r>
            <a:endParaRPr lang="en-US" sz="10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87" name="object 10">
            <a:extLst>
              <a:ext uri="{FF2B5EF4-FFF2-40B4-BE49-F238E27FC236}">
                <a16:creationId xmlns:a16="http://schemas.microsoft.com/office/drawing/2014/main" id="{08A247B2-6BC4-4987-8D59-73794881FC12}"/>
              </a:ext>
            </a:extLst>
          </p:cNvPr>
          <p:cNvSpPr txBox="1"/>
          <p:nvPr/>
        </p:nvSpPr>
        <p:spPr>
          <a:xfrm>
            <a:off x="3126822" y="950508"/>
            <a:ext cx="1896029" cy="18825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Сельское хозяйство</a:t>
            </a:r>
            <a:endParaRPr kumimoji="0" lang="en-US" sz="10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89" name="object 10">
            <a:extLst>
              <a:ext uri="{FF2B5EF4-FFF2-40B4-BE49-F238E27FC236}">
                <a16:creationId xmlns:a16="http://schemas.microsoft.com/office/drawing/2014/main" id="{14000D3A-808E-46E3-ACC3-DF5E3795FE0D}"/>
              </a:ext>
            </a:extLst>
          </p:cNvPr>
          <p:cNvSpPr txBox="1"/>
          <p:nvPr/>
        </p:nvSpPr>
        <p:spPr>
          <a:xfrm>
            <a:off x="3016725" y="1169285"/>
            <a:ext cx="1360598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Цель проекта</a:t>
            </a:r>
          </a:p>
        </p:txBody>
      </p:sp>
      <p:sp>
        <p:nvSpPr>
          <p:cNvPr id="90" name="object 10">
            <a:extLst>
              <a:ext uri="{FF2B5EF4-FFF2-40B4-BE49-F238E27FC236}">
                <a16:creationId xmlns:a16="http://schemas.microsoft.com/office/drawing/2014/main" id="{596D2F02-D2A5-409A-8F8E-B8434BC0AFCD}"/>
              </a:ext>
            </a:extLst>
          </p:cNvPr>
          <p:cNvSpPr txBox="1"/>
          <p:nvPr/>
        </p:nvSpPr>
        <p:spPr>
          <a:xfrm>
            <a:off x="110186" y="2743880"/>
            <a:ext cx="2132697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Преимущества  проекта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4" name="object 10">
            <a:extLst>
              <a:ext uri="{FF2B5EF4-FFF2-40B4-BE49-F238E27FC236}">
                <a16:creationId xmlns:a16="http://schemas.microsoft.com/office/drawing/2014/main" id="{27922923-B8B4-445B-BEC1-168208B17C86}"/>
              </a:ext>
            </a:extLst>
          </p:cNvPr>
          <p:cNvSpPr txBox="1"/>
          <p:nvPr/>
        </p:nvSpPr>
        <p:spPr>
          <a:xfrm>
            <a:off x="110186" y="4356913"/>
            <a:ext cx="5186604" cy="53963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ru-RU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В 2025 году размер рынка оценивается в 32,11 миллиарда долларов США.</a:t>
            </a:r>
          </a:p>
          <a:p>
            <a:pPr marL="12701" marR="5080" lvl="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ru-RU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По прогнозам, к 2034 году рынок достигнет около 68,57 миллиарда долларов США с темпом роста (CAGR) 8,80% с 2025 по 2034 год</a:t>
            </a:r>
            <a:endParaRPr lang="ru-RU" sz="900" b="1" i="1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5" name="object 10">
            <a:extLst>
              <a:ext uri="{FF2B5EF4-FFF2-40B4-BE49-F238E27FC236}">
                <a16:creationId xmlns:a16="http://schemas.microsoft.com/office/drawing/2014/main" id="{C4C3A6C8-7DCD-4B0A-8B85-B049B2BBB2F7}"/>
              </a:ext>
            </a:extLst>
          </p:cNvPr>
          <p:cNvSpPr txBox="1"/>
          <p:nvPr/>
        </p:nvSpPr>
        <p:spPr>
          <a:xfrm>
            <a:off x="112632" y="4129096"/>
            <a:ext cx="1063902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Рынок</a:t>
            </a: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</a:p>
        </p:txBody>
      </p:sp>
      <p:sp>
        <p:nvSpPr>
          <p:cNvPr id="100" name="object 33">
            <a:extLst>
              <a:ext uri="{FF2B5EF4-FFF2-40B4-BE49-F238E27FC236}">
                <a16:creationId xmlns:a16="http://schemas.microsoft.com/office/drawing/2014/main" id="{AE6E7D58-60A5-4EA8-BBA0-1DA914865412}"/>
              </a:ext>
            </a:extLst>
          </p:cNvPr>
          <p:cNvSpPr txBox="1"/>
          <p:nvPr/>
        </p:nvSpPr>
        <p:spPr>
          <a:xfrm>
            <a:off x="9733227" y="2869646"/>
            <a:ext cx="1343025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~80</a:t>
            </a:r>
            <a:r>
              <a:rPr kumimoji="0" sz="1000" b="0" i="0" u="none" strike="noStrike" kern="1200" cap="none" spc="-6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kumimoji="0" lang="ru-RU" sz="1000" b="0" i="0" u="none" strike="noStrike" kern="1200" cap="none" spc="-6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работников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1" name="object 38">
            <a:extLst>
              <a:ext uri="{FF2B5EF4-FFF2-40B4-BE49-F238E27FC236}">
                <a16:creationId xmlns:a16="http://schemas.microsoft.com/office/drawing/2014/main" id="{0B48B8F0-3E87-4EC3-AEB8-A42F14D3850F}"/>
              </a:ext>
            </a:extLst>
          </p:cNvPr>
          <p:cNvSpPr/>
          <p:nvPr/>
        </p:nvSpPr>
        <p:spPr>
          <a:xfrm>
            <a:off x="8705119" y="270088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2" name="object 38">
            <a:extLst>
              <a:ext uri="{FF2B5EF4-FFF2-40B4-BE49-F238E27FC236}">
                <a16:creationId xmlns:a16="http://schemas.microsoft.com/office/drawing/2014/main" id="{9E045137-14F2-4940-B6CB-18A8907C5D23}"/>
              </a:ext>
            </a:extLst>
          </p:cNvPr>
          <p:cNvSpPr/>
          <p:nvPr/>
        </p:nvSpPr>
        <p:spPr>
          <a:xfrm>
            <a:off x="5665786" y="270088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03" name="Picture 4" descr="Размер ">
            <a:extLst>
              <a:ext uri="{FF2B5EF4-FFF2-40B4-BE49-F238E27FC236}">
                <a16:creationId xmlns:a16="http://schemas.microsoft.com/office/drawing/2014/main" id="{C7DFA4DF-20E3-4F5C-B887-5523A670C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406" y="2728107"/>
            <a:ext cx="466049" cy="4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6" descr="Рабочие ">
            <a:extLst>
              <a:ext uri="{FF2B5EF4-FFF2-40B4-BE49-F238E27FC236}">
                <a16:creationId xmlns:a16="http://schemas.microsoft.com/office/drawing/2014/main" id="{2C8F82EE-2E6C-48B1-890C-A13A322D4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592" y="2788481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object 32">
            <a:extLst>
              <a:ext uri="{FF2B5EF4-FFF2-40B4-BE49-F238E27FC236}">
                <a16:creationId xmlns:a16="http://schemas.microsoft.com/office/drawing/2014/main" id="{7B43C286-2843-4131-8D4E-2BF5D71EEE8A}"/>
              </a:ext>
            </a:extLst>
          </p:cNvPr>
          <p:cNvSpPr txBox="1"/>
          <p:nvPr/>
        </p:nvSpPr>
        <p:spPr>
          <a:xfrm>
            <a:off x="6241887" y="2775948"/>
            <a:ext cx="1950085" cy="33342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Окупаемость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: </a:t>
            </a:r>
            <a:endParaRPr kumimoji="0" lang="uz-Cyrl-UZ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067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4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года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96ED9B-CC66-4570-A090-CA970702432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00611" y="1239771"/>
            <a:ext cx="380830" cy="38083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5D907E1-CDD0-439C-81E2-F52CAE83055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42500" y="1195698"/>
            <a:ext cx="542353" cy="542353"/>
          </a:xfrm>
          <a:prstGeom prst="rect">
            <a:avLst/>
          </a:prstGeom>
        </p:spPr>
      </p:pic>
      <p:sp>
        <p:nvSpPr>
          <p:cNvPr id="112" name="object 21">
            <a:extLst>
              <a:ext uri="{FF2B5EF4-FFF2-40B4-BE49-F238E27FC236}">
                <a16:creationId xmlns:a16="http://schemas.microsoft.com/office/drawing/2014/main" id="{FE83AB74-E9C1-4AA3-B01B-D2F5071BD2FB}"/>
              </a:ext>
            </a:extLst>
          </p:cNvPr>
          <p:cNvSpPr txBox="1"/>
          <p:nvPr/>
        </p:nvSpPr>
        <p:spPr>
          <a:xfrm>
            <a:off x="6535715" y="1421686"/>
            <a:ext cx="878720" cy="25391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$ 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2</a:t>
            </a:r>
            <a:r>
              <a:rPr lang="ru-RU" sz="1000" noProof="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,0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млн.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15" name="object 21">
            <a:extLst>
              <a:ext uri="{FF2B5EF4-FFF2-40B4-BE49-F238E27FC236}">
                <a16:creationId xmlns:a16="http://schemas.microsoft.com/office/drawing/2014/main" id="{71C893CD-97C7-4868-B95A-F464A41194F2}"/>
              </a:ext>
            </a:extLst>
          </p:cNvPr>
          <p:cNvSpPr txBox="1"/>
          <p:nvPr/>
        </p:nvSpPr>
        <p:spPr>
          <a:xfrm>
            <a:off x="9830319" y="1355850"/>
            <a:ext cx="878720" cy="25391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$  </a:t>
            </a:r>
            <a:r>
              <a:rPr lang="ru-RU" sz="1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,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млн.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16" name="object 2">
            <a:extLst>
              <a:ext uri="{FF2B5EF4-FFF2-40B4-BE49-F238E27FC236}">
                <a16:creationId xmlns:a16="http://schemas.microsoft.com/office/drawing/2014/main" id="{4CE6C8C4-A457-424B-9715-4EEA814F3FD8}"/>
              </a:ext>
            </a:extLst>
          </p:cNvPr>
          <p:cNvSpPr/>
          <p:nvPr/>
        </p:nvSpPr>
        <p:spPr>
          <a:xfrm>
            <a:off x="5495504" y="3353931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0" name="object 31">
            <a:extLst>
              <a:ext uri="{FF2B5EF4-FFF2-40B4-BE49-F238E27FC236}">
                <a16:creationId xmlns:a16="http://schemas.microsoft.com/office/drawing/2014/main" id="{AF73FAFB-BDEB-4393-A1F7-3F4208F5D787}"/>
              </a:ext>
            </a:extLst>
          </p:cNvPr>
          <p:cNvSpPr txBox="1"/>
          <p:nvPr/>
        </p:nvSpPr>
        <p:spPr>
          <a:xfrm>
            <a:off x="6179637" y="2022851"/>
            <a:ext cx="2024674" cy="48731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spcBef>
                <a:spcPts val="100"/>
              </a:spcBef>
              <a:buSzPct val="109090"/>
              <a:tabLst>
                <a:tab pos="156219" algn="l"/>
              </a:tabLst>
              <a:defRPr/>
            </a:pPr>
            <a:r>
              <a:rPr lang="ru-RU" sz="1000" spc="10" dirty="0">
                <a:solidFill>
                  <a:srgbClr val="00425F"/>
                </a:solidFill>
                <a:latin typeface="Montserrat" pitchFamily="2" charset="-52"/>
              </a:rPr>
              <a:t>50</a:t>
            </a:r>
            <a:r>
              <a:rPr kumimoji="0" lang="ru-RU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тыс. единиц</a:t>
            </a:r>
            <a:r>
              <a:rPr lang="ru-RU" sz="1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kumimoji="0" lang="ru-RU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</a:p>
          <a:p>
            <a:pPr marL="12701" lvl="0" algn="ctr">
              <a:spcBef>
                <a:spcPts val="100"/>
              </a:spcBef>
              <a:buSzPct val="109090"/>
              <a:tabLst>
                <a:tab pos="156219" algn="l"/>
              </a:tabLst>
              <a:defRPr/>
            </a:pPr>
            <a:r>
              <a:rPr kumimoji="0" lang="en-US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(</a:t>
            </a:r>
            <a:r>
              <a:rPr kumimoji="0" lang="ru-RU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Саженцы плодовых деревьев и кустарников</a:t>
            </a:r>
            <a:r>
              <a:rPr kumimoji="0" lang="en-US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)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1" name="object 10">
            <a:extLst>
              <a:ext uri="{FF2B5EF4-FFF2-40B4-BE49-F238E27FC236}">
                <a16:creationId xmlns:a16="http://schemas.microsoft.com/office/drawing/2014/main" id="{AE4D7468-5A3C-4F21-97FB-B4BB19F9F357}"/>
              </a:ext>
            </a:extLst>
          </p:cNvPr>
          <p:cNvSpPr txBox="1"/>
          <p:nvPr/>
        </p:nvSpPr>
        <p:spPr>
          <a:xfrm>
            <a:off x="110186" y="4897196"/>
            <a:ext cx="3278211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Льготы и целевая поддержка проектов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2" name="object 10">
            <a:extLst>
              <a:ext uri="{FF2B5EF4-FFF2-40B4-BE49-F238E27FC236}">
                <a16:creationId xmlns:a16="http://schemas.microsoft.com/office/drawing/2014/main" id="{298646EF-B467-4CAE-B80D-D4FD3835B7DA}"/>
              </a:ext>
            </a:extLst>
          </p:cNvPr>
          <p:cNvSpPr txBox="1"/>
          <p:nvPr/>
        </p:nvSpPr>
        <p:spPr>
          <a:xfrm>
            <a:off x="93124" y="5108014"/>
            <a:ext cx="5186604" cy="17088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ru-RU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Предоставляются субсидии в размере 50 процентов расходов по закупке саженцев, посаженных по краям полей методом «</a:t>
            </a:r>
            <a:r>
              <a:rPr lang="ru-RU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in-vitro</a:t>
            </a:r>
            <a:r>
              <a:rPr lang="ru-RU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», но не более 25 тысяч сумов на каждый подвой фруктового саженца.</a:t>
            </a:r>
          </a:p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ru-RU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Выделяются кредиты на водоснабжение путем зачисления на банковские карты заемщиков части не более 50 процентов расходов на установку насосов и труб сроком на 12 месяцев, включая льготный период до 6 месяцев, по ставке, не превышающей основную ставку Центрального банка.</a:t>
            </a:r>
          </a:p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ru-RU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Выделение 50 миллиардов сумов на закупку сушильных цехов и холодильных хранилищ сроком на 84 месяца, включая льготный период до 36 месяцев, по ставке 14 процентов годовых.</a:t>
            </a:r>
            <a:endParaRPr lang="ru-RU" sz="900" b="1" i="1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626375-EE83-4AB3-B807-C06E91BE63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2520" y="6285097"/>
            <a:ext cx="219106" cy="1714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B09101-205D-4BDF-AAA9-C0492087FC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4406" y="5955050"/>
            <a:ext cx="133369" cy="20005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34D7BC-DADC-4DEB-BCEB-F0F71A6F6E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0126" y="6526746"/>
            <a:ext cx="209579" cy="247685"/>
          </a:xfrm>
          <a:prstGeom prst="rect">
            <a:avLst/>
          </a:prstGeom>
        </p:spPr>
      </p:pic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1CC59C7A-D4A9-4D1A-B706-49FD7598F17D}"/>
              </a:ext>
            </a:extLst>
          </p:cNvPr>
          <p:cNvCxnSpPr>
            <a:cxnSpLocks/>
          </p:cNvCxnSpPr>
          <p:nvPr/>
        </p:nvCxnSpPr>
        <p:spPr>
          <a:xfrm flipH="1">
            <a:off x="10092201" y="4896547"/>
            <a:ext cx="21570" cy="892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FF79A8B9-E155-43BB-AFAE-06975F069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5" y="767296"/>
            <a:ext cx="3010045" cy="193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008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652077" y="215175"/>
            <a:ext cx="76838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International logistics transport corridors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2" name="Рисунок 181">
            <a:extLst>
              <a:ext uri="{FF2B5EF4-FFF2-40B4-BE49-F238E27FC236}">
                <a16:creationId xmlns:a16="http://schemas.microsoft.com/office/drawing/2014/main" id="{87352A13-80A3-4E7E-B1D8-2CDC6663F7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1607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9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3311852" y="18765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Air connections from Tashkent and other airports of Uzbekistan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 visa-free policy for tourists from 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</a:b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90 countries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Diverse range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59 carriers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in Uzbekistan’s airport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11 airports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9C4CDE-A056-4782-97E6-5ADC5B545E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3512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75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471</Words>
  <Application>Microsoft Office PowerPoint</Application>
  <PresentationFormat>Широкоэкранный</PresentationFormat>
  <Paragraphs>98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40</cp:revision>
  <dcterms:created xsi:type="dcterms:W3CDTF">2025-06-26T10:47:44Z</dcterms:created>
  <dcterms:modified xsi:type="dcterms:W3CDTF">2025-07-08T06:31:07Z</dcterms:modified>
</cp:coreProperties>
</file>