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147479668" r:id="rId3"/>
    <p:sldId id="2147479664" r:id="rId4"/>
    <p:sldId id="21474796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C9EDB-AFD2-4EBE-88E7-13DE6005FB9A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985A9-1529-4BA8-8BF0-4F340FEB1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FAFD2-C17B-4598-AE2B-E22075F26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DD395E-A6B2-4A83-B439-28DC787BE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8E32CF-A81F-4239-A172-35F031FA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4BD91-8987-4F3B-B720-219B064B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0B22F-E058-41A3-BEE4-955D4059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16706-BF42-4653-BEC5-D397EAC0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DAD643-46E3-4532-AB9E-DD98E8DD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74BEF-870A-4F3D-A5B1-F5BE3158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D549-188E-4D29-BD00-0161FBA4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5E63C-648B-411B-BE67-53ABC80A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7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826D07-7143-4C99-AF8C-BA1F4BEB0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2D690B-04D3-4236-AE7F-5342F00BB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8D8E4-7823-4D68-B664-7FB0F50B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7D0E1-0368-4EAF-939A-C39AD578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E670D-F270-40E7-B29F-0FB61528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1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94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16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53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07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3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828C7-AB24-40D8-987A-2B9C258B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D5F0E-7818-479B-A5F3-64F24C783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49646-3154-48DB-93CA-4F6A8409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5DFE7-4EA6-44C2-A35A-DCAFFBB1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B4E1C-93E4-4D22-8D1F-56B8EB99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4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7158F-7562-4BDC-A2BE-C0A4877B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0BE4C5-3667-4113-9E2F-122698026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D45B4-C42F-4802-87B5-67C757D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AD9F1-E289-4622-84E3-7D80EBB1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9248B-4272-4BDE-953A-925D7EA5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27C08-6A86-4780-AF75-D4CEBDEE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4A1B8-7967-44FA-B72F-575552E32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9A8337-C58C-4094-9B66-B25D1D8A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7345B1-1944-410D-9BA0-D353C1E3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DC0834-E0D8-49B6-886E-CA4CFD84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B87767-D074-4633-8427-46970D8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AF584-45E8-442F-B2B6-AE7278DE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A6105-A893-497A-AA5E-A6AC43674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6F51AA-5ADC-4274-A2EC-D6564D6A5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831528-6A9B-4E14-8EF9-FA138C8EE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E01AB7-8962-40C5-9A50-62D893164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48A3A-B1AF-49B4-855C-D20C369A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99A26E-7F89-439A-9A97-2A2F25F2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CDA69C-C2D4-4CF2-A0CF-7FB13E9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0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B5253-2840-4A33-8696-14551F0F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D9BDC4-F2E8-4C5D-BE7D-C6BC6718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14970C-F5F1-4A1D-8AFF-B438880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C363D-E763-4658-A86C-B5ABE19E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4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DBD2A6-879B-497B-91DA-329A1C20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833BC4-BD7B-4723-8876-AF927C29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AE45E7-1FF8-4A50-9B19-55C76209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8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F4E89-6495-4813-B23A-978DE2B2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C67C4-8FE5-468D-A478-65423B8A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EA8C1B-D36C-49B7-820E-9974B5F57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87357A-7427-4DBE-A69F-701748D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251667-E794-48CB-BC18-94B5B504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EC16BD-5A80-4AF3-AA81-D7821F76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8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939-4EAC-4BB1-A3D9-8E747DAA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2FD596-DA03-42A1-9FFC-50322099F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61C5C-0A7E-4C80-B051-2879A6E8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AE4358-05E2-49FC-AF14-4C37CC58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A9280-7132-4605-809A-E01F5B18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F40CA5-60D3-4946-90B7-B6D110E7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42C22-03BE-44D1-8755-4E60B158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80F56-C001-4C9B-99AE-0FCD4288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65CC4-29C7-49C1-8B83-2036BDA48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EDD1-85D1-461F-A7B7-9711AFE4A1DC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29ACB-2CD1-4602-A631-2B3DD8044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CD7B9-4EDF-4BE9-BC95-B4812983A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0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14438" y="67264"/>
            <a:ext cx="12191999" cy="653456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59077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Прибыльность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2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Размещение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209337" y="215673"/>
            <a:ext cx="673175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Производство сухофруктов в премиум упаковке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28184" y="1349400"/>
            <a:ext cx="2826772" cy="12304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</a:t>
            </a:r>
            <a:endParaRPr kumimoji="0" lang="en-US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lvl="0" algn="just">
              <a:spcBef>
                <a:spcPts val="195"/>
              </a:spcBef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Производство и экспорт сушенных фруктов и овощей в премиум упаковке на основе требований стандартов </a:t>
            </a:r>
            <a:r>
              <a:rPr kumimoji="0" lang="ru-RU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Organik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Global G.A.P, </a:t>
            </a:r>
            <a:r>
              <a:rPr kumimoji="0" lang="ru-RU" sz="1050" b="0" i="0" u="none" strike="noStrike" kern="0" cap="none" spc="-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Halal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12700" lvl="0" algn="just">
              <a:spcBef>
                <a:spcPts val="195"/>
              </a:spcBef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Приглашаем иностранных и местных инвесторов к участию в реализации проекта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968643" cy="532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Investment proposal</a:t>
            </a:r>
            <a:endParaRPr kumimoji="0" lang="uz-Cyrl-UZ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инвестиций в размере 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uz-Cyrl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миллион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долларов США, из которых: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98223" y="1385657"/>
            <a:ext cx="2980550" cy="5392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Вклад инициатора         - 2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31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Кредит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- 0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инвестиции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- 7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</a:t>
            </a:r>
            <a:r>
              <a:rPr kumimoji="0" lang="uz-Latn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92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328232" y="2012853"/>
            <a:ext cx="2644798" cy="63171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Окончательная стоимость и структура финансирования проекта будут определены после переговоров с инвесторами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1082298" y="5047090"/>
            <a:ext cx="996596" cy="296893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rgbClr val="00425F"/>
                </a:solidFill>
                <a:latin typeface="Montserrat" pitchFamily="2" charset="-52"/>
              </a:rPr>
              <a:t>Наманганская область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US" dirty="0">
              <a:solidFill>
                <a:srgbClr val="A6A6A6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247025"/>
              </p:ext>
            </p:extLst>
          </p:nvPr>
        </p:nvGraphicFramePr>
        <p:xfrm>
          <a:off x="9104632" y="6304133"/>
          <a:ext cx="1658933" cy="506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6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72266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86102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Наманганская область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5546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7 440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3,1 миллион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id="{555331F9-0C93-4973-AB65-7B0FFD45DE0E}"/>
              </a:ext>
            </a:extLst>
          </p:cNvPr>
          <p:cNvSpPr txBox="1"/>
          <p:nvPr/>
        </p:nvSpPr>
        <p:spPr>
          <a:xfrm>
            <a:off x="10811619" y="6390177"/>
            <a:ext cx="1302886" cy="420627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Требуемая площадь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2</a:t>
            </a:r>
            <a:r>
              <a:rPr kumimoji="0" lang="uz-Latn-UZ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0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ha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708084" cy="40716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Инициатор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«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KINGGOLD» </a:t>
            </a:r>
            <a:endParaRPr kumimoji="0" lang="ru-RU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877035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Стоимость проекта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endParaRPr kumimoji="0" lang="uz-Latn-UZ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Общая стоимость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–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US$ </a:t>
            </a:r>
            <a:r>
              <a:rPr kumimoji="0" lang="uz-Latn-UZ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23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endParaRPr kumimoji="0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84555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Здания и сооружения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73461" y="1681533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Оборудование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68381" y="1949245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Оборотные средства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6" name="object 68">
            <a:extLst>
              <a:ext uri="{FF2B5EF4-FFF2-40B4-BE49-F238E27FC236}">
                <a16:creationId xmlns:a16="http://schemas.microsoft.com/office/drawing/2014/main" id="{9CEA84B5-577B-443F-AC6F-123B6CFF561F}"/>
              </a:ext>
            </a:extLst>
          </p:cNvPr>
          <p:cNvSpPr txBox="1"/>
          <p:nvPr/>
        </p:nvSpPr>
        <p:spPr>
          <a:xfrm>
            <a:off x="6822344" y="2391461"/>
            <a:ext cx="44718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Прочее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88377" y="1327496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97579" y="1631704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64597" y="1951647"/>
            <a:ext cx="302437" cy="329983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54">
            <a:extLst>
              <a:ext uri="{FF2B5EF4-FFF2-40B4-BE49-F238E27FC236}">
                <a16:creationId xmlns:a16="http://schemas.microsoft.com/office/drawing/2014/main" id="{77785AE7-86CE-4DF5-A53B-4A6F07A55A99}"/>
              </a:ext>
            </a:extLst>
          </p:cNvPr>
          <p:cNvSpPr/>
          <p:nvPr/>
        </p:nvSpPr>
        <p:spPr>
          <a:xfrm>
            <a:off x="6355928" y="2303802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101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0,</a:t>
            </a:r>
            <a:r>
              <a:rPr kumimoji="0" lang="uz-Latn-UZ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67</a:t>
            </a:r>
            <a:r>
              <a:rPr lang="ru-RU" sz="1400" kern="0" spc="-6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8650" y="1606009"/>
            <a:ext cx="101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,2</a:t>
            </a:r>
            <a:r>
              <a:rPr lang="uz-Latn-UZ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38350" y="1987585"/>
            <a:ext cx="11564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0,</a:t>
            </a:r>
            <a:r>
              <a:rPr kumimoji="0" lang="uz-Latn-UZ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27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7" name="object 69">
            <a:extLst>
              <a:ext uri="{FF2B5EF4-FFF2-40B4-BE49-F238E27FC236}">
                <a16:creationId xmlns:a16="http://schemas.microsoft.com/office/drawing/2014/main" id="{8B126DFF-D70B-4294-B3A0-6F463923D92F}"/>
              </a:ext>
            </a:extLst>
          </p:cNvPr>
          <p:cNvSpPr txBox="1"/>
          <p:nvPr/>
        </p:nvSpPr>
        <p:spPr>
          <a:xfrm>
            <a:off x="8038350" y="2348032"/>
            <a:ext cx="11023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</a:t>
            </a:r>
            <a:r>
              <a:rPr lang="uz-Latn-UZ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06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50693" y="1209132"/>
            <a:ext cx="554702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61">
            <a:extLst>
              <a:ext uri="{FF2B5EF4-FFF2-40B4-BE49-F238E27FC236}">
                <a16:creationId xmlns:a16="http://schemas.microsoft.com/office/drawing/2014/main" id="{2BB9EF66-6298-4877-BCAB-9FB5CDE78E03}"/>
              </a:ext>
            </a:extLst>
          </p:cNvPr>
          <p:cNvSpPr/>
          <p:nvPr/>
        </p:nvSpPr>
        <p:spPr>
          <a:xfrm>
            <a:off x="7450692" y="1566650"/>
            <a:ext cx="554702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id="{37635608-354B-4F60-AFE5-A1ED3A28BDCF}"/>
              </a:ext>
            </a:extLst>
          </p:cNvPr>
          <p:cNvSpPr/>
          <p:nvPr/>
        </p:nvSpPr>
        <p:spPr>
          <a:xfrm>
            <a:off x="7464780" y="1929169"/>
            <a:ext cx="554701" cy="306984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61">
            <a:extLst>
              <a:ext uri="{FF2B5EF4-FFF2-40B4-BE49-F238E27FC236}">
                <a16:creationId xmlns:a16="http://schemas.microsoft.com/office/drawing/2014/main" id="{B3FD413A-65B2-4E16-88A2-F2D7F848DE0C}"/>
              </a:ext>
            </a:extLst>
          </p:cNvPr>
          <p:cNvSpPr/>
          <p:nvPr/>
        </p:nvSpPr>
        <p:spPr>
          <a:xfrm>
            <a:off x="7464780" y="2297073"/>
            <a:ext cx="530627" cy="320179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22559" y="1245928"/>
            <a:ext cx="499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55,9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38156" y="1578605"/>
            <a:ext cx="45112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12,2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5" name="object 71">
            <a:extLst>
              <a:ext uri="{FF2B5EF4-FFF2-40B4-BE49-F238E27FC236}">
                <a16:creationId xmlns:a16="http://schemas.microsoft.com/office/drawing/2014/main" id="{FFA76334-C049-47DF-9479-38253A3ADFA8}"/>
              </a:ext>
            </a:extLst>
          </p:cNvPr>
          <p:cNvSpPr txBox="1"/>
          <p:nvPr/>
        </p:nvSpPr>
        <p:spPr>
          <a:xfrm>
            <a:off x="7592253" y="2316325"/>
            <a:ext cx="39317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1,2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62027" y="1964633"/>
            <a:ext cx="4475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5,8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415437" y="2560886"/>
            <a:ext cx="1763336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Инвестиционные показатели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6068" y="2960541"/>
            <a:ext cx="1587422" cy="171136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uz-Latn-UZ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7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uz-Latn-UZ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29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16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PI   – </a:t>
            </a:r>
            <a:r>
              <a:rPr lang="uz-Latn-UZ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24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DPP,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год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- </a:t>
            </a:r>
            <a:r>
              <a:rPr kumimoji="0" lang="uz-Latn-UZ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uz-Latn-UZ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49421" y="720720"/>
            <a:ext cx="2826772" cy="54566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Отрасль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Агропромышленный комплекс и пищевая промышленность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100" name="object 19">
            <a:extLst>
              <a:ext uri="{FF2B5EF4-FFF2-40B4-BE49-F238E27FC236}">
                <a16:creationId xmlns:a16="http://schemas.microsoft.com/office/drawing/2014/main" id="{450A1FA4-0045-4BF5-B8BE-C284EA22E885}"/>
              </a:ext>
            </a:extLst>
          </p:cNvPr>
          <p:cNvSpPr txBox="1"/>
          <p:nvPr/>
        </p:nvSpPr>
        <p:spPr>
          <a:xfrm>
            <a:off x="6314337" y="5376635"/>
            <a:ext cx="2644798" cy="132164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5 февраля 2025 года для организации производства сухофруктов.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Уставный фонд – 100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мллд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сумов.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 –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Тургунбаев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 С. – 100% 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z-Cyrl-UZ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Наманганская область,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Чортокский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Соз-Сойская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МФЙ, ул. Янги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Замон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20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A5E9F2-2703-4150-9A38-872B8878B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0" y="777818"/>
            <a:ext cx="1617692" cy="17808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0F5E17-C052-4C7E-92DB-AEACA1EB0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805" y="777818"/>
            <a:ext cx="1617692" cy="1783068"/>
          </a:xfrm>
          <a:prstGeom prst="rect">
            <a:avLst/>
          </a:prstGeom>
        </p:spPr>
      </p:pic>
      <p:sp>
        <p:nvSpPr>
          <p:cNvPr id="93" name="object 6">
            <a:extLst>
              <a:ext uri="{FF2B5EF4-FFF2-40B4-BE49-F238E27FC236}">
                <a16:creationId xmlns:a16="http://schemas.microsoft.com/office/drawing/2014/main" id="{3933B27D-9D2E-4868-B051-B252D440339B}"/>
              </a:ext>
            </a:extLst>
          </p:cNvPr>
          <p:cNvSpPr txBox="1"/>
          <p:nvPr/>
        </p:nvSpPr>
        <p:spPr>
          <a:xfrm>
            <a:off x="101587" y="2610177"/>
            <a:ext cx="6082985" cy="1433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рынка органических продуктов питания и напитков к 2037 году достигнет 1,58 триллиона долларов США, что составит около 14,1% среднегодового темпа роста. При этом, по оценкам, Северная Америка будет доминировать в большей части доходов (49,8%) из-за растущей осведомлённости общественности и спроса на органические продукты.</a:t>
            </a:r>
          </a:p>
          <a:p>
            <a:pPr marL="12700" algn="just">
              <a:spcBef>
                <a:spcPts val="195"/>
              </a:spcBef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данное направление.  США вложило более 300 млн долларов в 2025 году, в том числе средства из плана American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Rescue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Plan, в новую инициативу по переходу к органическому производству. Цель — создать новые рынки и источники дохода для фермеров и производителей.  </a:t>
            </a:r>
          </a:p>
        </p:txBody>
      </p:sp>
      <p:sp>
        <p:nvSpPr>
          <p:cNvPr id="99" name="object 6">
            <a:extLst>
              <a:ext uri="{FF2B5EF4-FFF2-40B4-BE49-F238E27FC236}">
                <a16:creationId xmlns:a16="http://schemas.microsoft.com/office/drawing/2014/main" id="{E80A7328-AFB9-4599-B5FE-E399A23CD81B}"/>
              </a:ext>
            </a:extLst>
          </p:cNvPr>
          <p:cNvSpPr txBox="1"/>
          <p:nvPr/>
        </p:nvSpPr>
        <p:spPr>
          <a:xfrm>
            <a:off x="78511" y="4085157"/>
            <a:ext cx="6135284" cy="12894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стоит инвестировать в сферу органического земледелия?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спроса на органическую продукцию.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Потребители интересуются плодами, выращенными без использования синтетических удобрений, пестицидов и других добавок.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внутреннего потребительского рынка 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потребления органической продукции, повышение информированности и доверия населения к органическим продуктам. 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ü"/>
            </a:pP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экспортных направлений -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выход на новые перспективные рынки, например, в США, ЕС, Китае, странах Азии и Ближнего Востока. </a:t>
            </a:r>
          </a:p>
        </p:txBody>
      </p:sp>
      <p:sp>
        <p:nvSpPr>
          <p:cNvPr id="106" name="object 6">
            <a:extLst>
              <a:ext uri="{FF2B5EF4-FFF2-40B4-BE49-F238E27FC236}">
                <a16:creationId xmlns:a16="http://schemas.microsoft.com/office/drawing/2014/main" id="{20FC814A-D5B0-4A8D-B863-B1BD9EB6E0B4}"/>
              </a:ext>
            </a:extLst>
          </p:cNvPr>
          <p:cNvSpPr txBox="1"/>
          <p:nvPr/>
        </p:nvSpPr>
        <p:spPr>
          <a:xfrm>
            <a:off x="93985" y="5350815"/>
            <a:ext cx="6122257" cy="1458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ru-RU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</a:t>
            </a:r>
            <a:endParaRPr lang="en-US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 января 2028 года при реализации плодоовощной продукции в современной упаковке, ставки налога на прибыль и социального налога устанавливаются в размере 1%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 апреля 2027 года при импорте оборудования для переработки, упаковки и сортировки фруктов и овощей, включая сушёные фрукты, применяется ставка таможенной пошлины 1%.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2025-26 годах кооперативам, работающим в сфере сельского хозяйства, в частности занятых производством фруктов и овощей государство компенсирует 25% расходов на сортировку и упаковку продукции.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B8EB322-FE04-4C86-8170-9877BB3AF224}"/>
              </a:ext>
            </a:extLst>
          </p:cNvPr>
          <p:cNvCxnSpPr>
            <a:cxnSpLocks/>
          </p:cNvCxnSpPr>
          <p:nvPr/>
        </p:nvCxnSpPr>
        <p:spPr>
          <a:xfrm>
            <a:off x="11767018" y="5359375"/>
            <a:ext cx="8789" cy="330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8CD3B0-79BE-4BFB-8573-4303E0DE67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027" y="2880998"/>
            <a:ext cx="4106233" cy="1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818443" y="239323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Международные транспортные коридоры логистики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1921202" y="171249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А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виасообщения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из Ташкента и других аэропортов Узбекистана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Безвизовый режим для туристов из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стран мира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 аэропорту Узбекистана работают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различных авиакомпаний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аэропортов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по всей стране, основными из которых являются Ташкент, Самарканд и Бухара.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613</Words>
  <Application>Microsoft Office PowerPoint</Application>
  <PresentationFormat>Широкоэкранный</PresentationFormat>
  <Paragraphs>115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Тема Office</vt:lpstr>
      <vt:lpstr>Office Theme</vt:lpstr>
      <vt:lpstr>Производство сухофруктов в премиум упаковке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производства инфузионных растворов</dc:title>
  <dc:creator>Admin</dc:creator>
  <cp:lastModifiedBy>Admin</cp:lastModifiedBy>
  <cp:revision>36</cp:revision>
  <dcterms:created xsi:type="dcterms:W3CDTF">2025-05-23T13:06:22Z</dcterms:created>
  <dcterms:modified xsi:type="dcterms:W3CDTF">2025-07-13T10:53:18Z</dcterms:modified>
</cp:coreProperties>
</file>