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3BC"/>
    <a:srgbClr val="A1BDD6"/>
    <a:srgbClr val="BBCFE2"/>
    <a:srgbClr val="79A0C4"/>
    <a:srgbClr val="B6E2E7"/>
    <a:srgbClr val="2E6CA4"/>
    <a:srgbClr val="2F6EA4"/>
    <a:srgbClr val="5B9BD5"/>
    <a:srgbClr val="2F6EA7"/>
    <a:srgbClr val="31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5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4</a:t>
          </a:r>
          <a:r>
            <a:rPr lang="ru" sz="1400" dirty="0">
              <a:latin typeface="Montserrat" pitchFamily="2" charset="-52"/>
            </a:rPr>
            <a:t>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 : 8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1 300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4</a:t>
          </a:r>
          <a:r>
            <a:rPr lang="ru" sz="1400" kern="1200" dirty="0">
              <a:latin typeface="Montserrat" pitchFamily="2" charset="-52"/>
            </a:rPr>
            <a:t>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 : 8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1 300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microsoft.com/office/2007/relationships/diagramDrawing" Target="../diagrams/drawing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>
            <a:extLst>
              <a:ext uri="{FF2B5EF4-FFF2-40B4-BE49-F238E27FC236}">
                <a16:creationId xmlns:a16="http://schemas.microsoft.com/office/drawing/2014/main" id="{1575A4C8-AD89-4F5A-91C7-15F52F4BA12E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5E105E3D-7553-4E4D-B564-CB014AC6A9C6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B1FF3BFE-CBBE-4C1F-B6C0-9F0D9ACC7A18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506938" y="199166"/>
            <a:ext cx="6001729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гранита и мрамора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99677" y="1254084"/>
            <a:ext cx="2488141" cy="6680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</a:t>
            </a: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 проекта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</a:t>
            </a:r>
            <a:r>
              <a:rPr sz="1200" spc="-2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роизводство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натурального декоративного камня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46841" y="1160787"/>
            <a:ext cx="1492126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 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долларов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23" name="object 2">
            <a:extLst>
              <a:ext uri="{FF2B5EF4-FFF2-40B4-BE49-F238E27FC236}">
                <a16:creationId xmlns:a16="http://schemas.microsoft.com/office/drawing/2014/main" id="{1E416668-7352-4D97-8DC6-CB1153BC2077}"/>
              </a:ext>
            </a:extLst>
          </p:cNvPr>
          <p:cNvGrpSpPr/>
          <p:nvPr/>
        </p:nvGrpSpPr>
        <p:grpSpPr>
          <a:xfrm>
            <a:off x="4467287" y="797083"/>
            <a:ext cx="7611111" cy="5703523"/>
            <a:chOff x="-12615" y="3968472"/>
            <a:chExt cx="7560309" cy="5181600"/>
          </a:xfrm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72A6ECBC-4D4C-41CB-88CD-CF83306340C1}"/>
                </a:ext>
              </a:extLst>
            </p:cNvPr>
            <p:cNvSpPr/>
            <p:nvPr/>
          </p:nvSpPr>
          <p:spPr>
            <a:xfrm>
              <a:off x="-12615" y="3968472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1627B92C-05CB-42FF-B4BE-672893685964}"/>
                </a:ext>
              </a:extLst>
            </p:cNvPr>
            <p:cNvSpPr/>
            <p:nvPr/>
          </p:nvSpPr>
          <p:spPr>
            <a:xfrm>
              <a:off x="539584" y="5043578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09936" y="2169376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Резка плит из натурального камня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41124" y="2258909"/>
            <a:ext cx="126336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Разделение на полуфабрикаты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99046" y="2258909"/>
            <a:ext cx="1131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Формовка и обжиг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55078" y="2343547"/>
            <a:ext cx="80417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31101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uz-Cyrl-UZ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</a:t>
            </a:r>
            <a:r>
              <a:rPr sz="1400" b="1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роект</a:t>
            </a:r>
            <a:r>
              <a:rPr lang="uz-Cyrl-UZ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27402" y="3755479"/>
            <a:ext cx="170783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 </a:t>
            </a:r>
            <a:r>
              <a:rPr sz="1100" dirty="0" err="1">
                <a:solidFill>
                  <a:srgbClr val="00425F"/>
                </a:solidFill>
                <a:latin typeface="Montserrat" pitchFamily="2" charset="-52"/>
              </a:rPr>
              <a:t>производственн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ые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sz="1100" dirty="0" err="1">
                <a:solidFill>
                  <a:srgbClr val="00425F"/>
                </a:solidFill>
                <a:latin typeface="Montserrat" pitchFamily="2" charset="-52"/>
              </a:rPr>
              <a:t>лини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и </a:t>
            </a:r>
            <a:endParaRPr lang="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91846" y="4449164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Возможность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производства различных размеров и конструкций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462118" y="4612033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~15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сотрудники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428446" y="3573535"/>
            <a:ext cx="1950085" cy="7155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>
                <a:solidFill>
                  <a:srgbClr val="00425F"/>
                </a:solidFill>
                <a:latin typeface="Montserrat" pitchFamily="2" charset="-52"/>
              </a:rPr>
              <a:t>Внутренний рынок, существующие соседние рынки, международные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рынки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597091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B662CDE4-F6A3-4B39-9B65-8CD11FDE8CA9}"/>
              </a:ext>
            </a:extLst>
          </p:cNvPr>
          <p:cNvGrpSpPr/>
          <p:nvPr/>
        </p:nvGrpSpPr>
        <p:grpSpPr>
          <a:xfrm>
            <a:off x="8609299" y="3576850"/>
            <a:ext cx="607061" cy="540386"/>
            <a:chOff x="3851998" y="7532343"/>
            <a:chExt cx="540385" cy="540385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93316D1E-7014-4BC3-AB97-A13763C27E42}"/>
                </a:ext>
              </a:extLst>
            </p:cNvPr>
            <p:cNvSpPr/>
            <p:nvPr/>
          </p:nvSpPr>
          <p:spPr>
            <a:xfrm>
              <a:off x="3851998" y="7532343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4">
                  <a:moveTo>
                    <a:pt x="270001" y="0"/>
                  </a:moveTo>
                  <a:lnTo>
                    <a:pt x="221470" y="4350"/>
                  </a:lnTo>
                  <a:lnTo>
                    <a:pt x="175792" y="16892"/>
                  </a:lnTo>
                  <a:lnTo>
                    <a:pt x="133730" y="36864"/>
                  </a:lnTo>
                  <a:lnTo>
                    <a:pt x="96046" y="63503"/>
                  </a:lnTo>
                  <a:lnTo>
                    <a:pt x="63503" y="96046"/>
                  </a:lnTo>
                  <a:lnTo>
                    <a:pt x="36864" y="133730"/>
                  </a:lnTo>
                  <a:lnTo>
                    <a:pt x="16892" y="175792"/>
                  </a:lnTo>
                  <a:lnTo>
                    <a:pt x="4350" y="221470"/>
                  </a:lnTo>
                  <a:lnTo>
                    <a:pt x="0" y="270002"/>
                  </a:lnTo>
                  <a:lnTo>
                    <a:pt x="4350" y="318536"/>
                  </a:lnTo>
                  <a:lnTo>
                    <a:pt x="16892" y="364216"/>
                  </a:lnTo>
                  <a:lnTo>
                    <a:pt x="36864" y="406279"/>
                  </a:lnTo>
                  <a:lnTo>
                    <a:pt x="63503" y="443963"/>
                  </a:lnTo>
                  <a:lnTo>
                    <a:pt x="96046" y="476504"/>
                  </a:lnTo>
                  <a:lnTo>
                    <a:pt x="133730" y="503142"/>
                  </a:lnTo>
                  <a:lnTo>
                    <a:pt x="175792" y="523112"/>
                  </a:lnTo>
                  <a:lnTo>
                    <a:pt x="221470" y="535654"/>
                  </a:lnTo>
                  <a:lnTo>
                    <a:pt x="270001" y="540004"/>
                  </a:lnTo>
                  <a:lnTo>
                    <a:pt x="318536" y="535654"/>
                  </a:lnTo>
                  <a:lnTo>
                    <a:pt x="364216" y="523112"/>
                  </a:lnTo>
                  <a:lnTo>
                    <a:pt x="406279" y="503142"/>
                  </a:lnTo>
                  <a:lnTo>
                    <a:pt x="443963" y="476504"/>
                  </a:lnTo>
                  <a:lnTo>
                    <a:pt x="476504" y="443963"/>
                  </a:lnTo>
                  <a:lnTo>
                    <a:pt x="503142" y="406279"/>
                  </a:lnTo>
                  <a:lnTo>
                    <a:pt x="523112" y="364216"/>
                  </a:lnTo>
                  <a:lnTo>
                    <a:pt x="535654" y="318536"/>
                  </a:lnTo>
                  <a:lnTo>
                    <a:pt x="540004" y="270002"/>
                  </a:lnTo>
                  <a:lnTo>
                    <a:pt x="535654" y="221470"/>
                  </a:lnTo>
                  <a:lnTo>
                    <a:pt x="523112" y="175792"/>
                  </a:lnTo>
                  <a:lnTo>
                    <a:pt x="503142" y="133730"/>
                  </a:lnTo>
                  <a:lnTo>
                    <a:pt x="476504" y="96046"/>
                  </a:lnTo>
                  <a:lnTo>
                    <a:pt x="443963" y="63503"/>
                  </a:lnTo>
                  <a:lnTo>
                    <a:pt x="406279" y="36864"/>
                  </a:lnTo>
                  <a:lnTo>
                    <a:pt x="364216" y="16892"/>
                  </a:lnTo>
                  <a:lnTo>
                    <a:pt x="318536" y="4350"/>
                  </a:lnTo>
                  <a:lnTo>
                    <a:pt x="270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24D6E81E-B3AC-4140-92D0-99591D3B1AEF}"/>
                </a:ext>
              </a:extLst>
            </p:cNvPr>
            <p:cNvSpPr/>
            <p:nvPr/>
          </p:nvSpPr>
          <p:spPr>
            <a:xfrm>
              <a:off x="3969810" y="7651008"/>
              <a:ext cx="338455" cy="271145"/>
            </a:xfrm>
            <a:custGeom>
              <a:avLst/>
              <a:gdLst/>
              <a:ahLst/>
              <a:cxnLst/>
              <a:rect l="l" t="t" r="r" b="b"/>
              <a:pathLst>
                <a:path w="338454" h="271145">
                  <a:moveTo>
                    <a:pt x="106870" y="90639"/>
                  </a:moveTo>
                  <a:lnTo>
                    <a:pt x="83870" y="90639"/>
                  </a:lnTo>
                  <a:lnTo>
                    <a:pt x="83870" y="113639"/>
                  </a:lnTo>
                  <a:lnTo>
                    <a:pt x="106870" y="113639"/>
                  </a:lnTo>
                  <a:lnTo>
                    <a:pt x="106870" y="90639"/>
                  </a:lnTo>
                  <a:close/>
                </a:path>
                <a:path w="338454" h="271145">
                  <a:moveTo>
                    <a:pt x="106870" y="50050"/>
                  </a:moveTo>
                  <a:lnTo>
                    <a:pt x="83870" y="50050"/>
                  </a:lnTo>
                  <a:lnTo>
                    <a:pt x="83870" y="73050"/>
                  </a:lnTo>
                  <a:lnTo>
                    <a:pt x="106870" y="73050"/>
                  </a:lnTo>
                  <a:lnTo>
                    <a:pt x="106870" y="50050"/>
                  </a:lnTo>
                  <a:close/>
                </a:path>
                <a:path w="338454" h="271145">
                  <a:moveTo>
                    <a:pt x="148805" y="50050"/>
                  </a:moveTo>
                  <a:lnTo>
                    <a:pt x="125806" y="50050"/>
                  </a:lnTo>
                  <a:lnTo>
                    <a:pt x="125806" y="73050"/>
                  </a:lnTo>
                  <a:lnTo>
                    <a:pt x="148805" y="73050"/>
                  </a:lnTo>
                  <a:lnTo>
                    <a:pt x="148805" y="50050"/>
                  </a:lnTo>
                  <a:close/>
                </a:path>
                <a:path w="338454" h="271145">
                  <a:moveTo>
                    <a:pt x="239445" y="142049"/>
                  </a:moveTo>
                  <a:lnTo>
                    <a:pt x="182626" y="142049"/>
                  </a:lnTo>
                  <a:lnTo>
                    <a:pt x="182626" y="160985"/>
                  </a:lnTo>
                  <a:lnTo>
                    <a:pt x="239445" y="160985"/>
                  </a:lnTo>
                  <a:lnTo>
                    <a:pt x="239445" y="142049"/>
                  </a:lnTo>
                  <a:close/>
                </a:path>
                <a:path w="338454" h="271145">
                  <a:moveTo>
                    <a:pt x="338201" y="259054"/>
                  </a:moveTo>
                  <a:lnTo>
                    <a:pt x="334924" y="255905"/>
                  </a:lnTo>
                  <a:lnTo>
                    <a:pt x="304038" y="255905"/>
                  </a:lnTo>
                  <a:lnTo>
                    <a:pt x="304038" y="129870"/>
                  </a:lnTo>
                  <a:lnTo>
                    <a:pt x="302907" y="127838"/>
                  </a:lnTo>
                  <a:lnTo>
                    <a:pt x="301218" y="126492"/>
                  </a:lnTo>
                  <a:lnTo>
                    <a:pt x="289267" y="117246"/>
                  </a:lnTo>
                  <a:lnTo>
                    <a:pt x="289267" y="135839"/>
                  </a:lnTo>
                  <a:lnTo>
                    <a:pt x="289267" y="255905"/>
                  </a:lnTo>
                  <a:lnTo>
                    <a:pt x="253530" y="255905"/>
                  </a:lnTo>
                  <a:lnTo>
                    <a:pt x="253530" y="194017"/>
                  </a:lnTo>
                  <a:lnTo>
                    <a:pt x="253530" y="182511"/>
                  </a:lnTo>
                  <a:lnTo>
                    <a:pt x="250266" y="179247"/>
                  </a:lnTo>
                  <a:lnTo>
                    <a:pt x="238760" y="179247"/>
                  </a:lnTo>
                  <a:lnTo>
                    <a:pt x="238760" y="194017"/>
                  </a:lnTo>
                  <a:lnTo>
                    <a:pt x="238760" y="255905"/>
                  </a:lnTo>
                  <a:lnTo>
                    <a:pt x="183299" y="255905"/>
                  </a:lnTo>
                  <a:lnTo>
                    <a:pt x="183299" y="194017"/>
                  </a:lnTo>
                  <a:lnTo>
                    <a:pt x="238760" y="194017"/>
                  </a:lnTo>
                  <a:lnTo>
                    <a:pt x="238760" y="179247"/>
                  </a:lnTo>
                  <a:lnTo>
                    <a:pt x="171919" y="179247"/>
                  </a:lnTo>
                  <a:lnTo>
                    <a:pt x="168541" y="182511"/>
                  </a:lnTo>
                  <a:lnTo>
                    <a:pt x="168541" y="255905"/>
                  </a:lnTo>
                  <a:lnTo>
                    <a:pt x="131902" y="255905"/>
                  </a:lnTo>
                  <a:lnTo>
                    <a:pt x="131902" y="135737"/>
                  </a:lnTo>
                  <a:lnTo>
                    <a:pt x="209346" y="73837"/>
                  </a:lnTo>
                  <a:lnTo>
                    <a:pt x="289267" y="135839"/>
                  </a:lnTo>
                  <a:lnTo>
                    <a:pt x="289267" y="117246"/>
                  </a:lnTo>
                  <a:lnTo>
                    <a:pt x="233235" y="73837"/>
                  </a:lnTo>
                  <a:lnTo>
                    <a:pt x="229603" y="71031"/>
                  </a:lnTo>
                  <a:lnTo>
                    <a:pt x="213741" y="58737"/>
                  </a:lnTo>
                  <a:lnTo>
                    <a:pt x="211035" y="56591"/>
                  </a:lnTo>
                  <a:lnTo>
                    <a:pt x="207314" y="56591"/>
                  </a:lnTo>
                  <a:lnTo>
                    <a:pt x="189280" y="71031"/>
                  </a:lnTo>
                  <a:lnTo>
                    <a:pt x="189280" y="14655"/>
                  </a:lnTo>
                  <a:lnTo>
                    <a:pt x="189280" y="3276"/>
                  </a:lnTo>
                  <a:lnTo>
                    <a:pt x="186004" y="0"/>
                  </a:lnTo>
                  <a:lnTo>
                    <a:pt x="174510" y="0"/>
                  </a:lnTo>
                  <a:lnTo>
                    <a:pt x="174510" y="14655"/>
                  </a:lnTo>
                  <a:lnTo>
                    <a:pt x="174510" y="82867"/>
                  </a:lnTo>
                  <a:lnTo>
                    <a:pt x="119837" y="126492"/>
                  </a:lnTo>
                  <a:lnTo>
                    <a:pt x="118148" y="127952"/>
                  </a:lnTo>
                  <a:lnTo>
                    <a:pt x="117182" y="129870"/>
                  </a:lnTo>
                  <a:lnTo>
                    <a:pt x="117132" y="255905"/>
                  </a:lnTo>
                  <a:lnTo>
                    <a:pt x="56375" y="255905"/>
                  </a:lnTo>
                  <a:lnTo>
                    <a:pt x="56375" y="14655"/>
                  </a:lnTo>
                  <a:lnTo>
                    <a:pt x="174510" y="14655"/>
                  </a:lnTo>
                  <a:lnTo>
                    <a:pt x="174510" y="0"/>
                  </a:lnTo>
                  <a:lnTo>
                    <a:pt x="44869" y="0"/>
                  </a:lnTo>
                  <a:lnTo>
                    <a:pt x="41605" y="3276"/>
                  </a:lnTo>
                  <a:lnTo>
                    <a:pt x="41605" y="255905"/>
                  </a:lnTo>
                  <a:lnTo>
                    <a:pt x="3276" y="255905"/>
                  </a:lnTo>
                  <a:lnTo>
                    <a:pt x="0" y="259054"/>
                  </a:lnTo>
                  <a:lnTo>
                    <a:pt x="0" y="267284"/>
                  </a:lnTo>
                  <a:lnTo>
                    <a:pt x="3276" y="270560"/>
                  </a:lnTo>
                  <a:lnTo>
                    <a:pt x="334924" y="270560"/>
                  </a:lnTo>
                  <a:lnTo>
                    <a:pt x="338201" y="267284"/>
                  </a:lnTo>
                  <a:lnTo>
                    <a:pt x="338201" y="259054"/>
                  </a:lnTo>
                  <a:close/>
                </a:path>
              </a:pathLst>
            </a:custGeom>
            <a:solidFill>
              <a:srgbClr val="6593BC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104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4104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429988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5183266" y="429198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31101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</a:t>
            </a:r>
            <a:r>
              <a:rPr lang="ru-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3,5</a:t>
            </a:r>
            <a:r>
              <a:rPr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м </a:t>
            </a:r>
            <a:r>
              <a:rPr lang="ru" sz="1400" u="sng" spc="-10" baseline="30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 </a:t>
            </a:r>
            <a:br>
              <a:rPr lang="ru" sz="1400" u="sng" spc="-10" baseline="300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гранита и мрамора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за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год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31101" y="1680963"/>
            <a:ext cx="591211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производство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для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гранит и мрамор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650705" y="4446096"/>
            <a:ext cx="667892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5" name="Freeform 46">
            <a:extLst>
              <a:ext uri="{FF2B5EF4-FFF2-40B4-BE49-F238E27FC236}">
                <a16:creationId xmlns:a16="http://schemas.microsoft.com/office/drawing/2014/main" id="{0C2DECCD-7875-4279-9831-2E98820C09E8}"/>
              </a:ext>
            </a:extLst>
          </p:cNvPr>
          <p:cNvSpPr>
            <a:spLocks noEditPoints="1"/>
          </p:cNvSpPr>
          <p:nvPr/>
        </p:nvSpPr>
        <p:spPr bwMode="auto">
          <a:xfrm>
            <a:off x="8794226" y="4543550"/>
            <a:ext cx="387202" cy="347979"/>
          </a:xfrm>
          <a:custGeom>
            <a:avLst/>
            <a:gdLst>
              <a:gd name="T0" fmla="*/ 241 w 427"/>
              <a:gd name="T1" fmla="*/ 72 h 395"/>
              <a:gd name="T2" fmla="*/ 178 w 427"/>
              <a:gd name="T3" fmla="*/ 114 h 395"/>
              <a:gd name="T4" fmla="*/ 236 w 427"/>
              <a:gd name="T5" fmla="*/ 99 h 395"/>
              <a:gd name="T6" fmla="*/ 194 w 427"/>
              <a:gd name="T7" fmla="*/ 87 h 395"/>
              <a:gd name="T8" fmla="*/ 114 w 427"/>
              <a:gd name="T9" fmla="*/ 99 h 395"/>
              <a:gd name="T10" fmla="*/ 41 w 427"/>
              <a:gd name="T11" fmla="*/ 83 h 395"/>
              <a:gd name="T12" fmla="*/ 89 w 427"/>
              <a:gd name="T13" fmla="*/ 79 h 395"/>
              <a:gd name="T14" fmla="*/ 57 w 427"/>
              <a:gd name="T15" fmla="*/ 110 h 395"/>
              <a:gd name="T16" fmla="*/ 172 w 427"/>
              <a:gd name="T17" fmla="*/ 64 h 395"/>
              <a:gd name="T18" fmla="*/ 131 w 427"/>
              <a:gd name="T19" fmla="*/ 2 h 395"/>
              <a:gd name="T20" fmla="*/ 145 w 427"/>
              <a:gd name="T21" fmla="*/ 75 h 395"/>
              <a:gd name="T22" fmla="*/ 145 w 427"/>
              <a:gd name="T23" fmla="*/ 60 h 395"/>
              <a:gd name="T24" fmla="*/ 282 w 427"/>
              <a:gd name="T25" fmla="*/ 75 h 395"/>
              <a:gd name="T26" fmla="*/ 298 w 427"/>
              <a:gd name="T27" fmla="*/ 2 h 395"/>
              <a:gd name="T28" fmla="*/ 255 w 427"/>
              <a:gd name="T29" fmla="*/ 64 h 395"/>
              <a:gd name="T30" fmla="*/ 302 w 427"/>
              <a:gd name="T31" fmla="*/ 48 h 395"/>
              <a:gd name="T32" fmla="*/ 271 w 427"/>
              <a:gd name="T33" fmla="*/ 18 h 395"/>
              <a:gd name="T34" fmla="*/ 376 w 427"/>
              <a:gd name="T35" fmla="*/ 138 h 395"/>
              <a:gd name="T36" fmla="*/ 298 w 427"/>
              <a:gd name="T37" fmla="*/ 142 h 395"/>
              <a:gd name="T38" fmla="*/ 266 w 427"/>
              <a:gd name="T39" fmla="*/ 142 h 395"/>
              <a:gd name="T40" fmla="*/ 186 w 427"/>
              <a:gd name="T41" fmla="*/ 137 h 395"/>
              <a:gd name="T42" fmla="*/ 145 w 427"/>
              <a:gd name="T43" fmla="*/ 154 h 395"/>
              <a:gd name="T44" fmla="*/ 104 w 427"/>
              <a:gd name="T45" fmla="*/ 137 h 395"/>
              <a:gd name="T46" fmla="*/ 24 w 427"/>
              <a:gd name="T47" fmla="*/ 142 h 395"/>
              <a:gd name="T48" fmla="*/ 9 w 427"/>
              <a:gd name="T49" fmla="*/ 276 h 395"/>
              <a:gd name="T50" fmla="*/ 39 w 427"/>
              <a:gd name="T51" fmla="*/ 395 h 395"/>
              <a:gd name="T52" fmla="*/ 135 w 427"/>
              <a:gd name="T53" fmla="*/ 283 h 395"/>
              <a:gd name="T54" fmla="*/ 173 w 427"/>
              <a:gd name="T55" fmla="*/ 395 h 395"/>
              <a:gd name="T56" fmla="*/ 259 w 427"/>
              <a:gd name="T57" fmla="*/ 288 h 395"/>
              <a:gd name="T58" fmla="*/ 308 w 427"/>
              <a:gd name="T59" fmla="*/ 394 h 395"/>
              <a:gd name="T60" fmla="*/ 397 w 427"/>
              <a:gd name="T61" fmla="*/ 388 h 395"/>
              <a:gd name="T62" fmla="*/ 423 w 427"/>
              <a:gd name="T63" fmla="*/ 160 h 395"/>
              <a:gd name="T64" fmla="*/ 122 w 427"/>
              <a:gd name="T65" fmla="*/ 190 h 395"/>
              <a:gd name="T66" fmla="*/ 108 w 427"/>
              <a:gd name="T67" fmla="*/ 187 h 395"/>
              <a:gd name="T68" fmla="*/ 80 w 427"/>
              <a:gd name="T69" fmla="*/ 259 h 395"/>
              <a:gd name="T70" fmla="*/ 46 w 427"/>
              <a:gd name="T71" fmla="*/ 381 h 395"/>
              <a:gd name="T72" fmla="*/ 33 w 427"/>
              <a:gd name="T73" fmla="*/ 184 h 395"/>
              <a:gd name="T74" fmla="*/ 15 w 427"/>
              <a:gd name="T75" fmla="*/ 174 h 395"/>
              <a:gd name="T76" fmla="*/ 72 w 427"/>
              <a:gd name="T77" fmla="*/ 181 h 395"/>
              <a:gd name="T78" fmla="*/ 128 w 427"/>
              <a:gd name="T79" fmla="*/ 159 h 395"/>
              <a:gd name="T80" fmla="*/ 273 w 427"/>
              <a:gd name="T81" fmla="*/ 260 h 395"/>
              <a:gd name="T82" fmla="*/ 252 w 427"/>
              <a:gd name="T83" fmla="*/ 182 h 395"/>
              <a:gd name="T84" fmla="*/ 222 w 427"/>
              <a:gd name="T85" fmla="*/ 267 h 395"/>
              <a:gd name="T86" fmla="*/ 207 w 427"/>
              <a:gd name="T87" fmla="*/ 263 h 395"/>
              <a:gd name="T88" fmla="*/ 178 w 427"/>
              <a:gd name="T89" fmla="*/ 183 h 395"/>
              <a:gd name="T90" fmla="*/ 160 w 427"/>
              <a:gd name="T91" fmla="*/ 268 h 395"/>
              <a:gd name="T92" fmla="*/ 162 w 427"/>
              <a:gd name="T93" fmla="*/ 159 h 395"/>
              <a:gd name="T94" fmla="*/ 219 w 427"/>
              <a:gd name="T95" fmla="*/ 181 h 395"/>
              <a:gd name="T96" fmla="*/ 275 w 427"/>
              <a:gd name="T97" fmla="*/ 174 h 395"/>
              <a:gd name="T98" fmla="*/ 389 w 427"/>
              <a:gd name="T99" fmla="*/ 182 h 395"/>
              <a:gd name="T100" fmla="*/ 358 w 427"/>
              <a:gd name="T101" fmla="*/ 267 h 395"/>
              <a:gd name="T102" fmla="*/ 344 w 427"/>
              <a:gd name="T103" fmla="*/ 263 h 395"/>
              <a:gd name="T104" fmla="*/ 316 w 427"/>
              <a:gd name="T105" fmla="*/ 183 h 395"/>
              <a:gd name="T106" fmla="*/ 298 w 427"/>
              <a:gd name="T107" fmla="*/ 268 h 395"/>
              <a:gd name="T108" fmla="*/ 299 w 427"/>
              <a:gd name="T109" fmla="*/ 159 h 395"/>
              <a:gd name="T110" fmla="*/ 357 w 427"/>
              <a:gd name="T111" fmla="*/ 181 h 395"/>
              <a:gd name="T112" fmla="*/ 412 w 427"/>
              <a:gd name="T113" fmla="*/ 174 h 395"/>
              <a:gd name="T114" fmla="*/ 377 w 427"/>
              <a:gd name="T115" fmla="*/ 125 h 395"/>
              <a:gd name="T116" fmla="*/ 336 w 427"/>
              <a:gd name="T117" fmla="*/ 64 h 395"/>
              <a:gd name="T118" fmla="*/ 350 w 427"/>
              <a:gd name="T119" fmla="*/ 137 h 395"/>
              <a:gd name="T120" fmla="*/ 350 w 427"/>
              <a:gd name="T121" fmla="*/ 122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27" h="395">
                <a:moveTo>
                  <a:pt x="214" y="137"/>
                </a:moveTo>
                <a:lnTo>
                  <a:pt x="228" y="133"/>
                </a:lnTo>
                <a:lnTo>
                  <a:pt x="241" y="125"/>
                </a:lnTo>
                <a:lnTo>
                  <a:pt x="249" y="114"/>
                </a:lnTo>
                <a:lnTo>
                  <a:pt x="252" y="99"/>
                </a:lnTo>
                <a:lnTo>
                  <a:pt x="249" y="83"/>
                </a:lnTo>
                <a:lnTo>
                  <a:pt x="241" y="72"/>
                </a:lnTo>
                <a:lnTo>
                  <a:pt x="228" y="64"/>
                </a:lnTo>
                <a:lnTo>
                  <a:pt x="214" y="60"/>
                </a:lnTo>
                <a:lnTo>
                  <a:pt x="199" y="64"/>
                </a:lnTo>
                <a:lnTo>
                  <a:pt x="187" y="72"/>
                </a:lnTo>
                <a:lnTo>
                  <a:pt x="178" y="83"/>
                </a:lnTo>
                <a:lnTo>
                  <a:pt x="176" y="99"/>
                </a:lnTo>
                <a:lnTo>
                  <a:pt x="178" y="114"/>
                </a:lnTo>
                <a:lnTo>
                  <a:pt x="187" y="125"/>
                </a:lnTo>
                <a:lnTo>
                  <a:pt x="199" y="133"/>
                </a:lnTo>
                <a:lnTo>
                  <a:pt x="214" y="137"/>
                </a:lnTo>
                <a:close/>
                <a:moveTo>
                  <a:pt x="214" y="75"/>
                </a:moveTo>
                <a:lnTo>
                  <a:pt x="226" y="79"/>
                </a:lnTo>
                <a:lnTo>
                  <a:pt x="234" y="87"/>
                </a:lnTo>
                <a:lnTo>
                  <a:pt x="236" y="99"/>
                </a:lnTo>
                <a:lnTo>
                  <a:pt x="234" y="110"/>
                </a:lnTo>
                <a:lnTo>
                  <a:pt x="226" y="118"/>
                </a:lnTo>
                <a:lnTo>
                  <a:pt x="214" y="122"/>
                </a:lnTo>
                <a:lnTo>
                  <a:pt x="203" y="118"/>
                </a:lnTo>
                <a:lnTo>
                  <a:pt x="194" y="110"/>
                </a:lnTo>
                <a:lnTo>
                  <a:pt x="191" y="99"/>
                </a:lnTo>
                <a:lnTo>
                  <a:pt x="194" y="87"/>
                </a:lnTo>
                <a:lnTo>
                  <a:pt x="203" y="79"/>
                </a:lnTo>
                <a:lnTo>
                  <a:pt x="214" y="75"/>
                </a:lnTo>
                <a:close/>
                <a:moveTo>
                  <a:pt x="77" y="137"/>
                </a:moveTo>
                <a:lnTo>
                  <a:pt x="91" y="133"/>
                </a:lnTo>
                <a:lnTo>
                  <a:pt x="104" y="125"/>
                </a:lnTo>
                <a:lnTo>
                  <a:pt x="112" y="114"/>
                </a:lnTo>
                <a:lnTo>
                  <a:pt x="114" y="99"/>
                </a:lnTo>
                <a:lnTo>
                  <a:pt x="112" y="83"/>
                </a:lnTo>
                <a:lnTo>
                  <a:pt x="104" y="72"/>
                </a:lnTo>
                <a:lnTo>
                  <a:pt x="91" y="64"/>
                </a:lnTo>
                <a:lnTo>
                  <a:pt x="77" y="60"/>
                </a:lnTo>
                <a:lnTo>
                  <a:pt x="62" y="64"/>
                </a:lnTo>
                <a:lnTo>
                  <a:pt x="50" y="72"/>
                </a:lnTo>
                <a:lnTo>
                  <a:pt x="41" y="83"/>
                </a:lnTo>
                <a:lnTo>
                  <a:pt x="39" y="99"/>
                </a:lnTo>
                <a:lnTo>
                  <a:pt x="41" y="114"/>
                </a:lnTo>
                <a:lnTo>
                  <a:pt x="50" y="125"/>
                </a:lnTo>
                <a:lnTo>
                  <a:pt x="62" y="133"/>
                </a:lnTo>
                <a:lnTo>
                  <a:pt x="77" y="137"/>
                </a:lnTo>
                <a:close/>
                <a:moveTo>
                  <a:pt x="77" y="75"/>
                </a:moveTo>
                <a:lnTo>
                  <a:pt x="89" y="79"/>
                </a:lnTo>
                <a:lnTo>
                  <a:pt x="96" y="87"/>
                </a:lnTo>
                <a:lnTo>
                  <a:pt x="100" y="99"/>
                </a:lnTo>
                <a:lnTo>
                  <a:pt x="96" y="110"/>
                </a:lnTo>
                <a:lnTo>
                  <a:pt x="89" y="118"/>
                </a:lnTo>
                <a:lnTo>
                  <a:pt x="77" y="122"/>
                </a:lnTo>
                <a:lnTo>
                  <a:pt x="66" y="118"/>
                </a:lnTo>
                <a:lnTo>
                  <a:pt x="57" y="110"/>
                </a:lnTo>
                <a:lnTo>
                  <a:pt x="54" y="99"/>
                </a:lnTo>
                <a:lnTo>
                  <a:pt x="57" y="87"/>
                </a:lnTo>
                <a:lnTo>
                  <a:pt x="66" y="79"/>
                </a:lnTo>
                <a:lnTo>
                  <a:pt x="77" y="75"/>
                </a:lnTo>
                <a:close/>
                <a:moveTo>
                  <a:pt x="145" y="75"/>
                </a:moveTo>
                <a:lnTo>
                  <a:pt x="160" y="73"/>
                </a:lnTo>
                <a:lnTo>
                  <a:pt x="172" y="64"/>
                </a:lnTo>
                <a:lnTo>
                  <a:pt x="181" y="52"/>
                </a:lnTo>
                <a:lnTo>
                  <a:pt x="184" y="38"/>
                </a:lnTo>
                <a:lnTo>
                  <a:pt x="181" y="23"/>
                </a:lnTo>
                <a:lnTo>
                  <a:pt x="172" y="11"/>
                </a:lnTo>
                <a:lnTo>
                  <a:pt x="160" y="2"/>
                </a:lnTo>
                <a:lnTo>
                  <a:pt x="145" y="0"/>
                </a:lnTo>
                <a:lnTo>
                  <a:pt x="131" y="2"/>
                </a:lnTo>
                <a:lnTo>
                  <a:pt x="118" y="11"/>
                </a:lnTo>
                <a:lnTo>
                  <a:pt x="110" y="23"/>
                </a:lnTo>
                <a:lnTo>
                  <a:pt x="108" y="38"/>
                </a:lnTo>
                <a:lnTo>
                  <a:pt x="110" y="52"/>
                </a:lnTo>
                <a:lnTo>
                  <a:pt x="118" y="64"/>
                </a:lnTo>
                <a:lnTo>
                  <a:pt x="131" y="73"/>
                </a:lnTo>
                <a:lnTo>
                  <a:pt x="145" y="75"/>
                </a:lnTo>
                <a:close/>
                <a:moveTo>
                  <a:pt x="145" y="15"/>
                </a:moveTo>
                <a:lnTo>
                  <a:pt x="157" y="18"/>
                </a:lnTo>
                <a:lnTo>
                  <a:pt x="166" y="27"/>
                </a:lnTo>
                <a:lnTo>
                  <a:pt x="168" y="38"/>
                </a:lnTo>
                <a:lnTo>
                  <a:pt x="166" y="48"/>
                </a:lnTo>
                <a:lnTo>
                  <a:pt x="157" y="57"/>
                </a:lnTo>
                <a:lnTo>
                  <a:pt x="145" y="60"/>
                </a:lnTo>
                <a:lnTo>
                  <a:pt x="134" y="57"/>
                </a:lnTo>
                <a:lnTo>
                  <a:pt x="126" y="48"/>
                </a:lnTo>
                <a:lnTo>
                  <a:pt x="122" y="38"/>
                </a:lnTo>
                <a:lnTo>
                  <a:pt x="126" y="27"/>
                </a:lnTo>
                <a:lnTo>
                  <a:pt x="134" y="18"/>
                </a:lnTo>
                <a:lnTo>
                  <a:pt x="145" y="15"/>
                </a:lnTo>
                <a:close/>
                <a:moveTo>
                  <a:pt x="282" y="75"/>
                </a:moveTo>
                <a:lnTo>
                  <a:pt x="298" y="73"/>
                </a:lnTo>
                <a:lnTo>
                  <a:pt x="309" y="64"/>
                </a:lnTo>
                <a:lnTo>
                  <a:pt x="317" y="52"/>
                </a:lnTo>
                <a:lnTo>
                  <a:pt x="321" y="38"/>
                </a:lnTo>
                <a:lnTo>
                  <a:pt x="317" y="23"/>
                </a:lnTo>
                <a:lnTo>
                  <a:pt x="309" y="11"/>
                </a:lnTo>
                <a:lnTo>
                  <a:pt x="298" y="2"/>
                </a:lnTo>
                <a:lnTo>
                  <a:pt x="282" y="0"/>
                </a:lnTo>
                <a:lnTo>
                  <a:pt x="267" y="2"/>
                </a:lnTo>
                <a:lnTo>
                  <a:pt x="255" y="11"/>
                </a:lnTo>
                <a:lnTo>
                  <a:pt x="248" y="23"/>
                </a:lnTo>
                <a:lnTo>
                  <a:pt x="244" y="38"/>
                </a:lnTo>
                <a:lnTo>
                  <a:pt x="248" y="52"/>
                </a:lnTo>
                <a:lnTo>
                  <a:pt x="255" y="64"/>
                </a:lnTo>
                <a:lnTo>
                  <a:pt x="267" y="73"/>
                </a:lnTo>
                <a:lnTo>
                  <a:pt x="282" y="75"/>
                </a:lnTo>
                <a:close/>
                <a:moveTo>
                  <a:pt x="282" y="15"/>
                </a:moveTo>
                <a:lnTo>
                  <a:pt x="294" y="18"/>
                </a:lnTo>
                <a:lnTo>
                  <a:pt x="302" y="27"/>
                </a:lnTo>
                <a:lnTo>
                  <a:pt x="305" y="38"/>
                </a:lnTo>
                <a:lnTo>
                  <a:pt x="302" y="48"/>
                </a:lnTo>
                <a:lnTo>
                  <a:pt x="294" y="57"/>
                </a:lnTo>
                <a:lnTo>
                  <a:pt x="282" y="60"/>
                </a:lnTo>
                <a:lnTo>
                  <a:pt x="271" y="57"/>
                </a:lnTo>
                <a:lnTo>
                  <a:pt x="263" y="48"/>
                </a:lnTo>
                <a:lnTo>
                  <a:pt x="259" y="38"/>
                </a:lnTo>
                <a:lnTo>
                  <a:pt x="263" y="27"/>
                </a:lnTo>
                <a:lnTo>
                  <a:pt x="271" y="18"/>
                </a:lnTo>
                <a:lnTo>
                  <a:pt x="282" y="15"/>
                </a:lnTo>
                <a:close/>
                <a:moveTo>
                  <a:pt x="403" y="142"/>
                </a:moveTo>
                <a:lnTo>
                  <a:pt x="403" y="142"/>
                </a:lnTo>
                <a:lnTo>
                  <a:pt x="384" y="137"/>
                </a:lnTo>
                <a:lnTo>
                  <a:pt x="381" y="137"/>
                </a:lnTo>
                <a:lnTo>
                  <a:pt x="379" y="137"/>
                </a:lnTo>
                <a:lnTo>
                  <a:pt x="376" y="138"/>
                </a:lnTo>
                <a:lnTo>
                  <a:pt x="350" y="164"/>
                </a:lnTo>
                <a:lnTo>
                  <a:pt x="326" y="138"/>
                </a:lnTo>
                <a:lnTo>
                  <a:pt x="323" y="137"/>
                </a:lnTo>
                <a:lnTo>
                  <a:pt x="321" y="137"/>
                </a:lnTo>
                <a:lnTo>
                  <a:pt x="318" y="137"/>
                </a:lnTo>
                <a:lnTo>
                  <a:pt x="299" y="142"/>
                </a:lnTo>
                <a:lnTo>
                  <a:pt x="298" y="142"/>
                </a:lnTo>
                <a:lnTo>
                  <a:pt x="293" y="145"/>
                </a:lnTo>
                <a:lnTo>
                  <a:pt x="287" y="149"/>
                </a:lnTo>
                <a:lnTo>
                  <a:pt x="282" y="154"/>
                </a:lnTo>
                <a:lnTo>
                  <a:pt x="278" y="149"/>
                </a:lnTo>
                <a:lnTo>
                  <a:pt x="272" y="145"/>
                </a:lnTo>
                <a:lnTo>
                  <a:pt x="267" y="142"/>
                </a:lnTo>
                <a:lnTo>
                  <a:pt x="266" y="142"/>
                </a:lnTo>
                <a:lnTo>
                  <a:pt x="246" y="137"/>
                </a:lnTo>
                <a:lnTo>
                  <a:pt x="244" y="137"/>
                </a:lnTo>
                <a:lnTo>
                  <a:pt x="241" y="137"/>
                </a:lnTo>
                <a:lnTo>
                  <a:pt x="239" y="138"/>
                </a:lnTo>
                <a:lnTo>
                  <a:pt x="214" y="164"/>
                </a:lnTo>
                <a:lnTo>
                  <a:pt x="189" y="138"/>
                </a:lnTo>
                <a:lnTo>
                  <a:pt x="186" y="137"/>
                </a:lnTo>
                <a:lnTo>
                  <a:pt x="184" y="137"/>
                </a:lnTo>
                <a:lnTo>
                  <a:pt x="181" y="137"/>
                </a:lnTo>
                <a:lnTo>
                  <a:pt x="162" y="142"/>
                </a:lnTo>
                <a:lnTo>
                  <a:pt x="162" y="142"/>
                </a:lnTo>
                <a:lnTo>
                  <a:pt x="155" y="145"/>
                </a:lnTo>
                <a:lnTo>
                  <a:pt x="150" y="149"/>
                </a:lnTo>
                <a:lnTo>
                  <a:pt x="145" y="154"/>
                </a:lnTo>
                <a:lnTo>
                  <a:pt x="141" y="149"/>
                </a:lnTo>
                <a:lnTo>
                  <a:pt x="136" y="145"/>
                </a:lnTo>
                <a:lnTo>
                  <a:pt x="130" y="142"/>
                </a:lnTo>
                <a:lnTo>
                  <a:pt x="128" y="142"/>
                </a:lnTo>
                <a:lnTo>
                  <a:pt x="109" y="137"/>
                </a:lnTo>
                <a:lnTo>
                  <a:pt x="107" y="137"/>
                </a:lnTo>
                <a:lnTo>
                  <a:pt x="104" y="137"/>
                </a:lnTo>
                <a:lnTo>
                  <a:pt x="101" y="138"/>
                </a:lnTo>
                <a:lnTo>
                  <a:pt x="77" y="164"/>
                </a:lnTo>
                <a:lnTo>
                  <a:pt x="51" y="138"/>
                </a:lnTo>
                <a:lnTo>
                  <a:pt x="50" y="137"/>
                </a:lnTo>
                <a:lnTo>
                  <a:pt x="48" y="137"/>
                </a:lnTo>
                <a:lnTo>
                  <a:pt x="45" y="137"/>
                </a:lnTo>
                <a:lnTo>
                  <a:pt x="24" y="142"/>
                </a:lnTo>
                <a:lnTo>
                  <a:pt x="24" y="142"/>
                </a:lnTo>
                <a:lnTo>
                  <a:pt x="12" y="150"/>
                </a:lnTo>
                <a:lnTo>
                  <a:pt x="4" y="160"/>
                </a:lnTo>
                <a:lnTo>
                  <a:pt x="0" y="174"/>
                </a:lnTo>
                <a:lnTo>
                  <a:pt x="0" y="251"/>
                </a:lnTo>
                <a:lnTo>
                  <a:pt x="3" y="264"/>
                </a:lnTo>
                <a:lnTo>
                  <a:pt x="9" y="276"/>
                </a:lnTo>
                <a:lnTo>
                  <a:pt x="19" y="283"/>
                </a:lnTo>
                <a:lnTo>
                  <a:pt x="31" y="288"/>
                </a:lnTo>
                <a:lnTo>
                  <a:pt x="31" y="388"/>
                </a:lnTo>
                <a:lnTo>
                  <a:pt x="32" y="391"/>
                </a:lnTo>
                <a:lnTo>
                  <a:pt x="33" y="394"/>
                </a:lnTo>
                <a:lnTo>
                  <a:pt x="36" y="395"/>
                </a:lnTo>
                <a:lnTo>
                  <a:pt x="39" y="395"/>
                </a:lnTo>
                <a:lnTo>
                  <a:pt x="114" y="395"/>
                </a:lnTo>
                <a:lnTo>
                  <a:pt x="118" y="395"/>
                </a:lnTo>
                <a:lnTo>
                  <a:pt x="121" y="394"/>
                </a:lnTo>
                <a:lnTo>
                  <a:pt x="122" y="391"/>
                </a:lnTo>
                <a:lnTo>
                  <a:pt x="122" y="388"/>
                </a:lnTo>
                <a:lnTo>
                  <a:pt x="122" y="288"/>
                </a:lnTo>
                <a:lnTo>
                  <a:pt x="135" y="283"/>
                </a:lnTo>
                <a:lnTo>
                  <a:pt x="145" y="273"/>
                </a:lnTo>
                <a:lnTo>
                  <a:pt x="155" y="283"/>
                </a:lnTo>
                <a:lnTo>
                  <a:pt x="168" y="288"/>
                </a:lnTo>
                <a:lnTo>
                  <a:pt x="168" y="388"/>
                </a:lnTo>
                <a:lnTo>
                  <a:pt x="168" y="391"/>
                </a:lnTo>
                <a:lnTo>
                  <a:pt x="171" y="394"/>
                </a:lnTo>
                <a:lnTo>
                  <a:pt x="173" y="395"/>
                </a:lnTo>
                <a:lnTo>
                  <a:pt x="176" y="395"/>
                </a:lnTo>
                <a:lnTo>
                  <a:pt x="252" y="395"/>
                </a:lnTo>
                <a:lnTo>
                  <a:pt x="255" y="395"/>
                </a:lnTo>
                <a:lnTo>
                  <a:pt x="257" y="394"/>
                </a:lnTo>
                <a:lnTo>
                  <a:pt x="259" y="391"/>
                </a:lnTo>
                <a:lnTo>
                  <a:pt x="259" y="388"/>
                </a:lnTo>
                <a:lnTo>
                  <a:pt x="259" y="288"/>
                </a:lnTo>
                <a:lnTo>
                  <a:pt x="272" y="283"/>
                </a:lnTo>
                <a:lnTo>
                  <a:pt x="282" y="273"/>
                </a:lnTo>
                <a:lnTo>
                  <a:pt x="293" y="283"/>
                </a:lnTo>
                <a:lnTo>
                  <a:pt x="305" y="288"/>
                </a:lnTo>
                <a:lnTo>
                  <a:pt x="305" y="388"/>
                </a:lnTo>
                <a:lnTo>
                  <a:pt x="305" y="391"/>
                </a:lnTo>
                <a:lnTo>
                  <a:pt x="308" y="394"/>
                </a:lnTo>
                <a:lnTo>
                  <a:pt x="309" y="395"/>
                </a:lnTo>
                <a:lnTo>
                  <a:pt x="313" y="395"/>
                </a:lnTo>
                <a:lnTo>
                  <a:pt x="389" y="395"/>
                </a:lnTo>
                <a:lnTo>
                  <a:pt x="391" y="395"/>
                </a:lnTo>
                <a:lnTo>
                  <a:pt x="394" y="394"/>
                </a:lnTo>
                <a:lnTo>
                  <a:pt x="397" y="391"/>
                </a:lnTo>
                <a:lnTo>
                  <a:pt x="397" y="388"/>
                </a:lnTo>
                <a:lnTo>
                  <a:pt x="397" y="288"/>
                </a:lnTo>
                <a:lnTo>
                  <a:pt x="408" y="283"/>
                </a:lnTo>
                <a:lnTo>
                  <a:pt x="418" y="276"/>
                </a:lnTo>
                <a:lnTo>
                  <a:pt x="425" y="264"/>
                </a:lnTo>
                <a:lnTo>
                  <a:pt x="427" y="251"/>
                </a:lnTo>
                <a:lnTo>
                  <a:pt x="427" y="174"/>
                </a:lnTo>
                <a:lnTo>
                  <a:pt x="423" y="160"/>
                </a:lnTo>
                <a:lnTo>
                  <a:pt x="416" y="150"/>
                </a:lnTo>
                <a:lnTo>
                  <a:pt x="403" y="142"/>
                </a:lnTo>
                <a:close/>
                <a:moveTo>
                  <a:pt x="137" y="251"/>
                </a:moveTo>
                <a:lnTo>
                  <a:pt x="136" y="260"/>
                </a:lnTo>
                <a:lnTo>
                  <a:pt x="131" y="268"/>
                </a:lnTo>
                <a:lnTo>
                  <a:pt x="122" y="272"/>
                </a:lnTo>
                <a:lnTo>
                  <a:pt x="122" y="190"/>
                </a:lnTo>
                <a:lnTo>
                  <a:pt x="122" y="187"/>
                </a:lnTo>
                <a:lnTo>
                  <a:pt x="121" y="184"/>
                </a:lnTo>
                <a:lnTo>
                  <a:pt x="118" y="183"/>
                </a:lnTo>
                <a:lnTo>
                  <a:pt x="114" y="182"/>
                </a:lnTo>
                <a:lnTo>
                  <a:pt x="112" y="183"/>
                </a:lnTo>
                <a:lnTo>
                  <a:pt x="109" y="184"/>
                </a:lnTo>
                <a:lnTo>
                  <a:pt x="108" y="187"/>
                </a:lnTo>
                <a:lnTo>
                  <a:pt x="108" y="190"/>
                </a:lnTo>
                <a:lnTo>
                  <a:pt x="108" y="381"/>
                </a:lnTo>
                <a:lnTo>
                  <a:pt x="85" y="381"/>
                </a:lnTo>
                <a:lnTo>
                  <a:pt x="85" y="267"/>
                </a:lnTo>
                <a:lnTo>
                  <a:pt x="83" y="263"/>
                </a:lnTo>
                <a:lnTo>
                  <a:pt x="82" y="260"/>
                </a:lnTo>
                <a:lnTo>
                  <a:pt x="80" y="259"/>
                </a:lnTo>
                <a:lnTo>
                  <a:pt x="77" y="259"/>
                </a:lnTo>
                <a:lnTo>
                  <a:pt x="73" y="259"/>
                </a:lnTo>
                <a:lnTo>
                  <a:pt x="72" y="260"/>
                </a:lnTo>
                <a:lnTo>
                  <a:pt x="69" y="263"/>
                </a:lnTo>
                <a:lnTo>
                  <a:pt x="69" y="267"/>
                </a:lnTo>
                <a:lnTo>
                  <a:pt x="69" y="381"/>
                </a:lnTo>
                <a:lnTo>
                  <a:pt x="46" y="381"/>
                </a:lnTo>
                <a:lnTo>
                  <a:pt x="46" y="190"/>
                </a:lnTo>
                <a:lnTo>
                  <a:pt x="46" y="187"/>
                </a:lnTo>
                <a:lnTo>
                  <a:pt x="44" y="184"/>
                </a:lnTo>
                <a:lnTo>
                  <a:pt x="41" y="183"/>
                </a:lnTo>
                <a:lnTo>
                  <a:pt x="39" y="182"/>
                </a:lnTo>
                <a:lnTo>
                  <a:pt x="36" y="183"/>
                </a:lnTo>
                <a:lnTo>
                  <a:pt x="33" y="184"/>
                </a:lnTo>
                <a:lnTo>
                  <a:pt x="32" y="187"/>
                </a:lnTo>
                <a:lnTo>
                  <a:pt x="31" y="190"/>
                </a:lnTo>
                <a:lnTo>
                  <a:pt x="31" y="272"/>
                </a:lnTo>
                <a:lnTo>
                  <a:pt x="23" y="268"/>
                </a:lnTo>
                <a:lnTo>
                  <a:pt x="18" y="260"/>
                </a:lnTo>
                <a:lnTo>
                  <a:pt x="15" y="251"/>
                </a:lnTo>
                <a:lnTo>
                  <a:pt x="15" y="174"/>
                </a:lnTo>
                <a:lnTo>
                  <a:pt x="17" y="170"/>
                </a:lnTo>
                <a:lnTo>
                  <a:pt x="18" y="165"/>
                </a:lnTo>
                <a:lnTo>
                  <a:pt x="21" y="161"/>
                </a:lnTo>
                <a:lnTo>
                  <a:pt x="24" y="159"/>
                </a:lnTo>
                <a:lnTo>
                  <a:pt x="28" y="156"/>
                </a:lnTo>
                <a:lnTo>
                  <a:pt x="44" y="152"/>
                </a:lnTo>
                <a:lnTo>
                  <a:pt x="72" y="181"/>
                </a:lnTo>
                <a:lnTo>
                  <a:pt x="73" y="182"/>
                </a:lnTo>
                <a:lnTo>
                  <a:pt x="77" y="182"/>
                </a:lnTo>
                <a:lnTo>
                  <a:pt x="80" y="182"/>
                </a:lnTo>
                <a:lnTo>
                  <a:pt x="82" y="181"/>
                </a:lnTo>
                <a:lnTo>
                  <a:pt x="109" y="152"/>
                </a:lnTo>
                <a:lnTo>
                  <a:pt x="125" y="156"/>
                </a:lnTo>
                <a:lnTo>
                  <a:pt x="128" y="159"/>
                </a:lnTo>
                <a:lnTo>
                  <a:pt x="132" y="161"/>
                </a:lnTo>
                <a:lnTo>
                  <a:pt x="135" y="165"/>
                </a:lnTo>
                <a:lnTo>
                  <a:pt x="137" y="170"/>
                </a:lnTo>
                <a:lnTo>
                  <a:pt x="137" y="174"/>
                </a:lnTo>
                <a:lnTo>
                  <a:pt x="137" y="251"/>
                </a:lnTo>
                <a:close/>
                <a:moveTo>
                  <a:pt x="275" y="251"/>
                </a:moveTo>
                <a:lnTo>
                  <a:pt x="273" y="260"/>
                </a:lnTo>
                <a:lnTo>
                  <a:pt x="267" y="268"/>
                </a:lnTo>
                <a:lnTo>
                  <a:pt x="259" y="272"/>
                </a:lnTo>
                <a:lnTo>
                  <a:pt x="259" y="190"/>
                </a:lnTo>
                <a:lnTo>
                  <a:pt x="259" y="187"/>
                </a:lnTo>
                <a:lnTo>
                  <a:pt x="257" y="184"/>
                </a:lnTo>
                <a:lnTo>
                  <a:pt x="255" y="183"/>
                </a:lnTo>
                <a:lnTo>
                  <a:pt x="252" y="182"/>
                </a:lnTo>
                <a:lnTo>
                  <a:pt x="249" y="183"/>
                </a:lnTo>
                <a:lnTo>
                  <a:pt x="246" y="184"/>
                </a:lnTo>
                <a:lnTo>
                  <a:pt x="245" y="187"/>
                </a:lnTo>
                <a:lnTo>
                  <a:pt x="244" y="190"/>
                </a:lnTo>
                <a:lnTo>
                  <a:pt x="244" y="381"/>
                </a:lnTo>
                <a:lnTo>
                  <a:pt x="222" y="381"/>
                </a:lnTo>
                <a:lnTo>
                  <a:pt x="222" y="267"/>
                </a:lnTo>
                <a:lnTo>
                  <a:pt x="221" y="263"/>
                </a:lnTo>
                <a:lnTo>
                  <a:pt x="219" y="260"/>
                </a:lnTo>
                <a:lnTo>
                  <a:pt x="217" y="259"/>
                </a:lnTo>
                <a:lnTo>
                  <a:pt x="214" y="259"/>
                </a:lnTo>
                <a:lnTo>
                  <a:pt x="210" y="259"/>
                </a:lnTo>
                <a:lnTo>
                  <a:pt x="208" y="260"/>
                </a:lnTo>
                <a:lnTo>
                  <a:pt x="207" y="263"/>
                </a:lnTo>
                <a:lnTo>
                  <a:pt x="207" y="267"/>
                </a:lnTo>
                <a:lnTo>
                  <a:pt x="207" y="381"/>
                </a:lnTo>
                <a:lnTo>
                  <a:pt x="184" y="381"/>
                </a:lnTo>
                <a:lnTo>
                  <a:pt x="184" y="190"/>
                </a:lnTo>
                <a:lnTo>
                  <a:pt x="182" y="187"/>
                </a:lnTo>
                <a:lnTo>
                  <a:pt x="181" y="184"/>
                </a:lnTo>
                <a:lnTo>
                  <a:pt x="178" y="183"/>
                </a:lnTo>
                <a:lnTo>
                  <a:pt x="176" y="182"/>
                </a:lnTo>
                <a:lnTo>
                  <a:pt x="173" y="183"/>
                </a:lnTo>
                <a:lnTo>
                  <a:pt x="171" y="184"/>
                </a:lnTo>
                <a:lnTo>
                  <a:pt x="168" y="187"/>
                </a:lnTo>
                <a:lnTo>
                  <a:pt x="168" y="190"/>
                </a:lnTo>
                <a:lnTo>
                  <a:pt x="168" y="272"/>
                </a:lnTo>
                <a:lnTo>
                  <a:pt x="160" y="268"/>
                </a:lnTo>
                <a:lnTo>
                  <a:pt x="155" y="260"/>
                </a:lnTo>
                <a:lnTo>
                  <a:pt x="153" y="251"/>
                </a:lnTo>
                <a:lnTo>
                  <a:pt x="153" y="174"/>
                </a:lnTo>
                <a:lnTo>
                  <a:pt x="154" y="170"/>
                </a:lnTo>
                <a:lnTo>
                  <a:pt x="155" y="165"/>
                </a:lnTo>
                <a:lnTo>
                  <a:pt x="158" y="161"/>
                </a:lnTo>
                <a:lnTo>
                  <a:pt x="162" y="159"/>
                </a:lnTo>
                <a:lnTo>
                  <a:pt x="166" y="156"/>
                </a:lnTo>
                <a:lnTo>
                  <a:pt x="181" y="152"/>
                </a:lnTo>
                <a:lnTo>
                  <a:pt x="208" y="181"/>
                </a:lnTo>
                <a:lnTo>
                  <a:pt x="210" y="182"/>
                </a:lnTo>
                <a:lnTo>
                  <a:pt x="214" y="182"/>
                </a:lnTo>
                <a:lnTo>
                  <a:pt x="217" y="182"/>
                </a:lnTo>
                <a:lnTo>
                  <a:pt x="219" y="181"/>
                </a:lnTo>
                <a:lnTo>
                  <a:pt x="246" y="152"/>
                </a:lnTo>
                <a:lnTo>
                  <a:pt x="262" y="156"/>
                </a:lnTo>
                <a:lnTo>
                  <a:pt x="266" y="159"/>
                </a:lnTo>
                <a:lnTo>
                  <a:pt x="270" y="161"/>
                </a:lnTo>
                <a:lnTo>
                  <a:pt x="272" y="165"/>
                </a:lnTo>
                <a:lnTo>
                  <a:pt x="275" y="170"/>
                </a:lnTo>
                <a:lnTo>
                  <a:pt x="275" y="174"/>
                </a:lnTo>
                <a:lnTo>
                  <a:pt x="275" y="251"/>
                </a:lnTo>
                <a:close/>
                <a:moveTo>
                  <a:pt x="397" y="272"/>
                </a:moveTo>
                <a:lnTo>
                  <a:pt x="397" y="190"/>
                </a:lnTo>
                <a:lnTo>
                  <a:pt x="397" y="187"/>
                </a:lnTo>
                <a:lnTo>
                  <a:pt x="394" y="184"/>
                </a:lnTo>
                <a:lnTo>
                  <a:pt x="391" y="183"/>
                </a:lnTo>
                <a:lnTo>
                  <a:pt x="389" y="182"/>
                </a:lnTo>
                <a:lnTo>
                  <a:pt x="386" y="183"/>
                </a:lnTo>
                <a:lnTo>
                  <a:pt x="384" y="184"/>
                </a:lnTo>
                <a:lnTo>
                  <a:pt x="382" y="187"/>
                </a:lnTo>
                <a:lnTo>
                  <a:pt x="381" y="190"/>
                </a:lnTo>
                <a:lnTo>
                  <a:pt x="381" y="381"/>
                </a:lnTo>
                <a:lnTo>
                  <a:pt x="358" y="381"/>
                </a:lnTo>
                <a:lnTo>
                  <a:pt x="358" y="267"/>
                </a:lnTo>
                <a:lnTo>
                  <a:pt x="358" y="263"/>
                </a:lnTo>
                <a:lnTo>
                  <a:pt x="357" y="260"/>
                </a:lnTo>
                <a:lnTo>
                  <a:pt x="354" y="259"/>
                </a:lnTo>
                <a:lnTo>
                  <a:pt x="350" y="259"/>
                </a:lnTo>
                <a:lnTo>
                  <a:pt x="348" y="259"/>
                </a:lnTo>
                <a:lnTo>
                  <a:pt x="345" y="260"/>
                </a:lnTo>
                <a:lnTo>
                  <a:pt x="344" y="263"/>
                </a:lnTo>
                <a:lnTo>
                  <a:pt x="343" y="267"/>
                </a:lnTo>
                <a:lnTo>
                  <a:pt x="343" y="381"/>
                </a:lnTo>
                <a:lnTo>
                  <a:pt x="321" y="381"/>
                </a:lnTo>
                <a:lnTo>
                  <a:pt x="321" y="190"/>
                </a:lnTo>
                <a:lnTo>
                  <a:pt x="320" y="187"/>
                </a:lnTo>
                <a:lnTo>
                  <a:pt x="318" y="184"/>
                </a:lnTo>
                <a:lnTo>
                  <a:pt x="316" y="183"/>
                </a:lnTo>
                <a:lnTo>
                  <a:pt x="313" y="182"/>
                </a:lnTo>
                <a:lnTo>
                  <a:pt x="309" y="183"/>
                </a:lnTo>
                <a:lnTo>
                  <a:pt x="308" y="184"/>
                </a:lnTo>
                <a:lnTo>
                  <a:pt x="305" y="187"/>
                </a:lnTo>
                <a:lnTo>
                  <a:pt x="305" y="190"/>
                </a:lnTo>
                <a:lnTo>
                  <a:pt x="305" y="272"/>
                </a:lnTo>
                <a:lnTo>
                  <a:pt x="298" y="268"/>
                </a:lnTo>
                <a:lnTo>
                  <a:pt x="291" y="260"/>
                </a:lnTo>
                <a:lnTo>
                  <a:pt x="290" y="251"/>
                </a:lnTo>
                <a:lnTo>
                  <a:pt x="290" y="174"/>
                </a:lnTo>
                <a:lnTo>
                  <a:pt x="290" y="170"/>
                </a:lnTo>
                <a:lnTo>
                  <a:pt x="293" y="165"/>
                </a:lnTo>
                <a:lnTo>
                  <a:pt x="295" y="161"/>
                </a:lnTo>
                <a:lnTo>
                  <a:pt x="299" y="159"/>
                </a:lnTo>
                <a:lnTo>
                  <a:pt x="303" y="156"/>
                </a:lnTo>
                <a:lnTo>
                  <a:pt x="318" y="152"/>
                </a:lnTo>
                <a:lnTo>
                  <a:pt x="345" y="181"/>
                </a:lnTo>
                <a:lnTo>
                  <a:pt x="348" y="182"/>
                </a:lnTo>
                <a:lnTo>
                  <a:pt x="350" y="182"/>
                </a:lnTo>
                <a:lnTo>
                  <a:pt x="354" y="182"/>
                </a:lnTo>
                <a:lnTo>
                  <a:pt x="357" y="181"/>
                </a:lnTo>
                <a:lnTo>
                  <a:pt x="384" y="152"/>
                </a:lnTo>
                <a:lnTo>
                  <a:pt x="399" y="156"/>
                </a:lnTo>
                <a:lnTo>
                  <a:pt x="403" y="159"/>
                </a:lnTo>
                <a:lnTo>
                  <a:pt x="407" y="161"/>
                </a:lnTo>
                <a:lnTo>
                  <a:pt x="409" y="165"/>
                </a:lnTo>
                <a:lnTo>
                  <a:pt x="411" y="170"/>
                </a:lnTo>
                <a:lnTo>
                  <a:pt x="412" y="174"/>
                </a:lnTo>
                <a:lnTo>
                  <a:pt x="412" y="251"/>
                </a:lnTo>
                <a:lnTo>
                  <a:pt x="409" y="260"/>
                </a:lnTo>
                <a:lnTo>
                  <a:pt x="404" y="268"/>
                </a:lnTo>
                <a:lnTo>
                  <a:pt x="397" y="272"/>
                </a:lnTo>
                <a:close/>
                <a:moveTo>
                  <a:pt x="350" y="137"/>
                </a:moveTo>
                <a:lnTo>
                  <a:pt x="366" y="133"/>
                </a:lnTo>
                <a:lnTo>
                  <a:pt x="377" y="125"/>
                </a:lnTo>
                <a:lnTo>
                  <a:pt x="386" y="114"/>
                </a:lnTo>
                <a:lnTo>
                  <a:pt x="389" y="99"/>
                </a:lnTo>
                <a:lnTo>
                  <a:pt x="386" y="83"/>
                </a:lnTo>
                <a:lnTo>
                  <a:pt x="377" y="72"/>
                </a:lnTo>
                <a:lnTo>
                  <a:pt x="366" y="64"/>
                </a:lnTo>
                <a:lnTo>
                  <a:pt x="350" y="60"/>
                </a:lnTo>
                <a:lnTo>
                  <a:pt x="336" y="64"/>
                </a:lnTo>
                <a:lnTo>
                  <a:pt x="323" y="72"/>
                </a:lnTo>
                <a:lnTo>
                  <a:pt x="316" y="83"/>
                </a:lnTo>
                <a:lnTo>
                  <a:pt x="313" y="99"/>
                </a:lnTo>
                <a:lnTo>
                  <a:pt x="316" y="114"/>
                </a:lnTo>
                <a:lnTo>
                  <a:pt x="323" y="125"/>
                </a:lnTo>
                <a:lnTo>
                  <a:pt x="336" y="133"/>
                </a:lnTo>
                <a:lnTo>
                  <a:pt x="350" y="137"/>
                </a:lnTo>
                <a:close/>
                <a:moveTo>
                  <a:pt x="350" y="75"/>
                </a:moveTo>
                <a:lnTo>
                  <a:pt x="362" y="79"/>
                </a:lnTo>
                <a:lnTo>
                  <a:pt x="371" y="87"/>
                </a:lnTo>
                <a:lnTo>
                  <a:pt x="373" y="99"/>
                </a:lnTo>
                <a:lnTo>
                  <a:pt x="371" y="110"/>
                </a:lnTo>
                <a:lnTo>
                  <a:pt x="362" y="118"/>
                </a:lnTo>
                <a:lnTo>
                  <a:pt x="350" y="122"/>
                </a:lnTo>
                <a:lnTo>
                  <a:pt x="339" y="118"/>
                </a:lnTo>
                <a:lnTo>
                  <a:pt x="331" y="110"/>
                </a:lnTo>
                <a:lnTo>
                  <a:pt x="329" y="99"/>
                </a:lnTo>
                <a:lnTo>
                  <a:pt x="331" y="87"/>
                </a:lnTo>
                <a:lnTo>
                  <a:pt x="339" y="79"/>
                </a:lnTo>
                <a:lnTo>
                  <a:pt x="350" y="75"/>
                </a:lnTo>
                <a:close/>
              </a:path>
            </a:pathLst>
          </a:custGeom>
          <a:solidFill>
            <a:srgbClr val="8EB0C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69567" y="4425786"/>
            <a:ext cx="667897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EFB4C399-90C6-4FE4-8D06-6A6AD73F6A99}"/>
              </a:ext>
            </a:extLst>
          </p:cNvPr>
          <p:cNvSpPr/>
          <p:nvPr/>
        </p:nvSpPr>
        <p:spPr>
          <a:xfrm>
            <a:off x="5224443" y="3724982"/>
            <a:ext cx="465473" cy="296692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</a:t>
            </a:r>
            <a:r>
              <a:rPr lang="ru" sz="1100" spc="-10">
                <a:solidFill>
                  <a:srgbClr val="00425F"/>
                </a:solidFill>
                <a:latin typeface="Montserrat" pitchFamily="2" charset="-52"/>
              </a:rPr>
              <a:t>торговля Республики </a:t>
            </a: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Узбекистан</a:t>
            </a:r>
          </a:p>
        </p:txBody>
      </p:sp>
      <p:sp>
        <p:nvSpPr>
          <p:cNvPr id="102" name="object 29">
            <a:extLst>
              <a:ext uri="{FF2B5EF4-FFF2-40B4-BE49-F238E27FC236}">
                <a16:creationId xmlns:a16="http://schemas.microsoft.com/office/drawing/2014/main" id="{016F6AF6-0A5D-48E4-BB0D-436F621CDC06}"/>
              </a:ext>
            </a:extLst>
          </p:cNvPr>
          <p:cNvSpPr txBox="1"/>
          <p:nvPr/>
        </p:nvSpPr>
        <p:spPr>
          <a:xfrm>
            <a:off x="5076472" y="5122549"/>
            <a:ext cx="653650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гранитом и мрамором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FA789D17-7983-47E4-AB50-6B1D733F876D}"/>
              </a:ext>
            </a:extLst>
          </p:cNvPr>
          <p:cNvCxnSpPr>
            <a:cxnSpLocks/>
          </p:cNvCxnSpPr>
          <p:nvPr/>
        </p:nvCxnSpPr>
        <p:spPr>
          <a:xfrm>
            <a:off x="5040502" y="5854917"/>
            <a:ext cx="6516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F262FF5B-3459-4AEF-9EBC-FF3F05517234}"/>
              </a:ext>
            </a:extLst>
          </p:cNvPr>
          <p:cNvSpPr/>
          <p:nvPr/>
        </p:nvSpPr>
        <p:spPr>
          <a:xfrm>
            <a:off x="5059002" y="55677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3FA6800-756C-4459-8F32-4AE36D90B1D2}"/>
              </a:ext>
            </a:extLst>
          </p:cNvPr>
          <p:cNvSpPr/>
          <p:nvPr/>
        </p:nvSpPr>
        <p:spPr>
          <a:xfrm>
            <a:off x="5060130" y="6059752"/>
            <a:ext cx="11063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380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тыс.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84A0714-5F61-425C-AC9B-C1646BBB370C}"/>
              </a:ext>
            </a:extLst>
          </p:cNvPr>
          <p:cNvSpPr/>
          <p:nvPr/>
        </p:nvSpPr>
        <p:spPr>
          <a:xfrm>
            <a:off x="6344940" y="6011912"/>
            <a:ext cx="1059906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85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тыс.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тонн 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algn="ctr"/>
            <a:r>
              <a:rPr lang="ru" sz="800" i="1" dirty="0">
                <a:solidFill>
                  <a:srgbClr val="00425F"/>
                </a:solidFill>
                <a:latin typeface="Montserrat" pitchFamily="2" charset="-52"/>
              </a:rPr>
              <a:t>(15,8 млн долл)</a:t>
            </a:r>
            <a:endParaRPr lang="uz-Cyrl-UZ" sz="1050" b="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CB383049-A1DA-4446-92BC-D1BBDDB00D81}"/>
              </a:ext>
            </a:extLst>
          </p:cNvPr>
          <p:cNvSpPr/>
          <p:nvPr/>
        </p:nvSpPr>
        <p:spPr>
          <a:xfrm>
            <a:off x="7501809" y="6011912"/>
            <a:ext cx="1053494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96 </a:t>
            </a:r>
            <a:r>
              <a:rPr lang="ru" sz="1050" noProof="1">
                <a:solidFill>
                  <a:srgbClr val="00425F"/>
                </a:solidFill>
                <a:latin typeface="Montserrat" pitchFamily="2" charset="-52"/>
              </a:rPr>
              <a:t>тыс.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тонн</a:t>
            </a:r>
          </a:p>
          <a:p>
            <a:pPr algn="ctr"/>
            <a:r>
              <a:rPr lang="ru" sz="800" i="1" dirty="0">
                <a:solidFill>
                  <a:srgbClr val="00425F"/>
                </a:solidFill>
                <a:latin typeface="Montserrat" pitchFamily="2" charset="-52"/>
              </a:rPr>
              <a:t>(38,4 млн долл)</a:t>
            </a:r>
            <a:endParaRPr lang="uz-Cyrl-UZ" sz="800" b="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1377E695-793E-4FF7-982E-8D32D870C927}"/>
              </a:ext>
            </a:extLst>
          </p:cNvPr>
          <p:cNvSpPr/>
          <p:nvPr/>
        </p:nvSpPr>
        <p:spPr>
          <a:xfrm>
            <a:off x="8760022" y="6059752"/>
            <a:ext cx="11112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450</a:t>
            </a:r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ru" sz="1050" b="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тыс. </a:t>
            </a:r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тонн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5FAC1DEB-D0D2-441F-9493-E75184C1CEC1}"/>
              </a:ext>
            </a:extLst>
          </p:cNvPr>
          <p:cNvSpPr/>
          <p:nvPr/>
        </p:nvSpPr>
        <p:spPr>
          <a:xfrm>
            <a:off x="6450047" y="5575024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4D91DDB1-A53A-48F7-A570-818E04177B29}"/>
              </a:ext>
            </a:extLst>
          </p:cNvPr>
          <p:cNvSpPr/>
          <p:nvPr/>
        </p:nvSpPr>
        <p:spPr>
          <a:xfrm>
            <a:off x="7635236" y="55677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20A721C1-8A00-4E9D-B186-E5D1EA7FFB3C}"/>
              </a:ext>
            </a:extLst>
          </p:cNvPr>
          <p:cNvSpPr/>
          <p:nvPr/>
        </p:nvSpPr>
        <p:spPr>
          <a:xfrm>
            <a:off x="8674010" y="5567767"/>
            <a:ext cx="12573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F57360C7-05DA-4488-8924-DE696903FBAE}"/>
              </a:ext>
            </a:extLst>
          </p:cNvPr>
          <p:cNvCxnSpPr>
            <a:cxnSpLocks/>
          </p:cNvCxnSpPr>
          <p:nvPr/>
        </p:nvCxnSpPr>
        <p:spPr>
          <a:xfrm flipV="1">
            <a:off x="5046615" y="5374280"/>
            <a:ext cx="5896599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91C222EF-B0FE-4AEE-8276-308047AD0A47}"/>
              </a:ext>
            </a:extLst>
          </p:cNvPr>
          <p:cNvSpPr/>
          <p:nvPr/>
        </p:nvSpPr>
        <p:spPr>
          <a:xfrm>
            <a:off x="10117013" y="5567767"/>
            <a:ext cx="16676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(ЦA)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507ACAB6-6663-4450-AB80-48C3C349FB12}"/>
              </a:ext>
            </a:extLst>
          </p:cNvPr>
          <p:cNvSpPr/>
          <p:nvPr/>
        </p:nvSpPr>
        <p:spPr>
          <a:xfrm>
            <a:off x="10346246" y="6059752"/>
            <a:ext cx="10679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1,8 млн </a:t>
            </a:r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тонн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26" name="Picture 2" descr="Мрамор ">
            <a:extLst>
              <a:ext uri="{FF2B5EF4-FFF2-40B4-BE49-F238E27FC236}">
                <a16:creationId xmlns:a16="http://schemas.microsoft.com/office/drawing/2014/main" id="{CE8670A2-E4CA-4BD3-B5FD-17309D49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8647" y="4501486"/>
            <a:ext cx="386265" cy="3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8CDB8424-29B3-493F-BADA-9156208129CE}"/>
              </a:ext>
            </a:extLst>
          </p:cNvPr>
          <p:cNvSpPr/>
          <p:nvPr/>
        </p:nvSpPr>
        <p:spPr>
          <a:xfrm>
            <a:off x="4713479" y="5991802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7" name="Picture 2" descr="Окно ">
            <a:extLst>
              <a:ext uri="{FF2B5EF4-FFF2-40B4-BE49-F238E27FC236}">
                <a16:creationId xmlns:a16="http://schemas.microsoft.com/office/drawing/2014/main" id="{685D6156-E3AB-4788-9CFF-D40B2D96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22" y="603695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757A65D1-8588-4D61-83E0-BD9A978BAB47}"/>
              </a:ext>
            </a:extLst>
          </p:cNvPr>
          <p:cNvSpPr txBox="1"/>
          <p:nvPr/>
        </p:nvSpPr>
        <p:spPr>
          <a:xfrm>
            <a:off x="267593" y="55331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0" name="Схема 59">
            <a:extLst>
              <a:ext uri="{FF2B5EF4-FFF2-40B4-BE49-F238E27FC236}">
                <a16:creationId xmlns:a16="http://schemas.microsoft.com/office/drawing/2014/main" id="{432D0653-4264-4225-9784-342C57F83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199486"/>
              </p:ext>
            </p:extLst>
          </p:nvPr>
        </p:nvGraphicFramePr>
        <p:xfrm>
          <a:off x="223226" y="381309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2C656123-0FD5-458F-B6A4-226BBE8B6758}"/>
              </a:ext>
            </a:extLst>
          </p:cNvPr>
          <p:cNvSpPr txBox="1"/>
          <p:nvPr/>
        </p:nvSpPr>
        <p:spPr>
          <a:xfrm>
            <a:off x="267593" y="2278674"/>
            <a:ext cx="3821534" cy="12445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64" name="object 24">
            <a:extLst>
              <a:ext uri="{FF2B5EF4-FFF2-40B4-BE49-F238E27FC236}">
                <a16:creationId xmlns:a16="http://schemas.microsoft.com/office/drawing/2014/main" id="{BFA1477C-F4C2-4D5B-B5BE-D8F667302C46}"/>
              </a:ext>
            </a:extLst>
          </p:cNvPr>
          <p:cNvSpPr txBox="1"/>
          <p:nvPr/>
        </p:nvSpPr>
        <p:spPr>
          <a:xfrm>
            <a:off x="292027" y="2081887"/>
            <a:ext cx="3821534" cy="2846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</a:t>
            </a:r>
            <a:endParaRPr lang="ru-RU" sz="1200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B1FF3BFE-CBBE-4C1F-B6C0-9F0D9ACC7A18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53742" y="234123"/>
            <a:ext cx="6190556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на </a:t>
            </a:r>
            <a:r>
              <a:rPr lang="ru" b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</a:t>
            </a:r>
            <a:r>
              <a:rPr lang="uz-Cyrl-UZ" b="1" spc="-25" dirty="0">
                <a:latin typeface="Montserrat" pitchFamily="2" charset="-52"/>
                <a:cs typeface="Arial MT"/>
              </a:rPr>
              <a:t> </a:t>
            </a: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гранита и мрамора</a:t>
            </a:r>
            <a:endParaRPr lang="en-US" b="1" dirty="0"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77822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2114" y="810230"/>
            <a:ext cx="647954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lang="ru-RU"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089888"/>
              </p:ext>
            </p:extLst>
          </p:nvPr>
        </p:nvGraphicFramePr>
        <p:xfrm>
          <a:off x="195946" y="2159775"/>
          <a:ext cx="6583920" cy="2314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9142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" sz="1200" b="0" spc="-10" noProof="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lang="uz-Cyrl-UZ" sz="1200" b="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5,1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1, 3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9142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2, 4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9142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Турция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0, 7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9142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9142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Бразилия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0 , 6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9142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Египет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9142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Испания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0 ,1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2, 2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188734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0,016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033921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70975" y="1608546"/>
            <a:ext cx="1247407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</a:t>
            </a:r>
            <a:r>
              <a:rPr lang="ru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экспортеры 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изделий из гранита и мрамора 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20" dirty="0">
                <a:solidFill>
                  <a:srgbClr val="6D6E71"/>
                </a:solidFill>
                <a:latin typeface="Montserrat" pitchFamily="2" charset="-52"/>
              </a:rPr>
              <a:t>млрд</a:t>
            </a:r>
            <a:r>
              <a:rPr lang="uz-Cyrl-UZ"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608546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заработная плата,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</a:t>
            </a:r>
            <a:r>
              <a:rPr lang="ru-RU"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506787" y="1668145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электричество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расходы,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НАС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центов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 </a:t>
            </a:r>
            <a:r>
              <a:rPr lang="ru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608546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изделий из гранита и мрамора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млн</a:t>
            </a:r>
            <a:r>
              <a:rPr lang="uz-Cyrl-UZ"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73" name="object 37">
            <a:extLst>
              <a:ext uri="{FF2B5EF4-FFF2-40B4-BE49-F238E27FC236}">
                <a16:creationId xmlns:a16="http://schemas.microsoft.com/office/drawing/2014/main" id="{31E10822-9612-41C3-BA9A-3E70932637B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334" y="2535257"/>
            <a:ext cx="144749" cy="144000"/>
          </a:xfrm>
          <a:prstGeom prst="rect">
            <a:avLst/>
          </a:prstGeom>
        </p:spPr>
      </p:pic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26719" y="2219586"/>
            <a:ext cx="82423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26719" y="2527724"/>
            <a:ext cx="396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26719" y="2821657"/>
            <a:ext cx="288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26719" y="3106408"/>
            <a:ext cx="24797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26719" y="3399743"/>
            <a:ext cx="15653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28622" y="3691350"/>
            <a:ext cx="108000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7827" y="3966776"/>
            <a:ext cx="72000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29020" y="2230120"/>
            <a:ext cx="720000" cy="13832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0140" y="2834648"/>
            <a:ext cx="720000" cy="1169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A2FAD626-B082-4CE4-BC06-8AE0AB696947}"/>
              </a:ext>
            </a:extLst>
          </p:cNvPr>
          <p:cNvSpPr/>
          <p:nvPr/>
        </p:nvSpPr>
        <p:spPr>
          <a:xfrm>
            <a:off x="2831098" y="3110562"/>
            <a:ext cx="545323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20">
            <a:extLst>
              <a:ext uri="{FF2B5EF4-FFF2-40B4-BE49-F238E27FC236}">
                <a16:creationId xmlns:a16="http://schemas.microsoft.com/office/drawing/2014/main" id="{A4713E63-1049-4468-A2AF-9041FFEB9640}"/>
              </a:ext>
            </a:extLst>
          </p:cNvPr>
          <p:cNvSpPr/>
          <p:nvPr/>
        </p:nvSpPr>
        <p:spPr>
          <a:xfrm>
            <a:off x="2834314" y="3971926"/>
            <a:ext cx="240094" cy="13362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1086" y="2239138"/>
            <a:ext cx="9085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r>
              <a:rPr lang="ru" dirty="0">
                <a:latin typeface="Montserrat" pitchFamily="2" charset="-52"/>
              </a:rPr>
              <a:t>  </a:t>
            </a:r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814618"/>
            <a:ext cx="288000" cy="1169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520684"/>
            <a:ext cx="52398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60246" y="3109872"/>
            <a:ext cx="7466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403207"/>
            <a:ext cx="48175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1" y="3697989"/>
            <a:ext cx="27033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974050"/>
            <a:ext cx="51960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66808" y="4215369"/>
            <a:ext cx="1069813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</a:t>
            </a:r>
            <a:r>
              <a:rPr lang="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н 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9334" y="4244490"/>
            <a:ext cx="144000" cy="144000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79347" y="2253554"/>
            <a:ext cx="908509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539734"/>
            <a:ext cx="59535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80561" y="2833667"/>
            <a:ext cx="84422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79347" y="3109872"/>
            <a:ext cx="34650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79347" y="3422257"/>
            <a:ext cx="64541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79347" y="3678939"/>
            <a:ext cx="12629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79348" y="3983575"/>
            <a:ext cx="38347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32969" y="4537068"/>
            <a:ext cx="6563519" cy="2284984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Местный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производители </a:t>
            </a:r>
            <a:r>
              <a:rPr lang="ru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изделий из гранита и мрамора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могут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выгода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от: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Растущий сектор жилищного строительства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Наличие квалифицированной и неквалифицированной рабочей силы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Узбекистан располагает значительными запасами высококачественного гранита и мрамора.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Стабильная политическая обстановка и обстановка безопасности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12" name="object 20">
            <a:extLst>
              <a:ext uri="{FF2B5EF4-FFF2-40B4-BE49-F238E27FC236}">
                <a16:creationId xmlns:a16="http://schemas.microsoft.com/office/drawing/2014/main" id="{92631A86-29B9-4BC1-BFCA-49178A7107E7}"/>
              </a:ext>
            </a:extLst>
          </p:cNvPr>
          <p:cNvSpPr/>
          <p:nvPr/>
        </p:nvSpPr>
        <p:spPr>
          <a:xfrm>
            <a:off x="2831139" y="2537325"/>
            <a:ext cx="156532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4" name="object 2">
            <a:extLst>
              <a:ext uri="{FF2B5EF4-FFF2-40B4-BE49-F238E27FC236}">
                <a16:creationId xmlns:a16="http://schemas.microsoft.com/office/drawing/2014/main" id="{343133CC-6D9B-461E-96AD-75A07EF76080}"/>
              </a:ext>
            </a:extLst>
          </p:cNvPr>
          <p:cNvSpPr/>
          <p:nvPr/>
        </p:nvSpPr>
        <p:spPr>
          <a:xfrm>
            <a:off x="7030221" y="235412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91872A1E-926B-4E5D-84C1-555EF47B9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138" y="1459481"/>
            <a:ext cx="648000" cy="648000"/>
          </a:xfrm>
          <a:prstGeom prst="rect">
            <a:avLst/>
          </a:prstGeom>
        </p:spPr>
      </p:pic>
      <p:sp>
        <p:nvSpPr>
          <p:cNvPr id="125" name="Овал 124">
            <a:extLst>
              <a:ext uri="{FF2B5EF4-FFF2-40B4-BE49-F238E27FC236}">
                <a16:creationId xmlns:a16="http://schemas.microsoft.com/office/drawing/2014/main" id="{1B6C7387-82F7-4DD7-AA1B-80ECFB565814}"/>
              </a:ext>
            </a:extLst>
          </p:cNvPr>
          <p:cNvSpPr/>
          <p:nvPr/>
        </p:nvSpPr>
        <p:spPr>
          <a:xfrm>
            <a:off x="9520433" y="1459481"/>
            <a:ext cx="648000" cy="648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31A320D-572B-4AF0-8280-5489EB5B1CC1}"/>
              </a:ext>
            </a:extLst>
          </p:cNvPr>
          <p:cNvSpPr txBox="1"/>
          <p:nvPr/>
        </p:nvSpPr>
        <p:spPr>
          <a:xfrm>
            <a:off x="7684421" y="1116400"/>
            <a:ext cx="176181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Соглашение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GSP</a:t>
            </a: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+ позволяет экспортировать в ЕС по сниженным или нулевым тарифам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6 200 наименований товаров.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87EF385-9A00-4AC3-8813-3CD2CB5DDEB2}"/>
              </a:ext>
            </a:extLst>
          </p:cNvPr>
          <p:cNvSpPr txBox="1"/>
          <p:nvPr/>
        </p:nvSpPr>
        <p:spPr>
          <a:xfrm>
            <a:off x="10206786" y="1247551"/>
            <a:ext cx="180036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Соглашение о свободной торговле СНГ создает более интегрированный и открытый рынок со странами СНГ.</a:t>
            </a:r>
          </a:p>
        </p:txBody>
      </p:sp>
      <p:graphicFrame>
        <p:nvGraphicFramePr>
          <p:cNvPr id="131" name="Схема 130">
            <a:extLst>
              <a:ext uri="{FF2B5EF4-FFF2-40B4-BE49-F238E27FC236}">
                <a16:creationId xmlns:a16="http://schemas.microsoft.com/office/drawing/2014/main" id="{46F7D63D-08DF-4AEC-91E7-F4B0B608B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553515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3" name="TextBox 132">
            <a:extLst>
              <a:ext uri="{FF2B5EF4-FFF2-40B4-BE49-F238E27FC236}">
                <a16:creationId xmlns:a16="http://schemas.microsoft.com/office/drawing/2014/main" id="{0E76370D-B6EB-4D48-8A0A-8E68E327545B}"/>
              </a:ext>
            </a:extLst>
          </p:cNvPr>
          <p:cNvSpPr txBox="1"/>
          <p:nvPr/>
        </p:nvSpPr>
        <p:spPr>
          <a:xfrm>
            <a:off x="7178784" y="4212439"/>
            <a:ext cx="4898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сфере строительных материалов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37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0AC380C3-1DC5-450F-BA37-3CD4B673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5E9B360F-009B-4EE2-AD5F-850E7F79DE93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40" name="Picture 6" descr="Рабочие ">
            <a:extLst>
              <a:ext uri="{FF2B5EF4-FFF2-40B4-BE49-F238E27FC236}">
                <a16:creationId xmlns:a16="http://schemas.microsoft.com/office/drawing/2014/main" id="{E0C3DC75-930E-400D-8991-4FB7A4FF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aphic 4">
            <a:extLst>
              <a:ext uri="{FF2B5EF4-FFF2-40B4-BE49-F238E27FC236}">
                <a16:creationId xmlns:a16="http://schemas.microsoft.com/office/drawing/2014/main" id="{BE97F590-227E-4AD7-9A1D-84DD505F2F15}"/>
              </a:ext>
            </a:extLst>
          </p:cNvPr>
          <p:cNvGrpSpPr/>
          <p:nvPr/>
        </p:nvGrpSpPr>
        <p:grpSpPr>
          <a:xfrm>
            <a:off x="8138359" y="238507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42" name="Freeform: Shape 6">
              <a:extLst>
                <a:ext uri="{FF2B5EF4-FFF2-40B4-BE49-F238E27FC236}">
                  <a16:creationId xmlns:a16="http://schemas.microsoft.com/office/drawing/2014/main" id="{275ACEAB-AA73-42ED-B3E6-29564418811F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7">
              <a:extLst>
                <a:ext uri="{FF2B5EF4-FFF2-40B4-BE49-F238E27FC236}">
                  <a16:creationId xmlns:a16="http://schemas.microsoft.com/office/drawing/2014/main" id="{430589E7-6BC6-439B-98C4-E832EF9887AB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8">
              <a:extLst>
                <a:ext uri="{FF2B5EF4-FFF2-40B4-BE49-F238E27FC236}">
                  <a16:creationId xmlns:a16="http://schemas.microsoft.com/office/drawing/2014/main" id="{3B25C681-F984-4C21-B5A8-EABB4A8319B7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5" name="Freeform: Shape 9">
              <a:extLst>
                <a:ext uri="{FF2B5EF4-FFF2-40B4-BE49-F238E27FC236}">
                  <a16:creationId xmlns:a16="http://schemas.microsoft.com/office/drawing/2014/main" id="{DA918761-42E9-4F27-AAD4-07FBBE9A1571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6" name="Freeform: Shape 10">
              <a:extLst>
                <a:ext uri="{FF2B5EF4-FFF2-40B4-BE49-F238E27FC236}">
                  <a16:creationId xmlns:a16="http://schemas.microsoft.com/office/drawing/2014/main" id="{5A70879A-38C1-40E7-8B61-E935B1FF552C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11">
              <a:extLst>
                <a:ext uri="{FF2B5EF4-FFF2-40B4-BE49-F238E27FC236}">
                  <a16:creationId xmlns:a16="http://schemas.microsoft.com/office/drawing/2014/main" id="{F1C88C7F-FE76-4AAC-A651-B5BE9240046B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2">
              <a:extLst>
                <a:ext uri="{FF2B5EF4-FFF2-40B4-BE49-F238E27FC236}">
                  <a16:creationId xmlns:a16="http://schemas.microsoft.com/office/drawing/2014/main" id="{AFD51981-F6BD-45F8-BE43-3BD733237CF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9" name="Freeform: Shape 13">
              <a:extLst>
                <a:ext uri="{FF2B5EF4-FFF2-40B4-BE49-F238E27FC236}">
                  <a16:creationId xmlns:a16="http://schemas.microsoft.com/office/drawing/2014/main" id="{988BB271-77CE-4D88-9071-475E7F760B0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0" name="Freeform: Shape 14">
              <a:extLst>
                <a:ext uri="{FF2B5EF4-FFF2-40B4-BE49-F238E27FC236}">
                  <a16:creationId xmlns:a16="http://schemas.microsoft.com/office/drawing/2014/main" id="{79FE79E4-FACF-42B4-848B-6B6D3D4C321D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1" name="Freeform: Shape 15">
              <a:extLst>
                <a:ext uri="{FF2B5EF4-FFF2-40B4-BE49-F238E27FC236}">
                  <a16:creationId xmlns:a16="http://schemas.microsoft.com/office/drawing/2014/main" id="{2DE6FE79-5049-4592-8478-652DE324422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2" name="Freeform: Shape 16">
              <a:extLst>
                <a:ext uri="{FF2B5EF4-FFF2-40B4-BE49-F238E27FC236}">
                  <a16:creationId xmlns:a16="http://schemas.microsoft.com/office/drawing/2014/main" id="{B4E6C9F4-0656-469D-AC83-8449773728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3" name="Freeform: Shape 17">
              <a:extLst>
                <a:ext uri="{FF2B5EF4-FFF2-40B4-BE49-F238E27FC236}">
                  <a16:creationId xmlns:a16="http://schemas.microsoft.com/office/drawing/2014/main" id="{98405CA2-3177-464E-BF01-020D446D0978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4" name="Freeform: Shape 18">
              <a:extLst>
                <a:ext uri="{FF2B5EF4-FFF2-40B4-BE49-F238E27FC236}">
                  <a16:creationId xmlns:a16="http://schemas.microsoft.com/office/drawing/2014/main" id="{05E7426C-2F96-41AD-A7B0-FD6AD1918BB7}"/>
                </a:ext>
              </a:extLst>
            </p:cNvPr>
            <p:cNvSpPr/>
            <p:nvPr/>
          </p:nvSpPr>
          <p:spPr>
            <a:xfrm>
              <a:off x="8358187" y="2846069"/>
              <a:ext cx="1441131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5" name="Freeform: Shape 19">
              <a:extLst>
                <a:ext uri="{FF2B5EF4-FFF2-40B4-BE49-F238E27FC236}">
                  <a16:creationId xmlns:a16="http://schemas.microsoft.com/office/drawing/2014/main" id="{53C021EA-9617-4562-9B84-FC0F080666D3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6" name="Freeform: Shape 20">
              <a:extLst>
                <a:ext uri="{FF2B5EF4-FFF2-40B4-BE49-F238E27FC236}">
                  <a16:creationId xmlns:a16="http://schemas.microsoft.com/office/drawing/2014/main" id="{666920F4-1AE8-430C-9C32-CF2C65A18491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7" name="Freeform: Shape 21">
              <a:extLst>
                <a:ext uri="{FF2B5EF4-FFF2-40B4-BE49-F238E27FC236}">
                  <a16:creationId xmlns:a16="http://schemas.microsoft.com/office/drawing/2014/main" id="{1A8EED10-D84D-409F-BA9C-283E1F9710F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22">
              <a:extLst>
                <a:ext uri="{FF2B5EF4-FFF2-40B4-BE49-F238E27FC236}">
                  <a16:creationId xmlns:a16="http://schemas.microsoft.com/office/drawing/2014/main" id="{75DA3583-0E05-4B31-9555-89223F7E9F2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9" name="Table 24">
            <a:extLst>
              <a:ext uri="{FF2B5EF4-FFF2-40B4-BE49-F238E27FC236}">
                <a16:creationId xmlns:a16="http://schemas.microsoft.com/office/drawing/2014/main" id="{3D37014B-645E-4FC2-AB79-7AC346088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55962"/>
              </p:ext>
            </p:extLst>
          </p:nvPr>
        </p:nvGraphicFramePr>
        <p:xfrm>
          <a:off x="7145294" y="3473311"/>
          <a:ext cx="1460246" cy="76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7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797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962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noProof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    Навоийская 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r>
                        <a:rPr lang="ru" sz="800" kern="1200" spc="-1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endParaRPr lang="ru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110 800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62981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 1,2 </a:t>
                      </a:r>
                      <a:r>
                        <a:rPr lang="ru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млн.</a:t>
                      </a:r>
                      <a:endParaRPr lang="uz-Cyrl-UZ" sz="800" kern="1200" spc="-10" noProof="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cxnSp>
        <p:nvCxnSpPr>
          <p:cNvPr id="160" name="Connector: Elbow 26">
            <a:extLst>
              <a:ext uri="{FF2B5EF4-FFF2-40B4-BE49-F238E27FC236}">
                <a16:creationId xmlns:a16="http://schemas.microsoft.com/office/drawing/2014/main" id="{6773642F-3CEC-4E56-80D0-81FD655854CC}"/>
              </a:ext>
            </a:extLst>
          </p:cNvPr>
          <p:cNvCxnSpPr>
            <a:cxnSpLocks/>
            <a:stCxn id="161" idx="2"/>
            <a:endCxn id="145" idx="367"/>
          </p:cNvCxnSpPr>
          <p:nvPr/>
        </p:nvCxnSpPr>
        <p:spPr>
          <a:xfrm rot="5400000">
            <a:off x="10108561" y="2557273"/>
            <a:ext cx="324458" cy="591221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21">
            <a:extLst>
              <a:ext uri="{FF2B5EF4-FFF2-40B4-BE49-F238E27FC236}">
                <a16:creationId xmlns:a16="http://schemas.microsoft.com/office/drawing/2014/main" id="{7FB25019-2A03-4DB4-9E85-C26D5DD087AF}"/>
              </a:ext>
            </a:extLst>
          </p:cNvPr>
          <p:cNvSpPr/>
          <p:nvPr/>
        </p:nvSpPr>
        <p:spPr>
          <a:xfrm>
            <a:off x="10093325" y="2385072"/>
            <a:ext cx="946150" cy="30558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Навоийская область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9FBF2D-5382-4177-A37A-B8F67451974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9334" y="2260787"/>
            <a:ext cx="144000" cy="144000"/>
          </a:xfrm>
          <a:prstGeom prst="rect">
            <a:avLst/>
          </a:prstGeom>
        </p:spPr>
      </p:pic>
      <p:pic>
        <p:nvPicPr>
          <p:cNvPr id="1026" name="Picture 2" descr="Индия ">
            <a:extLst>
              <a:ext uri="{FF2B5EF4-FFF2-40B4-BE49-F238E27FC236}">
                <a16:creationId xmlns:a16="http://schemas.microsoft.com/office/drawing/2014/main" id="{7DB0B062-1A54-46B6-92BC-CD0790737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7" y="3112585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Бразилия ">
            <a:extLst>
              <a:ext uri="{FF2B5EF4-FFF2-40B4-BE49-F238E27FC236}">
                <a16:creationId xmlns:a16="http://schemas.microsoft.com/office/drawing/2014/main" id="{783E234C-C19A-46DE-8C30-B1893342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4" y="3393633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270AF1-DF45-46BB-A0BD-1D35EC3AE84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4" y="2850661"/>
            <a:ext cx="144000" cy="1151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527F4E-1FA4-4931-8F1E-ACA853E9E7F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4" y="3968622"/>
            <a:ext cx="144000" cy="144000"/>
          </a:xfrm>
          <a:prstGeom prst="rect">
            <a:avLst/>
          </a:prstGeom>
        </p:spPr>
      </p:pic>
      <p:pic>
        <p:nvPicPr>
          <p:cNvPr id="11" name="Picture 2" descr="Египет ">
            <a:extLst>
              <a:ext uri="{FF2B5EF4-FFF2-40B4-BE49-F238E27FC236}">
                <a16:creationId xmlns:a16="http://schemas.microsoft.com/office/drawing/2014/main" id="{DEA5F791-1E6A-42DC-AD5C-C378E6F00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334" y="3703649"/>
            <a:ext cx="145846" cy="1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bject 20">
            <a:extLst>
              <a:ext uri="{FF2B5EF4-FFF2-40B4-BE49-F238E27FC236}">
                <a16:creationId xmlns:a16="http://schemas.microsoft.com/office/drawing/2014/main" id="{FD84ED81-2A9D-460A-B42F-CA5C57553612}"/>
              </a:ext>
            </a:extLst>
          </p:cNvPr>
          <p:cNvSpPr/>
          <p:nvPr/>
        </p:nvSpPr>
        <p:spPr>
          <a:xfrm>
            <a:off x="1527828" y="4246176"/>
            <a:ext cx="36000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1" name="object 20">
            <a:extLst>
              <a:ext uri="{FF2B5EF4-FFF2-40B4-BE49-F238E27FC236}">
                <a16:creationId xmlns:a16="http://schemas.microsoft.com/office/drawing/2014/main" id="{6CC013C7-5CC2-43F3-A8E0-195B5442ACD4}"/>
              </a:ext>
            </a:extLst>
          </p:cNvPr>
          <p:cNvSpPr/>
          <p:nvPr/>
        </p:nvSpPr>
        <p:spPr>
          <a:xfrm>
            <a:off x="4155801" y="4259964"/>
            <a:ext cx="27033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4" name="object 20">
            <a:extLst>
              <a:ext uri="{FF2B5EF4-FFF2-40B4-BE49-F238E27FC236}">
                <a16:creationId xmlns:a16="http://schemas.microsoft.com/office/drawing/2014/main" id="{8D97E97E-E9BD-4AF5-9306-54DD0F88566D}"/>
              </a:ext>
            </a:extLst>
          </p:cNvPr>
          <p:cNvSpPr/>
          <p:nvPr/>
        </p:nvSpPr>
        <p:spPr>
          <a:xfrm>
            <a:off x="5479348" y="4242655"/>
            <a:ext cx="180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A6C1780-8C54-451B-AF3D-B6F02208D5CD}"/>
              </a:ext>
            </a:extLst>
          </p:cNvPr>
          <p:cNvSpPr txBox="1"/>
          <p:nvPr/>
        </p:nvSpPr>
        <p:spPr>
          <a:xfrm>
            <a:off x="8790568" y="764081"/>
            <a:ext cx="237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</a:rPr>
              <a:t>Торговые</a:t>
            </a:r>
            <a:r>
              <a:rPr lang="ru-RU" b="1" dirty="0">
                <a:latin typeface="Montserrat" pitchFamily="2" charset="-52"/>
              </a:rPr>
              <a:t>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</a:rPr>
              <a:t>соглашения</a:t>
            </a: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3032214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1258"/>
            <a:ext cx="92509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620</Words>
  <Application>Microsoft Office PowerPoint</Application>
  <PresentationFormat>Широкоэкранный</PresentationFormat>
  <Paragraphs>166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111</cp:revision>
  <dcterms:created xsi:type="dcterms:W3CDTF">2024-07-25T07:55:13Z</dcterms:created>
  <dcterms:modified xsi:type="dcterms:W3CDTF">2025-04-27T13:46:14Z</dcterms:modified>
</cp:coreProperties>
</file>