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147479668" r:id="rId3"/>
    <p:sldId id="2147479664" r:id="rId4"/>
    <p:sldId id="21474796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9EDB-AFD2-4EBE-88E7-13DE6005FB9A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85A9-1529-4BA8-8BF0-4F340FEB1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FAFD2-C17B-4598-AE2B-E22075F26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DD395E-A6B2-4A83-B439-28DC787BE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E32CF-A81F-4239-A172-35F031FA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4BD91-8987-4F3B-B720-219B064B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0B22F-E058-41A3-BEE4-955D4059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16706-BF42-4653-BEC5-D397EAC0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DAD643-46E3-4532-AB9E-DD98E8DD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74BEF-870A-4F3D-A5B1-F5BE3158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D549-188E-4D29-BD00-0161FBA4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5E63C-648B-411B-BE67-53ABC80A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7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826D07-7143-4C99-AF8C-BA1F4BEB0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D690B-04D3-4236-AE7F-5342F00BB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8D8E4-7823-4D68-B664-7FB0F50B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7D0E1-0368-4EAF-939A-C39AD578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E670D-F270-40E7-B29F-0FB61528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1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94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16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3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07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3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828C7-AB24-40D8-987A-2B9C258B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D5F0E-7818-479B-A5F3-64F24C78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49646-3154-48DB-93CA-4F6A8409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5DFE7-4EA6-44C2-A35A-DCAFFBB1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B4E1C-93E4-4D22-8D1F-56B8EB99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4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7158F-7562-4BDC-A2BE-C0A4877B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0BE4C5-3667-4113-9E2F-12269802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D45B4-C42F-4802-87B5-67C757D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AD9F1-E289-4622-84E3-7D80EBB1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9248B-4272-4BDE-953A-925D7EA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27C08-6A86-4780-AF75-D4CEBDEE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4A1B8-7967-44FA-B72F-575552E32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9A8337-C58C-4094-9B66-B25D1D8A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7345B1-1944-410D-9BA0-D353C1E3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DC0834-E0D8-49B6-886E-CA4CFD84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B87767-D074-4633-8427-46970D8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AF584-45E8-442F-B2B6-AE7278DE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A6105-A893-497A-AA5E-A6AC4367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6F51AA-5ADC-4274-A2EC-D6564D6A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31528-6A9B-4E14-8EF9-FA138C8EE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E01AB7-8962-40C5-9A50-62D893164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48A3A-B1AF-49B4-855C-D20C369A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99A26E-7F89-439A-9A97-2A2F25F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CDA69C-C2D4-4CF2-A0CF-7FB13E9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0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B5253-2840-4A33-8696-14551F0F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9BDC4-F2E8-4C5D-BE7D-C6BC6718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14970C-F5F1-4A1D-8AFF-B438880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C363D-E763-4658-A86C-B5ABE19E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4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DBD2A6-879B-497B-91DA-329A1C20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833BC4-BD7B-4723-8876-AF927C29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AE45E7-1FF8-4A50-9B19-55C76209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8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F4E89-6495-4813-B23A-978DE2B2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C67C4-8FE5-468D-A478-65423B8A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EA8C1B-D36C-49B7-820E-9974B5F5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7357A-7427-4DBE-A69F-701748D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251667-E794-48CB-BC18-94B5B504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EC16BD-5A80-4AF3-AA81-D7821F76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8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939-4EAC-4BB1-A3D9-8E747DAA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2FD596-DA03-42A1-9FFC-50322099F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61C5C-0A7E-4C80-B051-2879A6E8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E4358-05E2-49FC-AF14-4C37CC58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A9280-7132-4605-809A-E01F5B18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F40CA5-60D3-4946-90B7-B6D110E7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42C22-03BE-44D1-8755-4E60B158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80F56-C001-4C9B-99AE-0FCD4288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65CC4-29C7-49C1-8B83-2036BDA48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EDD1-85D1-461F-A7B7-9711AFE4A1DC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29ACB-2CD1-4602-A631-2B3DD8044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CD7B9-4EDF-4BE9-BC95-B4812983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0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7476438" y="665978"/>
            <a:ext cx="4729999" cy="54742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59077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Прибыльность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Размещение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627" y="3629608"/>
            <a:ext cx="6010391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</a:t>
            </a:r>
            <a:endParaRPr kumimoji="0" lang="ru-RU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концу 2025 года объём строительного рынка в мире вырастет с 16 152,39 млрд долларов в 2024 году до 17 045,95 млрд долларов, с среднегодовым темпом роста 5,5%. Ожидается, что в ближайшие годы рынок будет расти ещё сильнее: к 2029 году его объём достигнет 21 260,28 млрд долларов, с среднегодовым темпом роста 5,7%. 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67458" y="183232"/>
            <a:ext cx="824797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ПРОИЗВОДСТВО ПОРТЛАНДЦЕМЕНТА ВЫСОКИХ МАРОК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37392" y="1105933"/>
            <a:ext cx="2826772" cy="88165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Производство портландцемента компанией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Jizzax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zamin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sement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Приглашаем компании в качестве потенциальных инвесторов.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Investment proposal</a:t>
            </a:r>
            <a:endParaRPr kumimoji="0" lang="uz-Cyrl-UZ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требует инвестиций в размере 33,3 </a:t>
            </a:r>
            <a:r>
              <a:rPr kumimoji="0" lang="uz-Cyrl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долларов США, из которых: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8223" y="1385657"/>
            <a:ext cx="2980550" cy="5392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Вклад инициатора         - 33,5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11,2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Кредит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- 21,0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инвестиции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- 45,5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15,1 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35002" y="1987629"/>
            <a:ext cx="2644798" cy="6188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Окончательная стоимость и структура финансирования проекта будут определены после ТЭО и по результатам переговоров с инвесторами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436137" y="4847619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Джизакская область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12806" y="5553981"/>
            <a:ext cx="725303" cy="3186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88958"/>
              </p:ext>
            </p:extLst>
          </p:nvPr>
        </p:nvGraphicFramePr>
        <p:xfrm>
          <a:off x="9104632" y="6304133"/>
          <a:ext cx="1658933" cy="50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6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72266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86102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5546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15 300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2,9 миллион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11619" y="6390177"/>
            <a:ext cx="1302886" cy="42062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Требуемая площадь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15</a:t>
            </a:r>
            <a:r>
              <a:rPr kumimoji="0" lang="uz-Latn-UZ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0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ha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708084" cy="40716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Инициатор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en-US" sz="12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Jizzax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zamin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sement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8" y="721651"/>
            <a:ext cx="2737360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Стоимость проекта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endParaRPr kumimoji="0" lang="uz-Latn-UZ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 стоимость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–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US$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33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million</a:t>
            </a:r>
            <a:endParaRPr kumimoji="0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84555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Здания и сооружения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73461" y="1681533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Оборудование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68381" y="1949245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Оборотные средства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6" name="object 68">
            <a:extLst>
              <a:ext uri="{FF2B5EF4-FFF2-40B4-BE49-F238E27FC236}">
                <a16:creationId xmlns:a16="http://schemas.microsoft.com/office/drawing/2014/main" id="{9CEA84B5-577B-443F-AC6F-123B6CFF561F}"/>
              </a:ext>
            </a:extLst>
          </p:cNvPr>
          <p:cNvSpPr txBox="1"/>
          <p:nvPr/>
        </p:nvSpPr>
        <p:spPr>
          <a:xfrm>
            <a:off x="6822344" y="2391461"/>
            <a:ext cx="44718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Прочее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88377" y="1327496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97579" y="1631704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64597" y="1951647"/>
            <a:ext cx="302437" cy="329983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54">
            <a:extLst>
              <a:ext uri="{FF2B5EF4-FFF2-40B4-BE49-F238E27FC236}">
                <a16:creationId xmlns:a16="http://schemas.microsoft.com/office/drawing/2014/main" id="{77785AE7-86CE-4DF5-A53B-4A6F07A55A99}"/>
              </a:ext>
            </a:extLst>
          </p:cNvPr>
          <p:cNvSpPr/>
          <p:nvPr/>
        </p:nvSpPr>
        <p:spPr>
          <a:xfrm>
            <a:off x="6355928" y="2303802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2760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7,1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8650" y="1606009"/>
            <a:ext cx="94856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,0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38350" y="1987585"/>
            <a:ext cx="8528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4,6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7" name="object 69">
            <a:extLst>
              <a:ext uri="{FF2B5EF4-FFF2-40B4-BE49-F238E27FC236}">
                <a16:creationId xmlns:a16="http://schemas.microsoft.com/office/drawing/2014/main" id="{8B126DFF-D70B-4294-B3A0-6F463923D92F}"/>
              </a:ext>
            </a:extLst>
          </p:cNvPr>
          <p:cNvSpPr txBox="1"/>
          <p:nvPr/>
        </p:nvSpPr>
        <p:spPr>
          <a:xfrm>
            <a:off x="8038350" y="2348032"/>
            <a:ext cx="92760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,55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50693" y="1209132"/>
            <a:ext cx="554702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id="{2BB9EF66-6298-4877-BCAB-9FB5CDE78E03}"/>
              </a:ext>
            </a:extLst>
          </p:cNvPr>
          <p:cNvSpPr/>
          <p:nvPr/>
        </p:nvSpPr>
        <p:spPr>
          <a:xfrm>
            <a:off x="7450692" y="1566650"/>
            <a:ext cx="554702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37635608-354B-4F60-AFE5-A1ED3A28BDCF}"/>
              </a:ext>
            </a:extLst>
          </p:cNvPr>
          <p:cNvSpPr/>
          <p:nvPr/>
        </p:nvSpPr>
        <p:spPr>
          <a:xfrm>
            <a:off x="7464780" y="1929169"/>
            <a:ext cx="554701" cy="306984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61">
            <a:extLst>
              <a:ext uri="{FF2B5EF4-FFF2-40B4-BE49-F238E27FC236}">
                <a16:creationId xmlns:a16="http://schemas.microsoft.com/office/drawing/2014/main" id="{B3FD413A-65B2-4E16-88A2-F2D7F848DE0C}"/>
              </a:ext>
            </a:extLst>
          </p:cNvPr>
          <p:cNvSpPr/>
          <p:nvPr/>
        </p:nvSpPr>
        <p:spPr>
          <a:xfrm>
            <a:off x="7464780" y="2297073"/>
            <a:ext cx="530627" cy="320179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22559" y="1245928"/>
            <a:ext cx="49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21,3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38156" y="1578605"/>
            <a:ext cx="4511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60,1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5" name="object 71">
            <a:extLst>
              <a:ext uri="{FF2B5EF4-FFF2-40B4-BE49-F238E27FC236}">
                <a16:creationId xmlns:a16="http://schemas.microsoft.com/office/drawing/2014/main" id="{FFA76334-C049-47DF-9479-38253A3ADFA8}"/>
              </a:ext>
            </a:extLst>
          </p:cNvPr>
          <p:cNvSpPr txBox="1"/>
          <p:nvPr/>
        </p:nvSpPr>
        <p:spPr>
          <a:xfrm>
            <a:off x="7592253" y="2316325"/>
            <a:ext cx="3931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4,7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62027" y="1964633"/>
            <a:ext cx="4475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13,9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Инвестиционные показатели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6067" y="2960541"/>
            <a:ext cx="1718535" cy="190116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36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43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PI   – 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год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9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49421" y="720720"/>
            <a:ext cx="2826772" cy="3840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Отрасль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строительных материалов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28293" y="2617151"/>
            <a:ext cx="6035443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Сырьевая база </a:t>
            </a:r>
          </a:p>
          <a:p>
            <a:pPr marL="184150" marR="7620" lvl="0" indent="-17145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Кутерминское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месторождение.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в 40 км к юго-востоку от города Джизак. </a:t>
            </a:r>
          </a:p>
          <a:p>
            <a:pPr marL="184150" marR="762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Балыкли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-Тау». Находится на расстоянии порядка 180 км от проекта.</a:t>
            </a:r>
          </a:p>
          <a:p>
            <a:pPr marL="184150" marR="762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Запасы известняка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Кутарминском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Балыклитауском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месторождениях хватит на 150 лет. Известняк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Кутарминского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месторождения уникален по своему составу и может использоваться для производства белого цемента.</a:t>
            </a:r>
          </a:p>
        </p:txBody>
      </p:sp>
      <p:sp>
        <p:nvSpPr>
          <p:cNvPr id="100" name="object 19">
            <a:extLst>
              <a:ext uri="{FF2B5EF4-FFF2-40B4-BE49-F238E27FC236}">
                <a16:creationId xmlns:a16="http://schemas.microsoft.com/office/drawing/2014/main" id="{450A1FA4-0045-4BF5-B8BE-C284EA22E885}"/>
              </a:ext>
            </a:extLst>
          </p:cNvPr>
          <p:cNvSpPr txBox="1"/>
          <p:nvPr/>
        </p:nvSpPr>
        <p:spPr>
          <a:xfrm>
            <a:off x="6311485" y="5268113"/>
            <a:ext cx="2644798" cy="134729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29 сентября 2020 г.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Уставный фонд – 100 млн. сум.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 –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Шеркулов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А.Т.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Джизакская область, г. Джизак Квартал Химиков, улица Текстильщиков, дом 7а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5E89C-093B-4E49-9BE6-421D01AED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27" y="760523"/>
            <a:ext cx="3044730" cy="1761356"/>
          </a:xfrm>
          <a:prstGeom prst="rect">
            <a:avLst/>
          </a:prstGeom>
        </p:spPr>
      </p:pic>
      <p:sp>
        <p:nvSpPr>
          <p:cNvPr id="93" name="object 12">
            <a:extLst>
              <a:ext uri="{FF2B5EF4-FFF2-40B4-BE49-F238E27FC236}">
                <a16:creationId xmlns:a16="http://schemas.microsoft.com/office/drawing/2014/main" id="{35CA49E4-7826-4373-A26D-A0694A66002D}"/>
              </a:ext>
            </a:extLst>
          </p:cNvPr>
          <p:cNvSpPr txBox="1"/>
          <p:nvPr/>
        </p:nvSpPr>
        <p:spPr>
          <a:xfrm>
            <a:off x="3353852" y="1998931"/>
            <a:ext cx="2826772" cy="54566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Продукция проекта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Производство портландцемента высоких марок в объеме от 600 тыс. тонн в год.</a:t>
            </a:r>
          </a:p>
        </p:txBody>
      </p:sp>
      <p:sp>
        <p:nvSpPr>
          <p:cNvPr id="106" name="object 14">
            <a:extLst>
              <a:ext uri="{FF2B5EF4-FFF2-40B4-BE49-F238E27FC236}">
                <a16:creationId xmlns:a16="http://schemas.microsoft.com/office/drawing/2014/main" id="{ED38305F-EF99-4AFE-8F3B-67554231886E}"/>
              </a:ext>
            </a:extLst>
          </p:cNvPr>
          <p:cNvSpPr txBox="1"/>
          <p:nvPr/>
        </p:nvSpPr>
        <p:spPr>
          <a:xfrm>
            <a:off x="72574" y="4596034"/>
            <a:ext cx="6037896" cy="19614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привлекательность проектов отрасли?</a:t>
            </a:r>
          </a:p>
          <a:p>
            <a:pPr marL="184150" marR="762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строительного сектора. В 2025 году спрос на строительные работы останется высоким благодаря государственным программам по модернизации инфраструктуры, развитию частного и коммерческого строительства, увеличению инвестиций в промышленные объекты.</a:t>
            </a:r>
          </a:p>
          <a:p>
            <a:pPr marL="184150" marR="762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отрасли. Правительство может субсидировать крупные проекты, предоставлять льготные кредиты и налоговые послабления.  </a:t>
            </a:r>
          </a:p>
          <a:p>
            <a:pPr marL="184150" marR="762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Диверсификация инвестиций. В отличие от нестабильных финансовых рынков, недвижимость и строительство остаются устойчивыми секторами, обеспечивающими доходность даже в кризисные периоды. </a:t>
            </a:r>
          </a:p>
          <a:p>
            <a:pPr marL="184150" marR="762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Мультипликативный эффект. 1 доллар инвестиций в строительную отрасль даёт прибавку в 5–7 долларов инвестиций в целом по экономике. Улучшение качество производства строительных материалов дает экономию расходов на поддержание зданий и сооружений на 125 доллар США.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7F7C68-D822-415B-8F06-4DD3C75D1F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485" y="2907367"/>
            <a:ext cx="4026497" cy="18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Международные транспортные коридоры логистики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А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виасообщения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из Ташкента и других аэропортов Узбекистана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Безвизовый режим для туристов из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стран мира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 аэропорту Узбекистана работают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различных авиакомпаний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аэропортов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по всей стране, основными из которых являются Ташкент, Самарканд и Бухара.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569</Words>
  <Application>Microsoft Office PowerPoint</Application>
  <PresentationFormat>Широкоэкранный</PresentationFormat>
  <Paragraphs>118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Тема Office</vt:lpstr>
      <vt:lpstr>Office Theme</vt:lpstr>
      <vt:lpstr>ПРОИЗВОДСТВО ПОРТЛАНДЦЕМЕНТА ВЫСОКИХ МАРОК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производства инфузионных растворов</dc:title>
  <dc:creator>Admin</dc:creator>
  <cp:lastModifiedBy>Admin</cp:lastModifiedBy>
  <cp:revision>23</cp:revision>
  <dcterms:created xsi:type="dcterms:W3CDTF">2025-05-23T13:06:22Z</dcterms:created>
  <dcterms:modified xsi:type="dcterms:W3CDTF">2025-06-13T07:42:36Z</dcterms:modified>
</cp:coreProperties>
</file>