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21"/>
  </p:notesMasterIdLst>
  <p:sldIdLst>
    <p:sldId id="2147479750" r:id="rId4"/>
    <p:sldId id="2147479774" r:id="rId5"/>
    <p:sldId id="2147479776" r:id="rId6"/>
    <p:sldId id="2147479779" r:id="rId7"/>
    <p:sldId id="2147479780" r:id="rId8"/>
    <p:sldId id="2147479781" r:id="rId9"/>
    <p:sldId id="2147479782" r:id="rId10"/>
    <p:sldId id="2147479783" r:id="rId11"/>
    <p:sldId id="2147479784" r:id="rId12"/>
    <p:sldId id="2147479785" r:id="rId13"/>
    <p:sldId id="2147479786" r:id="rId14"/>
    <p:sldId id="2147479787" r:id="rId15"/>
    <p:sldId id="2147479788" r:id="rId16"/>
    <p:sldId id="2147479790" r:id="rId17"/>
    <p:sldId id="2147479664" r:id="rId18"/>
    <p:sldId id="2147479660" r:id="rId19"/>
    <p:sldId id="33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87" userDrawn="1">
          <p15:clr>
            <a:srgbClr val="A4A3A4"/>
          </p15:clr>
        </p15:guide>
        <p15:guide id="3" pos="6811" userDrawn="1">
          <p15:clr>
            <a:srgbClr val="A4A3A4"/>
          </p15:clr>
        </p15:guide>
        <p15:guide id="4" orient="horz" pos="2727" userDrawn="1">
          <p15:clr>
            <a:srgbClr val="A4A3A4"/>
          </p15:clr>
        </p15:guide>
        <p15:guide id="5" orient="horz" pos="1525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44"/>
      </p:cViewPr>
      <p:guideLst>
        <p:guide orient="horz" pos="2160"/>
        <p:guide pos="5087"/>
        <p:guide pos="6811"/>
        <p:guide orient="horz" pos="2727"/>
        <p:guide orient="horz" pos="1525"/>
        <p:guide orient="horz" pos="913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9BDCF"/>
        </a:solidFill>
      </dgm:spPr>
      <dgm:t>
        <a:bodyPr/>
        <a:lstStyle/>
        <a:p>
          <a:r>
            <a:rPr lang="uz-Cyrl-UZ" sz="9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9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1120" tIns="71120" rIns="71120" bIns="7112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en-US" sz="9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9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</a:t>
          </a:r>
          <a:r>
            <a:rPr lang="uz-Cyrl-UZ" altLang="en-US" sz="9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года </a:t>
          </a:r>
          <a:r>
            <a:rPr lang="en-US" altLang="en-US" sz="9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br>
            <a:rPr lang="en-US" altLang="en-US" sz="9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uz-Cyrl-UZ" altLang="en-US" sz="9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(Инвестиции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9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0,3 – </a:t>
          </a:r>
          <a:r>
            <a:rPr lang="uz-Cyrl-UZ" altLang="en-US" sz="9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млн. долларов </a:t>
          </a:r>
          <a:r>
            <a:rPr lang="uz-Cyrl-UZ" altLang="en-US" sz="900" kern="1200" dirty="0">
              <a:solidFill>
                <a:srgbClr val="00425F"/>
              </a:solidFill>
              <a:latin typeface="Montserrat" pitchFamily="2" charset="-52"/>
            </a:rPr>
            <a:t>С</a:t>
          </a:r>
          <a:r>
            <a:rPr lang="ru-RU" altLang="en-US" sz="900" kern="1200" dirty="0">
              <a:solidFill>
                <a:srgbClr val="00425F"/>
              </a:solidFill>
              <a:latin typeface="Montserrat" pitchFamily="2" charset="-52"/>
            </a:rPr>
            <a:t>ША</a:t>
          </a:r>
          <a:r>
            <a:rPr lang="uz-Cyrl-UZ" altLang="en-US" sz="900" kern="1200" dirty="0">
              <a:solidFill>
                <a:srgbClr val="00425F"/>
              </a:solidFill>
              <a:latin typeface="Montserrat" pitchFamily="2" charset="-52"/>
            </a:rPr>
            <a:t>)</a:t>
          </a:r>
          <a:endParaRPr lang="en-US" sz="900" b="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endParaRPr lang="ru-RU" altLang="en-US" sz="900" b="1" dirty="0">
            <a:solidFill>
              <a:srgbClr val="00425F"/>
            </a:solidFill>
            <a:latin typeface="Montserrat" pitchFamily="2" charset="-52"/>
          </a:endParaRPr>
        </a:p>
        <a:p>
          <a:pPr>
            <a:spcAft>
              <a:spcPts val="0"/>
            </a:spcAft>
          </a:pPr>
          <a:r>
            <a:rPr lang="en-US" altLang="en-US" sz="9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900" b="1" dirty="0">
              <a:solidFill>
                <a:srgbClr val="00425F"/>
              </a:solidFill>
              <a:latin typeface="Montserrat" pitchFamily="2" charset="-52"/>
            </a:rPr>
            <a:t>лет</a:t>
          </a:r>
        </a:p>
        <a:p>
          <a:pPr>
            <a:spcAft>
              <a:spcPts val="0"/>
            </a:spcAft>
          </a:pPr>
          <a:r>
            <a:rPr lang="en-US" altLang="en-US" sz="9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900" dirty="0">
              <a:solidFill>
                <a:srgbClr val="00425F"/>
              </a:solidFill>
              <a:latin typeface="Montserrat" pitchFamily="2" charset="-52"/>
            </a:rPr>
            <a:t>(</a:t>
          </a:r>
          <a:r>
            <a:rPr lang="uz-Cyrl-UZ" altLang="en-US" sz="900" b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Инвестиции</a:t>
          </a:r>
          <a:r>
            <a:rPr lang="uz-Cyrl-UZ" altLang="en-US" sz="900" dirty="0">
              <a:solidFill>
                <a:srgbClr val="00425F"/>
              </a:solidFill>
              <a:latin typeface="Montserrat" pitchFamily="2" charset="-52"/>
            </a:rPr>
            <a:t> </a:t>
          </a:r>
        </a:p>
        <a:p>
          <a:pPr>
            <a:spcAft>
              <a:spcPts val="0"/>
            </a:spcAft>
          </a:pPr>
          <a:r>
            <a:rPr lang="en-US" altLang="en-US" sz="9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9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9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900" b="1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uz-Cyrl-UZ" altLang="en-US" sz="900" b="1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долларов</a:t>
          </a:r>
          <a:r>
            <a:rPr lang="en-US" altLang="en-US" sz="9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-RU" altLang="en-US" sz="900" dirty="0">
              <a:solidFill>
                <a:srgbClr val="00425F"/>
              </a:solidFill>
              <a:latin typeface="Montserrat" pitchFamily="2" charset="-52"/>
            </a:rPr>
            <a:t>США</a:t>
          </a:r>
          <a:r>
            <a:rPr lang="uz-Cyrl-UZ" altLang="en-US" sz="900" dirty="0">
              <a:solidFill>
                <a:srgbClr val="00425F"/>
              </a:solidFill>
              <a:latin typeface="Montserrat" pitchFamily="2" charset="-52"/>
            </a:rPr>
            <a:t>)</a:t>
          </a:r>
          <a:endParaRPr lang="en-US" sz="900" b="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1120" tIns="71120" rIns="71120" bIns="71120" numCol="1" spcCol="1270" anchor="ctr" anchorCtr="0"/>
        <a:lstStyle/>
        <a:p>
          <a:pPr>
            <a:spcAft>
              <a:spcPts val="0"/>
            </a:spcAft>
          </a:pPr>
          <a:r>
            <a:rPr lang="en-US" altLang="en-US" sz="9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uz-Cyrl-UZ" altLang="en-US" sz="900" b="1" dirty="0">
              <a:solidFill>
                <a:srgbClr val="00425F"/>
              </a:solidFill>
              <a:latin typeface="Montserrat" pitchFamily="2" charset="-52"/>
            </a:rPr>
            <a:t>лет</a:t>
          </a:r>
          <a:endParaRPr lang="uz-Cyrl-UZ" altLang="en-US" sz="900" dirty="0">
            <a:solidFill>
              <a:srgbClr val="00425F"/>
            </a:solidFill>
            <a:latin typeface="Montserrat" pitchFamily="2" charset="-52"/>
          </a:endParaRPr>
        </a:p>
        <a:p>
          <a:pPr>
            <a:spcAft>
              <a:spcPts val="0"/>
            </a:spcAft>
          </a:pPr>
          <a:r>
            <a:rPr lang="uz-Cyrl-UZ" altLang="en-US" sz="900" dirty="0">
              <a:solidFill>
                <a:srgbClr val="00425F"/>
              </a:solidFill>
              <a:latin typeface="Montserrat" pitchFamily="2" charset="-52"/>
            </a:rPr>
            <a:t>(</a:t>
          </a:r>
          <a:r>
            <a:rPr lang="uz-Cyrl-UZ" altLang="en-US" sz="900" b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Инвестиции</a:t>
          </a:r>
          <a:endParaRPr lang="uz-Cyrl-UZ" altLang="en-US" sz="900" dirty="0">
            <a:solidFill>
              <a:srgbClr val="00425F"/>
            </a:solidFill>
            <a:latin typeface="Montserrat" pitchFamily="2" charset="-52"/>
          </a:endParaRPr>
        </a:p>
        <a:p>
          <a:pPr>
            <a:spcAft>
              <a:spcPts val="0"/>
            </a:spcAft>
          </a:pPr>
          <a:r>
            <a:rPr lang="en-US" altLang="en-US" sz="9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9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9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9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900" b="1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uz-Cyrl-UZ" altLang="en-US" sz="1050" b="1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долларов</a:t>
          </a:r>
          <a:r>
            <a:rPr lang="en-US" altLang="en-US" sz="105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-RU" altLang="en-US" sz="1050" dirty="0">
              <a:solidFill>
                <a:srgbClr val="00425F"/>
              </a:solidFill>
              <a:latin typeface="Montserrat" pitchFamily="2" charset="-52"/>
            </a:rPr>
            <a:t>США</a:t>
          </a:r>
          <a:r>
            <a:rPr lang="uz-Cyrl-UZ" altLang="en-US" sz="1050" dirty="0">
              <a:solidFill>
                <a:srgbClr val="00425F"/>
              </a:solidFill>
              <a:latin typeface="Montserrat" pitchFamily="2" charset="-52"/>
            </a:rPr>
            <a:t>)</a:t>
          </a:r>
          <a:endParaRPr lang="en-US" sz="105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1120" tIns="71120" rIns="71120" bIns="71120" numCol="1" spcCol="1270" anchor="ctr" anchorCtr="0"/>
        <a:lstStyle/>
        <a:p>
          <a:pPr>
            <a:spcAft>
              <a:spcPts val="0"/>
            </a:spcAft>
          </a:pPr>
          <a:r>
            <a:rPr lang="en-US" altLang="en-US" sz="9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9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en-US" altLang="en-US" sz="900" dirty="0">
              <a:solidFill>
                <a:srgbClr val="00425F"/>
              </a:solidFill>
              <a:latin typeface="Montserrat" pitchFamily="2" charset="-52"/>
            </a:rPr>
            <a:t> </a:t>
          </a:r>
          <a:endParaRPr lang="uz-Cyrl-UZ" altLang="en-US" sz="900" dirty="0">
            <a:solidFill>
              <a:srgbClr val="00425F"/>
            </a:solidFill>
            <a:latin typeface="Montserrat" pitchFamily="2" charset="-52"/>
          </a:endParaRPr>
        </a:p>
        <a:p>
          <a:pPr>
            <a:spcAft>
              <a:spcPts val="0"/>
            </a:spcAft>
          </a:pPr>
          <a:r>
            <a:rPr lang="uz-Cyrl-UZ" altLang="en-US" sz="900" dirty="0">
              <a:solidFill>
                <a:srgbClr val="00425F"/>
              </a:solidFill>
              <a:latin typeface="Montserrat" pitchFamily="2" charset="-52"/>
            </a:rPr>
            <a:t>(</a:t>
          </a:r>
          <a:r>
            <a:rPr lang="uz-Cyrl-UZ" altLang="en-US" sz="900" b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Инвестиции</a:t>
          </a:r>
          <a:r>
            <a:rPr lang="uz-Cyrl-UZ" altLang="en-US" sz="900" dirty="0">
              <a:solidFill>
                <a:srgbClr val="00425F"/>
              </a:solidFill>
              <a:latin typeface="Montserrat" pitchFamily="2" charset="-52"/>
            </a:rPr>
            <a:t> </a:t>
          </a:r>
        </a:p>
        <a:p>
          <a:pPr>
            <a:spcAft>
              <a:spcPts val="0"/>
            </a:spcAft>
          </a:pPr>
          <a:r>
            <a:rPr lang="en-US" altLang="en-US" sz="9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900" b="1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uz-Cyrl-UZ" altLang="en-US" sz="900" b="1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долларов</a:t>
          </a:r>
          <a:r>
            <a:rPr lang="en-US" altLang="en-US" sz="9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-RU" altLang="en-US" sz="900" dirty="0">
              <a:solidFill>
                <a:srgbClr val="00425F"/>
              </a:solidFill>
              <a:latin typeface="Montserrat" pitchFamily="2" charset="-52"/>
            </a:rPr>
            <a:t>США)</a:t>
          </a:r>
          <a:endParaRPr lang="en-US" sz="900" b="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ScaleY="103880" custLinFactNeighborX="0" custLinFactNeighborY="1240"/>
      <dgm:spPr>
        <a:xfrm rot="16200000">
          <a:off x="440138" y="-440138"/>
          <a:ext cx="715642" cy="1595919"/>
        </a:xfrm>
        <a:prstGeom prst="round1Rect">
          <a:avLst/>
        </a:prstGeom>
      </dgm:spPr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>
        <a:xfrm rot="10800000">
          <a:off x="0" y="715642"/>
          <a:ext cx="1595919" cy="715642"/>
        </a:xfrm>
        <a:prstGeom prst="round1Rect">
          <a:avLst/>
        </a:prstGeom>
      </dgm:spPr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>
        <a:xfrm rot="5400000">
          <a:off x="2036057" y="275504"/>
          <a:ext cx="715642" cy="1595919"/>
        </a:xfrm>
        <a:prstGeom prst="round1Rect">
          <a:avLst/>
        </a:prstGeom>
      </dgm:spPr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14986" custScaleY="109895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426254" y="-424322"/>
          <a:ext cx="743409" cy="1595919"/>
        </a:xfrm>
        <a:prstGeom prst="round1Rect">
          <a:avLst/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en-US" sz="9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9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</a:t>
          </a:r>
          <a:r>
            <a:rPr lang="uz-Cyrl-UZ" altLang="en-US" sz="9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года </a:t>
          </a:r>
          <a:r>
            <a:rPr lang="en-US" altLang="en-US" sz="9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br>
            <a:rPr lang="en-US" altLang="en-US" sz="9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uz-Cyrl-UZ" altLang="en-US" sz="9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(Инвестиции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9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0,3 – </a:t>
          </a:r>
          <a:r>
            <a:rPr lang="uz-Cyrl-UZ" altLang="en-US" sz="9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млн. долларов </a:t>
          </a:r>
          <a:r>
            <a:rPr lang="uz-Cyrl-UZ" altLang="en-US" sz="900" kern="1200" dirty="0">
              <a:solidFill>
                <a:srgbClr val="00425F"/>
              </a:solidFill>
              <a:latin typeface="Montserrat" pitchFamily="2" charset="-52"/>
            </a:rPr>
            <a:t>С</a:t>
          </a:r>
          <a:r>
            <a:rPr lang="ru-RU" altLang="en-US" sz="900" kern="1200" dirty="0">
              <a:solidFill>
                <a:srgbClr val="00425F"/>
              </a:solidFill>
              <a:latin typeface="Montserrat" pitchFamily="2" charset="-52"/>
            </a:rPr>
            <a:t>ША</a:t>
          </a:r>
          <a:r>
            <a:rPr lang="uz-Cyrl-UZ" altLang="en-US" sz="900" kern="1200" dirty="0">
              <a:solidFill>
                <a:srgbClr val="00425F"/>
              </a:solidFill>
              <a:latin typeface="Montserrat" pitchFamily="2" charset="-52"/>
            </a:rPr>
            <a:t>)</a:t>
          </a:r>
          <a:endParaRPr lang="en-US" sz="900" b="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5400000">
        <a:off x="-1" y="1933"/>
        <a:ext cx="1595919" cy="557557"/>
      </dsp:txXfrm>
    </dsp:sp>
    <dsp:sp modelId="{E7726BBB-A49C-4930-B363-0B32B57D7BC6}">
      <dsp:nvSpPr>
        <dsp:cNvPr id="0" name=""/>
        <dsp:cNvSpPr/>
      </dsp:nvSpPr>
      <dsp:spPr>
        <a:xfrm>
          <a:off x="1595919" y="0"/>
          <a:ext cx="1595919" cy="715642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en-US" sz="900" b="1" kern="1200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9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9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900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900" kern="1200" dirty="0">
              <a:solidFill>
                <a:srgbClr val="00425F"/>
              </a:solidFill>
              <a:latin typeface="Montserrat" pitchFamily="2" charset="-52"/>
            </a:rPr>
            <a:t>(</a:t>
          </a:r>
          <a:r>
            <a:rPr lang="uz-Cyrl-UZ" altLang="en-US" sz="9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Инвестиции</a:t>
          </a:r>
          <a:r>
            <a:rPr lang="uz-Cyrl-UZ" altLang="en-US" sz="900" kern="1200" dirty="0">
              <a:solidFill>
                <a:srgbClr val="00425F"/>
              </a:solidFill>
              <a:latin typeface="Montserrat" pitchFamily="2" charset="-52"/>
            </a:rPr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9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9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9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900" b="1" kern="120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uz-Cyrl-UZ" altLang="en-US" sz="9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долларов</a:t>
          </a:r>
          <a:r>
            <a:rPr lang="en-US" altLang="en-US" sz="900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-RU" altLang="en-US" sz="900" kern="1200" dirty="0">
              <a:solidFill>
                <a:srgbClr val="00425F"/>
              </a:solidFill>
              <a:latin typeface="Montserrat" pitchFamily="2" charset="-52"/>
            </a:rPr>
            <a:t>США</a:t>
          </a:r>
          <a:r>
            <a:rPr lang="uz-Cyrl-UZ" altLang="en-US" sz="900" kern="1200" dirty="0">
              <a:solidFill>
                <a:srgbClr val="00425F"/>
              </a:solidFill>
              <a:latin typeface="Montserrat" pitchFamily="2" charset="-52"/>
            </a:rPr>
            <a:t>)</a:t>
          </a:r>
          <a:endParaRPr lang="en-US" sz="900" b="0" kern="1200" dirty="0"/>
        </a:p>
      </dsp:txBody>
      <dsp:txXfrm>
        <a:off x="1595919" y="0"/>
        <a:ext cx="1595919" cy="536731"/>
      </dsp:txXfrm>
    </dsp:sp>
    <dsp:sp modelId="{43449363-4EDA-467E-B961-270B2D8631D9}">
      <dsp:nvSpPr>
        <dsp:cNvPr id="0" name=""/>
        <dsp:cNvSpPr/>
      </dsp:nvSpPr>
      <dsp:spPr>
        <a:xfrm rot="10800000">
          <a:off x="0" y="722584"/>
          <a:ext cx="1595919" cy="715642"/>
        </a:xfrm>
        <a:prstGeom prst="round1Rect">
          <a:avLst/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9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uz-Cyrl-UZ" altLang="en-US" sz="9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endParaRPr lang="uz-Cyrl-UZ" altLang="en-US" sz="900" kern="1200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z-Cyrl-UZ" altLang="en-US" sz="900" kern="1200" dirty="0">
              <a:solidFill>
                <a:srgbClr val="00425F"/>
              </a:solidFill>
              <a:latin typeface="Montserrat" pitchFamily="2" charset="-52"/>
            </a:rPr>
            <a:t>(</a:t>
          </a:r>
          <a:r>
            <a:rPr lang="uz-Cyrl-UZ" altLang="en-US" sz="9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Инвестиции</a:t>
          </a:r>
          <a:endParaRPr lang="uz-Cyrl-UZ" altLang="en-US" sz="900" kern="1200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900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9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9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9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900" b="1" kern="120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uz-Cyrl-UZ" altLang="en-US" sz="105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долларов</a:t>
          </a:r>
          <a:r>
            <a:rPr lang="en-US" altLang="en-US" sz="1050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-RU" altLang="en-US" sz="1050" kern="1200" dirty="0">
              <a:solidFill>
                <a:srgbClr val="00425F"/>
              </a:solidFill>
              <a:latin typeface="Montserrat" pitchFamily="2" charset="-52"/>
            </a:rPr>
            <a:t>США</a:t>
          </a:r>
          <a:r>
            <a:rPr lang="uz-Cyrl-UZ" altLang="en-US" sz="1050" kern="1200" dirty="0">
              <a:solidFill>
                <a:srgbClr val="00425F"/>
              </a:solidFill>
              <a:latin typeface="Montserrat" pitchFamily="2" charset="-52"/>
            </a:rPr>
            <a:t>)</a:t>
          </a:r>
          <a:endParaRPr lang="en-US" sz="1050" kern="1200" dirty="0"/>
        </a:p>
      </dsp:txBody>
      <dsp:txXfrm rot="10800000">
        <a:off x="0" y="901494"/>
        <a:ext cx="1595919" cy="536731"/>
      </dsp:txXfrm>
    </dsp:sp>
    <dsp:sp modelId="{A0A23C6F-A844-46E1-88BE-F3410554CBA0}">
      <dsp:nvSpPr>
        <dsp:cNvPr id="0" name=""/>
        <dsp:cNvSpPr/>
      </dsp:nvSpPr>
      <dsp:spPr>
        <a:xfrm rot="5400000">
          <a:off x="2036057" y="282445"/>
          <a:ext cx="715642" cy="1595919"/>
        </a:xfrm>
        <a:prstGeom prst="round1Rect">
          <a:avLst/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9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9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en-US" altLang="en-US" sz="900" kern="1200" dirty="0">
              <a:solidFill>
                <a:srgbClr val="00425F"/>
              </a:solidFill>
              <a:latin typeface="Montserrat" pitchFamily="2" charset="-52"/>
            </a:rPr>
            <a:t> </a:t>
          </a:r>
          <a:endParaRPr lang="uz-Cyrl-UZ" altLang="en-US" sz="900" kern="1200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z-Cyrl-UZ" altLang="en-US" sz="900" kern="1200" dirty="0">
              <a:solidFill>
                <a:srgbClr val="00425F"/>
              </a:solidFill>
              <a:latin typeface="Montserrat" pitchFamily="2" charset="-52"/>
            </a:rPr>
            <a:t>(</a:t>
          </a:r>
          <a:r>
            <a:rPr lang="uz-Cyrl-UZ" altLang="en-US" sz="9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Инвестиции</a:t>
          </a:r>
          <a:r>
            <a:rPr lang="uz-Cyrl-UZ" altLang="en-US" sz="900" kern="1200" dirty="0">
              <a:solidFill>
                <a:srgbClr val="00425F"/>
              </a:solidFill>
              <a:latin typeface="Montserrat" pitchFamily="2" charset="-52"/>
            </a:rPr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9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900" b="1" kern="120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uz-Cyrl-UZ" altLang="en-US" sz="9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долларов</a:t>
          </a:r>
          <a:r>
            <a:rPr lang="en-US" altLang="en-US" sz="900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-RU" altLang="en-US" sz="900" kern="1200" dirty="0">
              <a:solidFill>
                <a:srgbClr val="00425F"/>
              </a:solidFill>
              <a:latin typeface="Montserrat" pitchFamily="2" charset="-52"/>
            </a:rPr>
            <a:t>США)</a:t>
          </a:r>
          <a:endParaRPr lang="en-US" sz="900" b="0" kern="1200" dirty="0"/>
        </a:p>
      </dsp:txBody>
      <dsp:txXfrm rot="-5400000">
        <a:off x="1595918" y="901495"/>
        <a:ext cx="1595919" cy="536731"/>
      </dsp:txXfrm>
    </dsp:sp>
    <dsp:sp modelId="{A10CFAA8-7A06-484B-A328-27E6FE273152}">
      <dsp:nvSpPr>
        <dsp:cNvPr id="0" name=""/>
        <dsp:cNvSpPr/>
      </dsp:nvSpPr>
      <dsp:spPr>
        <a:xfrm>
          <a:off x="1045393" y="519028"/>
          <a:ext cx="1101050" cy="393227"/>
        </a:xfrm>
        <a:prstGeom prst="roundRect">
          <a:avLst/>
        </a:prstGeom>
        <a:solidFill>
          <a:srgbClr val="59BD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9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9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064589" y="538224"/>
        <a:ext cx="1062658" cy="354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26463-CBAF-4DB4-A679-F17C61C4B28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329D0-19BB-4137-8B1C-2F91A7FBB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5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71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22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82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8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03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1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7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329D0-19BB-4137-8B1C-2F91A7FBBB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4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329D0-19BB-4137-8B1C-2F91A7FBBB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99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64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8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FA82C-FE74-4047-BA33-592350B08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ADE72A-5B22-448C-A4E6-5EAA1DC7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62B3-44E9-487D-B09F-4564B4AC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0130A-2FC8-476E-9357-E645E277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A9D14-D206-4D8B-B29A-5AAF567D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3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F7307-A520-49A1-A9B7-D98603FA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0E2392-7E88-47B5-AA5C-06F88B01B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C21FA-65F4-4653-95AB-E6AF977B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B786A-8A67-4248-8F31-54CE5FAD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625C0-BC67-488B-A4AF-7DD8270B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7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9270DC-2383-4F50-A8B5-97C2BF74F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8C063A-5743-4A59-BCE2-1C8B1F3BA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DB5CC-77B0-471A-8072-1898CAA9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DFE54-E658-4345-BBCE-C487A360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B8779-087C-4CBC-9461-C873808D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8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F36E-D742-41FF-86BF-DB06B752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B5A01-95C3-45AE-8F91-DA55376D2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FF61A-4986-4212-BC69-7CFEA153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A63F-84D7-42FA-A7DF-6E2BA803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02AFF-AE75-405D-8935-07379B93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2217-5043-4906-9C1A-19B086BC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D0B98-5BE2-438B-8B3E-D45EE6977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E684-94C1-47AF-827D-CF0E3EFC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9A84-7222-43F9-8755-01CE2919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9720-0C61-4CB2-8461-7F5D48F9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D49B-BDCB-4C87-B9ED-E136D7AE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CDB91-58D4-4B8B-82AB-09D639C1D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CC830-FA68-439F-9629-21E2C9A9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38687-F5C4-41F0-BF4A-89ACF1B6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444A-547E-409C-8D8A-7A415A15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55EF-4798-46AF-A3DE-9E2846ED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A393-C6DD-4989-8A64-7921D93EE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574A1-5AF7-49DD-968A-D59822612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F6725-646C-4F5D-8F5F-ACB2CE2B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AFB24-4D31-41D0-8A4C-B3E27559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7FA7E-9887-410C-8DFF-09030C73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A9CE-B4EF-476C-96B0-FF36C756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D2369-0DAB-453A-9874-846EEBAC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4578D-2A4C-435A-B996-3587EE45A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6F75B-5428-416A-AACC-B10BC5703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75593-CE7A-4A1A-9759-6EAD157C8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E15F3-4E3C-4520-BA8E-D9C3B7B8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D7743-BFE9-4FDF-B619-A5D0A0AC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3D764-F04F-4756-ADAA-6705C389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5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FA6B-21FF-4E12-95C2-B6CE6D7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63016-83CA-4C49-B552-ADE8E2BD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8F744-E61D-4DD5-98D8-F866346C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AF878-2E2F-4F5D-982A-3273B74E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5A32F-ABAD-4396-BC91-35700E4B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7B16B-7D1E-4DF0-A6B8-315DB480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AFA6-6058-4A08-BB82-C50B6D97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0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E8D9-7886-4C3E-B5F2-240C3D9E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9E0B1-38A3-4DE7-B310-E204F909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EAFE4-8B38-4ED1-ADF4-E93C8AB5A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4692-7A41-4F9F-AB76-9BBCB20B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48EFA-6444-4676-BD7E-10C6728F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91D16-E952-4B1E-B2DC-F31B68C0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360D0-C054-4068-9780-C129C854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ECA71-E6F4-457F-9CFF-BCD64D1F6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1E2CC-7CEA-4004-B362-AB67F35A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3474CC-6F2F-4FAF-A0C5-F87E2A93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D80BD-0174-44B0-B960-EFFEC2A9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2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6446-B45C-4A97-8927-BF565FB3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1EFDA-BBFC-4610-8CD6-4303EEE3E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B79EB-B1A3-45D0-9B07-164F6CB1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8DC7C-52DD-4DF2-B548-970E6158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ACF1A-6A69-4A7C-926E-1348C2CB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2C4C7-1FCF-4E20-8568-BCDB4009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1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696E-30D8-4BCA-9AC0-48BE4BCC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E48FC-0B66-4855-91F3-A397BF3C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1B0E8-EE46-45EA-BEB2-207B6088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1331E-A467-47EF-98A2-4171C3DF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0359-C092-4198-98BA-0D78EC14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4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F9FEB-1C77-420D-8BA2-F777DAB2B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C9CC5-A75C-4251-8686-963304442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F2058-21B4-47AD-A445-F8FC7ACA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EF04E-B140-4E59-9FE5-6685DA10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DA313-75C0-4FBB-9BCB-94A714C7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4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331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E862D60-4645-488F-9FDC-0D5205DF09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2583543"/>
              <a:gd name="connsiteX1" fmla="*/ 12191999 w 12191999"/>
              <a:gd name="connsiteY1" fmla="*/ 0 h 2583543"/>
              <a:gd name="connsiteX2" fmla="*/ 12191999 w 12191999"/>
              <a:gd name="connsiteY2" fmla="*/ 2583543 h 2583543"/>
              <a:gd name="connsiteX3" fmla="*/ 0 w 12191999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583543">
                <a:moveTo>
                  <a:pt x="0" y="0"/>
                </a:moveTo>
                <a:lnTo>
                  <a:pt x="12191999" y="0"/>
                </a:lnTo>
                <a:lnTo>
                  <a:pt x="12191999" y="2583543"/>
                </a:lnTo>
                <a:lnTo>
                  <a:pt x="0" y="258354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81481E-6 L 0 0.53102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E862D60-4645-488F-9FDC-0D5205DF09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2583543"/>
              <a:gd name="connsiteX1" fmla="*/ 12191999 w 12191999"/>
              <a:gd name="connsiteY1" fmla="*/ 0 h 2583543"/>
              <a:gd name="connsiteX2" fmla="*/ 12191999 w 12191999"/>
              <a:gd name="connsiteY2" fmla="*/ 2583543 h 2583543"/>
              <a:gd name="connsiteX3" fmla="*/ 0 w 12191999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583543">
                <a:moveTo>
                  <a:pt x="0" y="0"/>
                </a:moveTo>
                <a:lnTo>
                  <a:pt x="12191999" y="0"/>
                </a:lnTo>
                <a:lnTo>
                  <a:pt x="12191999" y="2583543"/>
                </a:lnTo>
                <a:lnTo>
                  <a:pt x="0" y="258354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C92070-9C6F-4BBE-88C3-3D5E83AFF6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51723" y="2035694"/>
            <a:ext cx="1488556" cy="1488556"/>
          </a:xfrm>
          <a:custGeom>
            <a:avLst/>
            <a:gdLst>
              <a:gd name="connsiteX0" fmla="*/ 744278 w 1488556"/>
              <a:gd name="connsiteY0" fmla="*/ 0 h 1488556"/>
              <a:gd name="connsiteX1" fmla="*/ 1488556 w 1488556"/>
              <a:gd name="connsiteY1" fmla="*/ 744278 h 1488556"/>
              <a:gd name="connsiteX2" fmla="*/ 744278 w 1488556"/>
              <a:gd name="connsiteY2" fmla="*/ 1488556 h 1488556"/>
              <a:gd name="connsiteX3" fmla="*/ 0 w 1488556"/>
              <a:gd name="connsiteY3" fmla="*/ 744278 h 1488556"/>
              <a:gd name="connsiteX4" fmla="*/ 744278 w 1488556"/>
              <a:gd name="connsiteY4" fmla="*/ 0 h 14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556" h="1488556">
                <a:moveTo>
                  <a:pt x="744278" y="0"/>
                </a:moveTo>
                <a:cubicBezTo>
                  <a:pt x="1155331" y="0"/>
                  <a:pt x="1488556" y="333225"/>
                  <a:pt x="1488556" y="744278"/>
                </a:cubicBezTo>
                <a:cubicBezTo>
                  <a:pt x="1488556" y="1155331"/>
                  <a:pt x="1155331" y="1488556"/>
                  <a:pt x="744278" y="1488556"/>
                </a:cubicBezTo>
                <a:cubicBezTo>
                  <a:pt x="333225" y="1488556"/>
                  <a:pt x="0" y="1155331"/>
                  <a:pt x="0" y="744278"/>
                </a:cubicBezTo>
                <a:cubicBezTo>
                  <a:pt x="0" y="333225"/>
                  <a:pt x="333225" y="0"/>
                  <a:pt x="744278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7231A0-C366-4F47-958B-0A341426C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51675" y="2343928"/>
            <a:ext cx="872088" cy="872088"/>
          </a:xfrm>
          <a:custGeom>
            <a:avLst/>
            <a:gdLst>
              <a:gd name="connsiteX0" fmla="*/ 436044 w 872088"/>
              <a:gd name="connsiteY0" fmla="*/ 0 h 872088"/>
              <a:gd name="connsiteX1" fmla="*/ 872088 w 872088"/>
              <a:gd name="connsiteY1" fmla="*/ 436044 h 872088"/>
              <a:gd name="connsiteX2" fmla="*/ 436044 w 872088"/>
              <a:gd name="connsiteY2" fmla="*/ 872088 h 872088"/>
              <a:gd name="connsiteX3" fmla="*/ 0 w 872088"/>
              <a:gd name="connsiteY3" fmla="*/ 436044 h 872088"/>
              <a:gd name="connsiteX4" fmla="*/ 436044 w 872088"/>
              <a:gd name="connsiteY4" fmla="*/ 0 h 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88" h="872088">
                <a:moveTo>
                  <a:pt x="436044" y="0"/>
                </a:moveTo>
                <a:cubicBezTo>
                  <a:pt x="676864" y="0"/>
                  <a:pt x="872088" y="195224"/>
                  <a:pt x="872088" y="436044"/>
                </a:cubicBezTo>
                <a:cubicBezTo>
                  <a:pt x="872088" y="676864"/>
                  <a:pt x="676864" y="872088"/>
                  <a:pt x="436044" y="872088"/>
                </a:cubicBezTo>
                <a:cubicBezTo>
                  <a:pt x="195224" y="872088"/>
                  <a:pt x="0" y="676864"/>
                  <a:pt x="0" y="436044"/>
                </a:cubicBezTo>
                <a:cubicBezTo>
                  <a:pt x="0" y="195224"/>
                  <a:pt x="195224" y="0"/>
                  <a:pt x="43604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75DAA7D-35BC-42AD-BD82-FC985759D6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68238" y="2343928"/>
            <a:ext cx="872088" cy="872088"/>
          </a:xfrm>
          <a:custGeom>
            <a:avLst/>
            <a:gdLst>
              <a:gd name="connsiteX0" fmla="*/ 436044 w 872088"/>
              <a:gd name="connsiteY0" fmla="*/ 0 h 872088"/>
              <a:gd name="connsiteX1" fmla="*/ 872088 w 872088"/>
              <a:gd name="connsiteY1" fmla="*/ 436044 h 872088"/>
              <a:gd name="connsiteX2" fmla="*/ 436044 w 872088"/>
              <a:gd name="connsiteY2" fmla="*/ 872088 h 872088"/>
              <a:gd name="connsiteX3" fmla="*/ 0 w 872088"/>
              <a:gd name="connsiteY3" fmla="*/ 436044 h 872088"/>
              <a:gd name="connsiteX4" fmla="*/ 436044 w 872088"/>
              <a:gd name="connsiteY4" fmla="*/ 0 h 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88" h="872088">
                <a:moveTo>
                  <a:pt x="436044" y="0"/>
                </a:moveTo>
                <a:cubicBezTo>
                  <a:pt x="676864" y="0"/>
                  <a:pt x="872088" y="195224"/>
                  <a:pt x="872088" y="436044"/>
                </a:cubicBezTo>
                <a:cubicBezTo>
                  <a:pt x="872088" y="676864"/>
                  <a:pt x="676864" y="872088"/>
                  <a:pt x="436044" y="872088"/>
                </a:cubicBezTo>
                <a:cubicBezTo>
                  <a:pt x="195224" y="872088"/>
                  <a:pt x="0" y="676864"/>
                  <a:pt x="0" y="436044"/>
                </a:cubicBezTo>
                <a:cubicBezTo>
                  <a:pt x="0" y="195224"/>
                  <a:pt x="195224" y="0"/>
                  <a:pt x="43604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81481E-6 L 0 0.53102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5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07407E-6 L -2.70833E-6 0.93357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07407E-6 L 0 0.82246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07407E-6 L -2.70833E-6 0.93357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C7A73-A946-4401-B555-9BA29C767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72EE0D-0E01-4E5B-BD85-7566377DA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6"/>
            </a:lvl1pPr>
            <a:lvl2pPr marL="456486" indent="0" algn="ctr">
              <a:buNone/>
              <a:defRPr sz="1997"/>
            </a:lvl2pPr>
            <a:lvl3pPr marL="912971" indent="0" algn="ctr">
              <a:buNone/>
              <a:defRPr sz="1798"/>
            </a:lvl3pPr>
            <a:lvl4pPr marL="1369457" indent="0" algn="ctr">
              <a:buNone/>
              <a:defRPr sz="1598"/>
            </a:lvl4pPr>
            <a:lvl5pPr marL="1825943" indent="0" algn="ctr">
              <a:buNone/>
              <a:defRPr sz="1598"/>
            </a:lvl5pPr>
            <a:lvl6pPr marL="2282428" indent="0" algn="ctr">
              <a:buNone/>
              <a:defRPr sz="1598"/>
            </a:lvl6pPr>
            <a:lvl7pPr marL="2738914" indent="0" algn="ctr">
              <a:buNone/>
              <a:defRPr sz="1598"/>
            </a:lvl7pPr>
            <a:lvl8pPr marL="3195399" indent="0" algn="ctr">
              <a:buNone/>
              <a:defRPr sz="1598"/>
            </a:lvl8pPr>
            <a:lvl9pPr marL="3651885" indent="0" algn="ctr">
              <a:buNone/>
              <a:defRPr sz="159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7EA6F7-855E-4E35-8C7E-053BCBC2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F73F-87ED-4D52-9FDA-26E0A7B04AB0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63920-E592-4FF7-97A2-348DFD08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27A45-62DB-4422-A721-D3BC6B4A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712B-70E0-44F3-8CE3-C72F6D13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0DE2A-FE6E-4D19-B62E-B935ABA0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71F3A-4282-4FFC-AC5D-D6416FEB8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415D60-D0ED-4F9F-AF52-834F8BCC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F73F-87ED-4D52-9FDA-26E0A7B04AB0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C2260-249B-43EC-8CDD-9668B7E7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5AEC4-1FD3-4BFB-B13F-84EBC949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712B-70E0-44F3-8CE3-C72F6D13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00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0064C-933B-4714-AD38-8B1EEA47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CFAAD9-CFCB-4908-9EFD-FE0D246F4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2971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594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4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89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39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18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04611-5DE1-4D66-A7E2-A190919F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F73F-87ED-4D52-9FDA-26E0A7B04AB0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CEA29-46D5-4313-838C-8D353179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05906C-F01B-4177-8969-77B9D817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712B-70E0-44F3-8CE3-C72F6D13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01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08AFB-5604-459F-9AFF-26A84681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A2E57-9642-4900-B30C-38DFE984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3F14A-1C09-42CF-B5D4-E7ACE9A35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0B919B-5723-4C3F-9F1B-D35C0ADA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F73F-87ED-4D52-9FDA-26E0A7B04AB0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38D3C2-B53D-43F5-8948-A456CF65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7E1F5-71C7-46C4-8D38-5AE628E6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712B-70E0-44F3-8CE3-C72F6D13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4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47921-FF22-4FDA-A074-ED16FD8F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B7A5C7-AF97-4D23-A622-29D582D8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60200-F74E-4E05-99E5-E4965F93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EA6CC-F1D7-4EA1-A1B6-31F59DF2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115C8-8A75-4026-A3EF-29A6132B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08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B48A6-0A5B-451B-BE99-DF13F7E8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621B92-8707-4021-9B87-35B9C2331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6" b="1"/>
            </a:lvl1pPr>
            <a:lvl2pPr marL="456486" indent="0">
              <a:buNone/>
              <a:defRPr sz="1997" b="1"/>
            </a:lvl2pPr>
            <a:lvl3pPr marL="912971" indent="0">
              <a:buNone/>
              <a:defRPr sz="1798" b="1"/>
            </a:lvl3pPr>
            <a:lvl4pPr marL="1369457" indent="0">
              <a:buNone/>
              <a:defRPr sz="1598" b="1"/>
            </a:lvl4pPr>
            <a:lvl5pPr marL="1825943" indent="0">
              <a:buNone/>
              <a:defRPr sz="1598" b="1"/>
            </a:lvl5pPr>
            <a:lvl6pPr marL="2282428" indent="0">
              <a:buNone/>
              <a:defRPr sz="1598" b="1"/>
            </a:lvl6pPr>
            <a:lvl7pPr marL="2738914" indent="0">
              <a:buNone/>
              <a:defRPr sz="1598" b="1"/>
            </a:lvl7pPr>
            <a:lvl8pPr marL="3195399" indent="0">
              <a:buNone/>
              <a:defRPr sz="1598" b="1"/>
            </a:lvl8pPr>
            <a:lvl9pPr marL="3651885" indent="0">
              <a:buNone/>
              <a:defRPr sz="15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2119D1-0573-40E1-B8B6-738562F1D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D5EB65-48E0-4330-9D06-B09B22577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6" b="1"/>
            </a:lvl1pPr>
            <a:lvl2pPr marL="456486" indent="0">
              <a:buNone/>
              <a:defRPr sz="1997" b="1"/>
            </a:lvl2pPr>
            <a:lvl3pPr marL="912971" indent="0">
              <a:buNone/>
              <a:defRPr sz="1798" b="1"/>
            </a:lvl3pPr>
            <a:lvl4pPr marL="1369457" indent="0">
              <a:buNone/>
              <a:defRPr sz="1598" b="1"/>
            </a:lvl4pPr>
            <a:lvl5pPr marL="1825943" indent="0">
              <a:buNone/>
              <a:defRPr sz="1598" b="1"/>
            </a:lvl5pPr>
            <a:lvl6pPr marL="2282428" indent="0">
              <a:buNone/>
              <a:defRPr sz="1598" b="1"/>
            </a:lvl6pPr>
            <a:lvl7pPr marL="2738914" indent="0">
              <a:buNone/>
              <a:defRPr sz="1598" b="1"/>
            </a:lvl7pPr>
            <a:lvl8pPr marL="3195399" indent="0">
              <a:buNone/>
              <a:defRPr sz="1598" b="1"/>
            </a:lvl8pPr>
            <a:lvl9pPr marL="3651885" indent="0">
              <a:buNone/>
              <a:defRPr sz="15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ACC087-9132-4E41-B1F1-00CD7B756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71E8B8-71A6-4799-A210-79BDA3F5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F73F-87ED-4D52-9FDA-26E0A7B04AB0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93F672-A780-422A-BAF6-B3E3B6A0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5D6749-F9EC-4574-AF07-D5674C82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712B-70E0-44F3-8CE3-C72F6D13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75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C331-1628-4A63-A7C8-FDA9885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1386B-FE82-4CE9-AFF3-DD33F05A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F73F-87ED-4D52-9FDA-26E0A7B04AB0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9F079B-1723-4DB8-9537-18FB2563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4FB0-56CB-4832-8073-BA03A720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712B-70E0-44F3-8CE3-C72F6D13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9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A47EBD-3E76-45AE-B3DF-6EC4C37F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F73F-87ED-4D52-9FDA-26E0A7B04AB0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23467-1852-445D-8035-0F3075DD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462CBC-3762-4F19-A51E-20313585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712B-70E0-44F3-8CE3-C72F6D13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91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04BC6-5AEE-4598-A865-209801B3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FE311-6A6C-460C-BF55-961EA7E57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5"/>
            </a:lvl1pPr>
            <a:lvl2pPr>
              <a:defRPr sz="2796"/>
            </a:lvl2pPr>
            <a:lvl3pPr>
              <a:defRPr sz="2396"/>
            </a:lvl3pPr>
            <a:lvl4pPr>
              <a:defRPr sz="1997"/>
            </a:lvl4pPr>
            <a:lvl5pPr>
              <a:defRPr sz="1997"/>
            </a:lvl5pPr>
            <a:lvl6pPr>
              <a:defRPr sz="1997"/>
            </a:lvl6pPr>
            <a:lvl7pPr>
              <a:defRPr sz="1997"/>
            </a:lvl7pPr>
            <a:lvl8pPr>
              <a:defRPr sz="1997"/>
            </a:lvl8pPr>
            <a:lvl9pPr>
              <a:defRPr sz="199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C7A218-55DC-4B02-8CEB-798B919D7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8"/>
            </a:lvl1pPr>
            <a:lvl2pPr marL="456486" indent="0">
              <a:buNone/>
              <a:defRPr sz="1398"/>
            </a:lvl2pPr>
            <a:lvl3pPr marL="912971" indent="0">
              <a:buNone/>
              <a:defRPr sz="1198"/>
            </a:lvl3pPr>
            <a:lvl4pPr marL="1369457" indent="0">
              <a:buNone/>
              <a:defRPr sz="999"/>
            </a:lvl4pPr>
            <a:lvl5pPr marL="1825943" indent="0">
              <a:buNone/>
              <a:defRPr sz="999"/>
            </a:lvl5pPr>
            <a:lvl6pPr marL="2282428" indent="0">
              <a:buNone/>
              <a:defRPr sz="999"/>
            </a:lvl6pPr>
            <a:lvl7pPr marL="2738914" indent="0">
              <a:buNone/>
              <a:defRPr sz="999"/>
            </a:lvl7pPr>
            <a:lvl8pPr marL="3195399" indent="0">
              <a:buNone/>
              <a:defRPr sz="999"/>
            </a:lvl8pPr>
            <a:lvl9pPr marL="3651885" indent="0">
              <a:buNone/>
              <a:defRPr sz="9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7E3F6C-8EB9-4B3A-B578-FE4CC9E6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F73F-87ED-4D52-9FDA-26E0A7B04AB0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75EEF-BA33-43EE-9DA7-1A1ABA21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B6923F-AA99-49DD-B4AB-587C86A9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712B-70E0-44F3-8CE3-C72F6D13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9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D62F2-7CFD-4862-84F3-42297ACC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955066-F8F9-49CB-9BC8-EA0D91250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5"/>
            </a:lvl1pPr>
            <a:lvl2pPr marL="456486" indent="0">
              <a:buNone/>
              <a:defRPr sz="2796"/>
            </a:lvl2pPr>
            <a:lvl3pPr marL="912971" indent="0">
              <a:buNone/>
              <a:defRPr sz="2396"/>
            </a:lvl3pPr>
            <a:lvl4pPr marL="1369457" indent="0">
              <a:buNone/>
              <a:defRPr sz="1997"/>
            </a:lvl4pPr>
            <a:lvl5pPr marL="1825943" indent="0">
              <a:buNone/>
              <a:defRPr sz="1997"/>
            </a:lvl5pPr>
            <a:lvl6pPr marL="2282428" indent="0">
              <a:buNone/>
              <a:defRPr sz="1997"/>
            </a:lvl6pPr>
            <a:lvl7pPr marL="2738914" indent="0">
              <a:buNone/>
              <a:defRPr sz="1997"/>
            </a:lvl7pPr>
            <a:lvl8pPr marL="3195399" indent="0">
              <a:buNone/>
              <a:defRPr sz="1997"/>
            </a:lvl8pPr>
            <a:lvl9pPr marL="3651885" indent="0">
              <a:buNone/>
              <a:defRPr sz="1997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B7F01F-C8E4-4627-AF69-66A94CC0E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8"/>
            </a:lvl1pPr>
            <a:lvl2pPr marL="456486" indent="0">
              <a:buNone/>
              <a:defRPr sz="1398"/>
            </a:lvl2pPr>
            <a:lvl3pPr marL="912971" indent="0">
              <a:buNone/>
              <a:defRPr sz="1198"/>
            </a:lvl3pPr>
            <a:lvl4pPr marL="1369457" indent="0">
              <a:buNone/>
              <a:defRPr sz="999"/>
            </a:lvl4pPr>
            <a:lvl5pPr marL="1825943" indent="0">
              <a:buNone/>
              <a:defRPr sz="999"/>
            </a:lvl5pPr>
            <a:lvl6pPr marL="2282428" indent="0">
              <a:buNone/>
              <a:defRPr sz="999"/>
            </a:lvl6pPr>
            <a:lvl7pPr marL="2738914" indent="0">
              <a:buNone/>
              <a:defRPr sz="999"/>
            </a:lvl7pPr>
            <a:lvl8pPr marL="3195399" indent="0">
              <a:buNone/>
              <a:defRPr sz="999"/>
            </a:lvl8pPr>
            <a:lvl9pPr marL="3651885" indent="0">
              <a:buNone/>
              <a:defRPr sz="9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9782E9-E528-4F8A-8D0E-BF181199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F73F-87ED-4D52-9FDA-26E0A7B04AB0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36E7EF-770F-478F-BA5F-6D69DB4F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ACD589-96E4-4DC4-A8A5-C44BE9F9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712B-70E0-44F3-8CE3-C72F6D13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11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353E6-9374-4F22-A64F-2CF63662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747FA2-5C1A-4FAE-8937-45E4D9340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64F11-61E5-45FA-986C-22542146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F73F-87ED-4D52-9FDA-26E0A7B04AB0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222E5-FA15-4A05-8D2B-94090C55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55851-F174-4ACD-8E30-C49CBAB9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712B-70E0-44F3-8CE3-C72F6D13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72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2A389-F0A5-4736-98D8-BE3EAAF63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70FD6D-EA70-4520-BFC2-3B1B0AAAF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C09EE-EDBC-4B7F-A5B5-8D82115B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F73F-87ED-4D52-9FDA-26E0A7B04AB0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FB9BA7-C11B-45A9-9BC7-1BBA99C3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60B34-E559-4DB5-B8B5-C3847FE4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712B-70E0-44F3-8CE3-C72F6D13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EF35301-54A2-4CF5-9112-B71830E6FC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0300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AC2F34C-09FA-4FB5-871C-9A4D47F756FF}"/>
              </a:ext>
            </a:extLst>
          </p:cNvPr>
          <p:cNvSpPr/>
          <p:nvPr userDrawn="1"/>
        </p:nvSpPr>
        <p:spPr>
          <a:xfrm flipH="1">
            <a:off x="945246" y="0"/>
            <a:ext cx="11246754" cy="753716"/>
          </a:xfrm>
          <a:custGeom>
            <a:avLst/>
            <a:gdLst>
              <a:gd name="connsiteX0" fmla="*/ 17966983 w 17966983"/>
              <a:gd name="connsiteY0" fmla="*/ 0 h 1205946"/>
              <a:gd name="connsiteX1" fmla="*/ 0 w 17966983"/>
              <a:gd name="connsiteY1" fmla="*/ 0 h 1205946"/>
              <a:gd name="connsiteX2" fmla="*/ 0 w 17966983"/>
              <a:gd name="connsiteY2" fmla="*/ 927978 h 1205946"/>
              <a:gd name="connsiteX3" fmla="*/ 146390 w 17966983"/>
              <a:gd name="connsiteY3" fmla="*/ 1013268 h 1205946"/>
              <a:gd name="connsiteX4" fmla="*/ 545134 w 17966983"/>
              <a:gd name="connsiteY4" fmla="*/ 1158769 h 1205946"/>
              <a:gd name="connsiteX5" fmla="*/ 944844 w 17966983"/>
              <a:gd name="connsiteY5" fmla="*/ 1205925 h 1205946"/>
              <a:gd name="connsiteX6" fmla="*/ 1082866 w 17966983"/>
              <a:gd name="connsiteY6" fmla="*/ 1201347 h 120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6983" h="1205946">
                <a:moveTo>
                  <a:pt x="17966983" y="0"/>
                </a:moveTo>
                <a:lnTo>
                  <a:pt x="0" y="0"/>
                </a:lnTo>
                <a:lnTo>
                  <a:pt x="0" y="927978"/>
                </a:lnTo>
                <a:lnTo>
                  <a:pt x="146390" y="1013268"/>
                </a:lnTo>
                <a:cubicBezTo>
                  <a:pt x="271874" y="1076841"/>
                  <a:pt x="405564" y="1126014"/>
                  <a:pt x="545134" y="1158769"/>
                </a:cubicBezTo>
                <a:cubicBezTo>
                  <a:pt x="673972" y="1189003"/>
                  <a:pt x="807816" y="1205254"/>
                  <a:pt x="944844" y="1205925"/>
                </a:cubicBezTo>
                <a:cubicBezTo>
                  <a:pt x="990520" y="1206150"/>
                  <a:pt x="1036550" y="1204643"/>
                  <a:pt x="1082866" y="1201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95D67B7-45B4-41BB-97E4-F4743000E703}"/>
              </a:ext>
            </a:extLst>
          </p:cNvPr>
          <p:cNvSpPr/>
          <p:nvPr userDrawn="1"/>
        </p:nvSpPr>
        <p:spPr>
          <a:xfrm>
            <a:off x="0" y="6104282"/>
            <a:ext cx="11292339" cy="753718"/>
          </a:xfrm>
          <a:custGeom>
            <a:avLst/>
            <a:gdLst>
              <a:gd name="connsiteX0" fmla="*/ 1017668 w 18039806"/>
              <a:gd name="connsiteY0" fmla="*/ 22 h 1205949"/>
              <a:gd name="connsiteX1" fmla="*/ 1155689 w 18039806"/>
              <a:gd name="connsiteY1" fmla="*/ 4600 h 1205949"/>
              <a:gd name="connsiteX2" fmla="*/ 18039806 w 18039806"/>
              <a:gd name="connsiteY2" fmla="*/ 1205947 h 1205949"/>
              <a:gd name="connsiteX3" fmla="*/ 0 w 18039806"/>
              <a:gd name="connsiteY3" fmla="*/ 1205949 h 1205949"/>
              <a:gd name="connsiteX4" fmla="*/ 0 w 18039806"/>
              <a:gd name="connsiteY4" fmla="*/ 326707 h 1205949"/>
              <a:gd name="connsiteX5" fmla="*/ 37432 w 18039806"/>
              <a:gd name="connsiteY5" fmla="*/ 298589 h 1205949"/>
              <a:gd name="connsiteX6" fmla="*/ 617958 w 18039806"/>
              <a:gd name="connsiteY6" fmla="*/ 47178 h 1205949"/>
              <a:gd name="connsiteX7" fmla="*/ 1017668 w 18039806"/>
              <a:gd name="connsiteY7" fmla="*/ 22 h 12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9806" h="1205949">
                <a:moveTo>
                  <a:pt x="1017668" y="22"/>
                </a:moveTo>
                <a:cubicBezTo>
                  <a:pt x="1063343" y="-201"/>
                  <a:pt x="1109373" y="1304"/>
                  <a:pt x="1155689" y="4600"/>
                </a:cubicBezTo>
                <a:lnTo>
                  <a:pt x="18039806" y="1205947"/>
                </a:lnTo>
                <a:lnTo>
                  <a:pt x="0" y="1205949"/>
                </a:lnTo>
                <a:lnTo>
                  <a:pt x="0" y="326707"/>
                </a:lnTo>
                <a:lnTo>
                  <a:pt x="37432" y="298589"/>
                </a:lnTo>
                <a:cubicBezTo>
                  <a:pt x="212478" y="182383"/>
                  <a:pt x="408603" y="96311"/>
                  <a:pt x="617958" y="47178"/>
                </a:cubicBezTo>
                <a:cubicBezTo>
                  <a:pt x="746794" y="16944"/>
                  <a:pt x="880639" y="695"/>
                  <a:pt x="1017668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AC8F9-8861-4DFE-9DBC-E89F4F5EFD0B}"/>
              </a:ext>
            </a:extLst>
          </p:cNvPr>
          <p:cNvSpPr txBox="1"/>
          <p:nvPr userDrawn="1"/>
        </p:nvSpPr>
        <p:spPr>
          <a:xfrm rot="10800000" flipV="1">
            <a:off x="11145310" y="48662"/>
            <a:ext cx="111632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3375" b="1" i="0" smtClean="0">
                <a:solidFill>
                  <a:schemeClr val="bg1">
                    <a:lumMod val="85000"/>
                  </a:schemeClr>
                </a:solidFill>
                <a:latin typeface="Geomanist Regular" panose="02000503000000020004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4938" b="1" i="0" dirty="0">
              <a:solidFill>
                <a:schemeClr val="bg1">
                  <a:lumMod val="85000"/>
                </a:schemeClr>
              </a:solidFill>
              <a:latin typeface="Geomanist Regular" panose="02000503000000020004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AAD71F-794A-4168-967B-28AD944159CF}"/>
              </a:ext>
            </a:extLst>
          </p:cNvPr>
          <p:cNvSpPr txBox="1"/>
          <p:nvPr userDrawn="1"/>
        </p:nvSpPr>
        <p:spPr>
          <a:xfrm>
            <a:off x="10674981" y="156201"/>
            <a:ext cx="88882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75" spc="188" dirty="0">
                <a:solidFill>
                  <a:schemeClr val="bg1">
                    <a:lumMod val="85000"/>
                  </a:schemeClr>
                </a:solidFill>
                <a:latin typeface="Geomanist Regular" panose="02000503000000020004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СТРАНИЦА</a:t>
            </a:r>
            <a:r>
              <a:rPr lang="en-US" sz="875" spc="188" dirty="0">
                <a:solidFill>
                  <a:schemeClr val="bg1">
                    <a:lumMod val="85000"/>
                  </a:schemeClr>
                </a:solidFill>
                <a:latin typeface="Geomanist Regular" panose="02000503000000020004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/</a:t>
            </a:r>
            <a:endParaRPr lang="id-ID" sz="875" spc="188" dirty="0">
              <a:solidFill>
                <a:schemeClr val="bg1">
                  <a:lumMod val="85000"/>
                </a:schemeClr>
              </a:solidFill>
              <a:latin typeface="Geomanist Regular" panose="02000503000000020004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08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17AE67-D3D5-472B-A9E2-54B9D7F52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58" y="3197954"/>
            <a:ext cx="1868744" cy="462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BC41B-9826-49B1-944E-B8DAC4345BEE}"/>
              </a:ext>
            </a:extLst>
          </p:cNvPr>
          <p:cNvSpPr txBox="1"/>
          <p:nvPr userDrawn="1"/>
        </p:nvSpPr>
        <p:spPr>
          <a:xfrm>
            <a:off x="1770184" y="3803448"/>
            <a:ext cx="2497016" cy="64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798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Thankyou For Using Our Template</a:t>
            </a:r>
            <a:endParaRPr lang="en-US" sz="1798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68E4FD-3B1A-475A-B3F7-BDA424BC262C}"/>
              </a:ext>
            </a:extLst>
          </p:cNvPr>
          <p:cNvGrpSpPr/>
          <p:nvPr userDrawn="1"/>
        </p:nvGrpSpPr>
        <p:grpSpPr>
          <a:xfrm>
            <a:off x="6926687" y="853707"/>
            <a:ext cx="6427728" cy="6433349"/>
            <a:chOff x="1812925" y="2333625"/>
            <a:chExt cx="1816100" cy="1817688"/>
          </a:xfrm>
          <a:solidFill>
            <a:schemeClr val="bg1">
              <a:alpha val="5000"/>
            </a:schemeClr>
          </a:solidFill>
        </p:grpSpPr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47275E0C-97D8-4E02-ABA2-3091ABDB6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925" y="2333625"/>
              <a:ext cx="908050" cy="908050"/>
            </a:xfrm>
            <a:custGeom>
              <a:avLst/>
              <a:gdLst>
                <a:gd name="T0" fmla="*/ 55 w 1716"/>
                <a:gd name="T1" fmla="*/ 635 h 1717"/>
                <a:gd name="T2" fmla="*/ 61 w 1716"/>
                <a:gd name="T3" fmla="*/ 635 h 1717"/>
                <a:gd name="T4" fmla="*/ 112 w 1716"/>
                <a:gd name="T5" fmla="*/ 639 h 1717"/>
                <a:gd name="T6" fmla="*/ 211 w 1716"/>
                <a:gd name="T7" fmla="*/ 654 h 1717"/>
                <a:gd name="T8" fmla="*/ 309 w 1716"/>
                <a:gd name="T9" fmla="*/ 679 h 1717"/>
                <a:gd name="T10" fmla="*/ 401 w 1716"/>
                <a:gd name="T11" fmla="*/ 711 h 1717"/>
                <a:gd name="T12" fmla="*/ 490 w 1716"/>
                <a:gd name="T13" fmla="*/ 751 h 1717"/>
                <a:gd name="T14" fmla="*/ 575 w 1716"/>
                <a:gd name="T15" fmla="*/ 799 h 1717"/>
                <a:gd name="T16" fmla="*/ 654 w 1716"/>
                <a:gd name="T17" fmla="*/ 854 h 1717"/>
                <a:gd name="T18" fmla="*/ 727 w 1716"/>
                <a:gd name="T19" fmla="*/ 916 h 1717"/>
                <a:gd name="T20" fmla="*/ 796 w 1716"/>
                <a:gd name="T21" fmla="*/ 984 h 1717"/>
                <a:gd name="T22" fmla="*/ 858 w 1716"/>
                <a:gd name="T23" fmla="*/ 1058 h 1717"/>
                <a:gd name="T24" fmla="*/ 914 w 1716"/>
                <a:gd name="T25" fmla="*/ 1137 h 1717"/>
                <a:gd name="T26" fmla="*/ 962 w 1716"/>
                <a:gd name="T27" fmla="*/ 1221 h 1717"/>
                <a:gd name="T28" fmla="*/ 1003 w 1716"/>
                <a:gd name="T29" fmla="*/ 1310 h 1717"/>
                <a:gd name="T30" fmla="*/ 1036 w 1716"/>
                <a:gd name="T31" fmla="*/ 1402 h 1717"/>
                <a:gd name="T32" fmla="*/ 1060 w 1716"/>
                <a:gd name="T33" fmla="*/ 1498 h 1717"/>
                <a:gd name="T34" fmla="*/ 1075 w 1716"/>
                <a:gd name="T35" fmla="*/ 1598 h 1717"/>
                <a:gd name="T36" fmla="*/ 1080 w 1716"/>
                <a:gd name="T37" fmla="*/ 1653 h 1717"/>
                <a:gd name="T38" fmla="*/ 1081 w 1716"/>
                <a:gd name="T39" fmla="*/ 1663 h 1717"/>
                <a:gd name="T40" fmla="*/ 1085 w 1716"/>
                <a:gd name="T41" fmla="*/ 1681 h 1717"/>
                <a:gd name="T42" fmla="*/ 1096 w 1716"/>
                <a:gd name="T43" fmla="*/ 1697 h 1717"/>
                <a:gd name="T44" fmla="*/ 1111 w 1716"/>
                <a:gd name="T45" fmla="*/ 1710 h 1717"/>
                <a:gd name="T46" fmla="*/ 1130 w 1716"/>
                <a:gd name="T47" fmla="*/ 1716 h 1717"/>
                <a:gd name="T48" fmla="*/ 1655 w 1716"/>
                <a:gd name="T49" fmla="*/ 1717 h 1717"/>
                <a:gd name="T50" fmla="*/ 1676 w 1716"/>
                <a:gd name="T51" fmla="*/ 1713 h 1717"/>
                <a:gd name="T52" fmla="*/ 1695 w 1716"/>
                <a:gd name="T53" fmla="*/ 1703 h 1717"/>
                <a:gd name="T54" fmla="*/ 1708 w 1716"/>
                <a:gd name="T55" fmla="*/ 1687 h 1717"/>
                <a:gd name="T56" fmla="*/ 1715 w 1716"/>
                <a:gd name="T57" fmla="*/ 1666 h 1717"/>
                <a:gd name="T58" fmla="*/ 1715 w 1716"/>
                <a:gd name="T59" fmla="*/ 1666 h 1717"/>
                <a:gd name="T60" fmla="*/ 1716 w 1716"/>
                <a:gd name="T61" fmla="*/ 1656 h 1717"/>
                <a:gd name="T62" fmla="*/ 1714 w 1716"/>
                <a:gd name="T63" fmla="*/ 1643 h 1717"/>
                <a:gd name="T64" fmla="*/ 1714 w 1716"/>
                <a:gd name="T65" fmla="*/ 1642 h 1717"/>
                <a:gd name="T66" fmla="*/ 1699 w 1716"/>
                <a:gd name="T67" fmla="*/ 1478 h 1717"/>
                <a:gd name="T68" fmla="*/ 1669 w 1716"/>
                <a:gd name="T69" fmla="*/ 1318 h 1717"/>
                <a:gd name="T70" fmla="*/ 1625 w 1716"/>
                <a:gd name="T71" fmla="*/ 1164 h 1717"/>
                <a:gd name="T72" fmla="*/ 1566 w 1716"/>
                <a:gd name="T73" fmla="*/ 1016 h 1717"/>
                <a:gd name="T74" fmla="*/ 1495 w 1716"/>
                <a:gd name="T75" fmla="*/ 875 h 1717"/>
                <a:gd name="T76" fmla="*/ 1412 w 1716"/>
                <a:gd name="T77" fmla="*/ 743 h 1717"/>
                <a:gd name="T78" fmla="*/ 1318 w 1716"/>
                <a:gd name="T79" fmla="*/ 618 h 1717"/>
                <a:gd name="T80" fmla="*/ 1213 w 1716"/>
                <a:gd name="T81" fmla="*/ 502 h 1717"/>
                <a:gd name="T82" fmla="*/ 1098 w 1716"/>
                <a:gd name="T83" fmla="*/ 397 h 1717"/>
                <a:gd name="T84" fmla="*/ 973 w 1716"/>
                <a:gd name="T85" fmla="*/ 303 h 1717"/>
                <a:gd name="T86" fmla="*/ 841 w 1716"/>
                <a:gd name="T87" fmla="*/ 220 h 1717"/>
                <a:gd name="T88" fmla="*/ 700 w 1716"/>
                <a:gd name="T89" fmla="*/ 149 h 1717"/>
                <a:gd name="T90" fmla="*/ 552 w 1716"/>
                <a:gd name="T91" fmla="*/ 91 h 1717"/>
                <a:gd name="T92" fmla="*/ 399 w 1716"/>
                <a:gd name="T93" fmla="*/ 47 h 1717"/>
                <a:gd name="T94" fmla="*/ 239 w 1716"/>
                <a:gd name="T95" fmla="*/ 16 h 1717"/>
                <a:gd name="T96" fmla="*/ 75 w 1716"/>
                <a:gd name="T97" fmla="*/ 2 h 1717"/>
                <a:gd name="T98" fmla="*/ 61 w 1716"/>
                <a:gd name="T99" fmla="*/ 0 h 1717"/>
                <a:gd name="T100" fmla="*/ 52 w 1716"/>
                <a:gd name="T101" fmla="*/ 1 h 1717"/>
                <a:gd name="T102" fmla="*/ 31 w 1716"/>
                <a:gd name="T103" fmla="*/ 8 h 1717"/>
                <a:gd name="T104" fmla="*/ 15 w 1716"/>
                <a:gd name="T105" fmla="*/ 21 h 1717"/>
                <a:gd name="T106" fmla="*/ 4 w 1716"/>
                <a:gd name="T107" fmla="*/ 40 h 1717"/>
                <a:gd name="T108" fmla="*/ 0 w 1716"/>
                <a:gd name="T109" fmla="*/ 61 h 1717"/>
                <a:gd name="T110" fmla="*/ 0 w 1716"/>
                <a:gd name="T111" fmla="*/ 580 h 1717"/>
                <a:gd name="T112" fmla="*/ 2 w 1716"/>
                <a:gd name="T113" fmla="*/ 592 h 1717"/>
                <a:gd name="T114" fmla="*/ 9 w 1716"/>
                <a:gd name="T115" fmla="*/ 607 h 1717"/>
                <a:gd name="T116" fmla="*/ 23 w 1716"/>
                <a:gd name="T117" fmla="*/ 623 h 1717"/>
                <a:gd name="T118" fmla="*/ 37 w 1716"/>
                <a:gd name="T119" fmla="*/ 631 h 1717"/>
                <a:gd name="T120" fmla="*/ 49 w 1716"/>
                <a:gd name="T121" fmla="*/ 63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16" h="1717">
                  <a:moveTo>
                    <a:pt x="54" y="635"/>
                  </a:moveTo>
                  <a:lnTo>
                    <a:pt x="55" y="635"/>
                  </a:lnTo>
                  <a:lnTo>
                    <a:pt x="58" y="635"/>
                  </a:lnTo>
                  <a:lnTo>
                    <a:pt x="61" y="635"/>
                  </a:lnTo>
                  <a:lnTo>
                    <a:pt x="61" y="635"/>
                  </a:lnTo>
                  <a:lnTo>
                    <a:pt x="112" y="639"/>
                  </a:lnTo>
                  <a:lnTo>
                    <a:pt x="162" y="646"/>
                  </a:lnTo>
                  <a:lnTo>
                    <a:pt x="211" y="654"/>
                  </a:lnTo>
                  <a:lnTo>
                    <a:pt x="260" y="666"/>
                  </a:lnTo>
                  <a:lnTo>
                    <a:pt x="309" y="679"/>
                  </a:lnTo>
                  <a:lnTo>
                    <a:pt x="355" y="694"/>
                  </a:lnTo>
                  <a:lnTo>
                    <a:pt x="401" y="711"/>
                  </a:lnTo>
                  <a:lnTo>
                    <a:pt x="446" y="730"/>
                  </a:lnTo>
                  <a:lnTo>
                    <a:pt x="490" y="751"/>
                  </a:lnTo>
                  <a:lnTo>
                    <a:pt x="533" y="774"/>
                  </a:lnTo>
                  <a:lnTo>
                    <a:pt x="575" y="799"/>
                  </a:lnTo>
                  <a:lnTo>
                    <a:pt x="615" y="826"/>
                  </a:lnTo>
                  <a:lnTo>
                    <a:pt x="654" y="854"/>
                  </a:lnTo>
                  <a:lnTo>
                    <a:pt x="692" y="884"/>
                  </a:lnTo>
                  <a:lnTo>
                    <a:pt x="727" y="916"/>
                  </a:lnTo>
                  <a:lnTo>
                    <a:pt x="763" y="949"/>
                  </a:lnTo>
                  <a:lnTo>
                    <a:pt x="796" y="984"/>
                  </a:lnTo>
                  <a:lnTo>
                    <a:pt x="828" y="1020"/>
                  </a:lnTo>
                  <a:lnTo>
                    <a:pt x="858" y="1058"/>
                  </a:lnTo>
                  <a:lnTo>
                    <a:pt x="887" y="1096"/>
                  </a:lnTo>
                  <a:lnTo>
                    <a:pt x="914" y="1137"/>
                  </a:lnTo>
                  <a:lnTo>
                    <a:pt x="939" y="1178"/>
                  </a:lnTo>
                  <a:lnTo>
                    <a:pt x="962" y="1221"/>
                  </a:lnTo>
                  <a:lnTo>
                    <a:pt x="983" y="1264"/>
                  </a:lnTo>
                  <a:lnTo>
                    <a:pt x="1003" y="1310"/>
                  </a:lnTo>
                  <a:lnTo>
                    <a:pt x="1021" y="1355"/>
                  </a:lnTo>
                  <a:lnTo>
                    <a:pt x="1036" y="1402"/>
                  </a:lnTo>
                  <a:lnTo>
                    <a:pt x="1049" y="1450"/>
                  </a:lnTo>
                  <a:lnTo>
                    <a:pt x="1060" y="1498"/>
                  </a:lnTo>
                  <a:lnTo>
                    <a:pt x="1069" y="1548"/>
                  </a:lnTo>
                  <a:lnTo>
                    <a:pt x="1075" y="1598"/>
                  </a:lnTo>
                  <a:lnTo>
                    <a:pt x="1081" y="1649"/>
                  </a:lnTo>
                  <a:lnTo>
                    <a:pt x="1080" y="1653"/>
                  </a:lnTo>
                  <a:lnTo>
                    <a:pt x="1080" y="1656"/>
                  </a:lnTo>
                  <a:lnTo>
                    <a:pt x="1081" y="1663"/>
                  </a:lnTo>
                  <a:lnTo>
                    <a:pt x="1082" y="1670"/>
                  </a:lnTo>
                  <a:lnTo>
                    <a:pt x="1085" y="1681"/>
                  </a:lnTo>
                  <a:lnTo>
                    <a:pt x="1090" y="1690"/>
                  </a:lnTo>
                  <a:lnTo>
                    <a:pt x="1096" y="1697"/>
                  </a:lnTo>
                  <a:lnTo>
                    <a:pt x="1103" y="1704"/>
                  </a:lnTo>
                  <a:lnTo>
                    <a:pt x="1111" y="1710"/>
                  </a:lnTo>
                  <a:lnTo>
                    <a:pt x="1120" y="1714"/>
                  </a:lnTo>
                  <a:lnTo>
                    <a:pt x="1130" y="1716"/>
                  </a:lnTo>
                  <a:lnTo>
                    <a:pt x="1140" y="1717"/>
                  </a:lnTo>
                  <a:lnTo>
                    <a:pt x="1655" y="1717"/>
                  </a:lnTo>
                  <a:lnTo>
                    <a:pt x="1665" y="1716"/>
                  </a:lnTo>
                  <a:lnTo>
                    <a:pt x="1676" y="1713"/>
                  </a:lnTo>
                  <a:lnTo>
                    <a:pt x="1686" y="1709"/>
                  </a:lnTo>
                  <a:lnTo>
                    <a:pt x="1695" y="1703"/>
                  </a:lnTo>
                  <a:lnTo>
                    <a:pt x="1702" y="1696"/>
                  </a:lnTo>
                  <a:lnTo>
                    <a:pt x="1708" y="1687"/>
                  </a:lnTo>
                  <a:lnTo>
                    <a:pt x="1712" y="1676"/>
                  </a:lnTo>
                  <a:lnTo>
                    <a:pt x="1715" y="1666"/>
                  </a:lnTo>
                  <a:lnTo>
                    <a:pt x="1715" y="1666"/>
                  </a:lnTo>
                  <a:lnTo>
                    <a:pt x="1715" y="1666"/>
                  </a:lnTo>
                  <a:lnTo>
                    <a:pt x="1715" y="1661"/>
                  </a:lnTo>
                  <a:lnTo>
                    <a:pt x="1716" y="1656"/>
                  </a:lnTo>
                  <a:lnTo>
                    <a:pt x="1715" y="1649"/>
                  </a:lnTo>
                  <a:lnTo>
                    <a:pt x="1714" y="1643"/>
                  </a:lnTo>
                  <a:lnTo>
                    <a:pt x="1714" y="1642"/>
                  </a:lnTo>
                  <a:lnTo>
                    <a:pt x="1714" y="1642"/>
                  </a:lnTo>
                  <a:lnTo>
                    <a:pt x="1709" y="1560"/>
                  </a:lnTo>
                  <a:lnTo>
                    <a:pt x="1699" y="1478"/>
                  </a:lnTo>
                  <a:lnTo>
                    <a:pt x="1686" y="1398"/>
                  </a:lnTo>
                  <a:lnTo>
                    <a:pt x="1669" y="1318"/>
                  </a:lnTo>
                  <a:lnTo>
                    <a:pt x="1648" y="1241"/>
                  </a:lnTo>
                  <a:lnTo>
                    <a:pt x="1625" y="1164"/>
                  </a:lnTo>
                  <a:lnTo>
                    <a:pt x="1598" y="1089"/>
                  </a:lnTo>
                  <a:lnTo>
                    <a:pt x="1566" y="1016"/>
                  </a:lnTo>
                  <a:lnTo>
                    <a:pt x="1533" y="945"/>
                  </a:lnTo>
                  <a:lnTo>
                    <a:pt x="1495" y="875"/>
                  </a:lnTo>
                  <a:lnTo>
                    <a:pt x="1456" y="808"/>
                  </a:lnTo>
                  <a:lnTo>
                    <a:pt x="1412" y="743"/>
                  </a:lnTo>
                  <a:lnTo>
                    <a:pt x="1367" y="680"/>
                  </a:lnTo>
                  <a:lnTo>
                    <a:pt x="1318" y="618"/>
                  </a:lnTo>
                  <a:lnTo>
                    <a:pt x="1267" y="559"/>
                  </a:lnTo>
                  <a:lnTo>
                    <a:pt x="1213" y="502"/>
                  </a:lnTo>
                  <a:lnTo>
                    <a:pt x="1156" y="449"/>
                  </a:lnTo>
                  <a:lnTo>
                    <a:pt x="1098" y="397"/>
                  </a:lnTo>
                  <a:lnTo>
                    <a:pt x="1037" y="348"/>
                  </a:lnTo>
                  <a:lnTo>
                    <a:pt x="973" y="303"/>
                  </a:lnTo>
                  <a:lnTo>
                    <a:pt x="908" y="260"/>
                  </a:lnTo>
                  <a:lnTo>
                    <a:pt x="841" y="220"/>
                  </a:lnTo>
                  <a:lnTo>
                    <a:pt x="771" y="183"/>
                  </a:lnTo>
                  <a:lnTo>
                    <a:pt x="700" y="149"/>
                  </a:lnTo>
                  <a:lnTo>
                    <a:pt x="627" y="119"/>
                  </a:lnTo>
                  <a:lnTo>
                    <a:pt x="552" y="91"/>
                  </a:lnTo>
                  <a:lnTo>
                    <a:pt x="477" y="67"/>
                  </a:lnTo>
                  <a:lnTo>
                    <a:pt x="399" y="47"/>
                  </a:lnTo>
                  <a:lnTo>
                    <a:pt x="320" y="29"/>
                  </a:lnTo>
                  <a:lnTo>
                    <a:pt x="239" y="16"/>
                  </a:lnTo>
                  <a:lnTo>
                    <a:pt x="157" y="7"/>
                  </a:lnTo>
                  <a:lnTo>
                    <a:pt x="75" y="2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2" y="1"/>
                  </a:lnTo>
                  <a:lnTo>
                    <a:pt x="40" y="3"/>
                  </a:lnTo>
                  <a:lnTo>
                    <a:pt x="31" y="8"/>
                  </a:lnTo>
                  <a:lnTo>
                    <a:pt x="22" y="14"/>
                  </a:lnTo>
                  <a:lnTo>
                    <a:pt x="15" y="21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1" y="50"/>
                  </a:lnTo>
                  <a:lnTo>
                    <a:pt x="0" y="61"/>
                  </a:lnTo>
                  <a:lnTo>
                    <a:pt x="0" y="574"/>
                  </a:lnTo>
                  <a:lnTo>
                    <a:pt x="0" y="580"/>
                  </a:lnTo>
                  <a:lnTo>
                    <a:pt x="1" y="587"/>
                  </a:lnTo>
                  <a:lnTo>
                    <a:pt x="2" y="592"/>
                  </a:lnTo>
                  <a:lnTo>
                    <a:pt x="4" y="597"/>
                  </a:lnTo>
                  <a:lnTo>
                    <a:pt x="9" y="607"/>
                  </a:lnTo>
                  <a:lnTo>
                    <a:pt x="15" y="616"/>
                  </a:lnTo>
                  <a:lnTo>
                    <a:pt x="23" y="623"/>
                  </a:lnTo>
                  <a:lnTo>
                    <a:pt x="32" y="629"/>
                  </a:lnTo>
                  <a:lnTo>
                    <a:pt x="37" y="631"/>
                  </a:lnTo>
                  <a:lnTo>
                    <a:pt x="42" y="633"/>
                  </a:lnTo>
                  <a:lnTo>
                    <a:pt x="49" y="634"/>
                  </a:lnTo>
                  <a:lnTo>
                    <a:pt x="54" y="6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0DCC2FEC-8EFC-4D21-A59B-5AE30EB34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975" y="2333625"/>
              <a:ext cx="908050" cy="908050"/>
            </a:xfrm>
            <a:custGeom>
              <a:avLst/>
              <a:gdLst>
                <a:gd name="T0" fmla="*/ 58 w 1716"/>
                <a:gd name="T1" fmla="*/ 635 h 1717"/>
                <a:gd name="T2" fmla="*/ 62 w 1716"/>
                <a:gd name="T3" fmla="*/ 635 h 1717"/>
                <a:gd name="T4" fmla="*/ 163 w 1716"/>
                <a:gd name="T5" fmla="*/ 646 h 1717"/>
                <a:gd name="T6" fmla="*/ 261 w 1716"/>
                <a:gd name="T7" fmla="*/ 666 h 1717"/>
                <a:gd name="T8" fmla="*/ 355 w 1716"/>
                <a:gd name="T9" fmla="*/ 694 h 1717"/>
                <a:gd name="T10" fmla="*/ 446 w 1716"/>
                <a:gd name="T11" fmla="*/ 730 h 1717"/>
                <a:gd name="T12" fmla="*/ 533 w 1716"/>
                <a:gd name="T13" fmla="*/ 774 h 1717"/>
                <a:gd name="T14" fmla="*/ 615 w 1716"/>
                <a:gd name="T15" fmla="*/ 826 h 1717"/>
                <a:gd name="T16" fmla="*/ 692 w 1716"/>
                <a:gd name="T17" fmla="*/ 884 h 1717"/>
                <a:gd name="T18" fmla="*/ 763 w 1716"/>
                <a:gd name="T19" fmla="*/ 949 h 1717"/>
                <a:gd name="T20" fmla="*/ 829 w 1716"/>
                <a:gd name="T21" fmla="*/ 1020 h 1717"/>
                <a:gd name="T22" fmla="*/ 887 w 1716"/>
                <a:gd name="T23" fmla="*/ 1096 h 1717"/>
                <a:gd name="T24" fmla="*/ 939 w 1716"/>
                <a:gd name="T25" fmla="*/ 1178 h 1717"/>
                <a:gd name="T26" fmla="*/ 984 w 1716"/>
                <a:gd name="T27" fmla="*/ 1264 h 1717"/>
                <a:gd name="T28" fmla="*/ 1021 w 1716"/>
                <a:gd name="T29" fmla="*/ 1355 h 1717"/>
                <a:gd name="T30" fmla="*/ 1049 w 1716"/>
                <a:gd name="T31" fmla="*/ 1450 h 1717"/>
                <a:gd name="T32" fmla="*/ 1069 w 1716"/>
                <a:gd name="T33" fmla="*/ 1548 h 1717"/>
                <a:gd name="T34" fmla="*/ 1080 w 1716"/>
                <a:gd name="T35" fmla="*/ 1649 h 1717"/>
                <a:gd name="T36" fmla="*/ 1079 w 1716"/>
                <a:gd name="T37" fmla="*/ 1656 h 1717"/>
                <a:gd name="T38" fmla="*/ 1081 w 1716"/>
                <a:gd name="T39" fmla="*/ 1670 h 1717"/>
                <a:gd name="T40" fmla="*/ 1090 w 1716"/>
                <a:gd name="T41" fmla="*/ 1690 h 1717"/>
                <a:gd name="T42" fmla="*/ 1103 w 1716"/>
                <a:gd name="T43" fmla="*/ 1704 h 1717"/>
                <a:gd name="T44" fmla="*/ 1120 w 1716"/>
                <a:gd name="T45" fmla="*/ 1714 h 1717"/>
                <a:gd name="T46" fmla="*/ 1141 w 1716"/>
                <a:gd name="T47" fmla="*/ 1717 h 1717"/>
                <a:gd name="T48" fmla="*/ 1666 w 1716"/>
                <a:gd name="T49" fmla="*/ 1716 h 1717"/>
                <a:gd name="T50" fmla="*/ 1685 w 1716"/>
                <a:gd name="T51" fmla="*/ 1709 h 1717"/>
                <a:gd name="T52" fmla="*/ 1702 w 1716"/>
                <a:gd name="T53" fmla="*/ 1696 h 1717"/>
                <a:gd name="T54" fmla="*/ 1712 w 1716"/>
                <a:gd name="T55" fmla="*/ 1676 h 1717"/>
                <a:gd name="T56" fmla="*/ 1715 w 1716"/>
                <a:gd name="T57" fmla="*/ 1666 h 1717"/>
                <a:gd name="T58" fmla="*/ 1716 w 1716"/>
                <a:gd name="T59" fmla="*/ 1661 h 1717"/>
                <a:gd name="T60" fmla="*/ 1716 w 1716"/>
                <a:gd name="T61" fmla="*/ 1649 h 1717"/>
                <a:gd name="T62" fmla="*/ 1714 w 1716"/>
                <a:gd name="T63" fmla="*/ 1642 h 1717"/>
                <a:gd name="T64" fmla="*/ 1709 w 1716"/>
                <a:gd name="T65" fmla="*/ 1560 h 1717"/>
                <a:gd name="T66" fmla="*/ 1687 w 1716"/>
                <a:gd name="T67" fmla="*/ 1398 h 1717"/>
                <a:gd name="T68" fmla="*/ 1649 w 1716"/>
                <a:gd name="T69" fmla="*/ 1241 h 1717"/>
                <a:gd name="T70" fmla="*/ 1597 w 1716"/>
                <a:gd name="T71" fmla="*/ 1089 h 1717"/>
                <a:gd name="T72" fmla="*/ 1533 w 1716"/>
                <a:gd name="T73" fmla="*/ 945 h 1717"/>
                <a:gd name="T74" fmla="*/ 1456 w 1716"/>
                <a:gd name="T75" fmla="*/ 808 h 1717"/>
                <a:gd name="T76" fmla="*/ 1367 w 1716"/>
                <a:gd name="T77" fmla="*/ 680 h 1717"/>
                <a:gd name="T78" fmla="*/ 1267 w 1716"/>
                <a:gd name="T79" fmla="*/ 559 h 1717"/>
                <a:gd name="T80" fmla="*/ 1156 w 1716"/>
                <a:gd name="T81" fmla="*/ 449 h 1717"/>
                <a:gd name="T82" fmla="*/ 1037 w 1716"/>
                <a:gd name="T83" fmla="*/ 348 h 1717"/>
                <a:gd name="T84" fmla="*/ 908 w 1716"/>
                <a:gd name="T85" fmla="*/ 260 h 1717"/>
                <a:gd name="T86" fmla="*/ 772 w 1716"/>
                <a:gd name="T87" fmla="*/ 183 h 1717"/>
                <a:gd name="T88" fmla="*/ 627 w 1716"/>
                <a:gd name="T89" fmla="*/ 119 h 1717"/>
                <a:gd name="T90" fmla="*/ 476 w 1716"/>
                <a:gd name="T91" fmla="*/ 67 h 1717"/>
                <a:gd name="T92" fmla="*/ 320 w 1716"/>
                <a:gd name="T93" fmla="*/ 29 h 1717"/>
                <a:gd name="T94" fmla="*/ 158 w 1716"/>
                <a:gd name="T95" fmla="*/ 7 h 1717"/>
                <a:gd name="T96" fmla="*/ 68 w 1716"/>
                <a:gd name="T97" fmla="*/ 0 h 1717"/>
                <a:gd name="T98" fmla="*/ 57 w 1716"/>
                <a:gd name="T99" fmla="*/ 0 h 1717"/>
                <a:gd name="T100" fmla="*/ 41 w 1716"/>
                <a:gd name="T101" fmla="*/ 3 h 1717"/>
                <a:gd name="T102" fmla="*/ 22 w 1716"/>
                <a:gd name="T103" fmla="*/ 14 h 1717"/>
                <a:gd name="T104" fmla="*/ 9 w 1716"/>
                <a:gd name="T105" fmla="*/ 29 h 1717"/>
                <a:gd name="T106" fmla="*/ 1 w 1716"/>
                <a:gd name="T107" fmla="*/ 50 h 1717"/>
                <a:gd name="T108" fmla="*/ 0 w 1716"/>
                <a:gd name="T109" fmla="*/ 574 h 1717"/>
                <a:gd name="T110" fmla="*/ 2 w 1716"/>
                <a:gd name="T111" fmla="*/ 587 h 1717"/>
                <a:gd name="T112" fmla="*/ 5 w 1716"/>
                <a:gd name="T113" fmla="*/ 597 h 1717"/>
                <a:gd name="T114" fmla="*/ 16 w 1716"/>
                <a:gd name="T115" fmla="*/ 616 h 1717"/>
                <a:gd name="T116" fmla="*/ 33 w 1716"/>
                <a:gd name="T117" fmla="*/ 629 h 1717"/>
                <a:gd name="T118" fmla="*/ 43 w 1716"/>
                <a:gd name="T119" fmla="*/ 633 h 1717"/>
                <a:gd name="T120" fmla="*/ 55 w 1716"/>
                <a:gd name="T121" fmla="*/ 635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16" h="1717">
                  <a:moveTo>
                    <a:pt x="55" y="635"/>
                  </a:moveTo>
                  <a:lnTo>
                    <a:pt x="58" y="635"/>
                  </a:lnTo>
                  <a:lnTo>
                    <a:pt x="61" y="635"/>
                  </a:lnTo>
                  <a:lnTo>
                    <a:pt x="62" y="635"/>
                  </a:lnTo>
                  <a:lnTo>
                    <a:pt x="112" y="639"/>
                  </a:lnTo>
                  <a:lnTo>
                    <a:pt x="163" y="646"/>
                  </a:lnTo>
                  <a:lnTo>
                    <a:pt x="212" y="654"/>
                  </a:lnTo>
                  <a:lnTo>
                    <a:pt x="261" y="666"/>
                  </a:lnTo>
                  <a:lnTo>
                    <a:pt x="309" y="679"/>
                  </a:lnTo>
                  <a:lnTo>
                    <a:pt x="355" y="694"/>
                  </a:lnTo>
                  <a:lnTo>
                    <a:pt x="402" y="711"/>
                  </a:lnTo>
                  <a:lnTo>
                    <a:pt x="446" y="730"/>
                  </a:lnTo>
                  <a:lnTo>
                    <a:pt x="491" y="751"/>
                  </a:lnTo>
                  <a:lnTo>
                    <a:pt x="533" y="774"/>
                  </a:lnTo>
                  <a:lnTo>
                    <a:pt x="575" y="799"/>
                  </a:lnTo>
                  <a:lnTo>
                    <a:pt x="615" y="826"/>
                  </a:lnTo>
                  <a:lnTo>
                    <a:pt x="655" y="854"/>
                  </a:lnTo>
                  <a:lnTo>
                    <a:pt x="692" y="884"/>
                  </a:lnTo>
                  <a:lnTo>
                    <a:pt x="728" y="916"/>
                  </a:lnTo>
                  <a:lnTo>
                    <a:pt x="763" y="949"/>
                  </a:lnTo>
                  <a:lnTo>
                    <a:pt x="796" y="984"/>
                  </a:lnTo>
                  <a:lnTo>
                    <a:pt x="829" y="1020"/>
                  </a:lnTo>
                  <a:lnTo>
                    <a:pt x="859" y="1058"/>
                  </a:lnTo>
                  <a:lnTo>
                    <a:pt x="887" y="1096"/>
                  </a:lnTo>
                  <a:lnTo>
                    <a:pt x="915" y="1137"/>
                  </a:lnTo>
                  <a:lnTo>
                    <a:pt x="939" y="1178"/>
                  </a:lnTo>
                  <a:lnTo>
                    <a:pt x="962" y="1221"/>
                  </a:lnTo>
                  <a:lnTo>
                    <a:pt x="984" y="1264"/>
                  </a:lnTo>
                  <a:lnTo>
                    <a:pt x="1004" y="1310"/>
                  </a:lnTo>
                  <a:lnTo>
                    <a:pt x="1021" y="1355"/>
                  </a:lnTo>
                  <a:lnTo>
                    <a:pt x="1036" y="1402"/>
                  </a:lnTo>
                  <a:lnTo>
                    <a:pt x="1049" y="1450"/>
                  </a:lnTo>
                  <a:lnTo>
                    <a:pt x="1060" y="1498"/>
                  </a:lnTo>
                  <a:lnTo>
                    <a:pt x="1069" y="1548"/>
                  </a:lnTo>
                  <a:lnTo>
                    <a:pt x="1076" y="1598"/>
                  </a:lnTo>
                  <a:lnTo>
                    <a:pt x="1080" y="1649"/>
                  </a:lnTo>
                  <a:lnTo>
                    <a:pt x="1080" y="1653"/>
                  </a:lnTo>
                  <a:lnTo>
                    <a:pt x="1079" y="1656"/>
                  </a:lnTo>
                  <a:lnTo>
                    <a:pt x="1080" y="1663"/>
                  </a:lnTo>
                  <a:lnTo>
                    <a:pt x="1081" y="1670"/>
                  </a:lnTo>
                  <a:lnTo>
                    <a:pt x="1085" y="1681"/>
                  </a:lnTo>
                  <a:lnTo>
                    <a:pt x="1090" y="1690"/>
                  </a:lnTo>
                  <a:lnTo>
                    <a:pt x="1096" y="1697"/>
                  </a:lnTo>
                  <a:lnTo>
                    <a:pt x="1103" y="1704"/>
                  </a:lnTo>
                  <a:lnTo>
                    <a:pt x="1111" y="1710"/>
                  </a:lnTo>
                  <a:lnTo>
                    <a:pt x="1120" y="1714"/>
                  </a:lnTo>
                  <a:lnTo>
                    <a:pt x="1130" y="1716"/>
                  </a:lnTo>
                  <a:lnTo>
                    <a:pt x="1141" y="1717"/>
                  </a:lnTo>
                  <a:lnTo>
                    <a:pt x="1655" y="1717"/>
                  </a:lnTo>
                  <a:lnTo>
                    <a:pt x="1666" y="1716"/>
                  </a:lnTo>
                  <a:lnTo>
                    <a:pt x="1676" y="1713"/>
                  </a:lnTo>
                  <a:lnTo>
                    <a:pt x="1685" y="1709"/>
                  </a:lnTo>
                  <a:lnTo>
                    <a:pt x="1695" y="1703"/>
                  </a:lnTo>
                  <a:lnTo>
                    <a:pt x="1702" y="1696"/>
                  </a:lnTo>
                  <a:lnTo>
                    <a:pt x="1708" y="1687"/>
                  </a:lnTo>
                  <a:lnTo>
                    <a:pt x="1712" y="1676"/>
                  </a:lnTo>
                  <a:lnTo>
                    <a:pt x="1715" y="1666"/>
                  </a:lnTo>
                  <a:lnTo>
                    <a:pt x="1715" y="1666"/>
                  </a:lnTo>
                  <a:lnTo>
                    <a:pt x="1715" y="1666"/>
                  </a:lnTo>
                  <a:lnTo>
                    <a:pt x="1716" y="1661"/>
                  </a:lnTo>
                  <a:lnTo>
                    <a:pt x="1716" y="1656"/>
                  </a:lnTo>
                  <a:lnTo>
                    <a:pt x="1716" y="1649"/>
                  </a:lnTo>
                  <a:lnTo>
                    <a:pt x="1714" y="1643"/>
                  </a:lnTo>
                  <a:lnTo>
                    <a:pt x="1714" y="1642"/>
                  </a:lnTo>
                  <a:lnTo>
                    <a:pt x="1714" y="1642"/>
                  </a:lnTo>
                  <a:lnTo>
                    <a:pt x="1709" y="1560"/>
                  </a:lnTo>
                  <a:lnTo>
                    <a:pt x="1700" y="1478"/>
                  </a:lnTo>
                  <a:lnTo>
                    <a:pt x="1687" y="1398"/>
                  </a:lnTo>
                  <a:lnTo>
                    <a:pt x="1669" y="1318"/>
                  </a:lnTo>
                  <a:lnTo>
                    <a:pt x="1649" y="1241"/>
                  </a:lnTo>
                  <a:lnTo>
                    <a:pt x="1625" y="1164"/>
                  </a:lnTo>
                  <a:lnTo>
                    <a:pt x="1597" y="1089"/>
                  </a:lnTo>
                  <a:lnTo>
                    <a:pt x="1567" y="1016"/>
                  </a:lnTo>
                  <a:lnTo>
                    <a:pt x="1533" y="945"/>
                  </a:lnTo>
                  <a:lnTo>
                    <a:pt x="1496" y="875"/>
                  </a:lnTo>
                  <a:lnTo>
                    <a:pt x="1456" y="808"/>
                  </a:lnTo>
                  <a:lnTo>
                    <a:pt x="1413" y="743"/>
                  </a:lnTo>
                  <a:lnTo>
                    <a:pt x="1367" y="680"/>
                  </a:lnTo>
                  <a:lnTo>
                    <a:pt x="1318" y="618"/>
                  </a:lnTo>
                  <a:lnTo>
                    <a:pt x="1267" y="559"/>
                  </a:lnTo>
                  <a:lnTo>
                    <a:pt x="1213" y="502"/>
                  </a:lnTo>
                  <a:lnTo>
                    <a:pt x="1156" y="449"/>
                  </a:lnTo>
                  <a:lnTo>
                    <a:pt x="1098" y="397"/>
                  </a:lnTo>
                  <a:lnTo>
                    <a:pt x="1037" y="348"/>
                  </a:lnTo>
                  <a:lnTo>
                    <a:pt x="973" y="303"/>
                  </a:lnTo>
                  <a:lnTo>
                    <a:pt x="908" y="260"/>
                  </a:lnTo>
                  <a:lnTo>
                    <a:pt x="841" y="220"/>
                  </a:lnTo>
                  <a:lnTo>
                    <a:pt x="772" y="183"/>
                  </a:lnTo>
                  <a:lnTo>
                    <a:pt x="700" y="149"/>
                  </a:lnTo>
                  <a:lnTo>
                    <a:pt x="627" y="119"/>
                  </a:lnTo>
                  <a:lnTo>
                    <a:pt x="552" y="91"/>
                  </a:lnTo>
                  <a:lnTo>
                    <a:pt x="476" y="67"/>
                  </a:lnTo>
                  <a:lnTo>
                    <a:pt x="399" y="47"/>
                  </a:lnTo>
                  <a:lnTo>
                    <a:pt x="320" y="29"/>
                  </a:lnTo>
                  <a:lnTo>
                    <a:pt x="240" y="16"/>
                  </a:lnTo>
                  <a:lnTo>
                    <a:pt x="158" y="7"/>
                  </a:lnTo>
                  <a:lnTo>
                    <a:pt x="75" y="2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1" y="3"/>
                  </a:lnTo>
                  <a:lnTo>
                    <a:pt x="31" y="8"/>
                  </a:lnTo>
                  <a:lnTo>
                    <a:pt x="22" y="14"/>
                  </a:lnTo>
                  <a:lnTo>
                    <a:pt x="15" y="21"/>
                  </a:lnTo>
                  <a:lnTo>
                    <a:pt x="9" y="29"/>
                  </a:lnTo>
                  <a:lnTo>
                    <a:pt x="4" y="40"/>
                  </a:lnTo>
                  <a:lnTo>
                    <a:pt x="1" y="50"/>
                  </a:lnTo>
                  <a:lnTo>
                    <a:pt x="0" y="61"/>
                  </a:lnTo>
                  <a:lnTo>
                    <a:pt x="0" y="574"/>
                  </a:lnTo>
                  <a:lnTo>
                    <a:pt x="1" y="580"/>
                  </a:lnTo>
                  <a:lnTo>
                    <a:pt x="2" y="587"/>
                  </a:lnTo>
                  <a:lnTo>
                    <a:pt x="3" y="592"/>
                  </a:lnTo>
                  <a:lnTo>
                    <a:pt x="5" y="597"/>
                  </a:lnTo>
                  <a:lnTo>
                    <a:pt x="9" y="607"/>
                  </a:lnTo>
                  <a:lnTo>
                    <a:pt x="16" y="616"/>
                  </a:lnTo>
                  <a:lnTo>
                    <a:pt x="24" y="623"/>
                  </a:lnTo>
                  <a:lnTo>
                    <a:pt x="33" y="629"/>
                  </a:lnTo>
                  <a:lnTo>
                    <a:pt x="38" y="631"/>
                  </a:lnTo>
                  <a:lnTo>
                    <a:pt x="43" y="633"/>
                  </a:lnTo>
                  <a:lnTo>
                    <a:pt x="48" y="634"/>
                  </a:lnTo>
                  <a:lnTo>
                    <a:pt x="55" y="6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79A25173-8B7E-4598-BDF3-4FF7E7806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925" y="3241675"/>
              <a:ext cx="908050" cy="909638"/>
            </a:xfrm>
            <a:custGeom>
              <a:avLst/>
              <a:gdLst>
                <a:gd name="T0" fmla="*/ 1558 w 1716"/>
                <a:gd name="T1" fmla="*/ 1711 h 1718"/>
                <a:gd name="T2" fmla="*/ 1396 w 1716"/>
                <a:gd name="T3" fmla="*/ 1688 h 1718"/>
                <a:gd name="T4" fmla="*/ 1239 w 1716"/>
                <a:gd name="T5" fmla="*/ 1651 h 1718"/>
                <a:gd name="T6" fmla="*/ 1089 w 1716"/>
                <a:gd name="T7" fmla="*/ 1599 h 1718"/>
                <a:gd name="T8" fmla="*/ 944 w 1716"/>
                <a:gd name="T9" fmla="*/ 1535 h 1718"/>
                <a:gd name="T10" fmla="*/ 807 w 1716"/>
                <a:gd name="T11" fmla="*/ 1458 h 1718"/>
                <a:gd name="T12" fmla="*/ 679 w 1716"/>
                <a:gd name="T13" fmla="*/ 1369 h 1718"/>
                <a:gd name="T14" fmla="*/ 558 w 1716"/>
                <a:gd name="T15" fmla="*/ 1268 h 1718"/>
                <a:gd name="T16" fmla="*/ 448 w 1716"/>
                <a:gd name="T17" fmla="*/ 1158 h 1718"/>
                <a:gd name="T18" fmla="*/ 349 w 1716"/>
                <a:gd name="T19" fmla="*/ 1038 h 1718"/>
                <a:gd name="T20" fmla="*/ 260 w 1716"/>
                <a:gd name="T21" fmla="*/ 910 h 1718"/>
                <a:gd name="T22" fmla="*/ 183 w 1716"/>
                <a:gd name="T23" fmla="*/ 773 h 1718"/>
                <a:gd name="T24" fmla="*/ 118 w 1716"/>
                <a:gd name="T25" fmla="*/ 628 h 1718"/>
                <a:gd name="T26" fmla="*/ 67 w 1716"/>
                <a:gd name="T27" fmla="*/ 477 h 1718"/>
                <a:gd name="T28" fmla="*/ 29 w 1716"/>
                <a:gd name="T29" fmla="*/ 320 h 1718"/>
                <a:gd name="T30" fmla="*/ 7 w 1716"/>
                <a:gd name="T31" fmla="*/ 158 h 1718"/>
                <a:gd name="T32" fmla="*/ 0 w 1716"/>
                <a:gd name="T33" fmla="*/ 68 h 1718"/>
                <a:gd name="T34" fmla="*/ 0 w 1716"/>
                <a:gd name="T35" fmla="*/ 57 h 1718"/>
                <a:gd name="T36" fmla="*/ 4 w 1716"/>
                <a:gd name="T37" fmla="*/ 40 h 1718"/>
                <a:gd name="T38" fmla="*/ 14 w 1716"/>
                <a:gd name="T39" fmla="*/ 22 h 1718"/>
                <a:gd name="T40" fmla="*/ 29 w 1716"/>
                <a:gd name="T41" fmla="*/ 9 h 1718"/>
                <a:gd name="T42" fmla="*/ 50 w 1716"/>
                <a:gd name="T43" fmla="*/ 1 h 1718"/>
                <a:gd name="T44" fmla="*/ 575 w 1716"/>
                <a:gd name="T45" fmla="*/ 0 h 1718"/>
                <a:gd name="T46" fmla="*/ 586 w 1716"/>
                <a:gd name="T47" fmla="*/ 1 h 1718"/>
                <a:gd name="T48" fmla="*/ 597 w 1716"/>
                <a:gd name="T49" fmla="*/ 4 h 1718"/>
                <a:gd name="T50" fmla="*/ 615 w 1716"/>
                <a:gd name="T51" fmla="*/ 16 h 1718"/>
                <a:gd name="T52" fmla="*/ 628 w 1716"/>
                <a:gd name="T53" fmla="*/ 33 h 1718"/>
                <a:gd name="T54" fmla="*/ 632 w 1716"/>
                <a:gd name="T55" fmla="*/ 44 h 1718"/>
                <a:gd name="T56" fmla="*/ 634 w 1716"/>
                <a:gd name="T57" fmla="*/ 55 h 1718"/>
                <a:gd name="T58" fmla="*/ 634 w 1716"/>
                <a:gd name="T59" fmla="*/ 58 h 1718"/>
                <a:gd name="T60" fmla="*/ 635 w 1716"/>
                <a:gd name="T61" fmla="*/ 62 h 1718"/>
                <a:gd name="T62" fmla="*/ 645 w 1716"/>
                <a:gd name="T63" fmla="*/ 163 h 1718"/>
                <a:gd name="T64" fmla="*/ 665 w 1716"/>
                <a:gd name="T65" fmla="*/ 261 h 1718"/>
                <a:gd name="T66" fmla="*/ 693 w 1716"/>
                <a:gd name="T67" fmla="*/ 356 h 1718"/>
                <a:gd name="T68" fmla="*/ 729 w 1716"/>
                <a:gd name="T69" fmla="*/ 447 h 1718"/>
                <a:gd name="T70" fmla="*/ 773 w 1716"/>
                <a:gd name="T71" fmla="*/ 534 h 1718"/>
                <a:gd name="T72" fmla="*/ 825 w 1716"/>
                <a:gd name="T73" fmla="*/ 616 h 1718"/>
                <a:gd name="T74" fmla="*/ 883 w 1716"/>
                <a:gd name="T75" fmla="*/ 693 h 1718"/>
                <a:gd name="T76" fmla="*/ 948 w 1716"/>
                <a:gd name="T77" fmla="*/ 764 h 1718"/>
                <a:gd name="T78" fmla="*/ 1019 w 1716"/>
                <a:gd name="T79" fmla="*/ 830 h 1718"/>
                <a:gd name="T80" fmla="*/ 1095 w 1716"/>
                <a:gd name="T81" fmla="*/ 888 h 1718"/>
                <a:gd name="T82" fmla="*/ 1177 w 1716"/>
                <a:gd name="T83" fmla="*/ 940 h 1718"/>
                <a:gd name="T84" fmla="*/ 1263 w 1716"/>
                <a:gd name="T85" fmla="*/ 985 h 1718"/>
                <a:gd name="T86" fmla="*/ 1354 w 1716"/>
                <a:gd name="T87" fmla="*/ 1022 h 1718"/>
                <a:gd name="T88" fmla="*/ 1449 w 1716"/>
                <a:gd name="T89" fmla="*/ 1050 h 1718"/>
                <a:gd name="T90" fmla="*/ 1546 w 1716"/>
                <a:gd name="T91" fmla="*/ 1071 h 1718"/>
                <a:gd name="T92" fmla="*/ 1647 w 1716"/>
                <a:gd name="T93" fmla="*/ 1082 h 1718"/>
                <a:gd name="T94" fmla="*/ 1655 w 1716"/>
                <a:gd name="T95" fmla="*/ 1081 h 1718"/>
                <a:gd name="T96" fmla="*/ 1668 w 1716"/>
                <a:gd name="T97" fmla="*/ 1083 h 1718"/>
                <a:gd name="T98" fmla="*/ 1688 w 1716"/>
                <a:gd name="T99" fmla="*/ 1091 h 1718"/>
                <a:gd name="T100" fmla="*/ 1702 w 1716"/>
                <a:gd name="T101" fmla="*/ 1104 h 1718"/>
                <a:gd name="T102" fmla="*/ 1712 w 1716"/>
                <a:gd name="T103" fmla="*/ 1121 h 1718"/>
                <a:gd name="T104" fmla="*/ 1716 w 1716"/>
                <a:gd name="T105" fmla="*/ 1143 h 1718"/>
                <a:gd name="T106" fmla="*/ 1715 w 1716"/>
                <a:gd name="T107" fmla="*/ 1668 h 1718"/>
                <a:gd name="T108" fmla="*/ 1707 w 1716"/>
                <a:gd name="T109" fmla="*/ 1688 h 1718"/>
                <a:gd name="T110" fmla="*/ 1694 w 1716"/>
                <a:gd name="T111" fmla="*/ 1704 h 1718"/>
                <a:gd name="T112" fmla="*/ 1675 w 1716"/>
                <a:gd name="T113" fmla="*/ 1714 h 1718"/>
                <a:gd name="T114" fmla="*/ 1664 w 1716"/>
                <a:gd name="T115" fmla="*/ 1717 h 1718"/>
                <a:gd name="T116" fmla="*/ 1659 w 1716"/>
                <a:gd name="T117" fmla="*/ 1718 h 1718"/>
                <a:gd name="T118" fmla="*/ 1648 w 1716"/>
                <a:gd name="T119" fmla="*/ 1717 h 1718"/>
                <a:gd name="T120" fmla="*/ 1641 w 1716"/>
                <a:gd name="T121" fmla="*/ 1716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16" h="1718">
                  <a:moveTo>
                    <a:pt x="1641" y="1716"/>
                  </a:moveTo>
                  <a:lnTo>
                    <a:pt x="1558" y="1711"/>
                  </a:lnTo>
                  <a:lnTo>
                    <a:pt x="1476" y="1702"/>
                  </a:lnTo>
                  <a:lnTo>
                    <a:pt x="1396" y="1688"/>
                  </a:lnTo>
                  <a:lnTo>
                    <a:pt x="1317" y="1671"/>
                  </a:lnTo>
                  <a:lnTo>
                    <a:pt x="1239" y="1651"/>
                  </a:lnTo>
                  <a:lnTo>
                    <a:pt x="1163" y="1627"/>
                  </a:lnTo>
                  <a:lnTo>
                    <a:pt x="1089" y="1599"/>
                  </a:lnTo>
                  <a:lnTo>
                    <a:pt x="1016" y="1569"/>
                  </a:lnTo>
                  <a:lnTo>
                    <a:pt x="944" y="1535"/>
                  </a:lnTo>
                  <a:lnTo>
                    <a:pt x="875" y="1498"/>
                  </a:lnTo>
                  <a:lnTo>
                    <a:pt x="807" y="1458"/>
                  </a:lnTo>
                  <a:lnTo>
                    <a:pt x="742" y="1414"/>
                  </a:lnTo>
                  <a:lnTo>
                    <a:pt x="679" y="1369"/>
                  </a:lnTo>
                  <a:lnTo>
                    <a:pt x="617" y="1320"/>
                  </a:lnTo>
                  <a:lnTo>
                    <a:pt x="558" y="1268"/>
                  </a:lnTo>
                  <a:lnTo>
                    <a:pt x="503" y="1215"/>
                  </a:lnTo>
                  <a:lnTo>
                    <a:pt x="448" y="1158"/>
                  </a:lnTo>
                  <a:lnTo>
                    <a:pt x="398" y="1099"/>
                  </a:lnTo>
                  <a:lnTo>
                    <a:pt x="349" y="1038"/>
                  </a:lnTo>
                  <a:lnTo>
                    <a:pt x="303" y="974"/>
                  </a:lnTo>
                  <a:lnTo>
                    <a:pt x="260" y="910"/>
                  </a:lnTo>
                  <a:lnTo>
                    <a:pt x="220" y="842"/>
                  </a:lnTo>
                  <a:lnTo>
                    <a:pt x="183" y="773"/>
                  </a:lnTo>
                  <a:lnTo>
                    <a:pt x="149" y="701"/>
                  </a:lnTo>
                  <a:lnTo>
                    <a:pt x="118" y="628"/>
                  </a:lnTo>
                  <a:lnTo>
                    <a:pt x="91" y="553"/>
                  </a:lnTo>
                  <a:lnTo>
                    <a:pt x="67" y="477"/>
                  </a:lnTo>
                  <a:lnTo>
                    <a:pt x="47" y="399"/>
                  </a:lnTo>
                  <a:lnTo>
                    <a:pt x="29" y="320"/>
                  </a:lnTo>
                  <a:lnTo>
                    <a:pt x="16" y="239"/>
                  </a:lnTo>
                  <a:lnTo>
                    <a:pt x="7" y="158"/>
                  </a:lnTo>
                  <a:lnTo>
                    <a:pt x="2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1" y="52"/>
                  </a:lnTo>
                  <a:lnTo>
                    <a:pt x="4" y="40"/>
                  </a:lnTo>
                  <a:lnTo>
                    <a:pt x="8" y="31"/>
                  </a:lnTo>
                  <a:lnTo>
                    <a:pt x="14" y="22"/>
                  </a:lnTo>
                  <a:lnTo>
                    <a:pt x="21" y="15"/>
                  </a:lnTo>
                  <a:lnTo>
                    <a:pt x="29" y="9"/>
                  </a:lnTo>
                  <a:lnTo>
                    <a:pt x="39" y="4"/>
                  </a:lnTo>
                  <a:lnTo>
                    <a:pt x="50" y="1"/>
                  </a:lnTo>
                  <a:lnTo>
                    <a:pt x="61" y="0"/>
                  </a:lnTo>
                  <a:lnTo>
                    <a:pt x="575" y="0"/>
                  </a:lnTo>
                  <a:lnTo>
                    <a:pt x="580" y="1"/>
                  </a:lnTo>
                  <a:lnTo>
                    <a:pt x="586" y="1"/>
                  </a:lnTo>
                  <a:lnTo>
                    <a:pt x="591" y="3"/>
                  </a:lnTo>
                  <a:lnTo>
                    <a:pt x="597" y="4"/>
                  </a:lnTo>
                  <a:lnTo>
                    <a:pt x="606" y="9"/>
                  </a:lnTo>
                  <a:lnTo>
                    <a:pt x="615" y="16"/>
                  </a:lnTo>
                  <a:lnTo>
                    <a:pt x="622" y="24"/>
                  </a:lnTo>
                  <a:lnTo>
                    <a:pt x="628" y="33"/>
                  </a:lnTo>
                  <a:lnTo>
                    <a:pt x="630" y="38"/>
                  </a:lnTo>
                  <a:lnTo>
                    <a:pt x="632" y="44"/>
                  </a:lnTo>
                  <a:lnTo>
                    <a:pt x="633" y="49"/>
                  </a:lnTo>
                  <a:lnTo>
                    <a:pt x="634" y="55"/>
                  </a:lnTo>
                  <a:lnTo>
                    <a:pt x="634" y="55"/>
                  </a:lnTo>
                  <a:lnTo>
                    <a:pt x="634" y="58"/>
                  </a:lnTo>
                  <a:lnTo>
                    <a:pt x="635" y="61"/>
                  </a:lnTo>
                  <a:lnTo>
                    <a:pt x="635" y="62"/>
                  </a:lnTo>
                  <a:lnTo>
                    <a:pt x="639" y="112"/>
                  </a:lnTo>
                  <a:lnTo>
                    <a:pt x="645" y="163"/>
                  </a:lnTo>
                  <a:lnTo>
                    <a:pt x="654" y="212"/>
                  </a:lnTo>
                  <a:lnTo>
                    <a:pt x="665" y="261"/>
                  </a:lnTo>
                  <a:lnTo>
                    <a:pt x="678" y="309"/>
                  </a:lnTo>
                  <a:lnTo>
                    <a:pt x="693" y="356"/>
                  </a:lnTo>
                  <a:lnTo>
                    <a:pt x="710" y="402"/>
                  </a:lnTo>
                  <a:lnTo>
                    <a:pt x="729" y="447"/>
                  </a:lnTo>
                  <a:lnTo>
                    <a:pt x="750" y="491"/>
                  </a:lnTo>
                  <a:lnTo>
                    <a:pt x="773" y="534"/>
                  </a:lnTo>
                  <a:lnTo>
                    <a:pt x="798" y="575"/>
                  </a:lnTo>
                  <a:lnTo>
                    <a:pt x="825" y="616"/>
                  </a:lnTo>
                  <a:lnTo>
                    <a:pt x="853" y="655"/>
                  </a:lnTo>
                  <a:lnTo>
                    <a:pt x="883" y="693"/>
                  </a:lnTo>
                  <a:lnTo>
                    <a:pt x="915" y="729"/>
                  </a:lnTo>
                  <a:lnTo>
                    <a:pt x="948" y="764"/>
                  </a:lnTo>
                  <a:lnTo>
                    <a:pt x="982" y="797"/>
                  </a:lnTo>
                  <a:lnTo>
                    <a:pt x="1019" y="830"/>
                  </a:lnTo>
                  <a:lnTo>
                    <a:pt x="1056" y="860"/>
                  </a:lnTo>
                  <a:lnTo>
                    <a:pt x="1095" y="888"/>
                  </a:lnTo>
                  <a:lnTo>
                    <a:pt x="1135" y="915"/>
                  </a:lnTo>
                  <a:lnTo>
                    <a:pt x="1177" y="940"/>
                  </a:lnTo>
                  <a:lnTo>
                    <a:pt x="1219" y="963"/>
                  </a:lnTo>
                  <a:lnTo>
                    <a:pt x="1263" y="985"/>
                  </a:lnTo>
                  <a:lnTo>
                    <a:pt x="1308" y="1005"/>
                  </a:lnTo>
                  <a:lnTo>
                    <a:pt x="1354" y="1022"/>
                  </a:lnTo>
                  <a:lnTo>
                    <a:pt x="1400" y="1037"/>
                  </a:lnTo>
                  <a:lnTo>
                    <a:pt x="1449" y="1050"/>
                  </a:lnTo>
                  <a:lnTo>
                    <a:pt x="1497" y="1062"/>
                  </a:lnTo>
                  <a:lnTo>
                    <a:pt x="1546" y="1071"/>
                  </a:lnTo>
                  <a:lnTo>
                    <a:pt x="1597" y="1078"/>
                  </a:lnTo>
                  <a:lnTo>
                    <a:pt x="1647" y="1082"/>
                  </a:lnTo>
                  <a:lnTo>
                    <a:pt x="1651" y="1081"/>
                  </a:lnTo>
                  <a:lnTo>
                    <a:pt x="1655" y="1081"/>
                  </a:lnTo>
                  <a:lnTo>
                    <a:pt x="1662" y="1082"/>
                  </a:lnTo>
                  <a:lnTo>
                    <a:pt x="1668" y="1083"/>
                  </a:lnTo>
                  <a:lnTo>
                    <a:pt x="1678" y="1086"/>
                  </a:lnTo>
                  <a:lnTo>
                    <a:pt x="1688" y="1091"/>
                  </a:lnTo>
                  <a:lnTo>
                    <a:pt x="1696" y="1097"/>
                  </a:lnTo>
                  <a:lnTo>
                    <a:pt x="1702" y="1104"/>
                  </a:lnTo>
                  <a:lnTo>
                    <a:pt x="1708" y="1112"/>
                  </a:lnTo>
                  <a:lnTo>
                    <a:pt x="1712" y="1121"/>
                  </a:lnTo>
                  <a:lnTo>
                    <a:pt x="1715" y="1131"/>
                  </a:lnTo>
                  <a:lnTo>
                    <a:pt x="1716" y="1143"/>
                  </a:lnTo>
                  <a:lnTo>
                    <a:pt x="1716" y="1657"/>
                  </a:lnTo>
                  <a:lnTo>
                    <a:pt x="1715" y="1668"/>
                  </a:lnTo>
                  <a:lnTo>
                    <a:pt x="1712" y="1678"/>
                  </a:lnTo>
                  <a:lnTo>
                    <a:pt x="1707" y="1688"/>
                  </a:lnTo>
                  <a:lnTo>
                    <a:pt x="1701" y="1697"/>
                  </a:lnTo>
                  <a:lnTo>
                    <a:pt x="1694" y="1704"/>
                  </a:lnTo>
                  <a:lnTo>
                    <a:pt x="1685" y="1710"/>
                  </a:lnTo>
                  <a:lnTo>
                    <a:pt x="1675" y="1714"/>
                  </a:lnTo>
                  <a:lnTo>
                    <a:pt x="1664" y="1717"/>
                  </a:lnTo>
                  <a:lnTo>
                    <a:pt x="1664" y="1717"/>
                  </a:lnTo>
                  <a:lnTo>
                    <a:pt x="1664" y="1717"/>
                  </a:lnTo>
                  <a:lnTo>
                    <a:pt x="1659" y="1718"/>
                  </a:lnTo>
                  <a:lnTo>
                    <a:pt x="1655" y="1718"/>
                  </a:lnTo>
                  <a:lnTo>
                    <a:pt x="1648" y="1717"/>
                  </a:lnTo>
                  <a:lnTo>
                    <a:pt x="1641" y="1716"/>
                  </a:lnTo>
                  <a:lnTo>
                    <a:pt x="1641" y="1716"/>
                  </a:lnTo>
                  <a:lnTo>
                    <a:pt x="1641" y="17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8A8C724E-41FF-45C0-8D36-625DEBD59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975" y="3241675"/>
              <a:ext cx="908050" cy="909638"/>
            </a:xfrm>
            <a:custGeom>
              <a:avLst/>
              <a:gdLst>
                <a:gd name="T0" fmla="*/ 1714 w 1716"/>
                <a:gd name="T1" fmla="*/ 1643 h 1718"/>
                <a:gd name="T2" fmla="*/ 1709 w 1716"/>
                <a:gd name="T3" fmla="*/ 1560 h 1718"/>
                <a:gd name="T4" fmla="*/ 1687 w 1716"/>
                <a:gd name="T5" fmla="*/ 1398 h 1718"/>
                <a:gd name="T6" fmla="*/ 1649 w 1716"/>
                <a:gd name="T7" fmla="*/ 1241 h 1718"/>
                <a:gd name="T8" fmla="*/ 1597 w 1716"/>
                <a:gd name="T9" fmla="*/ 1090 h 1718"/>
                <a:gd name="T10" fmla="*/ 1533 w 1716"/>
                <a:gd name="T11" fmla="*/ 945 h 1718"/>
                <a:gd name="T12" fmla="*/ 1456 w 1716"/>
                <a:gd name="T13" fmla="*/ 808 h 1718"/>
                <a:gd name="T14" fmla="*/ 1367 w 1716"/>
                <a:gd name="T15" fmla="*/ 680 h 1718"/>
                <a:gd name="T16" fmla="*/ 1267 w 1716"/>
                <a:gd name="T17" fmla="*/ 560 h 1718"/>
                <a:gd name="T18" fmla="*/ 1156 w 1716"/>
                <a:gd name="T19" fmla="*/ 450 h 1718"/>
                <a:gd name="T20" fmla="*/ 1037 w 1716"/>
                <a:gd name="T21" fmla="*/ 349 h 1718"/>
                <a:gd name="T22" fmla="*/ 908 w 1716"/>
                <a:gd name="T23" fmla="*/ 260 h 1718"/>
                <a:gd name="T24" fmla="*/ 772 w 1716"/>
                <a:gd name="T25" fmla="*/ 183 h 1718"/>
                <a:gd name="T26" fmla="*/ 627 w 1716"/>
                <a:gd name="T27" fmla="*/ 118 h 1718"/>
                <a:gd name="T28" fmla="*/ 476 w 1716"/>
                <a:gd name="T29" fmla="*/ 68 h 1718"/>
                <a:gd name="T30" fmla="*/ 320 w 1716"/>
                <a:gd name="T31" fmla="*/ 30 h 1718"/>
                <a:gd name="T32" fmla="*/ 158 w 1716"/>
                <a:gd name="T33" fmla="*/ 7 h 1718"/>
                <a:gd name="T34" fmla="*/ 68 w 1716"/>
                <a:gd name="T35" fmla="*/ 1 h 1718"/>
                <a:gd name="T36" fmla="*/ 57 w 1716"/>
                <a:gd name="T37" fmla="*/ 1 h 1718"/>
                <a:gd name="T38" fmla="*/ 41 w 1716"/>
                <a:gd name="T39" fmla="*/ 4 h 1718"/>
                <a:gd name="T40" fmla="*/ 22 w 1716"/>
                <a:gd name="T41" fmla="*/ 14 h 1718"/>
                <a:gd name="T42" fmla="*/ 9 w 1716"/>
                <a:gd name="T43" fmla="*/ 30 h 1718"/>
                <a:gd name="T44" fmla="*/ 1 w 1716"/>
                <a:gd name="T45" fmla="*/ 51 h 1718"/>
                <a:gd name="T46" fmla="*/ 0 w 1716"/>
                <a:gd name="T47" fmla="*/ 575 h 1718"/>
                <a:gd name="T48" fmla="*/ 2 w 1716"/>
                <a:gd name="T49" fmla="*/ 586 h 1718"/>
                <a:gd name="T50" fmla="*/ 5 w 1716"/>
                <a:gd name="T51" fmla="*/ 598 h 1718"/>
                <a:gd name="T52" fmla="*/ 16 w 1716"/>
                <a:gd name="T53" fmla="*/ 616 h 1718"/>
                <a:gd name="T54" fmla="*/ 33 w 1716"/>
                <a:gd name="T55" fmla="*/ 629 h 1718"/>
                <a:gd name="T56" fmla="*/ 43 w 1716"/>
                <a:gd name="T57" fmla="*/ 633 h 1718"/>
                <a:gd name="T58" fmla="*/ 55 w 1716"/>
                <a:gd name="T59" fmla="*/ 635 h 1718"/>
                <a:gd name="T60" fmla="*/ 61 w 1716"/>
                <a:gd name="T61" fmla="*/ 636 h 1718"/>
                <a:gd name="T62" fmla="*/ 112 w 1716"/>
                <a:gd name="T63" fmla="*/ 640 h 1718"/>
                <a:gd name="T64" fmla="*/ 212 w 1716"/>
                <a:gd name="T65" fmla="*/ 655 h 1718"/>
                <a:gd name="T66" fmla="*/ 309 w 1716"/>
                <a:gd name="T67" fmla="*/ 679 h 1718"/>
                <a:gd name="T68" fmla="*/ 402 w 1716"/>
                <a:gd name="T69" fmla="*/ 711 h 1718"/>
                <a:gd name="T70" fmla="*/ 491 w 1716"/>
                <a:gd name="T71" fmla="*/ 752 h 1718"/>
                <a:gd name="T72" fmla="*/ 575 w 1716"/>
                <a:gd name="T73" fmla="*/ 799 h 1718"/>
                <a:gd name="T74" fmla="*/ 655 w 1716"/>
                <a:gd name="T75" fmla="*/ 854 h 1718"/>
                <a:gd name="T76" fmla="*/ 728 w 1716"/>
                <a:gd name="T77" fmla="*/ 916 h 1718"/>
                <a:gd name="T78" fmla="*/ 796 w 1716"/>
                <a:gd name="T79" fmla="*/ 984 h 1718"/>
                <a:gd name="T80" fmla="*/ 859 w 1716"/>
                <a:gd name="T81" fmla="*/ 1058 h 1718"/>
                <a:gd name="T82" fmla="*/ 915 w 1716"/>
                <a:gd name="T83" fmla="*/ 1137 h 1718"/>
                <a:gd name="T84" fmla="*/ 962 w 1716"/>
                <a:gd name="T85" fmla="*/ 1221 h 1718"/>
                <a:gd name="T86" fmla="*/ 1004 w 1716"/>
                <a:gd name="T87" fmla="*/ 1310 h 1718"/>
                <a:gd name="T88" fmla="*/ 1036 w 1716"/>
                <a:gd name="T89" fmla="*/ 1403 h 1718"/>
                <a:gd name="T90" fmla="*/ 1060 w 1716"/>
                <a:gd name="T91" fmla="*/ 1499 h 1718"/>
                <a:gd name="T92" fmla="*/ 1076 w 1716"/>
                <a:gd name="T93" fmla="*/ 1598 h 1718"/>
                <a:gd name="T94" fmla="*/ 1080 w 1716"/>
                <a:gd name="T95" fmla="*/ 1653 h 1718"/>
                <a:gd name="T96" fmla="*/ 1080 w 1716"/>
                <a:gd name="T97" fmla="*/ 1664 h 1718"/>
                <a:gd name="T98" fmla="*/ 1081 w 1716"/>
                <a:gd name="T99" fmla="*/ 1671 h 1718"/>
                <a:gd name="T100" fmla="*/ 1085 w 1716"/>
                <a:gd name="T101" fmla="*/ 1680 h 1718"/>
                <a:gd name="T102" fmla="*/ 1096 w 1716"/>
                <a:gd name="T103" fmla="*/ 1698 h 1718"/>
                <a:gd name="T104" fmla="*/ 1111 w 1716"/>
                <a:gd name="T105" fmla="*/ 1710 h 1718"/>
                <a:gd name="T106" fmla="*/ 1130 w 1716"/>
                <a:gd name="T107" fmla="*/ 1717 h 1718"/>
                <a:gd name="T108" fmla="*/ 1655 w 1716"/>
                <a:gd name="T109" fmla="*/ 1718 h 1718"/>
                <a:gd name="T110" fmla="*/ 1676 w 1716"/>
                <a:gd name="T111" fmla="*/ 1714 h 1718"/>
                <a:gd name="T112" fmla="*/ 1695 w 1716"/>
                <a:gd name="T113" fmla="*/ 1703 h 1718"/>
                <a:gd name="T114" fmla="*/ 1708 w 1716"/>
                <a:gd name="T115" fmla="*/ 1687 h 1718"/>
                <a:gd name="T116" fmla="*/ 1715 w 1716"/>
                <a:gd name="T117" fmla="*/ 1666 h 1718"/>
                <a:gd name="T118" fmla="*/ 1715 w 1716"/>
                <a:gd name="T119" fmla="*/ 1666 h 1718"/>
                <a:gd name="T120" fmla="*/ 1715 w 1716"/>
                <a:gd name="T121" fmla="*/ 1664 h 1718"/>
                <a:gd name="T122" fmla="*/ 1716 w 1716"/>
                <a:gd name="T123" fmla="*/ 1657 h 1718"/>
                <a:gd name="T124" fmla="*/ 1714 w 1716"/>
                <a:gd name="T125" fmla="*/ 164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6" h="1718">
                  <a:moveTo>
                    <a:pt x="1714" y="1643"/>
                  </a:moveTo>
                  <a:lnTo>
                    <a:pt x="1714" y="1643"/>
                  </a:lnTo>
                  <a:lnTo>
                    <a:pt x="1714" y="1643"/>
                  </a:lnTo>
                  <a:lnTo>
                    <a:pt x="1709" y="1560"/>
                  </a:lnTo>
                  <a:lnTo>
                    <a:pt x="1700" y="1479"/>
                  </a:lnTo>
                  <a:lnTo>
                    <a:pt x="1687" y="1398"/>
                  </a:lnTo>
                  <a:lnTo>
                    <a:pt x="1669" y="1319"/>
                  </a:lnTo>
                  <a:lnTo>
                    <a:pt x="1649" y="1241"/>
                  </a:lnTo>
                  <a:lnTo>
                    <a:pt x="1625" y="1165"/>
                  </a:lnTo>
                  <a:lnTo>
                    <a:pt x="1597" y="1090"/>
                  </a:lnTo>
                  <a:lnTo>
                    <a:pt x="1567" y="1017"/>
                  </a:lnTo>
                  <a:lnTo>
                    <a:pt x="1533" y="945"/>
                  </a:lnTo>
                  <a:lnTo>
                    <a:pt x="1496" y="876"/>
                  </a:lnTo>
                  <a:lnTo>
                    <a:pt x="1456" y="808"/>
                  </a:lnTo>
                  <a:lnTo>
                    <a:pt x="1413" y="743"/>
                  </a:lnTo>
                  <a:lnTo>
                    <a:pt x="1367" y="680"/>
                  </a:lnTo>
                  <a:lnTo>
                    <a:pt x="1318" y="619"/>
                  </a:lnTo>
                  <a:lnTo>
                    <a:pt x="1267" y="560"/>
                  </a:lnTo>
                  <a:lnTo>
                    <a:pt x="1213" y="503"/>
                  </a:lnTo>
                  <a:lnTo>
                    <a:pt x="1156" y="450"/>
                  </a:lnTo>
                  <a:lnTo>
                    <a:pt x="1098" y="398"/>
                  </a:lnTo>
                  <a:lnTo>
                    <a:pt x="1037" y="349"/>
                  </a:lnTo>
                  <a:lnTo>
                    <a:pt x="973" y="304"/>
                  </a:lnTo>
                  <a:lnTo>
                    <a:pt x="908" y="260"/>
                  </a:lnTo>
                  <a:lnTo>
                    <a:pt x="841" y="221"/>
                  </a:lnTo>
                  <a:lnTo>
                    <a:pt x="772" y="183"/>
                  </a:lnTo>
                  <a:lnTo>
                    <a:pt x="700" y="149"/>
                  </a:lnTo>
                  <a:lnTo>
                    <a:pt x="627" y="118"/>
                  </a:lnTo>
                  <a:lnTo>
                    <a:pt x="552" y="91"/>
                  </a:lnTo>
                  <a:lnTo>
                    <a:pt x="476" y="68"/>
                  </a:lnTo>
                  <a:lnTo>
                    <a:pt x="399" y="47"/>
                  </a:lnTo>
                  <a:lnTo>
                    <a:pt x="320" y="30"/>
                  </a:lnTo>
                  <a:lnTo>
                    <a:pt x="240" y="17"/>
                  </a:lnTo>
                  <a:lnTo>
                    <a:pt x="158" y="7"/>
                  </a:lnTo>
                  <a:lnTo>
                    <a:pt x="75" y="2"/>
                  </a:lnTo>
                  <a:lnTo>
                    <a:pt x="68" y="1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1" y="4"/>
                  </a:lnTo>
                  <a:lnTo>
                    <a:pt x="31" y="8"/>
                  </a:lnTo>
                  <a:lnTo>
                    <a:pt x="22" y="14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51"/>
                  </a:lnTo>
                  <a:lnTo>
                    <a:pt x="0" y="62"/>
                  </a:lnTo>
                  <a:lnTo>
                    <a:pt x="0" y="575"/>
                  </a:lnTo>
                  <a:lnTo>
                    <a:pt x="1" y="581"/>
                  </a:lnTo>
                  <a:lnTo>
                    <a:pt x="2" y="586"/>
                  </a:lnTo>
                  <a:lnTo>
                    <a:pt x="3" y="593"/>
                  </a:lnTo>
                  <a:lnTo>
                    <a:pt x="5" y="598"/>
                  </a:lnTo>
                  <a:lnTo>
                    <a:pt x="9" y="607"/>
                  </a:lnTo>
                  <a:lnTo>
                    <a:pt x="16" y="616"/>
                  </a:lnTo>
                  <a:lnTo>
                    <a:pt x="24" y="623"/>
                  </a:lnTo>
                  <a:lnTo>
                    <a:pt x="33" y="629"/>
                  </a:lnTo>
                  <a:lnTo>
                    <a:pt x="38" y="631"/>
                  </a:lnTo>
                  <a:lnTo>
                    <a:pt x="43" y="633"/>
                  </a:lnTo>
                  <a:lnTo>
                    <a:pt x="48" y="634"/>
                  </a:lnTo>
                  <a:lnTo>
                    <a:pt x="55" y="635"/>
                  </a:lnTo>
                  <a:lnTo>
                    <a:pt x="58" y="636"/>
                  </a:lnTo>
                  <a:lnTo>
                    <a:pt x="61" y="636"/>
                  </a:lnTo>
                  <a:lnTo>
                    <a:pt x="62" y="636"/>
                  </a:lnTo>
                  <a:lnTo>
                    <a:pt x="112" y="640"/>
                  </a:lnTo>
                  <a:lnTo>
                    <a:pt x="163" y="646"/>
                  </a:lnTo>
                  <a:lnTo>
                    <a:pt x="212" y="655"/>
                  </a:lnTo>
                  <a:lnTo>
                    <a:pt x="261" y="666"/>
                  </a:lnTo>
                  <a:lnTo>
                    <a:pt x="309" y="679"/>
                  </a:lnTo>
                  <a:lnTo>
                    <a:pt x="355" y="694"/>
                  </a:lnTo>
                  <a:lnTo>
                    <a:pt x="402" y="711"/>
                  </a:lnTo>
                  <a:lnTo>
                    <a:pt x="446" y="730"/>
                  </a:lnTo>
                  <a:lnTo>
                    <a:pt x="491" y="752"/>
                  </a:lnTo>
                  <a:lnTo>
                    <a:pt x="533" y="774"/>
                  </a:lnTo>
                  <a:lnTo>
                    <a:pt x="575" y="799"/>
                  </a:lnTo>
                  <a:lnTo>
                    <a:pt x="615" y="826"/>
                  </a:lnTo>
                  <a:lnTo>
                    <a:pt x="655" y="854"/>
                  </a:lnTo>
                  <a:lnTo>
                    <a:pt x="692" y="884"/>
                  </a:lnTo>
                  <a:lnTo>
                    <a:pt x="728" y="916"/>
                  </a:lnTo>
                  <a:lnTo>
                    <a:pt x="763" y="949"/>
                  </a:lnTo>
                  <a:lnTo>
                    <a:pt x="796" y="984"/>
                  </a:lnTo>
                  <a:lnTo>
                    <a:pt x="829" y="1020"/>
                  </a:lnTo>
                  <a:lnTo>
                    <a:pt x="859" y="1058"/>
                  </a:lnTo>
                  <a:lnTo>
                    <a:pt x="887" y="1097"/>
                  </a:lnTo>
                  <a:lnTo>
                    <a:pt x="915" y="1137"/>
                  </a:lnTo>
                  <a:lnTo>
                    <a:pt x="939" y="1178"/>
                  </a:lnTo>
                  <a:lnTo>
                    <a:pt x="962" y="1221"/>
                  </a:lnTo>
                  <a:lnTo>
                    <a:pt x="984" y="1265"/>
                  </a:lnTo>
                  <a:lnTo>
                    <a:pt x="1004" y="1310"/>
                  </a:lnTo>
                  <a:lnTo>
                    <a:pt x="1021" y="1355"/>
                  </a:lnTo>
                  <a:lnTo>
                    <a:pt x="1036" y="1403"/>
                  </a:lnTo>
                  <a:lnTo>
                    <a:pt x="1049" y="1451"/>
                  </a:lnTo>
                  <a:lnTo>
                    <a:pt x="1060" y="1499"/>
                  </a:lnTo>
                  <a:lnTo>
                    <a:pt x="1069" y="1549"/>
                  </a:lnTo>
                  <a:lnTo>
                    <a:pt x="1076" y="1598"/>
                  </a:lnTo>
                  <a:lnTo>
                    <a:pt x="1080" y="1649"/>
                  </a:lnTo>
                  <a:lnTo>
                    <a:pt x="1080" y="1653"/>
                  </a:lnTo>
                  <a:lnTo>
                    <a:pt x="1079" y="1657"/>
                  </a:lnTo>
                  <a:lnTo>
                    <a:pt x="1080" y="1664"/>
                  </a:lnTo>
                  <a:lnTo>
                    <a:pt x="1081" y="1671"/>
                  </a:lnTo>
                  <a:lnTo>
                    <a:pt x="1081" y="1671"/>
                  </a:lnTo>
                  <a:lnTo>
                    <a:pt x="1081" y="1671"/>
                  </a:lnTo>
                  <a:lnTo>
                    <a:pt x="1085" y="1680"/>
                  </a:lnTo>
                  <a:lnTo>
                    <a:pt x="1090" y="1690"/>
                  </a:lnTo>
                  <a:lnTo>
                    <a:pt x="1096" y="1698"/>
                  </a:lnTo>
                  <a:lnTo>
                    <a:pt x="1103" y="1705"/>
                  </a:lnTo>
                  <a:lnTo>
                    <a:pt x="1111" y="1710"/>
                  </a:lnTo>
                  <a:lnTo>
                    <a:pt x="1120" y="1714"/>
                  </a:lnTo>
                  <a:lnTo>
                    <a:pt x="1130" y="1717"/>
                  </a:lnTo>
                  <a:lnTo>
                    <a:pt x="1141" y="1718"/>
                  </a:lnTo>
                  <a:lnTo>
                    <a:pt x="1655" y="1718"/>
                  </a:lnTo>
                  <a:lnTo>
                    <a:pt x="1666" y="1717"/>
                  </a:lnTo>
                  <a:lnTo>
                    <a:pt x="1676" y="1714"/>
                  </a:lnTo>
                  <a:lnTo>
                    <a:pt x="1685" y="1709"/>
                  </a:lnTo>
                  <a:lnTo>
                    <a:pt x="1695" y="1703"/>
                  </a:lnTo>
                  <a:lnTo>
                    <a:pt x="1702" y="1696"/>
                  </a:lnTo>
                  <a:lnTo>
                    <a:pt x="1708" y="1687"/>
                  </a:lnTo>
                  <a:lnTo>
                    <a:pt x="1712" y="1677"/>
                  </a:lnTo>
                  <a:lnTo>
                    <a:pt x="1715" y="1666"/>
                  </a:lnTo>
                  <a:lnTo>
                    <a:pt x="1715" y="1666"/>
                  </a:lnTo>
                  <a:lnTo>
                    <a:pt x="1715" y="1666"/>
                  </a:lnTo>
                  <a:lnTo>
                    <a:pt x="1715" y="1665"/>
                  </a:lnTo>
                  <a:lnTo>
                    <a:pt x="1715" y="1664"/>
                  </a:lnTo>
                  <a:lnTo>
                    <a:pt x="1716" y="1661"/>
                  </a:lnTo>
                  <a:lnTo>
                    <a:pt x="1716" y="1657"/>
                  </a:lnTo>
                  <a:lnTo>
                    <a:pt x="1716" y="1650"/>
                  </a:lnTo>
                  <a:lnTo>
                    <a:pt x="1714" y="16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</p:spTree>
    <p:extLst>
      <p:ext uri="{BB962C8B-B14F-4D97-AF65-F5344CB8AC3E}">
        <p14:creationId xmlns:p14="http://schemas.microsoft.com/office/powerpoint/2010/main" val="29101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112D7-9986-4820-A5A3-40121728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911A9-B164-4C46-932C-0F4A5E4EC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90B5BC-6C23-4964-BDE1-00BF11A28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D3428D-CFEA-4FDB-84F9-09E44589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08EA5-A284-428A-AE15-675AC025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33BBD4-0B17-483C-B254-E2509069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62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10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9A0DA8-1927-4966-877F-2B76CAB94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0222" y="886558"/>
            <a:ext cx="4953184" cy="2496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6225B51-F64C-4C25-BB6F-09AB2ED00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0222" y="3474464"/>
            <a:ext cx="4953184" cy="2496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89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4360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EC32558-2943-46C0-8692-83B704F9B5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0740" y="2095500"/>
            <a:ext cx="1042035" cy="1040423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83D2EB6-F626-46E3-8B96-415B0D2F1C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5214" y="2095500"/>
            <a:ext cx="1042035" cy="1040423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EF1CE2F-C1E5-49DF-8A86-F3C28516DE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0740" y="4160748"/>
            <a:ext cx="1042035" cy="1040423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6CB5EAF-D99F-4D78-ACA6-759E762FE0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5214" y="4160748"/>
            <a:ext cx="1042035" cy="1040423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935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1AFB15-BC19-46DD-8731-8E9A0B56C7D3}"/>
              </a:ext>
            </a:extLst>
          </p:cNvPr>
          <p:cNvGrpSpPr/>
          <p:nvPr userDrawn="1"/>
        </p:nvGrpSpPr>
        <p:grpSpPr>
          <a:xfrm>
            <a:off x="11551127" y="2907657"/>
            <a:ext cx="201846" cy="1042688"/>
            <a:chOff x="18074951" y="5024337"/>
            <a:chExt cx="244729" cy="1266166"/>
          </a:xfrm>
        </p:grpSpPr>
        <p:sp>
          <p:nvSpPr>
            <p:cNvPr id="4" name="Freeform 75">
              <a:extLst>
                <a:ext uri="{FF2B5EF4-FFF2-40B4-BE49-F238E27FC236}">
                  <a16:creationId xmlns:a16="http://schemas.microsoft.com/office/drawing/2014/main" id="{83CAAFEE-3985-4822-8008-EA5554510D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137249" y="5024337"/>
              <a:ext cx="120133" cy="223104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" name="Freeform 85">
              <a:extLst>
                <a:ext uri="{FF2B5EF4-FFF2-40B4-BE49-F238E27FC236}">
                  <a16:creationId xmlns:a16="http://schemas.microsoft.com/office/drawing/2014/main" id="{050ACA59-EA98-4991-A147-E58CF00EC4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84332" y="5555993"/>
              <a:ext cx="225966" cy="18162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EE68EB-A2FA-4B64-9F28-2F1379CBC7E2}"/>
                </a:ext>
              </a:extLst>
            </p:cNvPr>
            <p:cNvGrpSpPr/>
            <p:nvPr/>
          </p:nvGrpSpPr>
          <p:grpSpPr>
            <a:xfrm>
              <a:off x="18074951" y="6046174"/>
              <a:ext cx="244729" cy="244329"/>
              <a:chOff x="910648" y="5598469"/>
              <a:chExt cx="730034" cy="728842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36AC3D9-04CE-4576-9AEA-0D434AC3DB8C}"/>
                  </a:ext>
                </a:extLst>
              </p:cNvPr>
              <p:cNvGrpSpPr/>
              <p:nvPr/>
            </p:nvGrpSpPr>
            <p:grpSpPr>
              <a:xfrm>
                <a:off x="910648" y="5598469"/>
                <a:ext cx="730034" cy="728842"/>
                <a:chOff x="2110189" y="863994"/>
                <a:chExt cx="724256" cy="723073"/>
              </a:xfrm>
              <a:grpFill/>
            </p:grpSpPr>
            <p:sp>
              <p:nvSpPr>
                <p:cNvPr id="9" name="Freeform 5">
                  <a:extLst>
                    <a:ext uri="{FF2B5EF4-FFF2-40B4-BE49-F238E27FC236}">
                      <a16:creationId xmlns:a16="http://schemas.microsoft.com/office/drawing/2014/main" id="{DABEAAEC-B869-4935-A8A8-88AD875E90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10189" y="863994"/>
                  <a:ext cx="724256" cy="723073"/>
                </a:xfrm>
                <a:custGeom>
                  <a:avLst/>
                  <a:gdLst>
                    <a:gd name="T0" fmla="*/ 1263 w 4293"/>
                    <a:gd name="T1" fmla="*/ 4274 h 4286"/>
                    <a:gd name="T2" fmla="*/ 919 w 4293"/>
                    <a:gd name="T3" fmla="*/ 4230 h 4286"/>
                    <a:gd name="T4" fmla="*/ 634 w 4293"/>
                    <a:gd name="T5" fmla="*/ 4126 h 4286"/>
                    <a:gd name="T6" fmla="*/ 360 w 4293"/>
                    <a:gd name="T7" fmla="*/ 3926 h 4286"/>
                    <a:gd name="T8" fmla="*/ 188 w 4293"/>
                    <a:gd name="T9" fmla="*/ 3702 h 4286"/>
                    <a:gd name="T10" fmla="*/ 74 w 4293"/>
                    <a:gd name="T11" fmla="*/ 3430 h 4286"/>
                    <a:gd name="T12" fmla="*/ 14 w 4293"/>
                    <a:gd name="T13" fmla="*/ 3027 h 4286"/>
                    <a:gd name="T14" fmla="*/ 0 w 4293"/>
                    <a:gd name="T15" fmla="*/ 2143 h 4286"/>
                    <a:gd name="T16" fmla="*/ 18 w 4293"/>
                    <a:gd name="T17" fmla="*/ 1183 h 4286"/>
                    <a:gd name="T18" fmla="*/ 92 w 4293"/>
                    <a:gd name="T19" fmla="*/ 796 h 4286"/>
                    <a:gd name="T20" fmla="*/ 216 w 4293"/>
                    <a:gd name="T21" fmla="*/ 536 h 4286"/>
                    <a:gd name="T22" fmla="*/ 404 w 4293"/>
                    <a:gd name="T23" fmla="*/ 318 h 4286"/>
                    <a:gd name="T24" fmla="*/ 686 w 4293"/>
                    <a:gd name="T25" fmla="*/ 134 h 4286"/>
                    <a:gd name="T26" fmla="*/ 981 w 4293"/>
                    <a:gd name="T27" fmla="*/ 44 h 4286"/>
                    <a:gd name="T28" fmla="*/ 1415 w 4293"/>
                    <a:gd name="T29" fmla="*/ 6 h 4286"/>
                    <a:gd name="T30" fmla="*/ 2722 w 4293"/>
                    <a:gd name="T31" fmla="*/ 2 h 4286"/>
                    <a:gd name="T32" fmla="*/ 3248 w 4293"/>
                    <a:gd name="T33" fmla="*/ 32 h 4286"/>
                    <a:gd name="T34" fmla="*/ 3552 w 4293"/>
                    <a:gd name="T35" fmla="*/ 112 h 4286"/>
                    <a:gd name="T36" fmla="*/ 3847 w 4293"/>
                    <a:gd name="T37" fmla="*/ 280 h 4286"/>
                    <a:gd name="T38" fmla="*/ 4045 w 4293"/>
                    <a:gd name="T39" fmla="*/ 490 h 4286"/>
                    <a:gd name="T40" fmla="*/ 4181 w 4293"/>
                    <a:gd name="T41" fmla="*/ 740 h 4286"/>
                    <a:gd name="T42" fmla="*/ 4269 w 4293"/>
                    <a:gd name="T43" fmla="*/ 1111 h 4286"/>
                    <a:gd name="T44" fmla="*/ 4293 w 4293"/>
                    <a:gd name="T45" fmla="*/ 1793 h 4286"/>
                    <a:gd name="T46" fmla="*/ 4281 w 4293"/>
                    <a:gd name="T47" fmla="*/ 3027 h 4286"/>
                    <a:gd name="T48" fmla="*/ 4237 w 4293"/>
                    <a:gd name="T49" fmla="*/ 3370 h 4286"/>
                    <a:gd name="T50" fmla="*/ 4133 w 4293"/>
                    <a:gd name="T51" fmla="*/ 3654 h 4286"/>
                    <a:gd name="T52" fmla="*/ 3933 w 4293"/>
                    <a:gd name="T53" fmla="*/ 3926 h 4286"/>
                    <a:gd name="T54" fmla="*/ 3709 w 4293"/>
                    <a:gd name="T55" fmla="*/ 4100 h 4286"/>
                    <a:gd name="T56" fmla="*/ 3436 w 4293"/>
                    <a:gd name="T57" fmla="*/ 4214 h 4286"/>
                    <a:gd name="T58" fmla="*/ 3032 w 4293"/>
                    <a:gd name="T59" fmla="*/ 4274 h 4286"/>
                    <a:gd name="T60" fmla="*/ 2148 w 4293"/>
                    <a:gd name="T61" fmla="*/ 4286 h 4286"/>
                    <a:gd name="T62" fmla="*/ 1281 w 4293"/>
                    <a:gd name="T63" fmla="*/ 400 h 4286"/>
                    <a:gd name="T64" fmla="*/ 987 w 4293"/>
                    <a:gd name="T65" fmla="*/ 440 h 4286"/>
                    <a:gd name="T66" fmla="*/ 813 w 4293"/>
                    <a:gd name="T67" fmla="*/ 504 h 4286"/>
                    <a:gd name="T68" fmla="*/ 634 w 4293"/>
                    <a:gd name="T69" fmla="*/ 634 h 4286"/>
                    <a:gd name="T70" fmla="*/ 522 w 4293"/>
                    <a:gd name="T71" fmla="*/ 778 h 4286"/>
                    <a:gd name="T72" fmla="*/ 452 w 4293"/>
                    <a:gd name="T73" fmla="*/ 944 h 4286"/>
                    <a:gd name="T74" fmla="*/ 400 w 4293"/>
                    <a:gd name="T75" fmla="*/ 1277 h 4286"/>
                    <a:gd name="T76" fmla="*/ 388 w 4293"/>
                    <a:gd name="T77" fmla="*/ 2143 h 4286"/>
                    <a:gd name="T78" fmla="*/ 406 w 4293"/>
                    <a:gd name="T79" fmla="*/ 3083 h 4286"/>
                    <a:gd name="T80" fmla="*/ 464 w 4293"/>
                    <a:gd name="T81" fmla="*/ 3376 h 4286"/>
                    <a:gd name="T82" fmla="*/ 542 w 4293"/>
                    <a:gd name="T83" fmla="*/ 3538 h 4286"/>
                    <a:gd name="T84" fmla="*/ 662 w 4293"/>
                    <a:gd name="T85" fmla="*/ 3680 h 4286"/>
                    <a:gd name="T86" fmla="*/ 847 w 4293"/>
                    <a:gd name="T87" fmla="*/ 3798 h 4286"/>
                    <a:gd name="T88" fmla="*/ 1031 w 4293"/>
                    <a:gd name="T89" fmla="*/ 3858 h 4286"/>
                    <a:gd name="T90" fmla="*/ 1431 w 4293"/>
                    <a:gd name="T91" fmla="*/ 3892 h 4286"/>
                    <a:gd name="T92" fmla="*/ 2712 w 4293"/>
                    <a:gd name="T93" fmla="*/ 3896 h 4286"/>
                    <a:gd name="T94" fmla="*/ 3212 w 4293"/>
                    <a:gd name="T95" fmla="*/ 3866 h 4286"/>
                    <a:gd name="T96" fmla="*/ 3412 w 4293"/>
                    <a:gd name="T97" fmla="*/ 3812 h 4286"/>
                    <a:gd name="T98" fmla="*/ 3603 w 4293"/>
                    <a:gd name="T99" fmla="*/ 3704 h 4286"/>
                    <a:gd name="T100" fmla="*/ 3733 w 4293"/>
                    <a:gd name="T101" fmla="*/ 3568 h 4286"/>
                    <a:gd name="T102" fmla="*/ 3819 w 4293"/>
                    <a:gd name="T103" fmla="*/ 3406 h 4286"/>
                    <a:gd name="T104" fmla="*/ 3881 w 4293"/>
                    <a:gd name="T105" fmla="*/ 3149 h 4286"/>
                    <a:gd name="T106" fmla="*/ 3905 w 4293"/>
                    <a:gd name="T107" fmla="*/ 2487 h 4286"/>
                    <a:gd name="T108" fmla="*/ 3893 w 4293"/>
                    <a:gd name="T109" fmla="*/ 1277 h 4286"/>
                    <a:gd name="T110" fmla="*/ 3853 w 4293"/>
                    <a:gd name="T111" fmla="*/ 984 h 4286"/>
                    <a:gd name="T112" fmla="*/ 3789 w 4293"/>
                    <a:gd name="T113" fmla="*/ 810 h 4286"/>
                    <a:gd name="T114" fmla="*/ 3659 w 4293"/>
                    <a:gd name="T115" fmla="*/ 634 h 4286"/>
                    <a:gd name="T116" fmla="*/ 3514 w 4293"/>
                    <a:gd name="T117" fmla="*/ 520 h 4286"/>
                    <a:gd name="T118" fmla="*/ 3348 w 4293"/>
                    <a:gd name="T119" fmla="*/ 450 h 4286"/>
                    <a:gd name="T120" fmla="*/ 3014 w 4293"/>
                    <a:gd name="T121" fmla="*/ 400 h 4286"/>
                    <a:gd name="T122" fmla="*/ 2148 w 4293"/>
                    <a:gd name="T123" fmla="*/ 386 h 4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93" h="4286">
                      <a:moveTo>
                        <a:pt x="2148" y="4286"/>
                      </a:moveTo>
                      <a:lnTo>
                        <a:pt x="2148" y="4286"/>
                      </a:lnTo>
                      <a:lnTo>
                        <a:pt x="1797" y="4286"/>
                      </a:lnTo>
                      <a:lnTo>
                        <a:pt x="1573" y="4284"/>
                      </a:lnTo>
                      <a:lnTo>
                        <a:pt x="1415" y="4280"/>
                      </a:lnTo>
                      <a:lnTo>
                        <a:pt x="1263" y="4274"/>
                      </a:lnTo>
                      <a:lnTo>
                        <a:pt x="1263" y="4274"/>
                      </a:lnTo>
                      <a:lnTo>
                        <a:pt x="1187" y="4270"/>
                      </a:lnTo>
                      <a:lnTo>
                        <a:pt x="1115" y="4262"/>
                      </a:lnTo>
                      <a:lnTo>
                        <a:pt x="1047" y="4254"/>
                      </a:lnTo>
                      <a:lnTo>
                        <a:pt x="981" y="4242"/>
                      </a:lnTo>
                      <a:lnTo>
                        <a:pt x="919" y="4230"/>
                      </a:lnTo>
                      <a:lnTo>
                        <a:pt x="859" y="4214"/>
                      </a:lnTo>
                      <a:lnTo>
                        <a:pt x="799" y="4196"/>
                      </a:lnTo>
                      <a:lnTo>
                        <a:pt x="741" y="4174"/>
                      </a:lnTo>
                      <a:lnTo>
                        <a:pt x="741" y="4174"/>
                      </a:lnTo>
                      <a:lnTo>
                        <a:pt x="686" y="4152"/>
                      </a:lnTo>
                      <a:lnTo>
                        <a:pt x="634" y="4126"/>
                      </a:lnTo>
                      <a:lnTo>
                        <a:pt x="584" y="4100"/>
                      </a:lnTo>
                      <a:lnTo>
                        <a:pt x="536" y="4070"/>
                      </a:lnTo>
                      <a:lnTo>
                        <a:pt x="492" y="4040"/>
                      </a:lnTo>
                      <a:lnTo>
                        <a:pt x="446" y="4004"/>
                      </a:lnTo>
                      <a:lnTo>
                        <a:pt x="404" y="3968"/>
                      </a:lnTo>
                      <a:lnTo>
                        <a:pt x="360" y="3926"/>
                      </a:lnTo>
                      <a:lnTo>
                        <a:pt x="360" y="3926"/>
                      </a:lnTo>
                      <a:lnTo>
                        <a:pt x="320" y="3884"/>
                      </a:lnTo>
                      <a:lnTo>
                        <a:pt x="282" y="3840"/>
                      </a:lnTo>
                      <a:lnTo>
                        <a:pt x="248" y="3796"/>
                      </a:lnTo>
                      <a:lnTo>
                        <a:pt x="216" y="3750"/>
                      </a:lnTo>
                      <a:lnTo>
                        <a:pt x="188" y="3702"/>
                      </a:lnTo>
                      <a:lnTo>
                        <a:pt x="160" y="3654"/>
                      </a:lnTo>
                      <a:lnTo>
                        <a:pt x="136" y="3602"/>
                      </a:lnTo>
                      <a:lnTo>
                        <a:pt x="114" y="3546"/>
                      </a:lnTo>
                      <a:lnTo>
                        <a:pt x="114" y="3546"/>
                      </a:lnTo>
                      <a:lnTo>
                        <a:pt x="92" y="3488"/>
                      </a:lnTo>
                      <a:lnTo>
                        <a:pt x="74" y="3430"/>
                      </a:lnTo>
                      <a:lnTo>
                        <a:pt x="58" y="3370"/>
                      </a:lnTo>
                      <a:lnTo>
                        <a:pt x="44" y="3306"/>
                      </a:lnTo>
                      <a:lnTo>
                        <a:pt x="34" y="3242"/>
                      </a:lnTo>
                      <a:lnTo>
                        <a:pt x="24" y="3175"/>
                      </a:lnTo>
                      <a:lnTo>
                        <a:pt x="18" y="3103"/>
                      </a:lnTo>
                      <a:lnTo>
                        <a:pt x="14" y="3027"/>
                      </a:lnTo>
                      <a:lnTo>
                        <a:pt x="14" y="3027"/>
                      </a:lnTo>
                      <a:lnTo>
                        <a:pt x="8" y="2873"/>
                      </a:lnTo>
                      <a:lnTo>
                        <a:pt x="4" y="2717"/>
                      </a:lnTo>
                      <a:lnTo>
                        <a:pt x="2" y="2493"/>
                      </a:lnTo>
                      <a:lnTo>
                        <a:pt x="0" y="2143"/>
                      </a:lnTo>
                      <a:lnTo>
                        <a:pt x="0" y="2143"/>
                      </a:lnTo>
                      <a:lnTo>
                        <a:pt x="2" y="1793"/>
                      </a:lnTo>
                      <a:lnTo>
                        <a:pt x="4" y="1569"/>
                      </a:lnTo>
                      <a:lnTo>
                        <a:pt x="8" y="1411"/>
                      </a:lnTo>
                      <a:lnTo>
                        <a:pt x="14" y="1259"/>
                      </a:lnTo>
                      <a:lnTo>
                        <a:pt x="14" y="1259"/>
                      </a:lnTo>
                      <a:lnTo>
                        <a:pt x="18" y="1183"/>
                      </a:lnTo>
                      <a:lnTo>
                        <a:pt x="24" y="1111"/>
                      </a:lnTo>
                      <a:lnTo>
                        <a:pt x="34" y="1044"/>
                      </a:lnTo>
                      <a:lnTo>
                        <a:pt x="44" y="980"/>
                      </a:lnTo>
                      <a:lnTo>
                        <a:pt x="58" y="916"/>
                      </a:lnTo>
                      <a:lnTo>
                        <a:pt x="74" y="856"/>
                      </a:lnTo>
                      <a:lnTo>
                        <a:pt x="92" y="796"/>
                      </a:lnTo>
                      <a:lnTo>
                        <a:pt x="114" y="740"/>
                      </a:lnTo>
                      <a:lnTo>
                        <a:pt x="114" y="740"/>
                      </a:lnTo>
                      <a:lnTo>
                        <a:pt x="136" y="684"/>
                      </a:lnTo>
                      <a:lnTo>
                        <a:pt x="160" y="632"/>
                      </a:lnTo>
                      <a:lnTo>
                        <a:pt x="188" y="582"/>
                      </a:lnTo>
                      <a:lnTo>
                        <a:pt x="216" y="536"/>
                      </a:lnTo>
                      <a:lnTo>
                        <a:pt x="248" y="490"/>
                      </a:lnTo>
                      <a:lnTo>
                        <a:pt x="282" y="444"/>
                      </a:lnTo>
                      <a:lnTo>
                        <a:pt x="320" y="402"/>
                      </a:lnTo>
                      <a:lnTo>
                        <a:pt x="360" y="360"/>
                      </a:lnTo>
                      <a:lnTo>
                        <a:pt x="360" y="360"/>
                      </a:lnTo>
                      <a:lnTo>
                        <a:pt x="404" y="318"/>
                      </a:lnTo>
                      <a:lnTo>
                        <a:pt x="446" y="280"/>
                      </a:lnTo>
                      <a:lnTo>
                        <a:pt x="492" y="246"/>
                      </a:lnTo>
                      <a:lnTo>
                        <a:pt x="536" y="214"/>
                      </a:lnTo>
                      <a:lnTo>
                        <a:pt x="584" y="186"/>
                      </a:lnTo>
                      <a:lnTo>
                        <a:pt x="634" y="158"/>
                      </a:lnTo>
                      <a:lnTo>
                        <a:pt x="686" y="134"/>
                      </a:lnTo>
                      <a:lnTo>
                        <a:pt x="741" y="112"/>
                      </a:lnTo>
                      <a:lnTo>
                        <a:pt x="741" y="112"/>
                      </a:lnTo>
                      <a:lnTo>
                        <a:pt x="799" y="90"/>
                      </a:lnTo>
                      <a:lnTo>
                        <a:pt x="859" y="72"/>
                      </a:lnTo>
                      <a:lnTo>
                        <a:pt x="919" y="56"/>
                      </a:lnTo>
                      <a:lnTo>
                        <a:pt x="981" y="44"/>
                      </a:lnTo>
                      <a:lnTo>
                        <a:pt x="1047" y="32"/>
                      </a:lnTo>
                      <a:lnTo>
                        <a:pt x="1115" y="24"/>
                      </a:lnTo>
                      <a:lnTo>
                        <a:pt x="1187" y="16"/>
                      </a:lnTo>
                      <a:lnTo>
                        <a:pt x="1263" y="12"/>
                      </a:lnTo>
                      <a:lnTo>
                        <a:pt x="1263" y="12"/>
                      </a:lnTo>
                      <a:lnTo>
                        <a:pt x="1415" y="6"/>
                      </a:lnTo>
                      <a:lnTo>
                        <a:pt x="1573" y="2"/>
                      </a:lnTo>
                      <a:lnTo>
                        <a:pt x="1795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498" y="0"/>
                      </a:lnTo>
                      <a:lnTo>
                        <a:pt x="2722" y="2"/>
                      </a:lnTo>
                      <a:lnTo>
                        <a:pt x="2878" y="6"/>
                      </a:lnTo>
                      <a:lnTo>
                        <a:pt x="3032" y="12"/>
                      </a:lnTo>
                      <a:lnTo>
                        <a:pt x="3032" y="12"/>
                      </a:lnTo>
                      <a:lnTo>
                        <a:pt x="3108" y="16"/>
                      </a:lnTo>
                      <a:lnTo>
                        <a:pt x="3178" y="24"/>
                      </a:lnTo>
                      <a:lnTo>
                        <a:pt x="3248" y="32"/>
                      </a:lnTo>
                      <a:lnTo>
                        <a:pt x="3312" y="44"/>
                      </a:lnTo>
                      <a:lnTo>
                        <a:pt x="3374" y="56"/>
                      </a:lnTo>
                      <a:lnTo>
                        <a:pt x="3436" y="72"/>
                      </a:lnTo>
                      <a:lnTo>
                        <a:pt x="3494" y="90"/>
                      </a:lnTo>
                      <a:lnTo>
                        <a:pt x="3552" y="112"/>
                      </a:lnTo>
                      <a:lnTo>
                        <a:pt x="3552" y="112"/>
                      </a:lnTo>
                      <a:lnTo>
                        <a:pt x="3609" y="134"/>
                      </a:lnTo>
                      <a:lnTo>
                        <a:pt x="3661" y="158"/>
                      </a:lnTo>
                      <a:lnTo>
                        <a:pt x="3709" y="186"/>
                      </a:lnTo>
                      <a:lnTo>
                        <a:pt x="3757" y="214"/>
                      </a:lnTo>
                      <a:lnTo>
                        <a:pt x="3803" y="246"/>
                      </a:lnTo>
                      <a:lnTo>
                        <a:pt x="3847" y="280"/>
                      </a:lnTo>
                      <a:lnTo>
                        <a:pt x="3891" y="318"/>
                      </a:lnTo>
                      <a:lnTo>
                        <a:pt x="3933" y="360"/>
                      </a:lnTo>
                      <a:lnTo>
                        <a:pt x="3933" y="360"/>
                      </a:lnTo>
                      <a:lnTo>
                        <a:pt x="3973" y="402"/>
                      </a:lnTo>
                      <a:lnTo>
                        <a:pt x="4011" y="444"/>
                      </a:lnTo>
                      <a:lnTo>
                        <a:pt x="4045" y="490"/>
                      </a:lnTo>
                      <a:lnTo>
                        <a:pt x="4077" y="536"/>
                      </a:lnTo>
                      <a:lnTo>
                        <a:pt x="4107" y="582"/>
                      </a:lnTo>
                      <a:lnTo>
                        <a:pt x="4133" y="632"/>
                      </a:lnTo>
                      <a:lnTo>
                        <a:pt x="4159" y="684"/>
                      </a:lnTo>
                      <a:lnTo>
                        <a:pt x="4181" y="740"/>
                      </a:lnTo>
                      <a:lnTo>
                        <a:pt x="4181" y="740"/>
                      </a:lnTo>
                      <a:lnTo>
                        <a:pt x="4201" y="796"/>
                      </a:lnTo>
                      <a:lnTo>
                        <a:pt x="4221" y="856"/>
                      </a:lnTo>
                      <a:lnTo>
                        <a:pt x="4237" y="916"/>
                      </a:lnTo>
                      <a:lnTo>
                        <a:pt x="4249" y="980"/>
                      </a:lnTo>
                      <a:lnTo>
                        <a:pt x="4261" y="1044"/>
                      </a:lnTo>
                      <a:lnTo>
                        <a:pt x="4269" y="1111"/>
                      </a:lnTo>
                      <a:lnTo>
                        <a:pt x="4275" y="1183"/>
                      </a:lnTo>
                      <a:lnTo>
                        <a:pt x="4281" y="1259"/>
                      </a:lnTo>
                      <a:lnTo>
                        <a:pt x="4281" y="1259"/>
                      </a:lnTo>
                      <a:lnTo>
                        <a:pt x="4287" y="1411"/>
                      </a:lnTo>
                      <a:lnTo>
                        <a:pt x="4291" y="1569"/>
                      </a:lnTo>
                      <a:lnTo>
                        <a:pt x="4293" y="1793"/>
                      </a:lnTo>
                      <a:lnTo>
                        <a:pt x="4293" y="2143"/>
                      </a:lnTo>
                      <a:lnTo>
                        <a:pt x="4293" y="2143"/>
                      </a:lnTo>
                      <a:lnTo>
                        <a:pt x="4293" y="2493"/>
                      </a:lnTo>
                      <a:lnTo>
                        <a:pt x="4291" y="2717"/>
                      </a:lnTo>
                      <a:lnTo>
                        <a:pt x="4287" y="2873"/>
                      </a:lnTo>
                      <a:lnTo>
                        <a:pt x="4281" y="3027"/>
                      </a:lnTo>
                      <a:lnTo>
                        <a:pt x="4281" y="3027"/>
                      </a:lnTo>
                      <a:lnTo>
                        <a:pt x="4275" y="3103"/>
                      </a:lnTo>
                      <a:lnTo>
                        <a:pt x="4269" y="3175"/>
                      </a:lnTo>
                      <a:lnTo>
                        <a:pt x="4261" y="3242"/>
                      </a:lnTo>
                      <a:lnTo>
                        <a:pt x="4249" y="3306"/>
                      </a:lnTo>
                      <a:lnTo>
                        <a:pt x="4237" y="3370"/>
                      </a:lnTo>
                      <a:lnTo>
                        <a:pt x="4221" y="3430"/>
                      </a:lnTo>
                      <a:lnTo>
                        <a:pt x="4201" y="3488"/>
                      </a:lnTo>
                      <a:lnTo>
                        <a:pt x="4181" y="3546"/>
                      </a:lnTo>
                      <a:lnTo>
                        <a:pt x="4181" y="3546"/>
                      </a:lnTo>
                      <a:lnTo>
                        <a:pt x="4159" y="3602"/>
                      </a:lnTo>
                      <a:lnTo>
                        <a:pt x="4133" y="3654"/>
                      </a:lnTo>
                      <a:lnTo>
                        <a:pt x="4107" y="3702"/>
                      </a:lnTo>
                      <a:lnTo>
                        <a:pt x="4077" y="3750"/>
                      </a:lnTo>
                      <a:lnTo>
                        <a:pt x="4045" y="3796"/>
                      </a:lnTo>
                      <a:lnTo>
                        <a:pt x="4011" y="3840"/>
                      </a:lnTo>
                      <a:lnTo>
                        <a:pt x="3975" y="3884"/>
                      </a:lnTo>
                      <a:lnTo>
                        <a:pt x="3933" y="3926"/>
                      </a:lnTo>
                      <a:lnTo>
                        <a:pt x="3933" y="3926"/>
                      </a:lnTo>
                      <a:lnTo>
                        <a:pt x="3891" y="3968"/>
                      </a:lnTo>
                      <a:lnTo>
                        <a:pt x="3847" y="4004"/>
                      </a:lnTo>
                      <a:lnTo>
                        <a:pt x="3803" y="4040"/>
                      </a:lnTo>
                      <a:lnTo>
                        <a:pt x="3757" y="4070"/>
                      </a:lnTo>
                      <a:lnTo>
                        <a:pt x="3709" y="4100"/>
                      </a:lnTo>
                      <a:lnTo>
                        <a:pt x="3661" y="4126"/>
                      </a:lnTo>
                      <a:lnTo>
                        <a:pt x="3609" y="4152"/>
                      </a:lnTo>
                      <a:lnTo>
                        <a:pt x="3552" y="4174"/>
                      </a:lnTo>
                      <a:lnTo>
                        <a:pt x="3552" y="4174"/>
                      </a:lnTo>
                      <a:lnTo>
                        <a:pt x="3494" y="4196"/>
                      </a:lnTo>
                      <a:lnTo>
                        <a:pt x="3436" y="4214"/>
                      </a:lnTo>
                      <a:lnTo>
                        <a:pt x="3374" y="4230"/>
                      </a:lnTo>
                      <a:lnTo>
                        <a:pt x="3312" y="4242"/>
                      </a:lnTo>
                      <a:lnTo>
                        <a:pt x="3248" y="4254"/>
                      </a:lnTo>
                      <a:lnTo>
                        <a:pt x="3178" y="4262"/>
                      </a:lnTo>
                      <a:lnTo>
                        <a:pt x="3108" y="4270"/>
                      </a:lnTo>
                      <a:lnTo>
                        <a:pt x="3032" y="4274"/>
                      </a:lnTo>
                      <a:lnTo>
                        <a:pt x="3032" y="4274"/>
                      </a:lnTo>
                      <a:lnTo>
                        <a:pt x="2878" y="4280"/>
                      </a:lnTo>
                      <a:lnTo>
                        <a:pt x="2722" y="4284"/>
                      </a:lnTo>
                      <a:lnTo>
                        <a:pt x="2498" y="4286"/>
                      </a:lnTo>
                      <a:lnTo>
                        <a:pt x="2148" y="4286"/>
                      </a:lnTo>
                      <a:lnTo>
                        <a:pt x="2148" y="4286"/>
                      </a:lnTo>
                      <a:close/>
                      <a:moveTo>
                        <a:pt x="2148" y="386"/>
                      </a:moveTo>
                      <a:lnTo>
                        <a:pt x="2148" y="386"/>
                      </a:lnTo>
                      <a:lnTo>
                        <a:pt x="1801" y="388"/>
                      </a:lnTo>
                      <a:lnTo>
                        <a:pt x="1583" y="388"/>
                      </a:lnTo>
                      <a:lnTo>
                        <a:pt x="1431" y="392"/>
                      </a:lnTo>
                      <a:lnTo>
                        <a:pt x="1281" y="400"/>
                      </a:lnTo>
                      <a:lnTo>
                        <a:pt x="1281" y="400"/>
                      </a:lnTo>
                      <a:lnTo>
                        <a:pt x="1207" y="404"/>
                      </a:lnTo>
                      <a:lnTo>
                        <a:pt x="1141" y="410"/>
                      </a:lnTo>
                      <a:lnTo>
                        <a:pt x="1083" y="418"/>
                      </a:lnTo>
                      <a:lnTo>
                        <a:pt x="1031" y="428"/>
                      </a:lnTo>
                      <a:lnTo>
                        <a:pt x="987" y="440"/>
                      </a:lnTo>
                      <a:lnTo>
                        <a:pt x="947" y="450"/>
                      </a:lnTo>
                      <a:lnTo>
                        <a:pt x="913" y="462"/>
                      </a:lnTo>
                      <a:lnTo>
                        <a:pt x="883" y="472"/>
                      </a:lnTo>
                      <a:lnTo>
                        <a:pt x="883" y="472"/>
                      </a:lnTo>
                      <a:lnTo>
                        <a:pt x="845" y="488"/>
                      </a:lnTo>
                      <a:lnTo>
                        <a:pt x="813" y="504"/>
                      </a:lnTo>
                      <a:lnTo>
                        <a:pt x="781" y="520"/>
                      </a:lnTo>
                      <a:lnTo>
                        <a:pt x="749" y="540"/>
                      </a:lnTo>
                      <a:lnTo>
                        <a:pt x="721" y="560"/>
                      </a:lnTo>
                      <a:lnTo>
                        <a:pt x="690" y="582"/>
                      </a:lnTo>
                      <a:lnTo>
                        <a:pt x="662" y="606"/>
                      </a:lnTo>
                      <a:lnTo>
                        <a:pt x="634" y="634"/>
                      </a:lnTo>
                      <a:lnTo>
                        <a:pt x="634" y="634"/>
                      </a:lnTo>
                      <a:lnTo>
                        <a:pt x="608" y="662"/>
                      </a:lnTo>
                      <a:lnTo>
                        <a:pt x="584" y="690"/>
                      </a:lnTo>
                      <a:lnTo>
                        <a:pt x="562" y="718"/>
                      </a:lnTo>
                      <a:lnTo>
                        <a:pt x="542" y="746"/>
                      </a:lnTo>
                      <a:lnTo>
                        <a:pt x="522" y="778"/>
                      </a:lnTo>
                      <a:lnTo>
                        <a:pt x="506" y="810"/>
                      </a:lnTo>
                      <a:lnTo>
                        <a:pt x="490" y="844"/>
                      </a:lnTo>
                      <a:lnTo>
                        <a:pt x="474" y="880"/>
                      </a:lnTo>
                      <a:lnTo>
                        <a:pt x="474" y="880"/>
                      </a:lnTo>
                      <a:lnTo>
                        <a:pt x="464" y="910"/>
                      </a:lnTo>
                      <a:lnTo>
                        <a:pt x="452" y="944"/>
                      </a:lnTo>
                      <a:lnTo>
                        <a:pt x="440" y="984"/>
                      </a:lnTo>
                      <a:lnTo>
                        <a:pt x="430" y="1028"/>
                      </a:lnTo>
                      <a:lnTo>
                        <a:pt x="420" y="1079"/>
                      </a:lnTo>
                      <a:lnTo>
                        <a:pt x="412" y="1137"/>
                      </a:lnTo>
                      <a:lnTo>
                        <a:pt x="406" y="1203"/>
                      </a:lnTo>
                      <a:lnTo>
                        <a:pt x="400" y="1277"/>
                      </a:lnTo>
                      <a:lnTo>
                        <a:pt x="400" y="1277"/>
                      </a:lnTo>
                      <a:lnTo>
                        <a:pt x="394" y="1427"/>
                      </a:lnTo>
                      <a:lnTo>
                        <a:pt x="390" y="1579"/>
                      </a:lnTo>
                      <a:lnTo>
                        <a:pt x="388" y="1797"/>
                      </a:lnTo>
                      <a:lnTo>
                        <a:pt x="388" y="2143"/>
                      </a:lnTo>
                      <a:lnTo>
                        <a:pt x="388" y="2143"/>
                      </a:lnTo>
                      <a:lnTo>
                        <a:pt x="388" y="2489"/>
                      </a:lnTo>
                      <a:lnTo>
                        <a:pt x="390" y="2707"/>
                      </a:lnTo>
                      <a:lnTo>
                        <a:pt x="394" y="2859"/>
                      </a:lnTo>
                      <a:lnTo>
                        <a:pt x="400" y="3009"/>
                      </a:lnTo>
                      <a:lnTo>
                        <a:pt x="400" y="3009"/>
                      </a:lnTo>
                      <a:lnTo>
                        <a:pt x="406" y="3083"/>
                      </a:lnTo>
                      <a:lnTo>
                        <a:pt x="412" y="3149"/>
                      </a:lnTo>
                      <a:lnTo>
                        <a:pt x="420" y="3207"/>
                      </a:lnTo>
                      <a:lnTo>
                        <a:pt x="430" y="3258"/>
                      </a:lnTo>
                      <a:lnTo>
                        <a:pt x="440" y="3302"/>
                      </a:lnTo>
                      <a:lnTo>
                        <a:pt x="452" y="3342"/>
                      </a:lnTo>
                      <a:lnTo>
                        <a:pt x="464" y="3376"/>
                      </a:lnTo>
                      <a:lnTo>
                        <a:pt x="474" y="3406"/>
                      </a:lnTo>
                      <a:lnTo>
                        <a:pt x="474" y="3406"/>
                      </a:lnTo>
                      <a:lnTo>
                        <a:pt x="490" y="3442"/>
                      </a:lnTo>
                      <a:lnTo>
                        <a:pt x="506" y="3476"/>
                      </a:lnTo>
                      <a:lnTo>
                        <a:pt x="522" y="3508"/>
                      </a:lnTo>
                      <a:lnTo>
                        <a:pt x="542" y="3538"/>
                      </a:lnTo>
                      <a:lnTo>
                        <a:pt x="562" y="3568"/>
                      </a:lnTo>
                      <a:lnTo>
                        <a:pt x="584" y="3596"/>
                      </a:lnTo>
                      <a:lnTo>
                        <a:pt x="608" y="3624"/>
                      </a:lnTo>
                      <a:lnTo>
                        <a:pt x="634" y="3652"/>
                      </a:lnTo>
                      <a:lnTo>
                        <a:pt x="634" y="3652"/>
                      </a:lnTo>
                      <a:lnTo>
                        <a:pt x="662" y="3680"/>
                      </a:lnTo>
                      <a:lnTo>
                        <a:pt x="690" y="3704"/>
                      </a:lnTo>
                      <a:lnTo>
                        <a:pt x="721" y="3726"/>
                      </a:lnTo>
                      <a:lnTo>
                        <a:pt x="749" y="3746"/>
                      </a:lnTo>
                      <a:lnTo>
                        <a:pt x="781" y="3764"/>
                      </a:lnTo>
                      <a:lnTo>
                        <a:pt x="813" y="3782"/>
                      </a:lnTo>
                      <a:lnTo>
                        <a:pt x="847" y="3798"/>
                      </a:lnTo>
                      <a:lnTo>
                        <a:pt x="883" y="3812"/>
                      </a:lnTo>
                      <a:lnTo>
                        <a:pt x="883" y="3812"/>
                      </a:lnTo>
                      <a:lnTo>
                        <a:pt x="913" y="3824"/>
                      </a:lnTo>
                      <a:lnTo>
                        <a:pt x="947" y="3836"/>
                      </a:lnTo>
                      <a:lnTo>
                        <a:pt x="987" y="3846"/>
                      </a:lnTo>
                      <a:lnTo>
                        <a:pt x="1031" y="3858"/>
                      </a:lnTo>
                      <a:lnTo>
                        <a:pt x="1083" y="3866"/>
                      </a:lnTo>
                      <a:lnTo>
                        <a:pt x="1141" y="3876"/>
                      </a:lnTo>
                      <a:lnTo>
                        <a:pt x="1207" y="3882"/>
                      </a:lnTo>
                      <a:lnTo>
                        <a:pt x="1281" y="3886"/>
                      </a:lnTo>
                      <a:lnTo>
                        <a:pt x="1281" y="3886"/>
                      </a:lnTo>
                      <a:lnTo>
                        <a:pt x="1431" y="3892"/>
                      </a:lnTo>
                      <a:lnTo>
                        <a:pt x="1583" y="3896"/>
                      </a:lnTo>
                      <a:lnTo>
                        <a:pt x="1801" y="3898"/>
                      </a:lnTo>
                      <a:lnTo>
                        <a:pt x="2148" y="3900"/>
                      </a:lnTo>
                      <a:lnTo>
                        <a:pt x="2148" y="3900"/>
                      </a:lnTo>
                      <a:lnTo>
                        <a:pt x="2492" y="3898"/>
                      </a:lnTo>
                      <a:lnTo>
                        <a:pt x="2712" y="3896"/>
                      </a:lnTo>
                      <a:lnTo>
                        <a:pt x="2864" y="3892"/>
                      </a:lnTo>
                      <a:lnTo>
                        <a:pt x="3014" y="3886"/>
                      </a:lnTo>
                      <a:lnTo>
                        <a:pt x="3014" y="3886"/>
                      </a:lnTo>
                      <a:lnTo>
                        <a:pt x="3088" y="3882"/>
                      </a:lnTo>
                      <a:lnTo>
                        <a:pt x="3154" y="3876"/>
                      </a:lnTo>
                      <a:lnTo>
                        <a:pt x="3212" y="3866"/>
                      </a:lnTo>
                      <a:lnTo>
                        <a:pt x="3264" y="3858"/>
                      </a:lnTo>
                      <a:lnTo>
                        <a:pt x="3308" y="3846"/>
                      </a:lnTo>
                      <a:lnTo>
                        <a:pt x="3348" y="3836"/>
                      </a:lnTo>
                      <a:lnTo>
                        <a:pt x="3382" y="3824"/>
                      </a:lnTo>
                      <a:lnTo>
                        <a:pt x="3412" y="3812"/>
                      </a:lnTo>
                      <a:lnTo>
                        <a:pt x="3412" y="3812"/>
                      </a:lnTo>
                      <a:lnTo>
                        <a:pt x="3448" y="3798"/>
                      </a:lnTo>
                      <a:lnTo>
                        <a:pt x="3482" y="3782"/>
                      </a:lnTo>
                      <a:lnTo>
                        <a:pt x="3514" y="3764"/>
                      </a:lnTo>
                      <a:lnTo>
                        <a:pt x="3544" y="3746"/>
                      </a:lnTo>
                      <a:lnTo>
                        <a:pt x="3574" y="3726"/>
                      </a:lnTo>
                      <a:lnTo>
                        <a:pt x="3603" y="3704"/>
                      </a:lnTo>
                      <a:lnTo>
                        <a:pt x="3631" y="3680"/>
                      </a:lnTo>
                      <a:lnTo>
                        <a:pt x="3659" y="3652"/>
                      </a:lnTo>
                      <a:lnTo>
                        <a:pt x="3659" y="3652"/>
                      </a:lnTo>
                      <a:lnTo>
                        <a:pt x="3687" y="3624"/>
                      </a:lnTo>
                      <a:lnTo>
                        <a:pt x="3711" y="3596"/>
                      </a:lnTo>
                      <a:lnTo>
                        <a:pt x="3733" y="3568"/>
                      </a:lnTo>
                      <a:lnTo>
                        <a:pt x="3753" y="3538"/>
                      </a:lnTo>
                      <a:lnTo>
                        <a:pt x="3771" y="3508"/>
                      </a:lnTo>
                      <a:lnTo>
                        <a:pt x="3789" y="3476"/>
                      </a:lnTo>
                      <a:lnTo>
                        <a:pt x="3805" y="3442"/>
                      </a:lnTo>
                      <a:lnTo>
                        <a:pt x="3819" y="3406"/>
                      </a:lnTo>
                      <a:lnTo>
                        <a:pt x="3819" y="3406"/>
                      </a:lnTo>
                      <a:lnTo>
                        <a:pt x="3831" y="3376"/>
                      </a:lnTo>
                      <a:lnTo>
                        <a:pt x="3843" y="3342"/>
                      </a:lnTo>
                      <a:lnTo>
                        <a:pt x="3853" y="3302"/>
                      </a:lnTo>
                      <a:lnTo>
                        <a:pt x="3863" y="3258"/>
                      </a:lnTo>
                      <a:lnTo>
                        <a:pt x="3873" y="3207"/>
                      </a:lnTo>
                      <a:lnTo>
                        <a:pt x="3881" y="3149"/>
                      </a:lnTo>
                      <a:lnTo>
                        <a:pt x="3889" y="3083"/>
                      </a:lnTo>
                      <a:lnTo>
                        <a:pt x="3893" y="3009"/>
                      </a:lnTo>
                      <a:lnTo>
                        <a:pt x="3893" y="3009"/>
                      </a:lnTo>
                      <a:lnTo>
                        <a:pt x="3899" y="2859"/>
                      </a:lnTo>
                      <a:lnTo>
                        <a:pt x="3903" y="2705"/>
                      </a:lnTo>
                      <a:lnTo>
                        <a:pt x="3905" y="2487"/>
                      </a:lnTo>
                      <a:lnTo>
                        <a:pt x="3905" y="2143"/>
                      </a:lnTo>
                      <a:lnTo>
                        <a:pt x="3905" y="2143"/>
                      </a:lnTo>
                      <a:lnTo>
                        <a:pt x="3905" y="1797"/>
                      </a:lnTo>
                      <a:lnTo>
                        <a:pt x="3903" y="1579"/>
                      </a:lnTo>
                      <a:lnTo>
                        <a:pt x="3899" y="1427"/>
                      </a:lnTo>
                      <a:lnTo>
                        <a:pt x="3893" y="1277"/>
                      </a:lnTo>
                      <a:lnTo>
                        <a:pt x="3893" y="1277"/>
                      </a:lnTo>
                      <a:lnTo>
                        <a:pt x="3889" y="1203"/>
                      </a:lnTo>
                      <a:lnTo>
                        <a:pt x="3881" y="1137"/>
                      </a:lnTo>
                      <a:lnTo>
                        <a:pt x="3873" y="1079"/>
                      </a:lnTo>
                      <a:lnTo>
                        <a:pt x="3863" y="1028"/>
                      </a:lnTo>
                      <a:lnTo>
                        <a:pt x="3853" y="984"/>
                      </a:lnTo>
                      <a:lnTo>
                        <a:pt x="3843" y="944"/>
                      </a:lnTo>
                      <a:lnTo>
                        <a:pt x="3831" y="910"/>
                      </a:lnTo>
                      <a:lnTo>
                        <a:pt x="3819" y="880"/>
                      </a:lnTo>
                      <a:lnTo>
                        <a:pt x="3819" y="880"/>
                      </a:lnTo>
                      <a:lnTo>
                        <a:pt x="3805" y="844"/>
                      </a:lnTo>
                      <a:lnTo>
                        <a:pt x="3789" y="810"/>
                      </a:lnTo>
                      <a:lnTo>
                        <a:pt x="3771" y="778"/>
                      </a:lnTo>
                      <a:lnTo>
                        <a:pt x="3753" y="746"/>
                      </a:lnTo>
                      <a:lnTo>
                        <a:pt x="3733" y="718"/>
                      </a:lnTo>
                      <a:lnTo>
                        <a:pt x="3711" y="690"/>
                      </a:lnTo>
                      <a:lnTo>
                        <a:pt x="3687" y="662"/>
                      </a:lnTo>
                      <a:lnTo>
                        <a:pt x="3659" y="634"/>
                      </a:lnTo>
                      <a:lnTo>
                        <a:pt x="3659" y="634"/>
                      </a:lnTo>
                      <a:lnTo>
                        <a:pt x="3631" y="606"/>
                      </a:lnTo>
                      <a:lnTo>
                        <a:pt x="3603" y="582"/>
                      </a:lnTo>
                      <a:lnTo>
                        <a:pt x="3574" y="560"/>
                      </a:lnTo>
                      <a:lnTo>
                        <a:pt x="3544" y="540"/>
                      </a:lnTo>
                      <a:lnTo>
                        <a:pt x="3514" y="520"/>
                      </a:lnTo>
                      <a:lnTo>
                        <a:pt x="3482" y="504"/>
                      </a:lnTo>
                      <a:lnTo>
                        <a:pt x="3448" y="488"/>
                      </a:lnTo>
                      <a:lnTo>
                        <a:pt x="3412" y="472"/>
                      </a:lnTo>
                      <a:lnTo>
                        <a:pt x="3412" y="472"/>
                      </a:lnTo>
                      <a:lnTo>
                        <a:pt x="3382" y="462"/>
                      </a:lnTo>
                      <a:lnTo>
                        <a:pt x="3348" y="450"/>
                      </a:lnTo>
                      <a:lnTo>
                        <a:pt x="3308" y="440"/>
                      </a:lnTo>
                      <a:lnTo>
                        <a:pt x="3264" y="428"/>
                      </a:lnTo>
                      <a:lnTo>
                        <a:pt x="3212" y="418"/>
                      </a:lnTo>
                      <a:lnTo>
                        <a:pt x="3154" y="410"/>
                      </a:lnTo>
                      <a:lnTo>
                        <a:pt x="3088" y="404"/>
                      </a:lnTo>
                      <a:lnTo>
                        <a:pt x="3014" y="400"/>
                      </a:lnTo>
                      <a:lnTo>
                        <a:pt x="3014" y="400"/>
                      </a:lnTo>
                      <a:lnTo>
                        <a:pt x="2864" y="392"/>
                      </a:lnTo>
                      <a:lnTo>
                        <a:pt x="2712" y="388"/>
                      </a:lnTo>
                      <a:lnTo>
                        <a:pt x="2492" y="388"/>
                      </a:lnTo>
                      <a:lnTo>
                        <a:pt x="2148" y="386"/>
                      </a:lnTo>
                      <a:lnTo>
                        <a:pt x="2148" y="3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125"/>
                </a:p>
              </p:txBody>
            </p:sp>
            <p:sp>
              <p:nvSpPr>
                <p:cNvPr id="10" name="Freeform 10">
                  <a:extLst>
                    <a:ext uri="{FF2B5EF4-FFF2-40B4-BE49-F238E27FC236}">
                      <a16:creationId xmlns:a16="http://schemas.microsoft.com/office/drawing/2014/main" id="{5B61A07E-5A5C-4946-99AE-05ABE1ABF2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2044" y="989172"/>
                  <a:ext cx="87052" cy="86546"/>
                </a:xfrm>
                <a:custGeom>
                  <a:avLst/>
                  <a:gdLst>
                    <a:gd name="T0" fmla="*/ 516 w 516"/>
                    <a:gd name="T1" fmla="*/ 258 h 513"/>
                    <a:gd name="T2" fmla="*/ 510 w 516"/>
                    <a:gd name="T3" fmla="*/ 310 h 513"/>
                    <a:gd name="T4" fmla="*/ 496 w 516"/>
                    <a:gd name="T5" fmla="*/ 357 h 513"/>
                    <a:gd name="T6" fmla="*/ 472 w 516"/>
                    <a:gd name="T7" fmla="*/ 401 h 513"/>
                    <a:gd name="T8" fmla="*/ 440 w 516"/>
                    <a:gd name="T9" fmla="*/ 439 h 513"/>
                    <a:gd name="T10" fmla="*/ 402 w 516"/>
                    <a:gd name="T11" fmla="*/ 469 h 513"/>
                    <a:gd name="T12" fmla="*/ 358 w 516"/>
                    <a:gd name="T13" fmla="*/ 493 h 513"/>
                    <a:gd name="T14" fmla="*/ 310 w 516"/>
                    <a:gd name="T15" fmla="*/ 509 h 513"/>
                    <a:gd name="T16" fmla="*/ 258 w 516"/>
                    <a:gd name="T17" fmla="*/ 513 h 513"/>
                    <a:gd name="T18" fmla="*/ 232 w 516"/>
                    <a:gd name="T19" fmla="*/ 513 h 513"/>
                    <a:gd name="T20" fmla="*/ 182 w 516"/>
                    <a:gd name="T21" fmla="*/ 501 h 513"/>
                    <a:gd name="T22" fmla="*/ 136 w 516"/>
                    <a:gd name="T23" fmla="*/ 483 h 513"/>
                    <a:gd name="T24" fmla="*/ 94 w 516"/>
                    <a:gd name="T25" fmla="*/ 455 h 513"/>
                    <a:gd name="T26" fmla="*/ 60 w 516"/>
                    <a:gd name="T27" fmla="*/ 419 h 513"/>
                    <a:gd name="T28" fmla="*/ 32 w 516"/>
                    <a:gd name="T29" fmla="*/ 379 h 513"/>
                    <a:gd name="T30" fmla="*/ 12 w 516"/>
                    <a:gd name="T31" fmla="*/ 333 h 513"/>
                    <a:gd name="T32" fmla="*/ 2 w 516"/>
                    <a:gd name="T33" fmla="*/ 284 h 513"/>
                    <a:gd name="T34" fmla="*/ 0 w 516"/>
                    <a:gd name="T35" fmla="*/ 258 h 513"/>
                    <a:gd name="T36" fmla="*/ 6 w 516"/>
                    <a:gd name="T37" fmla="*/ 206 h 513"/>
                    <a:gd name="T38" fmla="*/ 22 w 516"/>
                    <a:gd name="T39" fmla="*/ 158 h 513"/>
                    <a:gd name="T40" fmla="*/ 44 w 516"/>
                    <a:gd name="T41" fmla="*/ 114 h 513"/>
                    <a:gd name="T42" fmla="*/ 76 w 516"/>
                    <a:gd name="T43" fmla="*/ 76 h 513"/>
                    <a:gd name="T44" fmla="*/ 114 w 516"/>
                    <a:gd name="T45" fmla="*/ 44 h 513"/>
                    <a:gd name="T46" fmla="*/ 158 w 516"/>
                    <a:gd name="T47" fmla="*/ 20 h 513"/>
                    <a:gd name="T48" fmla="*/ 206 w 516"/>
                    <a:gd name="T49" fmla="*/ 6 h 513"/>
                    <a:gd name="T50" fmla="*/ 258 w 516"/>
                    <a:gd name="T51" fmla="*/ 0 h 513"/>
                    <a:gd name="T52" fmla="*/ 284 w 516"/>
                    <a:gd name="T53" fmla="*/ 2 h 513"/>
                    <a:gd name="T54" fmla="*/ 334 w 516"/>
                    <a:gd name="T55" fmla="*/ 12 h 513"/>
                    <a:gd name="T56" fmla="*/ 380 w 516"/>
                    <a:gd name="T57" fmla="*/ 30 h 513"/>
                    <a:gd name="T58" fmla="*/ 422 w 516"/>
                    <a:gd name="T59" fmla="*/ 58 h 513"/>
                    <a:gd name="T60" fmla="*/ 456 w 516"/>
                    <a:gd name="T61" fmla="*/ 94 h 513"/>
                    <a:gd name="T62" fmla="*/ 484 w 516"/>
                    <a:gd name="T63" fmla="*/ 134 h 513"/>
                    <a:gd name="T64" fmla="*/ 504 w 516"/>
                    <a:gd name="T65" fmla="*/ 180 h 513"/>
                    <a:gd name="T66" fmla="*/ 514 w 516"/>
                    <a:gd name="T67" fmla="*/ 230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16" h="513">
                      <a:moveTo>
                        <a:pt x="516" y="258"/>
                      </a:moveTo>
                      <a:lnTo>
                        <a:pt x="516" y="258"/>
                      </a:lnTo>
                      <a:lnTo>
                        <a:pt x="514" y="284"/>
                      </a:lnTo>
                      <a:lnTo>
                        <a:pt x="510" y="310"/>
                      </a:lnTo>
                      <a:lnTo>
                        <a:pt x="504" y="333"/>
                      </a:lnTo>
                      <a:lnTo>
                        <a:pt x="496" y="357"/>
                      </a:lnTo>
                      <a:lnTo>
                        <a:pt x="484" y="379"/>
                      </a:lnTo>
                      <a:lnTo>
                        <a:pt x="472" y="401"/>
                      </a:lnTo>
                      <a:lnTo>
                        <a:pt x="456" y="419"/>
                      </a:lnTo>
                      <a:lnTo>
                        <a:pt x="440" y="439"/>
                      </a:lnTo>
                      <a:lnTo>
                        <a:pt x="422" y="455"/>
                      </a:lnTo>
                      <a:lnTo>
                        <a:pt x="402" y="469"/>
                      </a:lnTo>
                      <a:lnTo>
                        <a:pt x="380" y="483"/>
                      </a:lnTo>
                      <a:lnTo>
                        <a:pt x="358" y="493"/>
                      </a:lnTo>
                      <a:lnTo>
                        <a:pt x="334" y="501"/>
                      </a:lnTo>
                      <a:lnTo>
                        <a:pt x="310" y="509"/>
                      </a:lnTo>
                      <a:lnTo>
                        <a:pt x="284" y="513"/>
                      </a:lnTo>
                      <a:lnTo>
                        <a:pt x="258" y="513"/>
                      </a:lnTo>
                      <a:lnTo>
                        <a:pt x="258" y="513"/>
                      </a:lnTo>
                      <a:lnTo>
                        <a:pt x="232" y="513"/>
                      </a:lnTo>
                      <a:lnTo>
                        <a:pt x="206" y="509"/>
                      </a:lnTo>
                      <a:lnTo>
                        <a:pt x="182" y="501"/>
                      </a:lnTo>
                      <a:lnTo>
                        <a:pt x="158" y="493"/>
                      </a:lnTo>
                      <a:lnTo>
                        <a:pt x="136" y="483"/>
                      </a:lnTo>
                      <a:lnTo>
                        <a:pt x="114" y="469"/>
                      </a:lnTo>
                      <a:lnTo>
                        <a:pt x="94" y="455"/>
                      </a:lnTo>
                      <a:lnTo>
                        <a:pt x="76" y="439"/>
                      </a:lnTo>
                      <a:lnTo>
                        <a:pt x="60" y="419"/>
                      </a:lnTo>
                      <a:lnTo>
                        <a:pt x="44" y="401"/>
                      </a:lnTo>
                      <a:lnTo>
                        <a:pt x="32" y="379"/>
                      </a:lnTo>
                      <a:lnTo>
                        <a:pt x="22" y="357"/>
                      </a:lnTo>
                      <a:lnTo>
                        <a:pt x="12" y="333"/>
                      </a:lnTo>
                      <a:lnTo>
                        <a:pt x="6" y="310"/>
                      </a:lnTo>
                      <a:lnTo>
                        <a:pt x="2" y="284"/>
                      </a:lnTo>
                      <a:lnTo>
                        <a:pt x="0" y="258"/>
                      </a:lnTo>
                      <a:lnTo>
                        <a:pt x="0" y="258"/>
                      </a:lnTo>
                      <a:lnTo>
                        <a:pt x="2" y="230"/>
                      </a:lnTo>
                      <a:lnTo>
                        <a:pt x="6" y="206"/>
                      </a:lnTo>
                      <a:lnTo>
                        <a:pt x="12" y="180"/>
                      </a:lnTo>
                      <a:lnTo>
                        <a:pt x="22" y="158"/>
                      </a:lnTo>
                      <a:lnTo>
                        <a:pt x="32" y="134"/>
                      </a:lnTo>
                      <a:lnTo>
                        <a:pt x="44" y="114"/>
                      </a:lnTo>
                      <a:lnTo>
                        <a:pt x="60" y="94"/>
                      </a:lnTo>
                      <a:lnTo>
                        <a:pt x="76" y="76"/>
                      </a:lnTo>
                      <a:lnTo>
                        <a:pt x="94" y="58"/>
                      </a:lnTo>
                      <a:lnTo>
                        <a:pt x="114" y="44"/>
                      </a:lnTo>
                      <a:lnTo>
                        <a:pt x="136" y="30"/>
                      </a:lnTo>
                      <a:lnTo>
                        <a:pt x="158" y="20"/>
                      </a:lnTo>
                      <a:lnTo>
                        <a:pt x="182" y="12"/>
                      </a:lnTo>
                      <a:lnTo>
                        <a:pt x="206" y="6"/>
                      </a:lnTo>
                      <a:lnTo>
                        <a:pt x="232" y="2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84" y="2"/>
                      </a:lnTo>
                      <a:lnTo>
                        <a:pt x="310" y="6"/>
                      </a:lnTo>
                      <a:lnTo>
                        <a:pt x="334" y="12"/>
                      </a:lnTo>
                      <a:lnTo>
                        <a:pt x="358" y="20"/>
                      </a:lnTo>
                      <a:lnTo>
                        <a:pt x="380" y="30"/>
                      </a:lnTo>
                      <a:lnTo>
                        <a:pt x="402" y="44"/>
                      </a:lnTo>
                      <a:lnTo>
                        <a:pt x="422" y="58"/>
                      </a:lnTo>
                      <a:lnTo>
                        <a:pt x="440" y="76"/>
                      </a:lnTo>
                      <a:lnTo>
                        <a:pt x="456" y="94"/>
                      </a:lnTo>
                      <a:lnTo>
                        <a:pt x="472" y="114"/>
                      </a:lnTo>
                      <a:lnTo>
                        <a:pt x="484" y="134"/>
                      </a:lnTo>
                      <a:lnTo>
                        <a:pt x="496" y="158"/>
                      </a:lnTo>
                      <a:lnTo>
                        <a:pt x="504" y="180"/>
                      </a:lnTo>
                      <a:lnTo>
                        <a:pt x="510" y="206"/>
                      </a:lnTo>
                      <a:lnTo>
                        <a:pt x="514" y="230"/>
                      </a:lnTo>
                      <a:lnTo>
                        <a:pt x="516" y="258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125"/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45AB57B-C13E-4259-942F-782881808977}"/>
                  </a:ext>
                </a:extLst>
              </p:cNvPr>
              <p:cNvSpPr/>
              <p:nvPr/>
            </p:nvSpPr>
            <p:spPr>
              <a:xfrm>
                <a:off x="1128190" y="5815415"/>
                <a:ext cx="305584" cy="305584"/>
              </a:xfrm>
              <a:custGeom>
                <a:avLst/>
                <a:gdLst>
                  <a:gd name="connsiteX0" fmla="*/ 152792 w 305584"/>
                  <a:gd name="connsiteY0" fmla="*/ 59791 h 305584"/>
                  <a:gd name="connsiteX1" fmla="*/ 59791 w 305584"/>
                  <a:gd name="connsiteY1" fmla="*/ 152790 h 305584"/>
                  <a:gd name="connsiteX2" fmla="*/ 152792 w 305584"/>
                  <a:gd name="connsiteY2" fmla="*/ 245789 h 305584"/>
                  <a:gd name="connsiteX3" fmla="*/ 245793 w 305584"/>
                  <a:gd name="connsiteY3" fmla="*/ 152790 h 305584"/>
                  <a:gd name="connsiteX4" fmla="*/ 152792 w 305584"/>
                  <a:gd name="connsiteY4" fmla="*/ 59791 h 305584"/>
                  <a:gd name="connsiteX5" fmla="*/ 152792 w 305584"/>
                  <a:gd name="connsiteY5" fmla="*/ 0 h 305584"/>
                  <a:gd name="connsiteX6" fmla="*/ 305584 w 305584"/>
                  <a:gd name="connsiteY6" fmla="*/ 152792 h 305584"/>
                  <a:gd name="connsiteX7" fmla="*/ 152792 w 305584"/>
                  <a:gd name="connsiteY7" fmla="*/ 305584 h 305584"/>
                  <a:gd name="connsiteX8" fmla="*/ 0 w 305584"/>
                  <a:gd name="connsiteY8" fmla="*/ 152792 h 305584"/>
                  <a:gd name="connsiteX9" fmla="*/ 152792 w 305584"/>
                  <a:gd name="connsiteY9" fmla="*/ 0 h 3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584" h="305584">
                    <a:moveTo>
                      <a:pt x="152792" y="59791"/>
                    </a:moveTo>
                    <a:cubicBezTo>
                      <a:pt x="101429" y="59791"/>
                      <a:pt x="59791" y="101428"/>
                      <a:pt x="59791" y="152790"/>
                    </a:cubicBezTo>
                    <a:cubicBezTo>
                      <a:pt x="59791" y="204152"/>
                      <a:pt x="101429" y="245789"/>
                      <a:pt x="152792" y="245789"/>
                    </a:cubicBezTo>
                    <a:cubicBezTo>
                      <a:pt x="204155" y="245789"/>
                      <a:pt x="245793" y="204152"/>
                      <a:pt x="245793" y="152790"/>
                    </a:cubicBezTo>
                    <a:cubicBezTo>
                      <a:pt x="245793" y="101428"/>
                      <a:pt x="204155" y="59791"/>
                      <a:pt x="152792" y="59791"/>
                    </a:cubicBezTo>
                    <a:close/>
                    <a:moveTo>
                      <a:pt x="152792" y="0"/>
                    </a:moveTo>
                    <a:cubicBezTo>
                      <a:pt x="237177" y="0"/>
                      <a:pt x="305584" y="68407"/>
                      <a:pt x="305584" y="152792"/>
                    </a:cubicBezTo>
                    <a:cubicBezTo>
                      <a:pt x="305584" y="237177"/>
                      <a:pt x="237177" y="305584"/>
                      <a:pt x="152792" y="305584"/>
                    </a:cubicBezTo>
                    <a:cubicBezTo>
                      <a:pt x="68407" y="305584"/>
                      <a:pt x="0" y="237177"/>
                      <a:pt x="0" y="152792"/>
                    </a:cubicBezTo>
                    <a:cubicBezTo>
                      <a:pt x="0" y="68407"/>
                      <a:pt x="68407" y="0"/>
                      <a:pt x="152792" y="0"/>
                    </a:cubicBez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 sz="1125"/>
              </a:p>
            </p:txBody>
          </p:sp>
        </p:grp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A021FD-C8BE-43A8-8237-8478ED08B886}"/>
              </a:ext>
            </a:extLst>
          </p:cNvPr>
          <p:cNvSpPr/>
          <p:nvPr userDrawn="1"/>
        </p:nvSpPr>
        <p:spPr>
          <a:xfrm flipH="1" flipV="1">
            <a:off x="1" y="0"/>
            <a:ext cx="12191999" cy="6858000"/>
          </a:xfrm>
          <a:custGeom>
            <a:avLst/>
            <a:gdLst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2676525 w 9515475"/>
              <a:gd name="connsiteY2" fmla="*/ 6858000 h 6858000"/>
              <a:gd name="connsiteX3" fmla="*/ 0 w 9515475"/>
              <a:gd name="connsiteY3" fmla="*/ 6858000 h 6858000"/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3471561 w 9515475"/>
              <a:gd name="connsiteY2" fmla="*/ 6858000 h 6858000"/>
              <a:gd name="connsiteX3" fmla="*/ 0 w 9515475"/>
              <a:gd name="connsiteY3" fmla="*/ 6858000 h 6858000"/>
              <a:gd name="connsiteX4" fmla="*/ 0 w 9515475"/>
              <a:gd name="connsiteY4" fmla="*/ 0 h 6858000"/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5033156 w 9515475"/>
              <a:gd name="connsiteY2" fmla="*/ 6858000 h 6858000"/>
              <a:gd name="connsiteX3" fmla="*/ 0 w 9515475"/>
              <a:gd name="connsiteY3" fmla="*/ 6858000 h 6858000"/>
              <a:gd name="connsiteX4" fmla="*/ 0 w 9515475"/>
              <a:gd name="connsiteY4" fmla="*/ 0 h 6858000"/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3591883 w 9515475"/>
              <a:gd name="connsiteY2" fmla="*/ 6858000 h 6858000"/>
              <a:gd name="connsiteX3" fmla="*/ 0 w 9515475"/>
              <a:gd name="connsiteY3" fmla="*/ 6858000 h 6858000"/>
              <a:gd name="connsiteX4" fmla="*/ 0 w 95154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5475" h="6858000">
                <a:moveTo>
                  <a:pt x="0" y="0"/>
                </a:moveTo>
                <a:lnTo>
                  <a:pt x="9515475" y="0"/>
                </a:lnTo>
                <a:lnTo>
                  <a:pt x="359188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044E26-F1D5-40DB-BC84-63C129DD03A2}"/>
              </a:ext>
            </a:extLst>
          </p:cNvPr>
          <p:cNvGrpSpPr/>
          <p:nvPr userDrawn="1"/>
        </p:nvGrpSpPr>
        <p:grpSpPr>
          <a:xfrm flipH="1">
            <a:off x="7728093" y="-250116"/>
            <a:ext cx="6425213" cy="7358231"/>
            <a:chOff x="6996011" y="-3824822"/>
            <a:chExt cx="14368086" cy="164799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0D2A8C-80FA-4043-A4BE-EA181F812E08}"/>
                </a:ext>
              </a:extLst>
            </p:cNvPr>
            <p:cNvSpPr/>
            <p:nvPr/>
          </p:nvSpPr>
          <p:spPr>
            <a:xfrm>
              <a:off x="6996011" y="-3824822"/>
              <a:ext cx="7817323" cy="8786407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3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952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DD3319-7381-49D6-9315-B6E73B7BADEE}"/>
                </a:ext>
              </a:extLst>
            </p:cNvPr>
            <p:cNvSpPr/>
            <p:nvPr/>
          </p:nvSpPr>
          <p:spPr>
            <a:xfrm flipH="1">
              <a:off x="13546775" y="3868757"/>
              <a:ext cx="7817322" cy="8786407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3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952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</p:spTree>
    <p:extLst>
      <p:ext uri="{BB962C8B-B14F-4D97-AF65-F5344CB8AC3E}">
        <p14:creationId xmlns:p14="http://schemas.microsoft.com/office/powerpoint/2010/main" val="4223256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5AD79B-724D-42AC-A61B-E5026879D632}"/>
              </a:ext>
            </a:extLst>
          </p:cNvPr>
          <p:cNvSpPr txBox="1"/>
          <p:nvPr userDrawn="1"/>
        </p:nvSpPr>
        <p:spPr>
          <a:xfrm rot="16200000">
            <a:off x="-753174" y="3305890"/>
            <a:ext cx="2371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strike="noStrike" spc="375" dirty="0">
                <a:solidFill>
                  <a:schemeClr val="bg1">
                    <a:lumMod val="85000"/>
                  </a:schemeClr>
                </a:solidFill>
                <a:latin typeface="Geomanist Regular" panose="02000503000000020004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8EFAE9C-B61E-4A0A-ABBB-FCE6276B5F43}"/>
              </a:ext>
            </a:extLst>
          </p:cNvPr>
          <p:cNvSpPr/>
          <p:nvPr userDrawn="1"/>
        </p:nvSpPr>
        <p:spPr>
          <a:xfrm flipV="1">
            <a:off x="0" y="0"/>
            <a:ext cx="6338902" cy="6858000"/>
          </a:xfrm>
          <a:custGeom>
            <a:avLst/>
            <a:gdLst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2676525 w 9515475"/>
              <a:gd name="connsiteY2" fmla="*/ 6858000 h 6858000"/>
              <a:gd name="connsiteX3" fmla="*/ 0 w 9515475"/>
              <a:gd name="connsiteY3" fmla="*/ 6858000 h 6858000"/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3471561 w 9515475"/>
              <a:gd name="connsiteY2" fmla="*/ 6858000 h 6858000"/>
              <a:gd name="connsiteX3" fmla="*/ 0 w 9515475"/>
              <a:gd name="connsiteY3" fmla="*/ 6858000 h 6858000"/>
              <a:gd name="connsiteX4" fmla="*/ 0 w 9515475"/>
              <a:gd name="connsiteY4" fmla="*/ 0 h 6858000"/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5033156 w 9515475"/>
              <a:gd name="connsiteY2" fmla="*/ 6858000 h 6858000"/>
              <a:gd name="connsiteX3" fmla="*/ 0 w 9515475"/>
              <a:gd name="connsiteY3" fmla="*/ 6858000 h 6858000"/>
              <a:gd name="connsiteX4" fmla="*/ 0 w 9515475"/>
              <a:gd name="connsiteY4" fmla="*/ 0 h 6858000"/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3591883 w 9515475"/>
              <a:gd name="connsiteY2" fmla="*/ 6858000 h 6858000"/>
              <a:gd name="connsiteX3" fmla="*/ 0 w 9515475"/>
              <a:gd name="connsiteY3" fmla="*/ 6858000 h 6858000"/>
              <a:gd name="connsiteX4" fmla="*/ 0 w 95154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5475" h="6858000">
                <a:moveTo>
                  <a:pt x="0" y="0"/>
                </a:moveTo>
                <a:lnTo>
                  <a:pt x="9515475" y="0"/>
                </a:lnTo>
                <a:lnTo>
                  <a:pt x="359188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642B55-10DA-44EB-B11F-EF73E7A001E5}"/>
              </a:ext>
            </a:extLst>
          </p:cNvPr>
          <p:cNvGrpSpPr/>
          <p:nvPr userDrawn="1"/>
        </p:nvGrpSpPr>
        <p:grpSpPr>
          <a:xfrm>
            <a:off x="-1448531" y="-250116"/>
            <a:ext cx="6425213" cy="7358231"/>
            <a:chOff x="6996011" y="-3824822"/>
            <a:chExt cx="14368086" cy="1647998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FF7C43A-97C8-49C8-BB5B-A681B1CB8040}"/>
                </a:ext>
              </a:extLst>
            </p:cNvPr>
            <p:cNvSpPr/>
            <p:nvPr/>
          </p:nvSpPr>
          <p:spPr>
            <a:xfrm>
              <a:off x="6996011" y="-3824822"/>
              <a:ext cx="7817323" cy="8786407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3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952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F2B839-7797-4C73-B718-AC6D6C9FDED0}"/>
                </a:ext>
              </a:extLst>
            </p:cNvPr>
            <p:cNvSpPr/>
            <p:nvPr/>
          </p:nvSpPr>
          <p:spPr>
            <a:xfrm flipH="1">
              <a:off x="13546775" y="3868757"/>
              <a:ext cx="7817322" cy="8786407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3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952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</p:spTree>
    <p:extLst>
      <p:ext uri="{BB962C8B-B14F-4D97-AF65-F5344CB8AC3E}">
        <p14:creationId xmlns:p14="http://schemas.microsoft.com/office/powerpoint/2010/main" val="1289468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295C7ED-A719-4C9C-BEEC-FADC114AD1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1469" y="1876884"/>
            <a:ext cx="4897566" cy="392603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FF03CEF-3F19-4E70-B5AE-6F4E44EBC7D7}"/>
              </a:ext>
            </a:extLst>
          </p:cNvPr>
          <p:cNvSpPr/>
          <p:nvPr userDrawn="1"/>
        </p:nvSpPr>
        <p:spPr>
          <a:xfrm>
            <a:off x="0" y="1640758"/>
            <a:ext cx="830882" cy="3134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E25005-EF6B-4E59-AE9D-6EC1C78B4FD1}"/>
              </a:ext>
            </a:extLst>
          </p:cNvPr>
          <p:cNvSpPr/>
          <p:nvPr userDrawn="1"/>
        </p:nvSpPr>
        <p:spPr>
          <a:xfrm>
            <a:off x="11361119" y="1640758"/>
            <a:ext cx="830882" cy="3134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4C54DFF0-3F11-4902-96EA-21A7D3B43D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650959"/>
            <a:ext cx="12192000" cy="4207041"/>
          </a:xfrm>
          <a:custGeom>
            <a:avLst/>
            <a:gdLst>
              <a:gd name="connsiteX0" fmla="*/ 0 w 19477038"/>
              <a:gd name="connsiteY0" fmla="*/ 0 h 6731266"/>
              <a:gd name="connsiteX1" fmla="*/ 19477038 w 19477038"/>
              <a:gd name="connsiteY1" fmla="*/ 0 h 6731266"/>
              <a:gd name="connsiteX2" fmla="*/ 19477038 w 19477038"/>
              <a:gd name="connsiteY2" fmla="*/ 6731266 h 6731266"/>
              <a:gd name="connsiteX3" fmla="*/ 0 w 19477038"/>
              <a:gd name="connsiteY3" fmla="*/ 6731266 h 6731266"/>
              <a:gd name="connsiteX4" fmla="*/ 0 w 19477038"/>
              <a:gd name="connsiteY4" fmla="*/ 0 h 6731266"/>
              <a:gd name="connsiteX0" fmla="*/ 0 w 19477038"/>
              <a:gd name="connsiteY0" fmla="*/ 0 h 6731266"/>
              <a:gd name="connsiteX1" fmla="*/ 19477038 w 19477038"/>
              <a:gd name="connsiteY1" fmla="*/ 1433384 h 6731266"/>
              <a:gd name="connsiteX2" fmla="*/ 19477038 w 19477038"/>
              <a:gd name="connsiteY2" fmla="*/ 6731266 h 6731266"/>
              <a:gd name="connsiteX3" fmla="*/ 0 w 19477038"/>
              <a:gd name="connsiteY3" fmla="*/ 6731266 h 6731266"/>
              <a:gd name="connsiteX4" fmla="*/ 0 w 19477038"/>
              <a:gd name="connsiteY4" fmla="*/ 0 h 673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7038" h="6731266">
                <a:moveTo>
                  <a:pt x="0" y="0"/>
                </a:moveTo>
                <a:lnTo>
                  <a:pt x="19477038" y="1433384"/>
                </a:lnTo>
                <a:lnTo>
                  <a:pt x="19477038" y="6731266"/>
                </a:lnTo>
                <a:lnTo>
                  <a:pt x="0" y="673126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40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5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FC78A-BEB5-41CE-A395-3853F024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A13732-A6DA-48D0-B663-7538996AD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632E4D-0103-4A19-9330-C440CF71C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C37D2D-63B6-4B81-8A25-08CF08754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18D38-6386-47BF-BBCE-EA81AAB1F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28482-3637-4E0A-8890-9D628FB2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DED4D1-BCA8-4345-9AFD-1E2862D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8571F7-1D37-4EA3-83DC-633DB815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1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2C870-6B4A-4F2E-8FE0-530292C7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BB330E-9F42-49AD-A1C1-9A5A2F55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4FFF12-E786-42FF-8437-D2090A0C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F88DB7-58F9-4353-9F67-A207D171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9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693D3A-7557-4C37-B2EA-5E36E553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3CE2D2-B564-4978-930F-4072426D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1179B1-9F46-45E7-AA95-1EBECB96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6818-D994-4277-A31D-104EB6C9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39ECE-DAE4-4AA6-B04E-39A2C9C8E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476B59-9283-4E37-AA77-42632F133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957E6-BAD0-4257-A43F-32D01757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9C4239-B038-44E3-98B9-863946B0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CB64F-5FC7-4582-93FB-592F21DA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8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2CA43-D365-49CD-BCE0-996C847D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CFEA5D-8EE0-4A4C-805D-E3047528E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88455-A25F-4162-AF77-831CDEC54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1D2A6E-C8F4-410E-9DF9-070BBF45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FE1B7-4A09-40E2-8668-C3D9D8D4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DB18F-E712-4D26-BD73-AD0947F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6CCFF-8174-4D5A-BB7F-BFFAF66B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9AA28-2791-43BD-9EFE-8E2C2DFBC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029AF-3829-40E5-87C6-CEF65A4F5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B65A-A620-46BE-857A-7F49C6FC1B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D0726-461B-4917-9351-43FA9DA0F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15A2C-B9E5-4CE6-A0FD-934FE542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AF4AA-F1D8-4FAA-A160-D95BE334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9DE6E-24BC-4A42-904F-7E87EC8E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EDADB-1CDC-4509-B6A9-345D45227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9124-F480-403E-A988-0BA85AE1B6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6A414-018C-43CE-BEDB-2679001FF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76337-4C09-4DEE-B88C-54DFED7B4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4C167-53ED-48AF-998F-218AF7A7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D7AEBB-79CD-4470-B348-880BE4572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1B9D09-5E43-4805-A68C-B09B72954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F73F-87ED-4D52-9FDA-26E0A7B04AB0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075C9-24E2-4A9F-A347-EE595DCCB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881F3-9084-4B69-B1EB-4D29BE1D1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712B-70E0-44F3-8CE3-C72F6D13CD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: Shape 32">
            <a:extLst>
              <a:ext uri="{FF2B5EF4-FFF2-40B4-BE49-F238E27FC236}">
                <a16:creationId xmlns:a16="http://schemas.microsoft.com/office/drawing/2014/main" id="{07BC48C0-6912-4B63-8F80-84FE0ABF7077}"/>
              </a:ext>
            </a:extLst>
          </p:cNvPr>
          <p:cNvSpPr/>
          <p:nvPr userDrawn="1"/>
        </p:nvSpPr>
        <p:spPr>
          <a:xfrm>
            <a:off x="0" y="6104282"/>
            <a:ext cx="11292339" cy="753718"/>
          </a:xfrm>
          <a:custGeom>
            <a:avLst/>
            <a:gdLst>
              <a:gd name="connsiteX0" fmla="*/ 1017668 w 18039806"/>
              <a:gd name="connsiteY0" fmla="*/ 22 h 1205949"/>
              <a:gd name="connsiteX1" fmla="*/ 1155689 w 18039806"/>
              <a:gd name="connsiteY1" fmla="*/ 4600 h 1205949"/>
              <a:gd name="connsiteX2" fmla="*/ 18039806 w 18039806"/>
              <a:gd name="connsiteY2" fmla="*/ 1205947 h 1205949"/>
              <a:gd name="connsiteX3" fmla="*/ 0 w 18039806"/>
              <a:gd name="connsiteY3" fmla="*/ 1205949 h 1205949"/>
              <a:gd name="connsiteX4" fmla="*/ 0 w 18039806"/>
              <a:gd name="connsiteY4" fmla="*/ 326707 h 1205949"/>
              <a:gd name="connsiteX5" fmla="*/ 37432 w 18039806"/>
              <a:gd name="connsiteY5" fmla="*/ 298589 h 1205949"/>
              <a:gd name="connsiteX6" fmla="*/ 617958 w 18039806"/>
              <a:gd name="connsiteY6" fmla="*/ 47178 h 1205949"/>
              <a:gd name="connsiteX7" fmla="*/ 1017668 w 18039806"/>
              <a:gd name="connsiteY7" fmla="*/ 22 h 12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9806" h="1205949">
                <a:moveTo>
                  <a:pt x="1017668" y="22"/>
                </a:moveTo>
                <a:cubicBezTo>
                  <a:pt x="1063343" y="-201"/>
                  <a:pt x="1109373" y="1304"/>
                  <a:pt x="1155689" y="4600"/>
                </a:cubicBezTo>
                <a:lnTo>
                  <a:pt x="18039806" y="1205947"/>
                </a:lnTo>
                <a:lnTo>
                  <a:pt x="0" y="1205949"/>
                </a:lnTo>
                <a:lnTo>
                  <a:pt x="0" y="326707"/>
                </a:lnTo>
                <a:lnTo>
                  <a:pt x="37432" y="298589"/>
                </a:lnTo>
                <a:cubicBezTo>
                  <a:pt x="212478" y="182383"/>
                  <a:pt x="408603" y="96311"/>
                  <a:pt x="617958" y="47178"/>
                </a:cubicBezTo>
                <a:cubicBezTo>
                  <a:pt x="746794" y="16944"/>
                  <a:pt x="880639" y="695"/>
                  <a:pt x="1017668" y="22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0C3A4301-19DC-4AA0-AC22-D028775071E5}"/>
              </a:ext>
            </a:extLst>
          </p:cNvPr>
          <p:cNvSpPr/>
          <p:nvPr userDrawn="1"/>
        </p:nvSpPr>
        <p:spPr>
          <a:xfrm flipH="1">
            <a:off x="945246" y="0"/>
            <a:ext cx="11246754" cy="753716"/>
          </a:xfrm>
          <a:custGeom>
            <a:avLst/>
            <a:gdLst>
              <a:gd name="connsiteX0" fmla="*/ 17966983 w 17966983"/>
              <a:gd name="connsiteY0" fmla="*/ 0 h 1205946"/>
              <a:gd name="connsiteX1" fmla="*/ 0 w 17966983"/>
              <a:gd name="connsiteY1" fmla="*/ 0 h 1205946"/>
              <a:gd name="connsiteX2" fmla="*/ 0 w 17966983"/>
              <a:gd name="connsiteY2" fmla="*/ 927978 h 1205946"/>
              <a:gd name="connsiteX3" fmla="*/ 146390 w 17966983"/>
              <a:gd name="connsiteY3" fmla="*/ 1013268 h 1205946"/>
              <a:gd name="connsiteX4" fmla="*/ 545134 w 17966983"/>
              <a:gd name="connsiteY4" fmla="*/ 1158769 h 1205946"/>
              <a:gd name="connsiteX5" fmla="*/ 944844 w 17966983"/>
              <a:gd name="connsiteY5" fmla="*/ 1205925 h 1205946"/>
              <a:gd name="connsiteX6" fmla="*/ 1082866 w 17966983"/>
              <a:gd name="connsiteY6" fmla="*/ 1201347 h 120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6983" h="1205946">
                <a:moveTo>
                  <a:pt x="17966983" y="0"/>
                </a:moveTo>
                <a:lnTo>
                  <a:pt x="0" y="0"/>
                </a:lnTo>
                <a:lnTo>
                  <a:pt x="0" y="927978"/>
                </a:lnTo>
                <a:lnTo>
                  <a:pt x="146390" y="1013268"/>
                </a:lnTo>
                <a:cubicBezTo>
                  <a:pt x="271874" y="1076841"/>
                  <a:pt x="405564" y="1126014"/>
                  <a:pt x="545134" y="1158769"/>
                </a:cubicBezTo>
                <a:cubicBezTo>
                  <a:pt x="673972" y="1189003"/>
                  <a:pt x="807816" y="1205254"/>
                  <a:pt x="944844" y="1205925"/>
                </a:cubicBezTo>
                <a:cubicBezTo>
                  <a:pt x="990520" y="1206150"/>
                  <a:pt x="1036550" y="1204643"/>
                  <a:pt x="1082866" y="1201347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4DD51-1AA6-4F60-B018-A8812017CF22}"/>
              </a:ext>
            </a:extLst>
          </p:cNvPr>
          <p:cNvSpPr txBox="1"/>
          <p:nvPr userDrawn="1"/>
        </p:nvSpPr>
        <p:spPr>
          <a:xfrm rot="10800000" flipV="1">
            <a:off x="11145310" y="81187"/>
            <a:ext cx="1116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2500" b="1" i="0" smtClean="0">
                <a:solidFill>
                  <a:schemeClr val="bg1">
                    <a:lumMod val="85000"/>
                  </a:schemeClr>
                </a:solidFill>
                <a:latin typeface="Geomanist Regular" panose="02000503000000020004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8625" b="1" i="0" dirty="0">
              <a:solidFill>
                <a:schemeClr val="bg1">
                  <a:lumMod val="85000"/>
                </a:schemeClr>
              </a:solidFill>
              <a:latin typeface="Geomanist Regular" panose="02000503000000020004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7D179-2AAA-4912-AE23-912589771940}"/>
              </a:ext>
            </a:extLst>
          </p:cNvPr>
          <p:cNvSpPr txBox="1"/>
          <p:nvPr userDrawn="1"/>
        </p:nvSpPr>
        <p:spPr>
          <a:xfrm>
            <a:off x="10689288" y="156201"/>
            <a:ext cx="1196734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75" spc="188" dirty="0">
                <a:solidFill>
                  <a:schemeClr val="bg1">
                    <a:lumMod val="85000"/>
                  </a:schemeClr>
                </a:solidFill>
                <a:latin typeface="Geomanist Regular" panose="02000503000000020004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СТРАНИЦА</a:t>
            </a:r>
            <a:r>
              <a:rPr lang="en-US" sz="875" spc="188" dirty="0">
                <a:solidFill>
                  <a:schemeClr val="bg1">
                    <a:lumMod val="85000"/>
                  </a:schemeClr>
                </a:solidFill>
                <a:latin typeface="Geomanist Regular" panose="02000503000000020004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/</a:t>
            </a:r>
            <a:endParaRPr lang="id-ID" sz="875" spc="188" dirty="0">
              <a:solidFill>
                <a:schemeClr val="bg1">
                  <a:lumMod val="85000"/>
                </a:schemeClr>
              </a:solidFill>
              <a:latin typeface="Geomanist Regular" panose="02000503000000020004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0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</p:sldLayoutIdLst>
  <p:txStyles>
    <p:titleStyle>
      <a:lvl1pPr algn="l" defTabSz="912971" rtl="0" eaLnBrk="1" latinLnBrk="0" hangingPunct="1">
        <a:lnSpc>
          <a:spcPct val="90000"/>
        </a:lnSpc>
        <a:spcBef>
          <a:spcPct val="0"/>
        </a:spcBef>
        <a:buNone/>
        <a:defRPr sz="43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43" indent="-228243" algn="l" defTabSz="91297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4729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4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4186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1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7157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3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0128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2971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7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3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428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4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5399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F7D32A7-4A2E-4DC1-ABB2-FDB143FDF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" y="844039"/>
            <a:ext cx="2661219" cy="16963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88340" y="2582933"/>
            <a:ext cx="6307806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Республику Узбекистан?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Богатые природные ресурсы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Узбекистан занимает лидирующие позиции в мире по золоту, урану, меди, серебру, свинцу, цинку, вольфраму, редким металлам и другим ресурсам.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условия и льготы для инвесторов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привлечения иностранного капитала действуют налоговые и таможенные льготы, созданы более 20 свободных экономических зон, действует программа государственного и частного партнерства и др..  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Удобное географическое положение и развитая логистика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Узбекистан расположен на пересечении основных транспортных коридоров и может выступать мостом между рынками стран Запада и Востока, Севера и Юга, а также важной логистической площадкой. 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Квалифицированная рабочая сила.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60% населения Узбекистана составляют молодые люди в возрасте до 30 лет, это высокообразованные граждане, стремящиеся к знаниям и владеющие иностранными языками. 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Стабильная экономика и рост ВВП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Страна демонстрирует устойчивый рост 5–7% в год. </a:t>
            </a:r>
          </a:p>
          <a:p>
            <a:pPr marL="12700" algn="just">
              <a:spcBef>
                <a:spcPts val="195"/>
              </a:spcBef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последние семь лет в страну поступило более 78 млрд долларов иностранных инвестиций, запущено свыше тысячи проектов и налажено производство 1 800 видов новой продукции. 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Перспективные проекты Инвестиционной программы Республики Узбекистан 2025 года</a:t>
            </a: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E6B5E6B-5E2B-BB36-ADE7-1E98F97B5078}"/>
              </a:ext>
            </a:extLst>
          </p:cNvPr>
          <p:cNvSpPr txBox="1"/>
          <p:nvPr/>
        </p:nvSpPr>
        <p:spPr>
          <a:xfrm>
            <a:off x="3037284" y="686647"/>
            <a:ext cx="3310076" cy="21076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Узбекистан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Центральной </a:t>
            </a:r>
            <a:r>
              <a:rPr lang="ru-RU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азии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- 448 924 кв. км. 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- 38 миллион человек.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ВВП – </a:t>
            </a:r>
            <a:r>
              <a:rPr lang="ru-RU" sz="1100" spc="-10">
                <a:latin typeface="Times New Roman" panose="02020603050405020304" pitchFamily="18" charset="0"/>
                <a:cs typeface="Times New Roman" panose="02020603050405020304" pitchFamily="18" charset="0"/>
              </a:rPr>
              <a:t>$ 115 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 - город Ташкент. 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континентальный, засушливый, с жарким летом и умеренно холодной зимой.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перспективные проекты включаются в Инвестиционную программу страны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endParaRPr lang="ru-RU" sz="1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3DEB236E-AD6D-C198-1F8F-ABD00F8D0AF6}"/>
              </a:ext>
            </a:extLst>
          </p:cNvPr>
          <p:cNvSpPr txBox="1"/>
          <p:nvPr/>
        </p:nvSpPr>
        <p:spPr>
          <a:xfrm>
            <a:off x="6675653" y="5059285"/>
            <a:ext cx="2301221" cy="150233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размещению проектов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95"/>
              </a:spcBef>
            </a:pP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СЭЗ</a:t>
            </a:r>
          </a:p>
          <a:p>
            <a:pPr marL="184150" indent="-171450" algn="just">
              <a:spcBef>
                <a:spcPts val="95"/>
              </a:spcBef>
              <a:buFont typeface="Wingdings" panose="05000000000000000000" pitchFamily="2" charset="2"/>
              <a:buChar char="q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МПЗ</a:t>
            </a:r>
          </a:p>
          <a:p>
            <a:pPr marL="184150" indent="-171450" algn="just">
              <a:spcBef>
                <a:spcPts val="95"/>
              </a:spcBef>
              <a:buFont typeface="Wingdings" panose="05000000000000000000" pitchFamily="2" charset="2"/>
              <a:buChar char="q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промышленные зоны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DE6FE55-46CD-2DB4-2074-38369E4DA182}"/>
              </a:ext>
            </a:extLst>
          </p:cNvPr>
          <p:cNvGrpSpPr/>
          <p:nvPr/>
        </p:nvGrpSpPr>
        <p:grpSpPr>
          <a:xfrm>
            <a:off x="173339" y="5829063"/>
            <a:ext cx="6203798" cy="700264"/>
            <a:chOff x="6369104" y="948077"/>
            <a:chExt cx="4026020" cy="700264"/>
          </a:xfrm>
        </p:grpSpPr>
        <p:grpSp>
          <p:nvGrpSpPr>
            <p:cNvPr id="39" name="Group 17">
              <a:extLst>
                <a:ext uri="{FF2B5EF4-FFF2-40B4-BE49-F238E27FC236}">
                  <a16:creationId xmlns:a16="http://schemas.microsoft.com/office/drawing/2014/main" id="{911EA1F3-51D3-F096-E509-AD8A90A1D2F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77883" y="1404952"/>
              <a:ext cx="2146760" cy="243389"/>
              <a:chOff x="4973" y="3723"/>
              <a:chExt cx="2445" cy="404"/>
            </a:xfrm>
            <a:solidFill>
              <a:srgbClr val="92D050"/>
            </a:solidFill>
          </p:grpSpPr>
          <p:sp>
            <p:nvSpPr>
              <p:cNvPr id="55" name="Freeform 19">
                <a:extLst>
                  <a:ext uri="{FF2B5EF4-FFF2-40B4-BE49-F238E27FC236}">
                    <a16:creationId xmlns:a16="http://schemas.microsoft.com/office/drawing/2014/main" id="{85E1FD25-E76F-2963-B644-93B66DF1B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9" y="3778"/>
                <a:ext cx="21" cy="33"/>
              </a:xfrm>
              <a:custGeom>
                <a:avLst/>
                <a:gdLst>
                  <a:gd name="T0" fmla="*/ 0 w 186"/>
                  <a:gd name="T1" fmla="*/ 0 h 305"/>
                  <a:gd name="T2" fmla="*/ 39 w 186"/>
                  <a:gd name="T3" fmla="*/ 10 h 305"/>
                  <a:gd name="T4" fmla="*/ 78 w 186"/>
                  <a:gd name="T5" fmla="*/ 24 h 305"/>
                  <a:gd name="T6" fmla="*/ 115 w 186"/>
                  <a:gd name="T7" fmla="*/ 40 h 305"/>
                  <a:gd name="T8" fmla="*/ 131 w 186"/>
                  <a:gd name="T9" fmla="*/ 50 h 305"/>
                  <a:gd name="T10" fmla="*/ 147 w 186"/>
                  <a:gd name="T11" fmla="*/ 60 h 305"/>
                  <a:gd name="T12" fmla="*/ 160 w 186"/>
                  <a:gd name="T13" fmla="*/ 73 h 305"/>
                  <a:gd name="T14" fmla="*/ 171 w 186"/>
                  <a:gd name="T15" fmla="*/ 87 h 305"/>
                  <a:gd name="T16" fmla="*/ 178 w 186"/>
                  <a:gd name="T17" fmla="*/ 103 h 305"/>
                  <a:gd name="T18" fmla="*/ 183 w 186"/>
                  <a:gd name="T19" fmla="*/ 119 h 305"/>
                  <a:gd name="T20" fmla="*/ 186 w 186"/>
                  <a:gd name="T21" fmla="*/ 143 h 305"/>
                  <a:gd name="T22" fmla="*/ 185 w 186"/>
                  <a:gd name="T23" fmla="*/ 168 h 305"/>
                  <a:gd name="T24" fmla="*/ 180 w 186"/>
                  <a:gd name="T25" fmla="*/ 192 h 305"/>
                  <a:gd name="T26" fmla="*/ 170 w 186"/>
                  <a:gd name="T27" fmla="*/ 214 h 305"/>
                  <a:gd name="T28" fmla="*/ 156 w 186"/>
                  <a:gd name="T29" fmla="*/ 235 h 305"/>
                  <a:gd name="T30" fmla="*/ 139 w 186"/>
                  <a:gd name="T31" fmla="*/ 253 h 305"/>
                  <a:gd name="T32" fmla="*/ 118 w 186"/>
                  <a:gd name="T33" fmla="*/ 267 h 305"/>
                  <a:gd name="T34" fmla="*/ 96 w 186"/>
                  <a:gd name="T35" fmla="*/ 279 h 305"/>
                  <a:gd name="T36" fmla="*/ 72 w 186"/>
                  <a:gd name="T37" fmla="*/ 288 h 305"/>
                  <a:gd name="T38" fmla="*/ 49 w 186"/>
                  <a:gd name="T39" fmla="*/ 295 h 305"/>
                  <a:gd name="T40" fmla="*/ 24 w 186"/>
                  <a:gd name="T41" fmla="*/ 300 h 305"/>
                  <a:gd name="T42" fmla="*/ 0 w 186"/>
                  <a:gd name="T43" fmla="*/ 305 h 305"/>
                  <a:gd name="T44" fmla="*/ 0 w 186"/>
                  <a:gd name="T4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6" h="305">
                    <a:moveTo>
                      <a:pt x="0" y="0"/>
                    </a:moveTo>
                    <a:lnTo>
                      <a:pt x="39" y="10"/>
                    </a:lnTo>
                    <a:lnTo>
                      <a:pt x="78" y="24"/>
                    </a:lnTo>
                    <a:lnTo>
                      <a:pt x="115" y="40"/>
                    </a:lnTo>
                    <a:lnTo>
                      <a:pt x="131" y="50"/>
                    </a:lnTo>
                    <a:lnTo>
                      <a:pt x="147" y="60"/>
                    </a:lnTo>
                    <a:lnTo>
                      <a:pt x="160" y="73"/>
                    </a:lnTo>
                    <a:lnTo>
                      <a:pt x="171" y="87"/>
                    </a:lnTo>
                    <a:lnTo>
                      <a:pt x="178" y="103"/>
                    </a:lnTo>
                    <a:lnTo>
                      <a:pt x="183" y="119"/>
                    </a:lnTo>
                    <a:lnTo>
                      <a:pt x="186" y="143"/>
                    </a:lnTo>
                    <a:lnTo>
                      <a:pt x="185" y="168"/>
                    </a:lnTo>
                    <a:lnTo>
                      <a:pt x="180" y="192"/>
                    </a:lnTo>
                    <a:lnTo>
                      <a:pt x="170" y="214"/>
                    </a:lnTo>
                    <a:lnTo>
                      <a:pt x="156" y="235"/>
                    </a:lnTo>
                    <a:lnTo>
                      <a:pt x="139" y="253"/>
                    </a:lnTo>
                    <a:lnTo>
                      <a:pt x="118" y="267"/>
                    </a:lnTo>
                    <a:lnTo>
                      <a:pt x="96" y="279"/>
                    </a:lnTo>
                    <a:lnTo>
                      <a:pt x="72" y="288"/>
                    </a:lnTo>
                    <a:lnTo>
                      <a:pt x="49" y="295"/>
                    </a:lnTo>
                    <a:lnTo>
                      <a:pt x="24" y="300"/>
                    </a:lnTo>
                    <a:lnTo>
                      <a:pt x="0" y="3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BC7158C6-270C-D652-E6C1-9F41ACDB8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3" y="3723"/>
                <a:ext cx="17" cy="31"/>
              </a:xfrm>
              <a:custGeom>
                <a:avLst/>
                <a:gdLst>
                  <a:gd name="T0" fmla="*/ 152 w 152"/>
                  <a:gd name="T1" fmla="*/ 0 h 276"/>
                  <a:gd name="T2" fmla="*/ 152 w 152"/>
                  <a:gd name="T3" fmla="*/ 276 h 276"/>
                  <a:gd name="T4" fmla="*/ 124 w 152"/>
                  <a:gd name="T5" fmla="*/ 267 h 276"/>
                  <a:gd name="T6" fmla="*/ 98 w 152"/>
                  <a:gd name="T7" fmla="*/ 258 h 276"/>
                  <a:gd name="T8" fmla="*/ 70 w 152"/>
                  <a:gd name="T9" fmla="*/ 244 h 276"/>
                  <a:gd name="T10" fmla="*/ 43 w 152"/>
                  <a:gd name="T11" fmla="*/ 229 h 276"/>
                  <a:gd name="T12" fmla="*/ 29 w 152"/>
                  <a:gd name="T13" fmla="*/ 217 h 276"/>
                  <a:gd name="T14" fmla="*/ 17 w 152"/>
                  <a:gd name="T15" fmla="*/ 205 h 276"/>
                  <a:gd name="T16" fmla="*/ 7 w 152"/>
                  <a:gd name="T17" fmla="*/ 188 h 276"/>
                  <a:gd name="T18" fmla="*/ 2 w 152"/>
                  <a:gd name="T19" fmla="*/ 170 h 276"/>
                  <a:gd name="T20" fmla="*/ 0 w 152"/>
                  <a:gd name="T21" fmla="*/ 149 h 276"/>
                  <a:gd name="T22" fmla="*/ 0 w 152"/>
                  <a:gd name="T23" fmla="*/ 129 h 276"/>
                  <a:gd name="T24" fmla="*/ 4 w 152"/>
                  <a:gd name="T25" fmla="*/ 111 h 276"/>
                  <a:gd name="T26" fmla="*/ 10 w 152"/>
                  <a:gd name="T27" fmla="*/ 92 h 276"/>
                  <a:gd name="T28" fmla="*/ 21 w 152"/>
                  <a:gd name="T29" fmla="*/ 75 h 276"/>
                  <a:gd name="T30" fmla="*/ 36 w 152"/>
                  <a:gd name="T31" fmla="*/ 56 h 276"/>
                  <a:gd name="T32" fmla="*/ 57 w 152"/>
                  <a:gd name="T33" fmla="*/ 39 h 276"/>
                  <a:gd name="T34" fmla="*/ 79 w 152"/>
                  <a:gd name="T35" fmla="*/ 26 h 276"/>
                  <a:gd name="T36" fmla="*/ 102 w 152"/>
                  <a:gd name="T37" fmla="*/ 14 h 276"/>
                  <a:gd name="T38" fmla="*/ 127 w 152"/>
                  <a:gd name="T39" fmla="*/ 6 h 276"/>
                  <a:gd name="T40" fmla="*/ 152 w 152"/>
                  <a:gd name="T4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2" h="276">
                    <a:moveTo>
                      <a:pt x="152" y="0"/>
                    </a:moveTo>
                    <a:lnTo>
                      <a:pt x="152" y="276"/>
                    </a:lnTo>
                    <a:lnTo>
                      <a:pt x="124" y="267"/>
                    </a:lnTo>
                    <a:lnTo>
                      <a:pt x="98" y="258"/>
                    </a:lnTo>
                    <a:lnTo>
                      <a:pt x="70" y="244"/>
                    </a:lnTo>
                    <a:lnTo>
                      <a:pt x="43" y="229"/>
                    </a:lnTo>
                    <a:lnTo>
                      <a:pt x="29" y="217"/>
                    </a:lnTo>
                    <a:lnTo>
                      <a:pt x="17" y="205"/>
                    </a:lnTo>
                    <a:lnTo>
                      <a:pt x="7" y="188"/>
                    </a:lnTo>
                    <a:lnTo>
                      <a:pt x="2" y="170"/>
                    </a:lnTo>
                    <a:lnTo>
                      <a:pt x="0" y="149"/>
                    </a:lnTo>
                    <a:lnTo>
                      <a:pt x="0" y="129"/>
                    </a:lnTo>
                    <a:lnTo>
                      <a:pt x="4" y="111"/>
                    </a:lnTo>
                    <a:lnTo>
                      <a:pt x="10" y="92"/>
                    </a:lnTo>
                    <a:lnTo>
                      <a:pt x="21" y="75"/>
                    </a:lnTo>
                    <a:lnTo>
                      <a:pt x="36" y="56"/>
                    </a:lnTo>
                    <a:lnTo>
                      <a:pt x="57" y="39"/>
                    </a:lnTo>
                    <a:lnTo>
                      <a:pt x="79" y="26"/>
                    </a:lnTo>
                    <a:lnTo>
                      <a:pt x="102" y="14"/>
                    </a:lnTo>
                    <a:lnTo>
                      <a:pt x="127" y="6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B23464B2-6CF6-064F-8635-685D4EA6C8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5" y="3748"/>
                <a:ext cx="243" cy="379"/>
              </a:xfrm>
              <a:custGeom>
                <a:avLst/>
                <a:gdLst>
                  <a:gd name="T0" fmla="*/ 1318 w 2825"/>
                  <a:gd name="T1" fmla="*/ 1421 h 3410"/>
                  <a:gd name="T2" fmla="*/ 1123 w 2825"/>
                  <a:gd name="T3" fmla="*/ 1605 h 3410"/>
                  <a:gd name="T4" fmla="*/ 997 w 2825"/>
                  <a:gd name="T5" fmla="*/ 1817 h 3410"/>
                  <a:gd name="T6" fmla="*/ 1054 w 2825"/>
                  <a:gd name="T7" fmla="*/ 2017 h 3410"/>
                  <a:gd name="T8" fmla="*/ 1278 w 2825"/>
                  <a:gd name="T9" fmla="*/ 2142 h 3410"/>
                  <a:gd name="T10" fmla="*/ 1189 w 2825"/>
                  <a:gd name="T11" fmla="*/ 2403 h 3410"/>
                  <a:gd name="T12" fmla="*/ 1115 w 2825"/>
                  <a:gd name="T13" fmla="*/ 2277 h 3410"/>
                  <a:gd name="T14" fmla="*/ 997 w 2825"/>
                  <a:gd name="T15" fmla="*/ 2310 h 3410"/>
                  <a:gd name="T16" fmla="*/ 1022 w 2825"/>
                  <a:gd name="T17" fmla="*/ 2453 h 3410"/>
                  <a:gd name="T18" fmla="*/ 1234 w 2825"/>
                  <a:gd name="T19" fmla="*/ 2634 h 3410"/>
                  <a:gd name="T20" fmla="*/ 1348 w 2825"/>
                  <a:gd name="T21" fmla="*/ 2820 h 3410"/>
                  <a:gd name="T22" fmla="*/ 1467 w 2825"/>
                  <a:gd name="T23" fmla="*/ 2803 h 3410"/>
                  <a:gd name="T24" fmla="*/ 1608 w 2825"/>
                  <a:gd name="T25" fmla="*/ 2640 h 3410"/>
                  <a:gd name="T26" fmla="*/ 1816 w 2825"/>
                  <a:gd name="T27" fmla="*/ 2455 h 3410"/>
                  <a:gd name="T28" fmla="*/ 1802 w 2825"/>
                  <a:gd name="T29" fmla="*/ 2199 h 3410"/>
                  <a:gd name="T30" fmla="*/ 1808 w 2825"/>
                  <a:gd name="T31" fmla="*/ 2211 h 3410"/>
                  <a:gd name="T32" fmla="*/ 1797 w 2825"/>
                  <a:gd name="T33" fmla="*/ 2190 h 3410"/>
                  <a:gd name="T34" fmla="*/ 1798 w 2825"/>
                  <a:gd name="T35" fmla="*/ 2191 h 3410"/>
                  <a:gd name="T36" fmla="*/ 1713 w 2825"/>
                  <a:gd name="T37" fmla="*/ 2106 h 3410"/>
                  <a:gd name="T38" fmla="*/ 1484 w 2825"/>
                  <a:gd name="T39" fmla="*/ 1701 h 3410"/>
                  <a:gd name="T40" fmla="*/ 1645 w 2825"/>
                  <a:gd name="T41" fmla="*/ 1800 h 3410"/>
                  <a:gd name="T42" fmla="*/ 1716 w 2825"/>
                  <a:gd name="T43" fmla="*/ 1892 h 3410"/>
                  <a:gd name="T44" fmla="*/ 1820 w 2825"/>
                  <a:gd name="T45" fmla="*/ 1832 h 3410"/>
                  <a:gd name="T46" fmla="*/ 1761 w 2825"/>
                  <a:gd name="T47" fmla="*/ 1672 h 3410"/>
                  <a:gd name="T48" fmla="*/ 1516 w 2825"/>
                  <a:gd name="T49" fmla="*/ 1536 h 3410"/>
                  <a:gd name="T50" fmla="*/ 1435 w 2825"/>
                  <a:gd name="T51" fmla="*/ 1363 h 3410"/>
                  <a:gd name="T52" fmla="*/ 957 w 2825"/>
                  <a:gd name="T53" fmla="*/ 25 h 3410"/>
                  <a:gd name="T54" fmla="*/ 1185 w 2825"/>
                  <a:gd name="T55" fmla="*/ 116 h 3410"/>
                  <a:gd name="T56" fmla="*/ 1418 w 2825"/>
                  <a:gd name="T57" fmla="*/ 109 h 3410"/>
                  <a:gd name="T58" fmla="*/ 1705 w 2825"/>
                  <a:gd name="T59" fmla="*/ 31 h 3410"/>
                  <a:gd name="T60" fmla="*/ 1928 w 2825"/>
                  <a:gd name="T61" fmla="*/ 17 h 3410"/>
                  <a:gd name="T62" fmla="*/ 1938 w 2825"/>
                  <a:gd name="T63" fmla="*/ 163 h 3410"/>
                  <a:gd name="T64" fmla="*/ 1836 w 2825"/>
                  <a:gd name="T65" fmla="*/ 421 h 3410"/>
                  <a:gd name="T66" fmla="*/ 1654 w 2825"/>
                  <a:gd name="T67" fmla="*/ 682 h 3410"/>
                  <a:gd name="T68" fmla="*/ 1803 w 2825"/>
                  <a:gd name="T69" fmla="*/ 856 h 3410"/>
                  <a:gd name="T70" fmla="*/ 2102 w 2825"/>
                  <a:gd name="T71" fmla="*/ 1100 h 3410"/>
                  <a:gd name="T72" fmla="*/ 2382 w 2825"/>
                  <a:gd name="T73" fmla="*/ 1417 h 3410"/>
                  <a:gd name="T74" fmla="*/ 2613 w 2825"/>
                  <a:gd name="T75" fmla="*/ 1780 h 3410"/>
                  <a:gd name="T76" fmla="*/ 2770 w 2825"/>
                  <a:gd name="T77" fmla="*/ 2163 h 3410"/>
                  <a:gd name="T78" fmla="*/ 2825 w 2825"/>
                  <a:gd name="T79" fmla="*/ 2537 h 3410"/>
                  <a:gd name="T80" fmla="*/ 2751 w 2825"/>
                  <a:gd name="T81" fmla="*/ 2876 h 3410"/>
                  <a:gd name="T82" fmla="*/ 2522 w 2825"/>
                  <a:gd name="T83" fmla="*/ 3153 h 3410"/>
                  <a:gd name="T84" fmla="*/ 2108 w 2825"/>
                  <a:gd name="T85" fmla="*/ 3340 h 3410"/>
                  <a:gd name="T86" fmla="*/ 1484 w 2825"/>
                  <a:gd name="T87" fmla="*/ 3410 h 3410"/>
                  <a:gd name="T88" fmla="*/ 786 w 2825"/>
                  <a:gd name="T89" fmla="*/ 3345 h 3410"/>
                  <a:gd name="T90" fmla="*/ 336 w 2825"/>
                  <a:gd name="T91" fmla="*/ 3156 h 3410"/>
                  <a:gd name="T92" fmla="*/ 84 w 2825"/>
                  <a:gd name="T93" fmla="*/ 2868 h 3410"/>
                  <a:gd name="T94" fmla="*/ 0 w 2825"/>
                  <a:gd name="T95" fmla="*/ 2512 h 3410"/>
                  <a:gd name="T96" fmla="*/ 54 w 2825"/>
                  <a:gd name="T97" fmla="*/ 2120 h 3410"/>
                  <a:gd name="T98" fmla="*/ 213 w 2825"/>
                  <a:gd name="T99" fmla="*/ 1722 h 3410"/>
                  <a:gd name="T100" fmla="*/ 449 w 2825"/>
                  <a:gd name="T101" fmla="*/ 1350 h 3410"/>
                  <a:gd name="T102" fmla="*/ 730 w 2825"/>
                  <a:gd name="T103" fmla="*/ 1034 h 3410"/>
                  <a:gd name="T104" fmla="*/ 1024 w 2825"/>
                  <a:gd name="T105" fmla="*/ 805 h 3410"/>
                  <a:gd name="T106" fmla="*/ 925 w 2825"/>
                  <a:gd name="T107" fmla="*/ 597 h 3410"/>
                  <a:gd name="T108" fmla="*/ 757 w 2825"/>
                  <a:gd name="T109" fmla="*/ 316 h 3410"/>
                  <a:gd name="T110" fmla="*/ 727 w 2825"/>
                  <a:gd name="T111" fmla="*/ 84 h 3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25" h="3410">
                    <a:moveTo>
                      <a:pt x="1397" y="1356"/>
                    </a:moveTo>
                    <a:lnTo>
                      <a:pt x="1378" y="1358"/>
                    </a:lnTo>
                    <a:lnTo>
                      <a:pt x="1361" y="1365"/>
                    </a:lnTo>
                    <a:lnTo>
                      <a:pt x="1344" y="1376"/>
                    </a:lnTo>
                    <a:lnTo>
                      <a:pt x="1333" y="1390"/>
                    </a:lnTo>
                    <a:lnTo>
                      <a:pt x="1323" y="1404"/>
                    </a:lnTo>
                    <a:lnTo>
                      <a:pt x="1318" y="1421"/>
                    </a:lnTo>
                    <a:lnTo>
                      <a:pt x="1316" y="1438"/>
                    </a:lnTo>
                    <a:lnTo>
                      <a:pt x="1316" y="1532"/>
                    </a:lnTo>
                    <a:lnTo>
                      <a:pt x="1275" y="1539"/>
                    </a:lnTo>
                    <a:lnTo>
                      <a:pt x="1234" y="1550"/>
                    </a:lnTo>
                    <a:lnTo>
                      <a:pt x="1195" y="1565"/>
                    </a:lnTo>
                    <a:lnTo>
                      <a:pt x="1158" y="1584"/>
                    </a:lnTo>
                    <a:lnTo>
                      <a:pt x="1123" y="1605"/>
                    </a:lnTo>
                    <a:lnTo>
                      <a:pt x="1090" y="1632"/>
                    </a:lnTo>
                    <a:lnTo>
                      <a:pt x="1064" y="1660"/>
                    </a:lnTo>
                    <a:lnTo>
                      <a:pt x="1040" y="1692"/>
                    </a:lnTo>
                    <a:lnTo>
                      <a:pt x="1021" y="1727"/>
                    </a:lnTo>
                    <a:lnTo>
                      <a:pt x="1010" y="1756"/>
                    </a:lnTo>
                    <a:lnTo>
                      <a:pt x="1002" y="1786"/>
                    </a:lnTo>
                    <a:lnTo>
                      <a:pt x="997" y="1817"/>
                    </a:lnTo>
                    <a:lnTo>
                      <a:pt x="996" y="1848"/>
                    </a:lnTo>
                    <a:lnTo>
                      <a:pt x="998" y="1879"/>
                    </a:lnTo>
                    <a:lnTo>
                      <a:pt x="1002" y="1909"/>
                    </a:lnTo>
                    <a:lnTo>
                      <a:pt x="1011" y="1939"/>
                    </a:lnTo>
                    <a:lnTo>
                      <a:pt x="1022" y="1968"/>
                    </a:lnTo>
                    <a:lnTo>
                      <a:pt x="1037" y="1994"/>
                    </a:lnTo>
                    <a:lnTo>
                      <a:pt x="1054" y="2017"/>
                    </a:lnTo>
                    <a:lnTo>
                      <a:pt x="1074" y="2039"/>
                    </a:lnTo>
                    <a:lnTo>
                      <a:pt x="1097" y="2057"/>
                    </a:lnTo>
                    <a:lnTo>
                      <a:pt x="1129" y="2080"/>
                    </a:lnTo>
                    <a:lnTo>
                      <a:pt x="1164" y="2100"/>
                    </a:lnTo>
                    <a:lnTo>
                      <a:pt x="1201" y="2116"/>
                    </a:lnTo>
                    <a:lnTo>
                      <a:pt x="1239" y="2130"/>
                    </a:lnTo>
                    <a:lnTo>
                      <a:pt x="1278" y="2142"/>
                    </a:lnTo>
                    <a:lnTo>
                      <a:pt x="1316" y="2153"/>
                    </a:lnTo>
                    <a:lnTo>
                      <a:pt x="1316" y="2484"/>
                    </a:lnTo>
                    <a:lnTo>
                      <a:pt x="1287" y="2475"/>
                    </a:lnTo>
                    <a:lnTo>
                      <a:pt x="1259" y="2461"/>
                    </a:lnTo>
                    <a:lnTo>
                      <a:pt x="1233" y="2446"/>
                    </a:lnTo>
                    <a:lnTo>
                      <a:pt x="1210" y="2426"/>
                    </a:lnTo>
                    <a:lnTo>
                      <a:pt x="1189" y="2403"/>
                    </a:lnTo>
                    <a:lnTo>
                      <a:pt x="1172" y="2378"/>
                    </a:lnTo>
                    <a:lnTo>
                      <a:pt x="1160" y="2352"/>
                    </a:lnTo>
                    <a:lnTo>
                      <a:pt x="1155" y="2337"/>
                    </a:lnTo>
                    <a:lnTo>
                      <a:pt x="1150" y="2322"/>
                    </a:lnTo>
                    <a:lnTo>
                      <a:pt x="1142" y="2305"/>
                    </a:lnTo>
                    <a:lnTo>
                      <a:pt x="1131" y="2289"/>
                    </a:lnTo>
                    <a:lnTo>
                      <a:pt x="1115" y="2277"/>
                    </a:lnTo>
                    <a:lnTo>
                      <a:pt x="1098" y="2269"/>
                    </a:lnTo>
                    <a:lnTo>
                      <a:pt x="1079" y="2265"/>
                    </a:lnTo>
                    <a:lnTo>
                      <a:pt x="1058" y="2265"/>
                    </a:lnTo>
                    <a:lnTo>
                      <a:pt x="1040" y="2271"/>
                    </a:lnTo>
                    <a:lnTo>
                      <a:pt x="1023" y="2280"/>
                    </a:lnTo>
                    <a:lnTo>
                      <a:pt x="1009" y="2293"/>
                    </a:lnTo>
                    <a:lnTo>
                      <a:pt x="997" y="2310"/>
                    </a:lnTo>
                    <a:lnTo>
                      <a:pt x="991" y="2325"/>
                    </a:lnTo>
                    <a:lnTo>
                      <a:pt x="988" y="2341"/>
                    </a:lnTo>
                    <a:lnTo>
                      <a:pt x="988" y="2357"/>
                    </a:lnTo>
                    <a:lnTo>
                      <a:pt x="990" y="2371"/>
                    </a:lnTo>
                    <a:lnTo>
                      <a:pt x="994" y="2386"/>
                    </a:lnTo>
                    <a:lnTo>
                      <a:pt x="1004" y="2416"/>
                    </a:lnTo>
                    <a:lnTo>
                      <a:pt x="1022" y="2453"/>
                    </a:lnTo>
                    <a:lnTo>
                      <a:pt x="1043" y="2488"/>
                    </a:lnTo>
                    <a:lnTo>
                      <a:pt x="1068" y="2520"/>
                    </a:lnTo>
                    <a:lnTo>
                      <a:pt x="1097" y="2549"/>
                    </a:lnTo>
                    <a:lnTo>
                      <a:pt x="1128" y="2576"/>
                    </a:lnTo>
                    <a:lnTo>
                      <a:pt x="1161" y="2598"/>
                    </a:lnTo>
                    <a:lnTo>
                      <a:pt x="1197" y="2618"/>
                    </a:lnTo>
                    <a:lnTo>
                      <a:pt x="1234" y="2634"/>
                    </a:lnTo>
                    <a:lnTo>
                      <a:pt x="1273" y="2647"/>
                    </a:lnTo>
                    <a:lnTo>
                      <a:pt x="1316" y="2656"/>
                    </a:lnTo>
                    <a:lnTo>
                      <a:pt x="1316" y="2754"/>
                    </a:lnTo>
                    <a:lnTo>
                      <a:pt x="1318" y="2773"/>
                    </a:lnTo>
                    <a:lnTo>
                      <a:pt x="1324" y="2791"/>
                    </a:lnTo>
                    <a:lnTo>
                      <a:pt x="1335" y="2806"/>
                    </a:lnTo>
                    <a:lnTo>
                      <a:pt x="1348" y="2820"/>
                    </a:lnTo>
                    <a:lnTo>
                      <a:pt x="1365" y="2830"/>
                    </a:lnTo>
                    <a:lnTo>
                      <a:pt x="1383" y="2837"/>
                    </a:lnTo>
                    <a:lnTo>
                      <a:pt x="1402" y="2838"/>
                    </a:lnTo>
                    <a:lnTo>
                      <a:pt x="1422" y="2834"/>
                    </a:lnTo>
                    <a:lnTo>
                      <a:pt x="1439" y="2828"/>
                    </a:lnTo>
                    <a:lnTo>
                      <a:pt x="1455" y="2817"/>
                    </a:lnTo>
                    <a:lnTo>
                      <a:pt x="1467" y="2803"/>
                    </a:lnTo>
                    <a:lnTo>
                      <a:pt x="1476" y="2789"/>
                    </a:lnTo>
                    <a:lnTo>
                      <a:pt x="1482" y="2771"/>
                    </a:lnTo>
                    <a:lnTo>
                      <a:pt x="1484" y="2754"/>
                    </a:lnTo>
                    <a:lnTo>
                      <a:pt x="1484" y="2664"/>
                    </a:lnTo>
                    <a:lnTo>
                      <a:pt x="1525" y="2659"/>
                    </a:lnTo>
                    <a:lnTo>
                      <a:pt x="1568" y="2652"/>
                    </a:lnTo>
                    <a:lnTo>
                      <a:pt x="1608" y="2640"/>
                    </a:lnTo>
                    <a:lnTo>
                      <a:pt x="1648" y="2624"/>
                    </a:lnTo>
                    <a:lnTo>
                      <a:pt x="1685" y="2605"/>
                    </a:lnTo>
                    <a:lnTo>
                      <a:pt x="1720" y="2581"/>
                    </a:lnTo>
                    <a:lnTo>
                      <a:pt x="1750" y="2555"/>
                    </a:lnTo>
                    <a:lnTo>
                      <a:pt x="1777" y="2525"/>
                    </a:lnTo>
                    <a:lnTo>
                      <a:pt x="1799" y="2491"/>
                    </a:lnTo>
                    <a:lnTo>
                      <a:pt x="1816" y="2455"/>
                    </a:lnTo>
                    <a:lnTo>
                      <a:pt x="1829" y="2417"/>
                    </a:lnTo>
                    <a:lnTo>
                      <a:pt x="1836" y="2377"/>
                    </a:lnTo>
                    <a:lnTo>
                      <a:pt x="1838" y="2341"/>
                    </a:lnTo>
                    <a:lnTo>
                      <a:pt x="1835" y="2304"/>
                    </a:lnTo>
                    <a:lnTo>
                      <a:pt x="1829" y="2268"/>
                    </a:lnTo>
                    <a:lnTo>
                      <a:pt x="1817" y="2232"/>
                    </a:lnTo>
                    <a:lnTo>
                      <a:pt x="1802" y="2199"/>
                    </a:lnTo>
                    <a:lnTo>
                      <a:pt x="1803" y="2201"/>
                    </a:lnTo>
                    <a:lnTo>
                      <a:pt x="1805" y="2203"/>
                    </a:lnTo>
                    <a:lnTo>
                      <a:pt x="1806" y="2205"/>
                    </a:lnTo>
                    <a:lnTo>
                      <a:pt x="1807" y="2207"/>
                    </a:lnTo>
                    <a:lnTo>
                      <a:pt x="1808" y="2210"/>
                    </a:lnTo>
                    <a:lnTo>
                      <a:pt x="1808" y="2210"/>
                    </a:lnTo>
                    <a:lnTo>
                      <a:pt x="1808" y="2211"/>
                    </a:lnTo>
                    <a:lnTo>
                      <a:pt x="1808" y="2210"/>
                    </a:lnTo>
                    <a:lnTo>
                      <a:pt x="1807" y="2208"/>
                    </a:lnTo>
                    <a:lnTo>
                      <a:pt x="1806" y="2206"/>
                    </a:lnTo>
                    <a:lnTo>
                      <a:pt x="1804" y="2202"/>
                    </a:lnTo>
                    <a:lnTo>
                      <a:pt x="1802" y="2198"/>
                    </a:lnTo>
                    <a:lnTo>
                      <a:pt x="1799" y="2194"/>
                    </a:lnTo>
                    <a:lnTo>
                      <a:pt x="1797" y="2190"/>
                    </a:lnTo>
                    <a:lnTo>
                      <a:pt x="1796" y="2188"/>
                    </a:lnTo>
                    <a:lnTo>
                      <a:pt x="1795" y="2187"/>
                    </a:lnTo>
                    <a:lnTo>
                      <a:pt x="1795" y="2186"/>
                    </a:lnTo>
                    <a:lnTo>
                      <a:pt x="1795" y="2187"/>
                    </a:lnTo>
                    <a:lnTo>
                      <a:pt x="1796" y="2187"/>
                    </a:lnTo>
                    <a:lnTo>
                      <a:pt x="1797" y="2189"/>
                    </a:lnTo>
                    <a:lnTo>
                      <a:pt x="1798" y="2191"/>
                    </a:lnTo>
                    <a:lnTo>
                      <a:pt x="1799" y="2193"/>
                    </a:lnTo>
                    <a:lnTo>
                      <a:pt x="1800" y="2195"/>
                    </a:lnTo>
                    <a:lnTo>
                      <a:pt x="1802" y="2198"/>
                    </a:lnTo>
                    <a:lnTo>
                      <a:pt x="1783" y="2171"/>
                    </a:lnTo>
                    <a:lnTo>
                      <a:pt x="1762" y="2146"/>
                    </a:lnTo>
                    <a:lnTo>
                      <a:pt x="1739" y="2125"/>
                    </a:lnTo>
                    <a:lnTo>
                      <a:pt x="1713" y="2106"/>
                    </a:lnTo>
                    <a:lnTo>
                      <a:pt x="1686" y="2088"/>
                    </a:lnTo>
                    <a:lnTo>
                      <a:pt x="1657" y="2074"/>
                    </a:lnTo>
                    <a:lnTo>
                      <a:pt x="1627" y="2061"/>
                    </a:lnTo>
                    <a:lnTo>
                      <a:pt x="1580" y="2045"/>
                    </a:lnTo>
                    <a:lnTo>
                      <a:pt x="1532" y="2030"/>
                    </a:lnTo>
                    <a:lnTo>
                      <a:pt x="1484" y="2019"/>
                    </a:lnTo>
                    <a:lnTo>
                      <a:pt x="1484" y="1701"/>
                    </a:lnTo>
                    <a:lnTo>
                      <a:pt x="1514" y="1708"/>
                    </a:lnTo>
                    <a:lnTo>
                      <a:pt x="1544" y="1717"/>
                    </a:lnTo>
                    <a:lnTo>
                      <a:pt x="1572" y="1730"/>
                    </a:lnTo>
                    <a:lnTo>
                      <a:pt x="1599" y="1746"/>
                    </a:lnTo>
                    <a:lnTo>
                      <a:pt x="1621" y="1765"/>
                    </a:lnTo>
                    <a:lnTo>
                      <a:pt x="1638" y="1788"/>
                    </a:lnTo>
                    <a:lnTo>
                      <a:pt x="1645" y="1800"/>
                    </a:lnTo>
                    <a:lnTo>
                      <a:pt x="1652" y="1814"/>
                    </a:lnTo>
                    <a:lnTo>
                      <a:pt x="1657" y="1828"/>
                    </a:lnTo>
                    <a:lnTo>
                      <a:pt x="1661" y="1842"/>
                    </a:lnTo>
                    <a:lnTo>
                      <a:pt x="1670" y="1859"/>
                    </a:lnTo>
                    <a:lnTo>
                      <a:pt x="1683" y="1874"/>
                    </a:lnTo>
                    <a:lnTo>
                      <a:pt x="1698" y="1885"/>
                    </a:lnTo>
                    <a:lnTo>
                      <a:pt x="1716" y="1892"/>
                    </a:lnTo>
                    <a:lnTo>
                      <a:pt x="1736" y="1896"/>
                    </a:lnTo>
                    <a:lnTo>
                      <a:pt x="1755" y="1894"/>
                    </a:lnTo>
                    <a:lnTo>
                      <a:pt x="1774" y="1888"/>
                    </a:lnTo>
                    <a:lnTo>
                      <a:pt x="1790" y="1878"/>
                    </a:lnTo>
                    <a:lnTo>
                      <a:pt x="1804" y="1864"/>
                    </a:lnTo>
                    <a:lnTo>
                      <a:pt x="1815" y="1847"/>
                    </a:lnTo>
                    <a:lnTo>
                      <a:pt x="1820" y="1832"/>
                    </a:lnTo>
                    <a:lnTo>
                      <a:pt x="1823" y="1816"/>
                    </a:lnTo>
                    <a:lnTo>
                      <a:pt x="1822" y="1799"/>
                    </a:lnTo>
                    <a:lnTo>
                      <a:pt x="1818" y="1785"/>
                    </a:lnTo>
                    <a:lnTo>
                      <a:pt x="1814" y="1769"/>
                    </a:lnTo>
                    <a:lnTo>
                      <a:pt x="1802" y="1739"/>
                    </a:lnTo>
                    <a:lnTo>
                      <a:pt x="1784" y="1704"/>
                    </a:lnTo>
                    <a:lnTo>
                      <a:pt x="1761" y="1672"/>
                    </a:lnTo>
                    <a:lnTo>
                      <a:pt x="1736" y="1643"/>
                    </a:lnTo>
                    <a:lnTo>
                      <a:pt x="1705" y="1616"/>
                    </a:lnTo>
                    <a:lnTo>
                      <a:pt x="1670" y="1592"/>
                    </a:lnTo>
                    <a:lnTo>
                      <a:pt x="1634" y="1573"/>
                    </a:lnTo>
                    <a:lnTo>
                      <a:pt x="1596" y="1558"/>
                    </a:lnTo>
                    <a:lnTo>
                      <a:pt x="1556" y="1545"/>
                    </a:lnTo>
                    <a:lnTo>
                      <a:pt x="1516" y="1536"/>
                    </a:lnTo>
                    <a:lnTo>
                      <a:pt x="1484" y="1531"/>
                    </a:lnTo>
                    <a:lnTo>
                      <a:pt x="1484" y="1438"/>
                    </a:lnTo>
                    <a:lnTo>
                      <a:pt x="1482" y="1420"/>
                    </a:lnTo>
                    <a:lnTo>
                      <a:pt x="1475" y="1402"/>
                    </a:lnTo>
                    <a:lnTo>
                      <a:pt x="1464" y="1386"/>
                    </a:lnTo>
                    <a:lnTo>
                      <a:pt x="1451" y="1373"/>
                    </a:lnTo>
                    <a:lnTo>
                      <a:pt x="1435" y="1363"/>
                    </a:lnTo>
                    <a:lnTo>
                      <a:pt x="1417" y="1357"/>
                    </a:lnTo>
                    <a:lnTo>
                      <a:pt x="1397" y="1356"/>
                    </a:lnTo>
                    <a:close/>
                    <a:moveTo>
                      <a:pt x="843" y="0"/>
                    </a:moveTo>
                    <a:lnTo>
                      <a:pt x="870" y="1"/>
                    </a:lnTo>
                    <a:lnTo>
                      <a:pt x="898" y="6"/>
                    </a:lnTo>
                    <a:lnTo>
                      <a:pt x="927" y="15"/>
                    </a:lnTo>
                    <a:lnTo>
                      <a:pt x="957" y="25"/>
                    </a:lnTo>
                    <a:lnTo>
                      <a:pt x="988" y="36"/>
                    </a:lnTo>
                    <a:lnTo>
                      <a:pt x="1019" y="50"/>
                    </a:lnTo>
                    <a:lnTo>
                      <a:pt x="1052" y="64"/>
                    </a:lnTo>
                    <a:lnTo>
                      <a:pt x="1084" y="79"/>
                    </a:lnTo>
                    <a:lnTo>
                      <a:pt x="1117" y="92"/>
                    </a:lnTo>
                    <a:lnTo>
                      <a:pt x="1150" y="105"/>
                    </a:lnTo>
                    <a:lnTo>
                      <a:pt x="1185" y="116"/>
                    </a:lnTo>
                    <a:lnTo>
                      <a:pt x="1218" y="124"/>
                    </a:lnTo>
                    <a:lnTo>
                      <a:pt x="1252" y="130"/>
                    </a:lnTo>
                    <a:lnTo>
                      <a:pt x="1285" y="133"/>
                    </a:lnTo>
                    <a:lnTo>
                      <a:pt x="1319" y="131"/>
                    </a:lnTo>
                    <a:lnTo>
                      <a:pt x="1348" y="125"/>
                    </a:lnTo>
                    <a:lnTo>
                      <a:pt x="1381" y="118"/>
                    </a:lnTo>
                    <a:lnTo>
                      <a:pt x="1418" y="109"/>
                    </a:lnTo>
                    <a:lnTo>
                      <a:pt x="1455" y="98"/>
                    </a:lnTo>
                    <a:lnTo>
                      <a:pt x="1495" y="87"/>
                    </a:lnTo>
                    <a:lnTo>
                      <a:pt x="1536" y="76"/>
                    </a:lnTo>
                    <a:lnTo>
                      <a:pt x="1578" y="64"/>
                    </a:lnTo>
                    <a:lnTo>
                      <a:pt x="1621" y="52"/>
                    </a:lnTo>
                    <a:lnTo>
                      <a:pt x="1663" y="41"/>
                    </a:lnTo>
                    <a:lnTo>
                      <a:pt x="1705" y="31"/>
                    </a:lnTo>
                    <a:lnTo>
                      <a:pt x="1745" y="22"/>
                    </a:lnTo>
                    <a:lnTo>
                      <a:pt x="1784" y="16"/>
                    </a:lnTo>
                    <a:lnTo>
                      <a:pt x="1822" y="10"/>
                    </a:lnTo>
                    <a:lnTo>
                      <a:pt x="1857" y="8"/>
                    </a:lnTo>
                    <a:lnTo>
                      <a:pt x="1889" y="8"/>
                    </a:lnTo>
                    <a:lnTo>
                      <a:pt x="1917" y="11"/>
                    </a:lnTo>
                    <a:lnTo>
                      <a:pt x="1928" y="17"/>
                    </a:lnTo>
                    <a:lnTo>
                      <a:pt x="1938" y="27"/>
                    </a:lnTo>
                    <a:lnTo>
                      <a:pt x="1944" y="40"/>
                    </a:lnTo>
                    <a:lnTo>
                      <a:pt x="1948" y="58"/>
                    </a:lnTo>
                    <a:lnTo>
                      <a:pt x="1949" y="80"/>
                    </a:lnTo>
                    <a:lnTo>
                      <a:pt x="1947" y="105"/>
                    </a:lnTo>
                    <a:lnTo>
                      <a:pt x="1944" y="132"/>
                    </a:lnTo>
                    <a:lnTo>
                      <a:pt x="1938" y="163"/>
                    </a:lnTo>
                    <a:lnTo>
                      <a:pt x="1929" y="195"/>
                    </a:lnTo>
                    <a:lnTo>
                      <a:pt x="1918" y="229"/>
                    </a:lnTo>
                    <a:lnTo>
                      <a:pt x="1905" y="265"/>
                    </a:lnTo>
                    <a:lnTo>
                      <a:pt x="1891" y="304"/>
                    </a:lnTo>
                    <a:lnTo>
                      <a:pt x="1874" y="342"/>
                    </a:lnTo>
                    <a:lnTo>
                      <a:pt x="1856" y="381"/>
                    </a:lnTo>
                    <a:lnTo>
                      <a:pt x="1836" y="421"/>
                    </a:lnTo>
                    <a:lnTo>
                      <a:pt x="1814" y="461"/>
                    </a:lnTo>
                    <a:lnTo>
                      <a:pt x="1791" y="501"/>
                    </a:lnTo>
                    <a:lnTo>
                      <a:pt x="1767" y="539"/>
                    </a:lnTo>
                    <a:lnTo>
                      <a:pt x="1740" y="577"/>
                    </a:lnTo>
                    <a:lnTo>
                      <a:pt x="1713" y="614"/>
                    </a:lnTo>
                    <a:lnTo>
                      <a:pt x="1684" y="649"/>
                    </a:lnTo>
                    <a:lnTo>
                      <a:pt x="1654" y="682"/>
                    </a:lnTo>
                    <a:lnTo>
                      <a:pt x="1623" y="713"/>
                    </a:lnTo>
                    <a:lnTo>
                      <a:pt x="1591" y="742"/>
                    </a:lnTo>
                    <a:lnTo>
                      <a:pt x="1632" y="761"/>
                    </a:lnTo>
                    <a:lnTo>
                      <a:pt x="1674" y="780"/>
                    </a:lnTo>
                    <a:lnTo>
                      <a:pt x="1717" y="804"/>
                    </a:lnTo>
                    <a:lnTo>
                      <a:pt x="1759" y="829"/>
                    </a:lnTo>
                    <a:lnTo>
                      <a:pt x="1803" y="856"/>
                    </a:lnTo>
                    <a:lnTo>
                      <a:pt x="1845" y="885"/>
                    </a:lnTo>
                    <a:lnTo>
                      <a:pt x="1889" y="916"/>
                    </a:lnTo>
                    <a:lnTo>
                      <a:pt x="1931" y="949"/>
                    </a:lnTo>
                    <a:lnTo>
                      <a:pt x="1975" y="985"/>
                    </a:lnTo>
                    <a:lnTo>
                      <a:pt x="2017" y="1022"/>
                    </a:lnTo>
                    <a:lnTo>
                      <a:pt x="2060" y="1060"/>
                    </a:lnTo>
                    <a:lnTo>
                      <a:pt x="2102" y="1100"/>
                    </a:lnTo>
                    <a:lnTo>
                      <a:pt x="2144" y="1141"/>
                    </a:lnTo>
                    <a:lnTo>
                      <a:pt x="2185" y="1185"/>
                    </a:lnTo>
                    <a:lnTo>
                      <a:pt x="2225" y="1228"/>
                    </a:lnTo>
                    <a:lnTo>
                      <a:pt x="2266" y="1274"/>
                    </a:lnTo>
                    <a:lnTo>
                      <a:pt x="2305" y="1320"/>
                    </a:lnTo>
                    <a:lnTo>
                      <a:pt x="2343" y="1368"/>
                    </a:lnTo>
                    <a:lnTo>
                      <a:pt x="2382" y="1417"/>
                    </a:lnTo>
                    <a:lnTo>
                      <a:pt x="2418" y="1466"/>
                    </a:lnTo>
                    <a:lnTo>
                      <a:pt x="2453" y="1517"/>
                    </a:lnTo>
                    <a:lnTo>
                      <a:pt x="2488" y="1569"/>
                    </a:lnTo>
                    <a:lnTo>
                      <a:pt x="2522" y="1621"/>
                    </a:lnTo>
                    <a:lnTo>
                      <a:pt x="2554" y="1674"/>
                    </a:lnTo>
                    <a:lnTo>
                      <a:pt x="2584" y="1727"/>
                    </a:lnTo>
                    <a:lnTo>
                      <a:pt x="2613" y="1780"/>
                    </a:lnTo>
                    <a:lnTo>
                      <a:pt x="2641" y="1834"/>
                    </a:lnTo>
                    <a:lnTo>
                      <a:pt x="2667" y="1889"/>
                    </a:lnTo>
                    <a:lnTo>
                      <a:pt x="2691" y="1943"/>
                    </a:lnTo>
                    <a:lnTo>
                      <a:pt x="2714" y="1998"/>
                    </a:lnTo>
                    <a:lnTo>
                      <a:pt x="2735" y="2053"/>
                    </a:lnTo>
                    <a:lnTo>
                      <a:pt x="2754" y="2108"/>
                    </a:lnTo>
                    <a:lnTo>
                      <a:pt x="2770" y="2163"/>
                    </a:lnTo>
                    <a:lnTo>
                      <a:pt x="2785" y="2218"/>
                    </a:lnTo>
                    <a:lnTo>
                      <a:pt x="2798" y="2272"/>
                    </a:lnTo>
                    <a:lnTo>
                      <a:pt x="2808" y="2326"/>
                    </a:lnTo>
                    <a:lnTo>
                      <a:pt x="2816" y="2379"/>
                    </a:lnTo>
                    <a:lnTo>
                      <a:pt x="2822" y="2432"/>
                    </a:lnTo>
                    <a:lnTo>
                      <a:pt x="2825" y="2485"/>
                    </a:lnTo>
                    <a:lnTo>
                      <a:pt x="2825" y="2537"/>
                    </a:lnTo>
                    <a:lnTo>
                      <a:pt x="2824" y="2589"/>
                    </a:lnTo>
                    <a:lnTo>
                      <a:pt x="2819" y="2639"/>
                    </a:lnTo>
                    <a:lnTo>
                      <a:pt x="2812" y="2688"/>
                    </a:lnTo>
                    <a:lnTo>
                      <a:pt x="2801" y="2737"/>
                    </a:lnTo>
                    <a:lnTo>
                      <a:pt x="2788" y="2785"/>
                    </a:lnTo>
                    <a:lnTo>
                      <a:pt x="2771" y="2831"/>
                    </a:lnTo>
                    <a:lnTo>
                      <a:pt x="2751" y="2876"/>
                    </a:lnTo>
                    <a:lnTo>
                      <a:pt x="2729" y="2920"/>
                    </a:lnTo>
                    <a:lnTo>
                      <a:pt x="2703" y="2963"/>
                    </a:lnTo>
                    <a:lnTo>
                      <a:pt x="2674" y="3004"/>
                    </a:lnTo>
                    <a:lnTo>
                      <a:pt x="2641" y="3044"/>
                    </a:lnTo>
                    <a:lnTo>
                      <a:pt x="2604" y="3082"/>
                    </a:lnTo>
                    <a:lnTo>
                      <a:pt x="2565" y="3118"/>
                    </a:lnTo>
                    <a:lnTo>
                      <a:pt x="2522" y="3153"/>
                    </a:lnTo>
                    <a:lnTo>
                      <a:pt x="2474" y="3186"/>
                    </a:lnTo>
                    <a:lnTo>
                      <a:pt x="2423" y="3217"/>
                    </a:lnTo>
                    <a:lnTo>
                      <a:pt x="2368" y="3246"/>
                    </a:lnTo>
                    <a:lnTo>
                      <a:pt x="2309" y="3273"/>
                    </a:lnTo>
                    <a:lnTo>
                      <a:pt x="2246" y="3297"/>
                    </a:lnTo>
                    <a:lnTo>
                      <a:pt x="2180" y="3319"/>
                    </a:lnTo>
                    <a:lnTo>
                      <a:pt x="2108" y="3340"/>
                    </a:lnTo>
                    <a:lnTo>
                      <a:pt x="2033" y="3358"/>
                    </a:lnTo>
                    <a:lnTo>
                      <a:pt x="1952" y="3373"/>
                    </a:lnTo>
                    <a:lnTo>
                      <a:pt x="1868" y="3386"/>
                    </a:lnTo>
                    <a:lnTo>
                      <a:pt x="1779" y="3396"/>
                    </a:lnTo>
                    <a:lnTo>
                      <a:pt x="1686" y="3403"/>
                    </a:lnTo>
                    <a:lnTo>
                      <a:pt x="1587" y="3409"/>
                    </a:lnTo>
                    <a:lnTo>
                      <a:pt x="1484" y="3410"/>
                    </a:lnTo>
                    <a:lnTo>
                      <a:pt x="1376" y="3409"/>
                    </a:lnTo>
                    <a:lnTo>
                      <a:pt x="1263" y="3404"/>
                    </a:lnTo>
                    <a:lnTo>
                      <a:pt x="1145" y="3397"/>
                    </a:lnTo>
                    <a:lnTo>
                      <a:pt x="1048" y="3389"/>
                    </a:lnTo>
                    <a:lnTo>
                      <a:pt x="956" y="3378"/>
                    </a:lnTo>
                    <a:lnTo>
                      <a:pt x="869" y="3363"/>
                    </a:lnTo>
                    <a:lnTo>
                      <a:pt x="786" y="3345"/>
                    </a:lnTo>
                    <a:lnTo>
                      <a:pt x="708" y="3326"/>
                    </a:lnTo>
                    <a:lnTo>
                      <a:pt x="636" y="3303"/>
                    </a:lnTo>
                    <a:lnTo>
                      <a:pt x="566" y="3278"/>
                    </a:lnTo>
                    <a:lnTo>
                      <a:pt x="502" y="3251"/>
                    </a:lnTo>
                    <a:lnTo>
                      <a:pt x="442" y="3221"/>
                    </a:lnTo>
                    <a:lnTo>
                      <a:pt x="387" y="3190"/>
                    </a:lnTo>
                    <a:lnTo>
                      <a:pt x="336" y="3156"/>
                    </a:lnTo>
                    <a:lnTo>
                      <a:pt x="288" y="3120"/>
                    </a:lnTo>
                    <a:lnTo>
                      <a:pt x="244" y="3082"/>
                    </a:lnTo>
                    <a:lnTo>
                      <a:pt x="205" y="3043"/>
                    </a:lnTo>
                    <a:lnTo>
                      <a:pt x="169" y="3001"/>
                    </a:lnTo>
                    <a:lnTo>
                      <a:pt x="137" y="2959"/>
                    </a:lnTo>
                    <a:lnTo>
                      <a:pt x="109" y="2914"/>
                    </a:lnTo>
                    <a:lnTo>
                      <a:pt x="84" y="2868"/>
                    </a:lnTo>
                    <a:lnTo>
                      <a:pt x="62" y="2821"/>
                    </a:lnTo>
                    <a:lnTo>
                      <a:pt x="43" y="2772"/>
                    </a:lnTo>
                    <a:lnTo>
                      <a:pt x="29" y="2721"/>
                    </a:lnTo>
                    <a:lnTo>
                      <a:pt x="17" y="2671"/>
                    </a:lnTo>
                    <a:lnTo>
                      <a:pt x="8" y="2619"/>
                    </a:lnTo>
                    <a:lnTo>
                      <a:pt x="3" y="2566"/>
                    </a:lnTo>
                    <a:lnTo>
                      <a:pt x="0" y="2512"/>
                    </a:lnTo>
                    <a:lnTo>
                      <a:pt x="0" y="2458"/>
                    </a:lnTo>
                    <a:lnTo>
                      <a:pt x="2" y="2402"/>
                    </a:lnTo>
                    <a:lnTo>
                      <a:pt x="8" y="2347"/>
                    </a:lnTo>
                    <a:lnTo>
                      <a:pt x="16" y="2290"/>
                    </a:lnTo>
                    <a:lnTo>
                      <a:pt x="26" y="2234"/>
                    </a:lnTo>
                    <a:lnTo>
                      <a:pt x="38" y="2177"/>
                    </a:lnTo>
                    <a:lnTo>
                      <a:pt x="54" y="2120"/>
                    </a:lnTo>
                    <a:lnTo>
                      <a:pt x="70" y="2063"/>
                    </a:lnTo>
                    <a:lnTo>
                      <a:pt x="90" y="2006"/>
                    </a:lnTo>
                    <a:lnTo>
                      <a:pt x="111" y="1948"/>
                    </a:lnTo>
                    <a:lnTo>
                      <a:pt x="135" y="1891"/>
                    </a:lnTo>
                    <a:lnTo>
                      <a:pt x="159" y="1835"/>
                    </a:lnTo>
                    <a:lnTo>
                      <a:pt x="185" y="1778"/>
                    </a:lnTo>
                    <a:lnTo>
                      <a:pt x="213" y="1722"/>
                    </a:lnTo>
                    <a:lnTo>
                      <a:pt x="243" y="1668"/>
                    </a:lnTo>
                    <a:lnTo>
                      <a:pt x="274" y="1613"/>
                    </a:lnTo>
                    <a:lnTo>
                      <a:pt x="308" y="1558"/>
                    </a:lnTo>
                    <a:lnTo>
                      <a:pt x="342" y="1505"/>
                    </a:lnTo>
                    <a:lnTo>
                      <a:pt x="376" y="1452"/>
                    </a:lnTo>
                    <a:lnTo>
                      <a:pt x="412" y="1401"/>
                    </a:lnTo>
                    <a:lnTo>
                      <a:pt x="449" y="1350"/>
                    </a:lnTo>
                    <a:lnTo>
                      <a:pt x="488" y="1301"/>
                    </a:lnTo>
                    <a:lnTo>
                      <a:pt x="526" y="1253"/>
                    </a:lnTo>
                    <a:lnTo>
                      <a:pt x="566" y="1206"/>
                    </a:lnTo>
                    <a:lnTo>
                      <a:pt x="607" y="1161"/>
                    </a:lnTo>
                    <a:lnTo>
                      <a:pt x="647" y="1117"/>
                    </a:lnTo>
                    <a:lnTo>
                      <a:pt x="689" y="1075"/>
                    </a:lnTo>
                    <a:lnTo>
                      <a:pt x="730" y="1034"/>
                    </a:lnTo>
                    <a:lnTo>
                      <a:pt x="771" y="995"/>
                    </a:lnTo>
                    <a:lnTo>
                      <a:pt x="814" y="959"/>
                    </a:lnTo>
                    <a:lnTo>
                      <a:pt x="856" y="923"/>
                    </a:lnTo>
                    <a:lnTo>
                      <a:pt x="899" y="890"/>
                    </a:lnTo>
                    <a:lnTo>
                      <a:pt x="940" y="860"/>
                    </a:lnTo>
                    <a:lnTo>
                      <a:pt x="983" y="831"/>
                    </a:lnTo>
                    <a:lnTo>
                      <a:pt x="1024" y="805"/>
                    </a:lnTo>
                    <a:lnTo>
                      <a:pt x="1066" y="781"/>
                    </a:lnTo>
                    <a:lnTo>
                      <a:pt x="1106" y="761"/>
                    </a:lnTo>
                    <a:lnTo>
                      <a:pt x="1067" y="733"/>
                    </a:lnTo>
                    <a:lnTo>
                      <a:pt x="1028" y="703"/>
                    </a:lnTo>
                    <a:lnTo>
                      <a:pt x="992" y="669"/>
                    </a:lnTo>
                    <a:lnTo>
                      <a:pt x="958" y="634"/>
                    </a:lnTo>
                    <a:lnTo>
                      <a:pt x="925" y="597"/>
                    </a:lnTo>
                    <a:lnTo>
                      <a:pt x="894" y="559"/>
                    </a:lnTo>
                    <a:lnTo>
                      <a:pt x="866" y="519"/>
                    </a:lnTo>
                    <a:lnTo>
                      <a:pt x="839" y="479"/>
                    </a:lnTo>
                    <a:lnTo>
                      <a:pt x="815" y="437"/>
                    </a:lnTo>
                    <a:lnTo>
                      <a:pt x="793" y="397"/>
                    </a:lnTo>
                    <a:lnTo>
                      <a:pt x="774" y="357"/>
                    </a:lnTo>
                    <a:lnTo>
                      <a:pt x="757" y="316"/>
                    </a:lnTo>
                    <a:lnTo>
                      <a:pt x="744" y="278"/>
                    </a:lnTo>
                    <a:lnTo>
                      <a:pt x="733" y="239"/>
                    </a:lnTo>
                    <a:lnTo>
                      <a:pt x="725" y="204"/>
                    </a:lnTo>
                    <a:lnTo>
                      <a:pt x="721" y="170"/>
                    </a:lnTo>
                    <a:lnTo>
                      <a:pt x="720" y="139"/>
                    </a:lnTo>
                    <a:lnTo>
                      <a:pt x="722" y="110"/>
                    </a:lnTo>
                    <a:lnTo>
                      <a:pt x="727" y="84"/>
                    </a:lnTo>
                    <a:lnTo>
                      <a:pt x="736" y="62"/>
                    </a:lnTo>
                    <a:lnTo>
                      <a:pt x="750" y="44"/>
                    </a:lnTo>
                    <a:lnTo>
                      <a:pt x="770" y="24"/>
                    </a:lnTo>
                    <a:lnTo>
                      <a:pt x="793" y="11"/>
                    </a:lnTo>
                    <a:lnTo>
                      <a:pt x="818" y="3"/>
                    </a:lnTo>
                    <a:lnTo>
                      <a:pt x="8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22">
                <a:extLst>
                  <a:ext uri="{FF2B5EF4-FFF2-40B4-BE49-F238E27FC236}">
                    <a16:creationId xmlns:a16="http://schemas.microsoft.com/office/drawing/2014/main" id="{CFD4C2A5-4B41-F50B-EF8D-C7B9EADB5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8" y="3802"/>
                <a:ext cx="0" cy="0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object 57">
              <a:extLst>
                <a:ext uri="{FF2B5EF4-FFF2-40B4-BE49-F238E27FC236}">
                  <a16:creationId xmlns:a16="http://schemas.microsoft.com/office/drawing/2014/main" id="{9014F26A-6BBD-76D6-876E-AFC43590A69B}"/>
                </a:ext>
              </a:extLst>
            </p:cNvPr>
            <p:cNvSpPr txBox="1"/>
            <p:nvPr/>
          </p:nvSpPr>
          <p:spPr>
            <a:xfrm>
              <a:off x="6624497" y="1005060"/>
              <a:ext cx="1034950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проектов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bject 58">
              <a:extLst>
                <a:ext uri="{FF2B5EF4-FFF2-40B4-BE49-F238E27FC236}">
                  <a16:creationId xmlns:a16="http://schemas.microsoft.com/office/drawing/2014/main" id="{ED0A0FFC-1FE5-20C2-9B7B-D4B3A4158C55}"/>
                </a:ext>
              </a:extLst>
            </p:cNvPr>
            <p:cNvSpPr txBox="1"/>
            <p:nvPr/>
          </p:nvSpPr>
          <p:spPr>
            <a:xfrm>
              <a:off x="8702935" y="984170"/>
              <a:ext cx="1111792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стоимость</a:t>
              </a:r>
            </a:p>
          </p:txBody>
        </p:sp>
        <p:pic>
          <p:nvPicPr>
            <p:cNvPr id="45" name="object 52">
              <a:extLst>
                <a:ext uri="{FF2B5EF4-FFF2-40B4-BE49-F238E27FC236}">
                  <a16:creationId xmlns:a16="http://schemas.microsoft.com/office/drawing/2014/main" id="{2162DCC8-3CBE-8AD7-B576-F84224A2A99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6369104" y="970578"/>
              <a:ext cx="194826" cy="281178"/>
            </a:xfrm>
            <a:prstGeom prst="rect">
              <a:avLst/>
            </a:prstGeom>
          </p:spPr>
        </p:pic>
        <p:sp>
          <p:nvSpPr>
            <p:cNvPr id="47" name="object 60">
              <a:extLst>
                <a:ext uri="{FF2B5EF4-FFF2-40B4-BE49-F238E27FC236}">
                  <a16:creationId xmlns:a16="http://schemas.microsoft.com/office/drawing/2014/main" id="{6AB7618A-8871-E2FA-5FCD-C663920A18B3}"/>
                </a:ext>
              </a:extLst>
            </p:cNvPr>
            <p:cNvSpPr txBox="1"/>
            <p:nvPr/>
          </p:nvSpPr>
          <p:spPr>
            <a:xfrm>
              <a:off x="7587778" y="948077"/>
              <a:ext cx="914353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108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проектов 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bject 66">
              <a:extLst>
                <a:ext uri="{FF2B5EF4-FFF2-40B4-BE49-F238E27FC236}">
                  <a16:creationId xmlns:a16="http://schemas.microsoft.com/office/drawing/2014/main" id="{A394C8C1-6EFD-B55E-3440-A07CCEE577A5}"/>
                </a:ext>
              </a:extLst>
            </p:cNvPr>
            <p:cNvSpPr txBox="1"/>
            <p:nvPr/>
          </p:nvSpPr>
          <p:spPr>
            <a:xfrm>
              <a:off x="9616041" y="955180"/>
              <a:ext cx="779083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$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30,4</a:t>
              </a:r>
              <a:r>
                <a:rPr sz="1400" b="1" spc="-7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млрд.</a:t>
              </a:r>
              <a:endParaRPr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bject 13">
            <a:extLst>
              <a:ext uri="{FF2B5EF4-FFF2-40B4-BE49-F238E27FC236}">
                <a16:creationId xmlns:a16="http://schemas.microsoft.com/office/drawing/2014/main" id="{0934A274-F526-F83D-BE3F-76F25B834F20}"/>
              </a:ext>
            </a:extLst>
          </p:cNvPr>
          <p:cNvSpPr txBox="1"/>
          <p:nvPr/>
        </p:nvSpPr>
        <p:spPr>
          <a:xfrm>
            <a:off x="170254" y="5555438"/>
            <a:ext cx="36173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spcBef>
                <a:spcPts val="195"/>
              </a:spcBef>
              <a:tabLst>
                <a:tab pos="184785" algn="l"/>
              </a:tabLst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предлагаемых проектов</a:t>
            </a:r>
            <a:endParaRPr lang="ru-RU" sz="1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Схема 81">
            <a:extLst>
              <a:ext uri="{FF2B5EF4-FFF2-40B4-BE49-F238E27FC236}">
                <a16:creationId xmlns:a16="http://schemas.microsoft.com/office/drawing/2014/main" id="{38678C78-F31A-A5D8-B3DA-F72C65D74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851942"/>
              </p:ext>
            </p:extLst>
          </p:nvPr>
        </p:nvGraphicFramePr>
        <p:xfrm>
          <a:off x="8858540" y="5346129"/>
          <a:ext cx="3191838" cy="143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E35F99B-98AD-D2F2-FABE-189F02B21332}"/>
              </a:ext>
            </a:extLst>
          </p:cNvPr>
          <p:cNvGrpSpPr/>
          <p:nvPr/>
        </p:nvGrpSpPr>
        <p:grpSpPr>
          <a:xfrm>
            <a:off x="169351" y="5843240"/>
            <a:ext cx="5348944" cy="722127"/>
            <a:chOff x="4404149" y="1136984"/>
            <a:chExt cx="4045605" cy="722127"/>
          </a:xfrm>
        </p:grpSpPr>
        <p:grpSp>
          <p:nvGrpSpPr>
            <p:cNvPr id="64" name="Group 17">
              <a:extLst>
                <a:ext uri="{FF2B5EF4-FFF2-40B4-BE49-F238E27FC236}">
                  <a16:creationId xmlns:a16="http://schemas.microsoft.com/office/drawing/2014/main" id="{783629F7-29E3-16AF-D898-D1D7843C097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77869" y="1404934"/>
              <a:ext cx="50047" cy="53015"/>
              <a:chOff x="4973" y="3723"/>
              <a:chExt cx="57" cy="88"/>
            </a:xfrm>
            <a:solidFill>
              <a:srgbClr val="92D050"/>
            </a:solidFill>
          </p:grpSpPr>
          <p:sp>
            <p:nvSpPr>
              <p:cNvPr id="81" name="Freeform 19">
                <a:extLst>
                  <a:ext uri="{FF2B5EF4-FFF2-40B4-BE49-F238E27FC236}">
                    <a16:creationId xmlns:a16="http://schemas.microsoft.com/office/drawing/2014/main" id="{492875F4-05B3-4D30-A945-9D7187DE1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9" y="3778"/>
                <a:ext cx="21" cy="33"/>
              </a:xfrm>
              <a:custGeom>
                <a:avLst/>
                <a:gdLst>
                  <a:gd name="T0" fmla="*/ 0 w 186"/>
                  <a:gd name="T1" fmla="*/ 0 h 305"/>
                  <a:gd name="T2" fmla="*/ 39 w 186"/>
                  <a:gd name="T3" fmla="*/ 10 h 305"/>
                  <a:gd name="T4" fmla="*/ 78 w 186"/>
                  <a:gd name="T5" fmla="*/ 24 h 305"/>
                  <a:gd name="T6" fmla="*/ 115 w 186"/>
                  <a:gd name="T7" fmla="*/ 40 h 305"/>
                  <a:gd name="T8" fmla="*/ 131 w 186"/>
                  <a:gd name="T9" fmla="*/ 50 h 305"/>
                  <a:gd name="T10" fmla="*/ 147 w 186"/>
                  <a:gd name="T11" fmla="*/ 60 h 305"/>
                  <a:gd name="T12" fmla="*/ 160 w 186"/>
                  <a:gd name="T13" fmla="*/ 73 h 305"/>
                  <a:gd name="T14" fmla="*/ 171 w 186"/>
                  <a:gd name="T15" fmla="*/ 87 h 305"/>
                  <a:gd name="T16" fmla="*/ 178 w 186"/>
                  <a:gd name="T17" fmla="*/ 103 h 305"/>
                  <a:gd name="T18" fmla="*/ 183 w 186"/>
                  <a:gd name="T19" fmla="*/ 119 h 305"/>
                  <a:gd name="T20" fmla="*/ 186 w 186"/>
                  <a:gd name="T21" fmla="*/ 143 h 305"/>
                  <a:gd name="T22" fmla="*/ 185 w 186"/>
                  <a:gd name="T23" fmla="*/ 168 h 305"/>
                  <a:gd name="T24" fmla="*/ 180 w 186"/>
                  <a:gd name="T25" fmla="*/ 192 h 305"/>
                  <a:gd name="T26" fmla="*/ 170 w 186"/>
                  <a:gd name="T27" fmla="*/ 214 h 305"/>
                  <a:gd name="T28" fmla="*/ 156 w 186"/>
                  <a:gd name="T29" fmla="*/ 235 h 305"/>
                  <a:gd name="T30" fmla="*/ 139 w 186"/>
                  <a:gd name="T31" fmla="*/ 253 h 305"/>
                  <a:gd name="T32" fmla="*/ 118 w 186"/>
                  <a:gd name="T33" fmla="*/ 267 h 305"/>
                  <a:gd name="T34" fmla="*/ 96 w 186"/>
                  <a:gd name="T35" fmla="*/ 279 h 305"/>
                  <a:gd name="T36" fmla="*/ 72 w 186"/>
                  <a:gd name="T37" fmla="*/ 288 h 305"/>
                  <a:gd name="T38" fmla="*/ 49 w 186"/>
                  <a:gd name="T39" fmla="*/ 295 h 305"/>
                  <a:gd name="T40" fmla="*/ 24 w 186"/>
                  <a:gd name="T41" fmla="*/ 300 h 305"/>
                  <a:gd name="T42" fmla="*/ 0 w 186"/>
                  <a:gd name="T43" fmla="*/ 305 h 305"/>
                  <a:gd name="T44" fmla="*/ 0 w 186"/>
                  <a:gd name="T4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6" h="305">
                    <a:moveTo>
                      <a:pt x="0" y="0"/>
                    </a:moveTo>
                    <a:lnTo>
                      <a:pt x="39" y="10"/>
                    </a:lnTo>
                    <a:lnTo>
                      <a:pt x="78" y="24"/>
                    </a:lnTo>
                    <a:lnTo>
                      <a:pt x="115" y="40"/>
                    </a:lnTo>
                    <a:lnTo>
                      <a:pt x="131" y="50"/>
                    </a:lnTo>
                    <a:lnTo>
                      <a:pt x="147" y="60"/>
                    </a:lnTo>
                    <a:lnTo>
                      <a:pt x="160" y="73"/>
                    </a:lnTo>
                    <a:lnTo>
                      <a:pt x="171" y="87"/>
                    </a:lnTo>
                    <a:lnTo>
                      <a:pt x="178" y="103"/>
                    </a:lnTo>
                    <a:lnTo>
                      <a:pt x="183" y="119"/>
                    </a:lnTo>
                    <a:lnTo>
                      <a:pt x="186" y="143"/>
                    </a:lnTo>
                    <a:lnTo>
                      <a:pt x="185" y="168"/>
                    </a:lnTo>
                    <a:lnTo>
                      <a:pt x="180" y="192"/>
                    </a:lnTo>
                    <a:lnTo>
                      <a:pt x="170" y="214"/>
                    </a:lnTo>
                    <a:lnTo>
                      <a:pt x="156" y="235"/>
                    </a:lnTo>
                    <a:lnTo>
                      <a:pt x="139" y="253"/>
                    </a:lnTo>
                    <a:lnTo>
                      <a:pt x="118" y="267"/>
                    </a:lnTo>
                    <a:lnTo>
                      <a:pt x="96" y="279"/>
                    </a:lnTo>
                    <a:lnTo>
                      <a:pt x="72" y="288"/>
                    </a:lnTo>
                    <a:lnTo>
                      <a:pt x="49" y="295"/>
                    </a:lnTo>
                    <a:lnTo>
                      <a:pt x="24" y="300"/>
                    </a:lnTo>
                    <a:lnTo>
                      <a:pt x="0" y="3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76A81AEF-53CB-1085-FE29-F59E3EF27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3" y="3723"/>
                <a:ext cx="17" cy="31"/>
              </a:xfrm>
              <a:custGeom>
                <a:avLst/>
                <a:gdLst>
                  <a:gd name="T0" fmla="*/ 152 w 152"/>
                  <a:gd name="T1" fmla="*/ 0 h 276"/>
                  <a:gd name="T2" fmla="*/ 152 w 152"/>
                  <a:gd name="T3" fmla="*/ 276 h 276"/>
                  <a:gd name="T4" fmla="*/ 124 w 152"/>
                  <a:gd name="T5" fmla="*/ 267 h 276"/>
                  <a:gd name="T6" fmla="*/ 98 w 152"/>
                  <a:gd name="T7" fmla="*/ 258 h 276"/>
                  <a:gd name="T8" fmla="*/ 70 w 152"/>
                  <a:gd name="T9" fmla="*/ 244 h 276"/>
                  <a:gd name="T10" fmla="*/ 43 w 152"/>
                  <a:gd name="T11" fmla="*/ 229 h 276"/>
                  <a:gd name="T12" fmla="*/ 29 w 152"/>
                  <a:gd name="T13" fmla="*/ 217 h 276"/>
                  <a:gd name="T14" fmla="*/ 17 w 152"/>
                  <a:gd name="T15" fmla="*/ 205 h 276"/>
                  <a:gd name="T16" fmla="*/ 7 w 152"/>
                  <a:gd name="T17" fmla="*/ 188 h 276"/>
                  <a:gd name="T18" fmla="*/ 2 w 152"/>
                  <a:gd name="T19" fmla="*/ 170 h 276"/>
                  <a:gd name="T20" fmla="*/ 0 w 152"/>
                  <a:gd name="T21" fmla="*/ 149 h 276"/>
                  <a:gd name="T22" fmla="*/ 0 w 152"/>
                  <a:gd name="T23" fmla="*/ 129 h 276"/>
                  <a:gd name="T24" fmla="*/ 4 w 152"/>
                  <a:gd name="T25" fmla="*/ 111 h 276"/>
                  <a:gd name="T26" fmla="*/ 10 w 152"/>
                  <a:gd name="T27" fmla="*/ 92 h 276"/>
                  <a:gd name="T28" fmla="*/ 21 w 152"/>
                  <a:gd name="T29" fmla="*/ 75 h 276"/>
                  <a:gd name="T30" fmla="*/ 36 w 152"/>
                  <a:gd name="T31" fmla="*/ 56 h 276"/>
                  <a:gd name="T32" fmla="*/ 57 w 152"/>
                  <a:gd name="T33" fmla="*/ 39 h 276"/>
                  <a:gd name="T34" fmla="*/ 79 w 152"/>
                  <a:gd name="T35" fmla="*/ 26 h 276"/>
                  <a:gd name="T36" fmla="*/ 102 w 152"/>
                  <a:gd name="T37" fmla="*/ 14 h 276"/>
                  <a:gd name="T38" fmla="*/ 127 w 152"/>
                  <a:gd name="T39" fmla="*/ 6 h 276"/>
                  <a:gd name="T40" fmla="*/ 152 w 152"/>
                  <a:gd name="T4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2" h="276">
                    <a:moveTo>
                      <a:pt x="152" y="0"/>
                    </a:moveTo>
                    <a:lnTo>
                      <a:pt x="152" y="276"/>
                    </a:lnTo>
                    <a:lnTo>
                      <a:pt x="124" y="267"/>
                    </a:lnTo>
                    <a:lnTo>
                      <a:pt x="98" y="258"/>
                    </a:lnTo>
                    <a:lnTo>
                      <a:pt x="70" y="244"/>
                    </a:lnTo>
                    <a:lnTo>
                      <a:pt x="43" y="229"/>
                    </a:lnTo>
                    <a:lnTo>
                      <a:pt x="29" y="217"/>
                    </a:lnTo>
                    <a:lnTo>
                      <a:pt x="17" y="205"/>
                    </a:lnTo>
                    <a:lnTo>
                      <a:pt x="7" y="188"/>
                    </a:lnTo>
                    <a:lnTo>
                      <a:pt x="2" y="170"/>
                    </a:lnTo>
                    <a:lnTo>
                      <a:pt x="0" y="149"/>
                    </a:lnTo>
                    <a:lnTo>
                      <a:pt x="0" y="129"/>
                    </a:lnTo>
                    <a:lnTo>
                      <a:pt x="4" y="111"/>
                    </a:lnTo>
                    <a:lnTo>
                      <a:pt x="10" y="92"/>
                    </a:lnTo>
                    <a:lnTo>
                      <a:pt x="21" y="75"/>
                    </a:lnTo>
                    <a:lnTo>
                      <a:pt x="36" y="56"/>
                    </a:lnTo>
                    <a:lnTo>
                      <a:pt x="57" y="39"/>
                    </a:lnTo>
                    <a:lnTo>
                      <a:pt x="79" y="26"/>
                    </a:lnTo>
                    <a:lnTo>
                      <a:pt x="102" y="14"/>
                    </a:lnTo>
                    <a:lnTo>
                      <a:pt x="127" y="6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C18D32B3-5938-3241-4E29-47FB81DFE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8" y="3802"/>
                <a:ext cx="0" cy="0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object 59">
              <a:extLst>
                <a:ext uri="{FF2B5EF4-FFF2-40B4-BE49-F238E27FC236}">
                  <a16:creationId xmlns:a16="http://schemas.microsoft.com/office/drawing/2014/main" id="{28E912DB-DC7F-1CEF-BF5F-A70995FC81DC}"/>
                </a:ext>
              </a:extLst>
            </p:cNvPr>
            <p:cNvSpPr txBox="1"/>
            <p:nvPr/>
          </p:nvSpPr>
          <p:spPr>
            <a:xfrm>
              <a:off x="7132023" y="1512017"/>
              <a:ext cx="1317731" cy="3334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Потребность </a:t>
              </a:r>
            </a:p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инвестициях</a:t>
              </a:r>
            </a:p>
          </p:txBody>
        </p:sp>
        <p:sp>
          <p:nvSpPr>
            <p:cNvPr id="71" name="object 68">
              <a:extLst>
                <a:ext uri="{FF2B5EF4-FFF2-40B4-BE49-F238E27FC236}">
                  <a16:creationId xmlns:a16="http://schemas.microsoft.com/office/drawing/2014/main" id="{F9E0358C-ED51-DA18-C211-353CB6F7BEE5}"/>
                </a:ext>
              </a:extLst>
            </p:cNvPr>
            <p:cNvSpPr txBox="1"/>
            <p:nvPr/>
          </p:nvSpPr>
          <p:spPr>
            <a:xfrm>
              <a:off x="4702926" y="1645203"/>
              <a:ext cx="940521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Новые рабочие места</a:t>
              </a:r>
            </a:p>
          </p:txBody>
        </p:sp>
        <p:sp>
          <p:nvSpPr>
            <p:cNvPr id="73" name="object 51">
              <a:extLst>
                <a:ext uri="{FF2B5EF4-FFF2-40B4-BE49-F238E27FC236}">
                  <a16:creationId xmlns:a16="http://schemas.microsoft.com/office/drawing/2014/main" id="{04B58E7C-FA82-EA96-F86F-6375E388E013}"/>
                </a:ext>
              </a:extLst>
            </p:cNvPr>
            <p:cNvSpPr/>
            <p:nvPr/>
          </p:nvSpPr>
          <p:spPr>
            <a:xfrm>
              <a:off x="6809593" y="1136984"/>
              <a:ext cx="226033" cy="242936"/>
            </a:xfrm>
            <a:custGeom>
              <a:avLst/>
              <a:gdLst/>
              <a:ahLst/>
              <a:cxnLst/>
              <a:rect l="l" t="t" r="r" b="b"/>
              <a:pathLst>
                <a:path w="367665" h="367665">
                  <a:moveTo>
                    <a:pt x="183641" y="0"/>
                  </a:moveTo>
                  <a:lnTo>
                    <a:pt x="134668" y="6529"/>
                  </a:lnTo>
                  <a:lnTo>
                    <a:pt x="90757" y="24976"/>
                  </a:lnTo>
                  <a:lnTo>
                    <a:pt x="53620" y="53625"/>
                  </a:lnTo>
                  <a:lnTo>
                    <a:pt x="24973" y="90762"/>
                  </a:lnTo>
                  <a:lnTo>
                    <a:pt x="6529" y="134672"/>
                  </a:lnTo>
                  <a:lnTo>
                    <a:pt x="0" y="183641"/>
                  </a:lnTo>
                  <a:lnTo>
                    <a:pt x="6529" y="232346"/>
                  </a:lnTo>
                  <a:lnTo>
                    <a:pt x="24973" y="276182"/>
                  </a:lnTo>
                  <a:lnTo>
                    <a:pt x="53620" y="313372"/>
                  </a:lnTo>
                  <a:lnTo>
                    <a:pt x="90757" y="342137"/>
                  </a:lnTo>
                  <a:lnTo>
                    <a:pt x="134668" y="360701"/>
                  </a:lnTo>
                  <a:lnTo>
                    <a:pt x="183641" y="367283"/>
                  </a:lnTo>
                  <a:lnTo>
                    <a:pt x="232364" y="360701"/>
                  </a:lnTo>
                  <a:lnTo>
                    <a:pt x="276205" y="342137"/>
                  </a:lnTo>
                  <a:lnTo>
                    <a:pt x="313391" y="313372"/>
                  </a:lnTo>
                  <a:lnTo>
                    <a:pt x="342149" y="276182"/>
                  </a:lnTo>
                  <a:lnTo>
                    <a:pt x="345786" y="267588"/>
                  </a:lnTo>
                  <a:lnTo>
                    <a:pt x="87515" y="267588"/>
                  </a:lnTo>
                  <a:lnTo>
                    <a:pt x="83934" y="264032"/>
                  </a:lnTo>
                  <a:lnTo>
                    <a:pt x="83934" y="255396"/>
                  </a:lnTo>
                  <a:lnTo>
                    <a:pt x="87515" y="252475"/>
                  </a:lnTo>
                  <a:lnTo>
                    <a:pt x="221665" y="252475"/>
                  </a:lnTo>
                  <a:lnTo>
                    <a:pt x="221665" y="221614"/>
                  </a:lnTo>
                  <a:lnTo>
                    <a:pt x="71729" y="221614"/>
                  </a:lnTo>
                  <a:lnTo>
                    <a:pt x="68859" y="218058"/>
                  </a:lnTo>
                  <a:lnTo>
                    <a:pt x="68859" y="171449"/>
                  </a:lnTo>
                  <a:lnTo>
                    <a:pt x="71729" y="167893"/>
                  </a:lnTo>
                  <a:lnTo>
                    <a:pt x="98996" y="167893"/>
                  </a:lnTo>
                  <a:lnTo>
                    <a:pt x="98996" y="137667"/>
                  </a:lnTo>
                  <a:lnTo>
                    <a:pt x="72453" y="137667"/>
                  </a:lnTo>
                  <a:lnTo>
                    <a:pt x="69583" y="134873"/>
                  </a:lnTo>
                  <a:lnTo>
                    <a:pt x="68859" y="131317"/>
                  </a:lnTo>
                  <a:lnTo>
                    <a:pt x="68148" y="126999"/>
                  </a:lnTo>
                  <a:lnTo>
                    <a:pt x="70294" y="123443"/>
                  </a:lnTo>
                  <a:lnTo>
                    <a:pt x="73888" y="122681"/>
                  </a:lnTo>
                  <a:lnTo>
                    <a:pt x="242468" y="68833"/>
                  </a:lnTo>
                  <a:lnTo>
                    <a:pt x="245338" y="68198"/>
                  </a:lnTo>
                  <a:lnTo>
                    <a:pt x="324676" y="68198"/>
                  </a:lnTo>
                  <a:lnTo>
                    <a:pt x="313391" y="53625"/>
                  </a:lnTo>
                  <a:lnTo>
                    <a:pt x="276205" y="24976"/>
                  </a:lnTo>
                  <a:lnTo>
                    <a:pt x="232364" y="6529"/>
                  </a:lnTo>
                  <a:lnTo>
                    <a:pt x="183641" y="0"/>
                  </a:lnTo>
                  <a:close/>
                </a:path>
                <a:path w="367665" h="367665">
                  <a:moveTo>
                    <a:pt x="324676" y="68198"/>
                  </a:moveTo>
                  <a:lnTo>
                    <a:pt x="245338" y="68198"/>
                  </a:lnTo>
                  <a:lnTo>
                    <a:pt x="248208" y="68833"/>
                  </a:lnTo>
                  <a:lnTo>
                    <a:pt x="250355" y="70992"/>
                  </a:lnTo>
                  <a:lnTo>
                    <a:pt x="296265" y="124840"/>
                  </a:lnTo>
                  <a:lnTo>
                    <a:pt x="298411" y="126999"/>
                  </a:lnTo>
                  <a:lnTo>
                    <a:pt x="298411" y="130555"/>
                  </a:lnTo>
                  <a:lnTo>
                    <a:pt x="297700" y="132714"/>
                  </a:lnTo>
                  <a:lnTo>
                    <a:pt x="296265" y="135635"/>
                  </a:lnTo>
                  <a:lnTo>
                    <a:pt x="293395" y="137667"/>
                  </a:lnTo>
                  <a:lnTo>
                    <a:pt x="275463" y="137667"/>
                  </a:lnTo>
                  <a:lnTo>
                    <a:pt x="275463" y="252475"/>
                  </a:lnTo>
                  <a:lnTo>
                    <a:pt x="279768" y="252475"/>
                  </a:lnTo>
                  <a:lnTo>
                    <a:pt x="282638" y="255396"/>
                  </a:lnTo>
                  <a:lnTo>
                    <a:pt x="282638" y="264032"/>
                  </a:lnTo>
                  <a:lnTo>
                    <a:pt x="279768" y="267588"/>
                  </a:lnTo>
                  <a:lnTo>
                    <a:pt x="345786" y="267588"/>
                  </a:lnTo>
                  <a:lnTo>
                    <a:pt x="360704" y="232346"/>
                  </a:lnTo>
                  <a:lnTo>
                    <a:pt x="367284" y="183641"/>
                  </a:lnTo>
                  <a:lnTo>
                    <a:pt x="360834" y="135635"/>
                  </a:lnTo>
                  <a:lnTo>
                    <a:pt x="360731" y="134873"/>
                  </a:lnTo>
                  <a:lnTo>
                    <a:pt x="360704" y="134672"/>
                  </a:lnTo>
                  <a:lnTo>
                    <a:pt x="342149" y="90762"/>
                  </a:lnTo>
                  <a:lnTo>
                    <a:pt x="324676" y="68198"/>
                  </a:lnTo>
                  <a:close/>
                </a:path>
                <a:path w="367665" h="367665">
                  <a:moveTo>
                    <a:pt x="259676" y="219455"/>
                  </a:moveTo>
                  <a:lnTo>
                    <a:pt x="236727" y="247522"/>
                  </a:lnTo>
                  <a:lnTo>
                    <a:pt x="236727" y="252475"/>
                  </a:lnTo>
                  <a:lnTo>
                    <a:pt x="259676" y="252475"/>
                  </a:lnTo>
                  <a:lnTo>
                    <a:pt x="259676" y="219455"/>
                  </a:lnTo>
                  <a:close/>
                </a:path>
                <a:path w="367665" h="367665">
                  <a:moveTo>
                    <a:pt x="259676" y="166369"/>
                  </a:moveTo>
                  <a:lnTo>
                    <a:pt x="236727" y="193674"/>
                  </a:lnTo>
                  <a:lnTo>
                    <a:pt x="236727" y="223773"/>
                  </a:lnTo>
                  <a:lnTo>
                    <a:pt x="259676" y="195833"/>
                  </a:lnTo>
                  <a:lnTo>
                    <a:pt x="259676" y="166369"/>
                  </a:lnTo>
                  <a:close/>
                </a:path>
                <a:path w="367665" h="367665">
                  <a:moveTo>
                    <a:pt x="221665" y="137667"/>
                  </a:moveTo>
                  <a:lnTo>
                    <a:pt x="114769" y="137667"/>
                  </a:lnTo>
                  <a:lnTo>
                    <a:pt x="114769" y="167893"/>
                  </a:lnTo>
                  <a:lnTo>
                    <a:pt x="142036" y="167893"/>
                  </a:lnTo>
                  <a:lnTo>
                    <a:pt x="144907" y="171449"/>
                  </a:lnTo>
                  <a:lnTo>
                    <a:pt x="144907" y="218058"/>
                  </a:lnTo>
                  <a:lnTo>
                    <a:pt x="142036" y="221614"/>
                  </a:lnTo>
                  <a:lnTo>
                    <a:pt x="221665" y="221614"/>
                  </a:lnTo>
                  <a:lnTo>
                    <a:pt x="221665" y="137667"/>
                  </a:lnTo>
                  <a:close/>
                </a:path>
                <a:path w="367665" h="367665">
                  <a:moveTo>
                    <a:pt x="129844" y="183641"/>
                  </a:moveTo>
                  <a:lnTo>
                    <a:pt x="83934" y="183641"/>
                  </a:lnTo>
                  <a:lnTo>
                    <a:pt x="83934" y="206628"/>
                  </a:lnTo>
                  <a:lnTo>
                    <a:pt x="129844" y="206628"/>
                  </a:lnTo>
                  <a:lnTo>
                    <a:pt x="129844" y="183641"/>
                  </a:lnTo>
                  <a:close/>
                </a:path>
                <a:path w="367665" h="367665">
                  <a:moveTo>
                    <a:pt x="259676" y="137667"/>
                  </a:moveTo>
                  <a:lnTo>
                    <a:pt x="236727" y="137667"/>
                  </a:lnTo>
                  <a:lnTo>
                    <a:pt x="236727" y="170052"/>
                  </a:lnTo>
                  <a:lnTo>
                    <a:pt x="259676" y="141985"/>
                  </a:lnTo>
                  <a:lnTo>
                    <a:pt x="259676" y="137667"/>
                  </a:lnTo>
                  <a:close/>
                </a:path>
                <a:path w="367665" h="367665">
                  <a:moveTo>
                    <a:pt x="236727" y="86740"/>
                  </a:moveTo>
                  <a:lnTo>
                    <a:pt x="125539" y="121919"/>
                  </a:lnTo>
                  <a:lnTo>
                    <a:pt x="236727" y="121919"/>
                  </a:lnTo>
                  <a:lnTo>
                    <a:pt x="236727" y="86740"/>
                  </a:lnTo>
                  <a:close/>
                </a:path>
                <a:path w="367665" h="367665">
                  <a:moveTo>
                    <a:pt x="252501" y="96900"/>
                  </a:moveTo>
                  <a:lnTo>
                    <a:pt x="252501" y="121919"/>
                  </a:lnTo>
                  <a:lnTo>
                    <a:pt x="274027" y="121919"/>
                  </a:lnTo>
                  <a:lnTo>
                    <a:pt x="252501" y="9690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bject 54">
              <a:extLst>
                <a:ext uri="{FF2B5EF4-FFF2-40B4-BE49-F238E27FC236}">
                  <a16:creationId xmlns:a16="http://schemas.microsoft.com/office/drawing/2014/main" id="{935CC257-2E93-A350-CC73-BBC1D3BBF860}"/>
                </a:ext>
              </a:extLst>
            </p:cNvPr>
            <p:cNvSpPr/>
            <p:nvPr/>
          </p:nvSpPr>
          <p:spPr>
            <a:xfrm>
              <a:off x="4404149" y="1598008"/>
              <a:ext cx="226033" cy="261103"/>
            </a:xfrm>
            <a:custGeom>
              <a:avLst/>
              <a:gdLst/>
              <a:ahLst/>
              <a:cxnLst/>
              <a:rect l="l" t="t" r="r" b="b"/>
              <a:pathLst>
                <a:path w="367665" h="367665">
                  <a:moveTo>
                    <a:pt x="183642" y="0"/>
                  </a:moveTo>
                  <a:lnTo>
                    <a:pt x="134668" y="6529"/>
                  </a:lnTo>
                  <a:lnTo>
                    <a:pt x="90757" y="24973"/>
                  </a:lnTo>
                  <a:lnTo>
                    <a:pt x="53620" y="53620"/>
                  </a:lnTo>
                  <a:lnTo>
                    <a:pt x="24973" y="90757"/>
                  </a:lnTo>
                  <a:lnTo>
                    <a:pt x="6529" y="134668"/>
                  </a:lnTo>
                  <a:lnTo>
                    <a:pt x="0" y="183641"/>
                  </a:lnTo>
                  <a:lnTo>
                    <a:pt x="6529" y="232364"/>
                  </a:lnTo>
                  <a:lnTo>
                    <a:pt x="24973" y="276205"/>
                  </a:lnTo>
                  <a:lnTo>
                    <a:pt x="53620" y="313391"/>
                  </a:lnTo>
                  <a:lnTo>
                    <a:pt x="90757" y="342149"/>
                  </a:lnTo>
                  <a:lnTo>
                    <a:pt x="134668" y="360704"/>
                  </a:lnTo>
                  <a:lnTo>
                    <a:pt x="183642" y="367283"/>
                  </a:lnTo>
                  <a:lnTo>
                    <a:pt x="232364" y="360704"/>
                  </a:lnTo>
                  <a:lnTo>
                    <a:pt x="276205" y="342149"/>
                  </a:lnTo>
                  <a:lnTo>
                    <a:pt x="313391" y="313391"/>
                  </a:lnTo>
                  <a:lnTo>
                    <a:pt x="337174" y="282638"/>
                  </a:lnTo>
                  <a:lnTo>
                    <a:pt x="133426" y="282638"/>
                  </a:lnTo>
                  <a:lnTo>
                    <a:pt x="129844" y="279768"/>
                  </a:lnTo>
                  <a:lnTo>
                    <a:pt x="129844" y="240309"/>
                  </a:lnTo>
                  <a:lnTo>
                    <a:pt x="133426" y="236727"/>
                  </a:lnTo>
                  <a:lnTo>
                    <a:pt x="87515" y="236727"/>
                  </a:lnTo>
                  <a:lnTo>
                    <a:pt x="83934" y="233857"/>
                  </a:lnTo>
                  <a:lnTo>
                    <a:pt x="83934" y="194398"/>
                  </a:lnTo>
                  <a:lnTo>
                    <a:pt x="87515" y="190817"/>
                  </a:lnTo>
                  <a:lnTo>
                    <a:pt x="98996" y="190817"/>
                  </a:lnTo>
                  <a:lnTo>
                    <a:pt x="98996" y="144906"/>
                  </a:lnTo>
                  <a:lnTo>
                    <a:pt x="87515" y="144906"/>
                  </a:lnTo>
                  <a:lnTo>
                    <a:pt x="83934" y="142036"/>
                  </a:lnTo>
                  <a:lnTo>
                    <a:pt x="83934" y="102577"/>
                  </a:lnTo>
                  <a:lnTo>
                    <a:pt x="87515" y="98996"/>
                  </a:lnTo>
                  <a:lnTo>
                    <a:pt x="345630" y="98996"/>
                  </a:lnTo>
                  <a:lnTo>
                    <a:pt x="342149" y="90757"/>
                  </a:lnTo>
                  <a:lnTo>
                    <a:pt x="313391" y="53620"/>
                  </a:lnTo>
                  <a:lnTo>
                    <a:pt x="276205" y="24973"/>
                  </a:lnTo>
                  <a:lnTo>
                    <a:pt x="232364" y="6529"/>
                  </a:lnTo>
                  <a:lnTo>
                    <a:pt x="183642" y="0"/>
                  </a:lnTo>
                  <a:close/>
                </a:path>
                <a:path w="367665" h="367665">
                  <a:moveTo>
                    <a:pt x="221665" y="267576"/>
                  </a:moveTo>
                  <a:lnTo>
                    <a:pt x="175755" y="267576"/>
                  </a:lnTo>
                  <a:lnTo>
                    <a:pt x="175755" y="279768"/>
                  </a:lnTo>
                  <a:lnTo>
                    <a:pt x="172161" y="282638"/>
                  </a:lnTo>
                  <a:lnTo>
                    <a:pt x="225247" y="282638"/>
                  </a:lnTo>
                  <a:lnTo>
                    <a:pt x="221665" y="279768"/>
                  </a:lnTo>
                  <a:lnTo>
                    <a:pt x="221665" y="267576"/>
                  </a:lnTo>
                  <a:close/>
                </a:path>
                <a:path w="367665" h="367665">
                  <a:moveTo>
                    <a:pt x="345630" y="98996"/>
                  </a:moveTo>
                  <a:lnTo>
                    <a:pt x="218071" y="98996"/>
                  </a:lnTo>
                  <a:lnTo>
                    <a:pt x="221665" y="102577"/>
                  </a:lnTo>
                  <a:lnTo>
                    <a:pt x="221665" y="142036"/>
                  </a:lnTo>
                  <a:lnTo>
                    <a:pt x="218071" y="144906"/>
                  </a:lnTo>
                  <a:lnTo>
                    <a:pt x="263982" y="144906"/>
                  </a:lnTo>
                  <a:lnTo>
                    <a:pt x="267576" y="148488"/>
                  </a:lnTo>
                  <a:lnTo>
                    <a:pt x="267576" y="187947"/>
                  </a:lnTo>
                  <a:lnTo>
                    <a:pt x="263982" y="190817"/>
                  </a:lnTo>
                  <a:lnTo>
                    <a:pt x="252501" y="190817"/>
                  </a:lnTo>
                  <a:lnTo>
                    <a:pt x="252501" y="236727"/>
                  </a:lnTo>
                  <a:lnTo>
                    <a:pt x="263982" y="236727"/>
                  </a:lnTo>
                  <a:lnTo>
                    <a:pt x="267576" y="240309"/>
                  </a:lnTo>
                  <a:lnTo>
                    <a:pt x="267576" y="279768"/>
                  </a:lnTo>
                  <a:lnTo>
                    <a:pt x="263982" y="282638"/>
                  </a:lnTo>
                  <a:lnTo>
                    <a:pt x="337174" y="282638"/>
                  </a:lnTo>
                  <a:lnTo>
                    <a:pt x="342149" y="276205"/>
                  </a:lnTo>
                  <a:lnTo>
                    <a:pt x="360704" y="232364"/>
                  </a:lnTo>
                  <a:lnTo>
                    <a:pt x="367284" y="183641"/>
                  </a:lnTo>
                  <a:lnTo>
                    <a:pt x="360704" y="134668"/>
                  </a:lnTo>
                  <a:lnTo>
                    <a:pt x="345630" y="98996"/>
                  </a:lnTo>
                  <a:close/>
                </a:path>
                <a:path w="367665" h="367665">
                  <a:moveTo>
                    <a:pt x="160680" y="252501"/>
                  </a:moveTo>
                  <a:lnTo>
                    <a:pt x="144907" y="252501"/>
                  </a:lnTo>
                  <a:lnTo>
                    <a:pt x="144907" y="267576"/>
                  </a:lnTo>
                  <a:lnTo>
                    <a:pt x="160680" y="267576"/>
                  </a:lnTo>
                  <a:lnTo>
                    <a:pt x="160680" y="252501"/>
                  </a:lnTo>
                  <a:close/>
                </a:path>
                <a:path w="367665" h="367665">
                  <a:moveTo>
                    <a:pt x="252501" y="252501"/>
                  </a:moveTo>
                  <a:lnTo>
                    <a:pt x="236728" y="252501"/>
                  </a:lnTo>
                  <a:lnTo>
                    <a:pt x="236728" y="267576"/>
                  </a:lnTo>
                  <a:lnTo>
                    <a:pt x="252501" y="267576"/>
                  </a:lnTo>
                  <a:lnTo>
                    <a:pt x="252501" y="252501"/>
                  </a:lnTo>
                  <a:close/>
                </a:path>
                <a:path w="367665" h="367665">
                  <a:moveTo>
                    <a:pt x="225247" y="236727"/>
                  </a:moveTo>
                  <a:lnTo>
                    <a:pt x="172161" y="236727"/>
                  </a:lnTo>
                  <a:lnTo>
                    <a:pt x="175755" y="240309"/>
                  </a:lnTo>
                  <a:lnTo>
                    <a:pt x="175755" y="252501"/>
                  </a:lnTo>
                  <a:lnTo>
                    <a:pt x="221665" y="252501"/>
                  </a:lnTo>
                  <a:lnTo>
                    <a:pt x="221665" y="240309"/>
                  </a:lnTo>
                  <a:lnTo>
                    <a:pt x="225247" y="236727"/>
                  </a:lnTo>
                  <a:close/>
                </a:path>
                <a:path w="367665" h="367665">
                  <a:moveTo>
                    <a:pt x="144907" y="221665"/>
                  </a:moveTo>
                  <a:lnTo>
                    <a:pt x="129844" y="221665"/>
                  </a:lnTo>
                  <a:lnTo>
                    <a:pt x="129844" y="233857"/>
                  </a:lnTo>
                  <a:lnTo>
                    <a:pt x="126250" y="236727"/>
                  </a:lnTo>
                  <a:lnTo>
                    <a:pt x="144907" y="236727"/>
                  </a:lnTo>
                  <a:lnTo>
                    <a:pt x="144907" y="221665"/>
                  </a:lnTo>
                  <a:close/>
                </a:path>
                <a:path w="367665" h="367665">
                  <a:moveTo>
                    <a:pt x="175755" y="221665"/>
                  </a:moveTo>
                  <a:lnTo>
                    <a:pt x="160680" y="221665"/>
                  </a:lnTo>
                  <a:lnTo>
                    <a:pt x="160680" y="236727"/>
                  </a:lnTo>
                  <a:lnTo>
                    <a:pt x="179336" y="236727"/>
                  </a:lnTo>
                  <a:lnTo>
                    <a:pt x="175755" y="233857"/>
                  </a:lnTo>
                  <a:lnTo>
                    <a:pt x="175755" y="221665"/>
                  </a:lnTo>
                  <a:close/>
                </a:path>
                <a:path w="367665" h="367665">
                  <a:moveTo>
                    <a:pt x="236728" y="190817"/>
                  </a:moveTo>
                  <a:lnTo>
                    <a:pt x="218071" y="190817"/>
                  </a:lnTo>
                  <a:lnTo>
                    <a:pt x="221665" y="194398"/>
                  </a:lnTo>
                  <a:lnTo>
                    <a:pt x="221665" y="233857"/>
                  </a:lnTo>
                  <a:lnTo>
                    <a:pt x="218071" y="236727"/>
                  </a:lnTo>
                  <a:lnTo>
                    <a:pt x="236728" y="236727"/>
                  </a:lnTo>
                  <a:lnTo>
                    <a:pt x="236728" y="190817"/>
                  </a:lnTo>
                  <a:close/>
                </a:path>
                <a:path w="367665" h="367665">
                  <a:moveTo>
                    <a:pt x="114769" y="206590"/>
                  </a:moveTo>
                  <a:lnTo>
                    <a:pt x="98996" y="206590"/>
                  </a:lnTo>
                  <a:lnTo>
                    <a:pt x="98996" y="221665"/>
                  </a:lnTo>
                  <a:lnTo>
                    <a:pt x="114769" y="221665"/>
                  </a:lnTo>
                  <a:lnTo>
                    <a:pt x="114769" y="206590"/>
                  </a:lnTo>
                  <a:close/>
                </a:path>
                <a:path w="367665" h="367665">
                  <a:moveTo>
                    <a:pt x="206590" y="206590"/>
                  </a:moveTo>
                  <a:lnTo>
                    <a:pt x="190817" y="206590"/>
                  </a:lnTo>
                  <a:lnTo>
                    <a:pt x="190817" y="221665"/>
                  </a:lnTo>
                  <a:lnTo>
                    <a:pt x="206590" y="221665"/>
                  </a:lnTo>
                  <a:lnTo>
                    <a:pt x="206590" y="206590"/>
                  </a:lnTo>
                  <a:close/>
                </a:path>
                <a:path w="367665" h="367665">
                  <a:moveTo>
                    <a:pt x="179336" y="190817"/>
                  </a:moveTo>
                  <a:lnTo>
                    <a:pt x="126250" y="190817"/>
                  </a:lnTo>
                  <a:lnTo>
                    <a:pt x="129844" y="194398"/>
                  </a:lnTo>
                  <a:lnTo>
                    <a:pt x="129844" y="206590"/>
                  </a:lnTo>
                  <a:lnTo>
                    <a:pt x="175755" y="206590"/>
                  </a:lnTo>
                  <a:lnTo>
                    <a:pt x="175755" y="194398"/>
                  </a:lnTo>
                  <a:lnTo>
                    <a:pt x="179336" y="190817"/>
                  </a:lnTo>
                  <a:close/>
                </a:path>
                <a:path w="367665" h="367665">
                  <a:moveTo>
                    <a:pt x="190817" y="144906"/>
                  </a:moveTo>
                  <a:lnTo>
                    <a:pt x="114769" y="144906"/>
                  </a:lnTo>
                  <a:lnTo>
                    <a:pt x="114769" y="190817"/>
                  </a:lnTo>
                  <a:lnTo>
                    <a:pt x="190817" y="190817"/>
                  </a:lnTo>
                  <a:lnTo>
                    <a:pt x="190817" y="144906"/>
                  </a:lnTo>
                  <a:close/>
                </a:path>
                <a:path w="367665" h="367665">
                  <a:moveTo>
                    <a:pt x="221665" y="175755"/>
                  </a:moveTo>
                  <a:lnTo>
                    <a:pt x="206590" y="175755"/>
                  </a:lnTo>
                  <a:lnTo>
                    <a:pt x="206590" y="190817"/>
                  </a:lnTo>
                  <a:lnTo>
                    <a:pt x="225247" y="190817"/>
                  </a:lnTo>
                  <a:lnTo>
                    <a:pt x="221665" y="187947"/>
                  </a:lnTo>
                  <a:lnTo>
                    <a:pt x="221665" y="175755"/>
                  </a:lnTo>
                  <a:close/>
                </a:path>
                <a:path w="367665" h="367665">
                  <a:moveTo>
                    <a:pt x="252501" y="160680"/>
                  </a:moveTo>
                  <a:lnTo>
                    <a:pt x="236728" y="160680"/>
                  </a:lnTo>
                  <a:lnTo>
                    <a:pt x="236728" y="175755"/>
                  </a:lnTo>
                  <a:lnTo>
                    <a:pt x="252501" y="175755"/>
                  </a:lnTo>
                  <a:lnTo>
                    <a:pt x="252501" y="160680"/>
                  </a:lnTo>
                  <a:close/>
                </a:path>
                <a:path w="367665" h="367665">
                  <a:moveTo>
                    <a:pt x="225247" y="144906"/>
                  </a:moveTo>
                  <a:lnTo>
                    <a:pt x="206590" y="144906"/>
                  </a:lnTo>
                  <a:lnTo>
                    <a:pt x="206590" y="160680"/>
                  </a:lnTo>
                  <a:lnTo>
                    <a:pt x="221665" y="160680"/>
                  </a:lnTo>
                  <a:lnTo>
                    <a:pt x="221665" y="148488"/>
                  </a:lnTo>
                  <a:lnTo>
                    <a:pt x="225247" y="144906"/>
                  </a:lnTo>
                  <a:close/>
                </a:path>
                <a:path w="367665" h="367665">
                  <a:moveTo>
                    <a:pt x="175755" y="129844"/>
                  </a:moveTo>
                  <a:lnTo>
                    <a:pt x="129844" y="129844"/>
                  </a:lnTo>
                  <a:lnTo>
                    <a:pt x="129844" y="142036"/>
                  </a:lnTo>
                  <a:lnTo>
                    <a:pt x="126250" y="144906"/>
                  </a:lnTo>
                  <a:lnTo>
                    <a:pt x="179336" y="144906"/>
                  </a:lnTo>
                  <a:lnTo>
                    <a:pt x="175755" y="142036"/>
                  </a:lnTo>
                  <a:lnTo>
                    <a:pt x="175755" y="129844"/>
                  </a:lnTo>
                  <a:close/>
                </a:path>
                <a:path w="367665" h="367665">
                  <a:moveTo>
                    <a:pt x="114769" y="114769"/>
                  </a:moveTo>
                  <a:lnTo>
                    <a:pt x="98996" y="114769"/>
                  </a:lnTo>
                  <a:lnTo>
                    <a:pt x="98996" y="129844"/>
                  </a:lnTo>
                  <a:lnTo>
                    <a:pt x="114769" y="129844"/>
                  </a:lnTo>
                  <a:lnTo>
                    <a:pt x="114769" y="114769"/>
                  </a:lnTo>
                  <a:close/>
                </a:path>
                <a:path w="367665" h="367665">
                  <a:moveTo>
                    <a:pt x="206590" y="114769"/>
                  </a:moveTo>
                  <a:lnTo>
                    <a:pt x="190817" y="114769"/>
                  </a:lnTo>
                  <a:lnTo>
                    <a:pt x="190817" y="129844"/>
                  </a:lnTo>
                  <a:lnTo>
                    <a:pt x="206590" y="129844"/>
                  </a:lnTo>
                  <a:lnTo>
                    <a:pt x="206590" y="114769"/>
                  </a:lnTo>
                  <a:close/>
                </a:path>
                <a:path w="367665" h="367665">
                  <a:moveTo>
                    <a:pt x="179336" y="98996"/>
                  </a:moveTo>
                  <a:lnTo>
                    <a:pt x="126250" y="98996"/>
                  </a:lnTo>
                  <a:lnTo>
                    <a:pt x="129844" y="102577"/>
                  </a:lnTo>
                  <a:lnTo>
                    <a:pt x="129844" y="114769"/>
                  </a:lnTo>
                  <a:lnTo>
                    <a:pt x="175755" y="114769"/>
                  </a:lnTo>
                  <a:lnTo>
                    <a:pt x="175755" y="102577"/>
                  </a:lnTo>
                  <a:lnTo>
                    <a:pt x="179336" y="98996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object 69">
              <a:extLst>
                <a:ext uri="{FF2B5EF4-FFF2-40B4-BE49-F238E27FC236}">
                  <a16:creationId xmlns:a16="http://schemas.microsoft.com/office/drawing/2014/main" id="{14FCFDCF-CA82-1C67-8CDB-FB6F1F07A66E}"/>
                </a:ext>
              </a:extLst>
            </p:cNvPr>
            <p:cNvSpPr txBox="1"/>
            <p:nvPr/>
          </p:nvSpPr>
          <p:spPr>
            <a:xfrm>
              <a:off x="5724547" y="1617357"/>
              <a:ext cx="1046252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uz-Latn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13 048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работников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6" name="object 5">
            <a:extLst>
              <a:ext uri="{FF2B5EF4-FFF2-40B4-BE49-F238E27FC236}">
                <a16:creationId xmlns:a16="http://schemas.microsoft.com/office/drawing/2014/main" id="{70DD6A87-BEC4-AF30-8097-50CF7ECBD844}"/>
              </a:ext>
            </a:extLst>
          </p:cNvPr>
          <p:cNvSpPr txBox="1"/>
          <p:nvPr/>
        </p:nvSpPr>
        <p:spPr>
          <a:xfrm>
            <a:off x="8858540" y="5067769"/>
            <a:ext cx="32819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по налогам на землю, имущество, воду</a:t>
            </a:r>
          </a:p>
        </p:txBody>
      </p:sp>
      <p:sp>
        <p:nvSpPr>
          <p:cNvPr id="136" name="Скругленный прямоугольник 873">
            <a:extLst>
              <a:ext uri="{FF2B5EF4-FFF2-40B4-BE49-F238E27FC236}">
                <a16:creationId xmlns:a16="http://schemas.microsoft.com/office/drawing/2014/main" id="{C0E2C49E-F766-F13E-F7F5-AFAB07D7C486}"/>
              </a:ext>
            </a:extLst>
          </p:cNvPr>
          <p:cNvSpPr/>
          <p:nvPr/>
        </p:nvSpPr>
        <p:spPr>
          <a:xfrm>
            <a:off x="6660100" y="1178143"/>
            <a:ext cx="2593230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80EBB1EB-61C1-C9E1-6252-72F17827B5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5077" y="1370603"/>
            <a:ext cx="420660" cy="420660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EB4B3E36-F287-F9D1-839A-CB85AEA28205}"/>
              </a:ext>
            </a:extLst>
          </p:cNvPr>
          <p:cNvSpPr txBox="1"/>
          <p:nvPr/>
        </p:nvSpPr>
        <p:spPr>
          <a:xfrm>
            <a:off x="7051516" y="1373484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694526B0-515F-1717-C975-4A3B4401E0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1963" y="1469560"/>
            <a:ext cx="384081" cy="307127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A0DF496E-5B51-6D57-0450-DB94E4F716C5}"/>
              </a:ext>
            </a:extLst>
          </p:cNvPr>
          <p:cNvSpPr txBox="1"/>
          <p:nvPr/>
        </p:nvSpPr>
        <p:spPr>
          <a:xfrm>
            <a:off x="8265448" y="1365102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9,8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lang="ru-RU" sz="1200" dirty="0"/>
          </a:p>
        </p:txBody>
      </p:sp>
      <p:sp>
        <p:nvSpPr>
          <p:cNvPr id="182" name="object 5">
            <a:extLst>
              <a:ext uri="{FF2B5EF4-FFF2-40B4-BE49-F238E27FC236}">
                <a16:creationId xmlns:a16="http://schemas.microsoft.com/office/drawing/2014/main" id="{9D3E712C-3CFA-4E0E-8F98-72F6A3C4C7DA}"/>
              </a:ext>
            </a:extLst>
          </p:cNvPr>
          <p:cNvSpPr txBox="1"/>
          <p:nvPr/>
        </p:nvSpPr>
        <p:spPr>
          <a:xfrm>
            <a:off x="7258008" y="1164448"/>
            <a:ext cx="1436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</a:t>
            </a:r>
          </a:p>
        </p:txBody>
      </p:sp>
      <p:sp>
        <p:nvSpPr>
          <p:cNvPr id="198" name="object 5">
            <a:extLst>
              <a:ext uri="{FF2B5EF4-FFF2-40B4-BE49-F238E27FC236}">
                <a16:creationId xmlns:a16="http://schemas.microsoft.com/office/drawing/2014/main" id="{49D8F6C6-F137-BA25-7A59-24194AE38C71}"/>
              </a:ext>
            </a:extLst>
          </p:cNvPr>
          <p:cNvSpPr txBox="1"/>
          <p:nvPr/>
        </p:nvSpPr>
        <p:spPr>
          <a:xfrm>
            <a:off x="6655711" y="739754"/>
            <a:ext cx="4440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проектных предложений в разрезе отраслей</a:t>
            </a:r>
          </a:p>
        </p:txBody>
      </p:sp>
      <p:sp>
        <p:nvSpPr>
          <p:cNvPr id="103" name="object 66">
            <a:extLst>
              <a:ext uri="{FF2B5EF4-FFF2-40B4-BE49-F238E27FC236}">
                <a16:creationId xmlns:a16="http://schemas.microsoft.com/office/drawing/2014/main" id="{B6FFC54F-DAA4-4F20-9552-5240E5B58193}"/>
              </a:ext>
            </a:extLst>
          </p:cNvPr>
          <p:cNvSpPr txBox="1"/>
          <p:nvPr/>
        </p:nvSpPr>
        <p:spPr>
          <a:xfrm>
            <a:off x="5175948" y="6304264"/>
            <a:ext cx="11227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uz-Cyrl-U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25,9</a:t>
            </a:r>
            <a:r>
              <a:rPr sz="1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Скругленный прямоугольник 873">
            <a:extLst>
              <a:ext uri="{FF2B5EF4-FFF2-40B4-BE49-F238E27FC236}">
                <a16:creationId xmlns:a16="http://schemas.microsoft.com/office/drawing/2014/main" id="{D35B6FD9-A94E-486B-AA34-AFDA89159836}"/>
              </a:ext>
            </a:extLst>
          </p:cNvPr>
          <p:cNvSpPr/>
          <p:nvPr/>
        </p:nvSpPr>
        <p:spPr>
          <a:xfrm>
            <a:off x="6679491" y="2167645"/>
            <a:ext cx="2593230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1415823F-645E-452A-8287-883D23A08E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4468" y="2360105"/>
            <a:ext cx="420660" cy="42066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8EA664A6-7039-4A60-96E3-D818B9487102}"/>
              </a:ext>
            </a:extLst>
          </p:cNvPr>
          <p:cNvSpPr txBox="1"/>
          <p:nvPr/>
        </p:nvSpPr>
        <p:spPr>
          <a:xfrm>
            <a:off x="7063262" y="2354106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7</a:t>
            </a: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792D8690-1522-458C-931A-D59178FFBB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5716" y="2441970"/>
            <a:ext cx="384081" cy="307127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EE2AB8AA-271E-4BE3-BB53-FB49BC1C7E49}"/>
              </a:ext>
            </a:extLst>
          </p:cNvPr>
          <p:cNvSpPr txBox="1"/>
          <p:nvPr/>
        </p:nvSpPr>
        <p:spPr>
          <a:xfrm>
            <a:off x="8242854" y="2328902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lang="ru-RU" sz="1200" dirty="0"/>
          </a:p>
        </p:txBody>
      </p:sp>
      <p:sp>
        <p:nvSpPr>
          <p:cNvPr id="110" name="object 5">
            <a:extLst>
              <a:ext uri="{FF2B5EF4-FFF2-40B4-BE49-F238E27FC236}">
                <a16:creationId xmlns:a16="http://schemas.microsoft.com/office/drawing/2014/main" id="{55AD849D-1C36-4B4D-961D-49E36C565FE9}"/>
              </a:ext>
            </a:extLst>
          </p:cNvPr>
          <p:cNvSpPr txBox="1"/>
          <p:nvPr/>
        </p:nvSpPr>
        <p:spPr>
          <a:xfrm>
            <a:off x="6795597" y="2173249"/>
            <a:ext cx="235911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 и минеральные ресурсы</a:t>
            </a:r>
          </a:p>
        </p:txBody>
      </p:sp>
      <p:sp>
        <p:nvSpPr>
          <p:cNvPr id="111" name="Скругленный прямоугольник 873">
            <a:extLst>
              <a:ext uri="{FF2B5EF4-FFF2-40B4-BE49-F238E27FC236}">
                <a16:creationId xmlns:a16="http://schemas.microsoft.com/office/drawing/2014/main" id="{408ED8FD-4743-4FB5-8DE7-34B37BE38533}"/>
              </a:ext>
            </a:extLst>
          </p:cNvPr>
          <p:cNvSpPr/>
          <p:nvPr/>
        </p:nvSpPr>
        <p:spPr>
          <a:xfrm>
            <a:off x="6693383" y="3179004"/>
            <a:ext cx="2593230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84DA61F2-12CB-449E-BAB9-E59B7344C5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8360" y="3371464"/>
            <a:ext cx="420660" cy="42066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17D2814D-4232-44EF-9CF1-5316827F1B86}"/>
              </a:ext>
            </a:extLst>
          </p:cNvPr>
          <p:cNvSpPr txBox="1"/>
          <p:nvPr/>
        </p:nvSpPr>
        <p:spPr>
          <a:xfrm>
            <a:off x="7102792" y="3374011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200" dirty="0"/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A9C97338-11C9-4507-8CC1-3FEF50C2AF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8154" y="3478967"/>
            <a:ext cx="384081" cy="307127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202839E5-AC3F-4A5C-B0FC-410D8FDE3917}"/>
              </a:ext>
            </a:extLst>
          </p:cNvPr>
          <p:cNvSpPr txBox="1"/>
          <p:nvPr/>
        </p:nvSpPr>
        <p:spPr>
          <a:xfrm>
            <a:off x="8256746" y="3340261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lang="ru-RU" sz="1200" dirty="0"/>
          </a:p>
        </p:txBody>
      </p:sp>
      <p:sp>
        <p:nvSpPr>
          <p:cNvPr id="116" name="object 5">
            <a:extLst>
              <a:ext uri="{FF2B5EF4-FFF2-40B4-BE49-F238E27FC236}">
                <a16:creationId xmlns:a16="http://schemas.microsoft.com/office/drawing/2014/main" id="{7B4C1C0D-4CB0-4567-BC32-9CC1A539CBB7}"/>
              </a:ext>
            </a:extLst>
          </p:cNvPr>
          <p:cNvSpPr txBox="1"/>
          <p:nvPr/>
        </p:nvSpPr>
        <p:spPr>
          <a:xfrm>
            <a:off x="7255329" y="3187224"/>
            <a:ext cx="1436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</a:p>
        </p:txBody>
      </p:sp>
      <p:sp>
        <p:nvSpPr>
          <p:cNvPr id="117" name="Скругленный прямоугольник 873">
            <a:extLst>
              <a:ext uri="{FF2B5EF4-FFF2-40B4-BE49-F238E27FC236}">
                <a16:creationId xmlns:a16="http://schemas.microsoft.com/office/drawing/2014/main" id="{172AC8AB-D840-4B2B-8E4A-4FF6AB977F3A}"/>
              </a:ext>
            </a:extLst>
          </p:cNvPr>
          <p:cNvSpPr/>
          <p:nvPr/>
        </p:nvSpPr>
        <p:spPr>
          <a:xfrm>
            <a:off x="6679491" y="4086613"/>
            <a:ext cx="2593230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98E481BE-C5DE-43D1-8D86-47191E8FAB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4468" y="4279073"/>
            <a:ext cx="420660" cy="42066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1C6668BA-C2A1-4B46-9C59-A2D621CD2995}"/>
              </a:ext>
            </a:extLst>
          </p:cNvPr>
          <p:cNvSpPr txBox="1"/>
          <p:nvPr/>
        </p:nvSpPr>
        <p:spPr>
          <a:xfrm>
            <a:off x="7029078" y="4281620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dirty="0"/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A42DA9E4-4965-4C1C-814A-979D194F85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1705" y="4386674"/>
            <a:ext cx="384081" cy="307127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E9B363FB-EEBF-46CD-BC9A-4A0FA28261DE}"/>
              </a:ext>
            </a:extLst>
          </p:cNvPr>
          <p:cNvSpPr txBox="1"/>
          <p:nvPr/>
        </p:nvSpPr>
        <p:spPr>
          <a:xfrm>
            <a:off x="8242854" y="4247870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0,71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lang="ru-RU" sz="1200" dirty="0"/>
          </a:p>
        </p:txBody>
      </p:sp>
      <p:sp>
        <p:nvSpPr>
          <p:cNvPr id="122" name="object 5">
            <a:extLst>
              <a:ext uri="{FF2B5EF4-FFF2-40B4-BE49-F238E27FC236}">
                <a16:creationId xmlns:a16="http://schemas.microsoft.com/office/drawing/2014/main" id="{B0C15A10-E988-4E70-9D0F-4B92E6A2477D}"/>
              </a:ext>
            </a:extLst>
          </p:cNvPr>
          <p:cNvSpPr txBox="1"/>
          <p:nvPr/>
        </p:nvSpPr>
        <p:spPr>
          <a:xfrm>
            <a:off x="7270281" y="4065996"/>
            <a:ext cx="1436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123" name="Скругленный прямоугольник 873">
            <a:extLst>
              <a:ext uri="{FF2B5EF4-FFF2-40B4-BE49-F238E27FC236}">
                <a16:creationId xmlns:a16="http://schemas.microsoft.com/office/drawing/2014/main" id="{BD6F495D-011F-49D2-93E3-3BE77818C695}"/>
              </a:ext>
            </a:extLst>
          </p:cNvPr>
          <p:cNvSpPr/>
          <p:nvPr/>
        </p:nvSpPr>
        <p:spPr>
          <a:xfrm>
            <a:off x="9410926" y="1180181"/>
            <a:ext cx="2593230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06C0186F-A685-454C-8443-2D4C24A034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5903" y="1372641"/>
            <a:ext cx="420660" cy="42066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2450EF36-6B5E-4E90-A57D-CAE0031287F6}"/>
              </a:ext>
            </a:extLst>
          </p:cNvPr>
          <p:cNvSpPr txBox="1"/>
          <p:nvPr/>
        </p:nvSpPr>
        <p:spPr>
          <a:xfrm>
            <a:off x="9805542" y="1369090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122B37FB-A78D-4B67-AB3B-9779B59438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78427" y="1445960"/>
            <a:ext cx="384081" cy="307127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48772951-4282-4A12-9620-66F57EBD30BF}"/>
              </a:ext>
            </a:extLst>
          </p:cNvPr>
          <p:cNvSpPr txBox="1"/>
          <p:nvPr/>
        </p:nvSpPr>
        <p:spPr>
          <a:xfrm>
            <a:off x="10974289" y="1341438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10,8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ru-RU" sz="1200" dirty="0"/>
          </a:p>
        </p:txBody>
      </p:sp>
      <p:sp>
        <p:nvSpPr>
          <p:cNvPr id="128" name="object 5">
            <a:extLst>
              <a:ext uri="{FF2B5EF4-FFF2-40B4-BE49-F238E27FC236}">
                <a16:creationId xmlns:a16="http://schemas.microsoft.com/office/drawing/2014/main" id="{B2E59BBE-09B9-4545-98EB-547B7E138DD2}"/>
              </a:ext>
            </a:extLst>
          </p:cNvPr>
          <p:cNvSpPr txBox="1"/>
          <p:nvPr/>
        </p:nvSpPr>
        <p:spPr>
          <a:xfrm>
            <a:off x="9800995" y="1168385"/>
            <a:ext cx="194889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 и ООС</a:t>
            </a:r>
          </a:p>
        </p:txBody>
      </p:sp>
      <p:sp>
        <p:nvSpPr>
          <p:cNvPr id="129" name="Скругленный прямоугольник 873">
            <a:extLst>
              <a:ext uri="{FF2B5EF4-FFF2-40B4-BE49-F238E27FC236}">
                <a16:creationId xmlns:a16="http://schemas.microsoft.com/office/drawing/2014/main" id="{15523336-F337-479D-8289-2CA7FA44FEAA}"/>
              </a:ext>
            </a:extLst>
          </p:cNvPr>
          <p:cNvSpPr/>
          <p:nvPr/>
        </p:nvSpPr>
        <p:spPr>
          <a:xfrm>
            <a:off x="9430317" y="2169683"/>
            <a:ext cx="2593230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E8521C0F-20A0-44A6-B24F-DA898D8AAA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5294" y="2362143"/>
            <a:ext cx="420660" cy="420660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146A1511-0C91-495D-BA9E-969F09DBBB84}"/>
              </a:ext>
            </a:extLst>
          </p:cNvPr>
          <p:cNvSpPr txBox="1"/>
          <p:nvPr/>
        </p:nvSpPr>
        <p:spPr>
          <a:xfrm>
            <a:off x="9814088" y="2364690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97FECE91-C126-4DBD-8081-7DC4D6B133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72180" y="2444008"/>
            <a:ext cx="384081" cy="307127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87E6248B-1827-4A25-BABA-BF7D3EEF61B3}"/>
              </a:ext>
            </a:extLst>
          </p:cNvPr>
          <p:cNvSpPr txBox="1"/>
          <p:nvPr/>
        </p:nvSpPr>
        <p:spPr>
          <a:xfrm>
            <a:off x="10993680" y="2322394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3,7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lang="ru-RU" sz="1200" dirty="0"/>
          </a:p>
        </p:txBody>
      </p:sp>
      <p:sp>
        <p:nvSpPr>
          <p:cNvPr id="134" name="object 5">
            <a:extLst>
              <a:ext uri="{FF2B5EF4-FFF2-40B4-BE49-F238E27FC236}">
                <a16:creationId xmlns:a16="http://schemas.microsoft.com/office/drawing/2014/main" id="{D1B9AB52-CE07-46E9-A991-D68FC6F0B3A2}"/>
              </a:ext>
            </a:extLst>
          </p:cNvPr>
          <p:cNvSpPr txBox="1"/>
          <p:nvPr/>
        </p:nvSpPr>
        <p:spPr>
          <a:xfrm>
            <a:off x="9510356" y="2151290"/>
            <a:ext cx="26301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инфраструктура</a:t>
            </a:r>
          </a:p>
        </p:txBody>
      </p:sp>
      <p:sp>
        <p:nvSpPr>
          <p:cNvPr id="135" name="Скругленный прямоугольник 873">
            <a:extLst>
              <a:ext uri="{FF2B5EF4-FFF2-40B4-BE49-F238E27FC236}">
                <a16:creationId xmlns:a16="http://schemas.microsoft.com/office/drawing/2014/main" id="{E7A1E3F4-1381-4E33-AD5F-276E26D69AAD}"/>
              </a:ext>
            </a:extLst>
          </p:cNvPr>
          <p:cNvSpPr/>
          <p:nvPr/>
        </p:nvSpPr>
        <p:spPr>
          <a:xfrm>
            <a:off x="9444209" y="3181042"/>
            <a:ext cx="2593230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0205B05C-2B12-41B5-9939-C6E3B41A2A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9186" y="3373502"/>
            <a:ext cx="420660" cy="42066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C1BCE110-BCFE-4440-B2E1-1572A4592B3C}"/>
              </a:ext>
            </a:extLst>
          </p:cNvPr>
          <p:cNvSpPr txBox="1"/>
          <p:nvPr/>
        </p:nvSpPr>
        <p:spPr>
          <a:xfrm>
            <a:off x="9827980" y="3376049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1400" dirty="0"/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D270F25A-686E-46DD-A1E9-CAC6F3936E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60434" y="3455367"/>
            <a:ext cx="384081" cy="307127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8BB2DB6F-F4DE-4C18-8A09-9D4AF2531171}"/>
              </a:ext>
            </a:extLst>
          </p:cNvPr>
          <p:cNvSpPr txBox="1"/>
          <p:nvPr/>
        </p:nvSpPr>
        <p:spPr>
          <a:xfrm>
            <a:off x="11007572" y="3333753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lang="ru-RU" sz="1200" dirty="0"/>
          </a:p>
        </p:txBody>
      </p:sp>
      <p:sp>
        <p:nvSpPr>
          <p:cNvPr id="144" name="object 5">
            <a:extLst>
              <a:ext uri="{FF2B5EF4-FFF2-40B4-BE49-F238E27FC236}">
                <a16:creationId xmlns:a16="http://schemas.microsoft.com/office/drawing/2014/main" id="{51695AC5-499D-47C7-BD83-BABB6AF5AE09}"/>
              </a:ext>
            </a:extLst>
          </p:cNvPr>
          <p:cNvSpPr txBox="1"/>
          <p:nvPr/>
        </p:nvSpPr>
        <p:spPr>
          <a:xfrm>
            <a:off x="10039872" y="3194574"/>
            <a:ext cx="1436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Водное хозяйство</a:t>
            </a:r>
          </a:p>
        </p:txBody>
      </p:sp>
      <p:sp>
        <p:nvSpPr>
          <p:cNvPr id="145" name="Скругленный прямоугольник 873">
            <a:extLst>
              <a:ext uri="{FF2B5EF4-FFF2-40B4-BE49-F238E27FC236}">
                <a16:creationId xmlns:a16="http://schemas.microsoft.com/office/drawing/2014/main" id="{B893E84E-50E2-4B5F-AE08-92872CB2F171}"/>
              </a:ext>
            </a:extLst>
          </p:cNvPr>
          <p:cNvSpPr/>
          <p:nvPr/>
        </p:nvSpPr>
        <p:spPr>
          <a:xfrm>
            <a:off x="9430317" y="4088651"/>
            <a:ext cx="2593230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32893AAF-EE94-40ED-81B3-4D497B3AAD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5294" y="4281111"/>
            <a:ext cx="420660" cy="420660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E13CC93E-0105-4155-A14B-AC440CB14067}"/>
              </a:ext>
            </a:extLst>
          </p:cNvPr>
          <p:cNvSpPr txBox="1"/>
          <p:nvPr/>
        </p:nvSpPr>
        <p:spPr>
          <a:xfrm>
            <a:off x="9779904" y="4275112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pic>
        <p:nvPicPr>
          <p:cNvPr id="160" name="Рисунок 159">
            <a:extLst>
              <a:ext uri="{FF2B5EF4-FFF2-40B4-BE49-F238E27FC236}">
                <a16:creationId xmlns:a16="http://schemas.microsoft.com/office/drawing/2014/main" id="{C711CEF6-F159-4D96-864F-34FFF90163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0904" y="4371522"/>
            <a:ext cx="384081" cy="307127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0D8E1CB8-4659-4BC1-9261-CC6D7054D826}"/>
              </a:ext>
            </a:extLst>
          </p:cNvPr>
          <p:cNvSpPr txBox="1"/>
          <p:nvPr/>
        </p:nvSpPr>
        <p:spPr>
          <a:xfrm>
            <a:off x="10993680" y="4241362"/>
            <a:ext cx="109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0,85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lang="ru-RU" sz="1200" dirty="0"/>
          </a:p>
        </p:txBody>
      </p:sp>
      <p:sp>
        <p:nvSpPr>
          <p:cNvPr id="166" name="object 5">
            <a:extLst>
              <a:ext uri="{FF2B5EF4-FFF2-40B4-BE49-F238E27FC236}">
                <a16:creationId xmlns:a16="http://schemas.microsoft.com/office/drawing/2014/main" id="{9CB05845-3D3B-4A2A-A2DB-2030115D6A2A}"/>
              </a:ext>
            </a:extLst>
          </p:cNvPr>
          <p:cNvSpPr txBox="1"/>
          <p:nvPr/>
        </p:nvSpPr>
        <p:spPr>
          <a:xfrm>
            <a:off x="10041684" y="4072256"/>
            <a:ext cx="1436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id="{79ACFEFF-6F56-0B64-7983-682140FFB0EC}"/>
              </a:ext>
            </a:extLst>
          </p:cNvPr>
          <p:cNvSpPr/>
          <p:nvPr/>
        </p:nvSpPr>
        <p:spPr>
          <a:xfrm>
            <a:off x="1526345" y="685665"/>
            <a:ext cx="1400637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Узбекистан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4" name="Соединитель: уступ 103">
            <a:extLst>
              <a:ext uri="{FF2B5EF4-FFF2-40B4-BE49-F238E27FC236}">
                <a16:creationId xmlns:a16="http://schemas.microsoft.com/office/drawing/2014/main" id="{505B6A46-8D89-4C80-8AD8-28F356161E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75229" y="894393"/>
            <a:ext cx="325671" cy="624472"/>
          </a:xfrm>
          <a:prstGeom prst="bentConnector2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448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8" y="2380027"/>
            <a:ext cx="2752267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сельское хозяйство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Сельское хозяйство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76E73-2D05-46A7-90B2-46468CA601FD}"/>
              </a:ext>
            </a:extLst>
          </p:cNvPr>
          <p:cNvSpPr txBox="1"/>
          <p:nvPr/>
        </p:nvSpPr>
        <p:spPr>
          <a:xfrm>
            <a:off x="43731" y="5611479"/>
            <a:ext cx="28840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3. .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 научные исследования.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 активно развивает научные исследования и образование в области аграрных наук, что способствует внедрению новых технологий и методов в сельском хозяйстве.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46625" y="2820585"/>
            <a:ext cx="29444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Экспортные возможности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Сельскохозяйственная продукция имеет потенциал для экспорта, и инвесторы могут воспользоваться возрастающим спросом на мировые рынки. С увеличением населения планеты растёт спрос на продовольствие, и сельскохозяйственной отрасли приходится постоянно наращивать производство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FD4678-1E44-4CC8-A52B-EF21E0289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13628"/>
              </p:ext>
            </p:extLst>
          </p:nvPr>
        </p:nvGraphicFramePr>
        <p:xfrm>
          <a:off x="3146323" y="657778"/>
          <a:ext cx="9045677" cy="6200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391">
                  <a:extLst>
                    <a:ext uri="{9D8B030D-6E8A-4147-A177-3AD203B41FA5}">
                      <a16:colId xmlns:a16="http://schemas.microsoft.com/office/drawing/2014/main" val="3839700657"/>
                    </a:ext>
                  </a:extLst>
                </a:gridCol>
                <a:gridCol w="4787065">
                  <a:extLst>
                    <a:ext uri="{9D8B030D-6E8A-4147-A177-3AD203B41FA5}">
                      <a16:colId xmlns:a16="http://schemas.microsoft.com/office/drawing/2014/main" val="663834987"/>
                    </a:ext>
                  </a:extLst>
                </a:gridCol>
                <a:gridCol w="1553382">
                  <a:extLst>
                    <a:ext uri="{9D8B030D-6E8A-4147-A177-3AD203B41FA5}">
                      <a16:colId xmlns:a16="http://schemas.microsoft.com/office/drawing/2014/main" val="570031536"/>
                    </a:ext>
                  </a:extLst>
                </a:gridCol>
                <a:gridCol w="1230488">
                  <a:extLst>
                    <a:ext uri="{9D8B030D-6E8A-4147-A177-3AD203B41FA5}">
                      <a16:colId xmlns:a16="http://schemas.microsoft.com/office/drawing/2014/main" val="1148654473"/>
                    </a:ext>
                  </a:extLst>
                </a:gridCol>
                <a:gridCol w="1079351">
                  <a:extLst>
                    <a:ext uri="{9D8B030D-6E8A-4147-A177-3AD203B41FA5}">
                      <a16:colId xmlns:a16="http://schemas.microsoft.com/office/drawing/2014/main" val="3893260677"/>
                    </a:ext>
                  </a:extLst>
                </a:gridCol>
              </a:tblGrid>
              <a:tr h="7241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z-Cyrl-U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проекта, млн.$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799749"/>
                  </a:ext>
                </a:extLst>
              </a:tr>
              <a:tr h="96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современной теплицы в Республике Каракалпакстан (180 га) и Хорезмской области (250 га), а также на остальной территории республики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сельского хозяйства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Каракалпакстан и Хорезмская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92054"/>
                  </a:ext>
                </a:extLst>
              </a:tr>
              <a:tr h="612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и локализация отечественной продукции под брендом канадских колбасных изделий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сельского хозяйства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6532"/>
                  </a:ext>
                </a:extLst>
              </a:tr>
              <a:tr h="489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завода по переработке молока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сельского хозяйства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Наманганская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87525"/>
                  </a:ext>
                </a:extLst>
              </a:tr>
              <a:tr h="595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производства глютена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сельского хозяйства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Ферганская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10123"/>
                  </a:ext>
                </a:extLst>
              </a:tr>
              <a:tr h="50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Центра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агрологистики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сельского хозяйства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Ферганская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299755"/>
                  </a:ext>
                </a:extLst>
              </a:tr>
              <a:tr h="6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создания кооперативной и электронной системы в сельском хозяйстве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сельского хозяйства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Ферганская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822952"/>
                  </a:ext>
                </a:extLst>
              </a:tr>
              <a:tr h="833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компонентов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водосберегающих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технологий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сельского хозяйства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Ташкентская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13647"/>
                  </a:ext>
                </a:extLst>
              </a:tr>
              <a:tr h="797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птицеводческих комплексов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"Паррандасаноат"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01177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323F151-7A75-4158-A09A-3F52FDCD0402}"/>
              </a:ext>
            </a:extLst>
          </p:cNvPr>
          <p:cNvSpPr txBox="1"/>
          <p:nvPr/>
        </p:nvSpPr>
        <p:spPr>
          <a:xfrm>
            <a:off x="43732" y="4356075"/>
            <a:ext cx="28840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природные условия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Узбекистан обладает разнообразными климатическими условиями, плодородными землями и чистыми водными ресурсами, что создаёт идеальные условия для органического земледелия.</a:t>
            </a:r>
          </a:p>
        </p:txBody>
      </p:sp>
      <p:pic>
        <p:nvPicPr>
          <p:cNvPr id="6158" name="Picture 14" descr="Picture background">
            <a:extLst>
              <a:ext uri="{FF2B5EF4-FFF2-40B4-BE49-F238E27FC236}">
                <a16:creationId xmlns:a16="http://schemas.microsoft.com/office/drawing/2014/main" id="{AB9EA815-2162-49A1-9A4C-CD8E6090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9" y="716822"/>
            <a:ext cx="2752268" cy="16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6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водное хозяйство?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Водное хозяйство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83448"/>
              </p:ext>
            </p:extLst>
          </p:nvPr>
        </p:nvGraphicFramePr>
        <p:xfrm>
          <a:off x="3018503" y="657778"/>
          <a:ext cx="9172089" cy="6200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453062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912992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567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проекта, млн.</a:t>
                      </a:r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486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системы каналов Суэнли в Республике Каракалпакстан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водного хозяйства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Каракалпакстан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91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 основных оросительных каналов Ташкентской системы Хорезмской области (этап 2)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водного хозяйства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Хорезмская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86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ирригационной инфраструктуры в Ташкентской области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водного хозяйства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Ташкентская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44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204 насосных станций (этап 2)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водного хозяйства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республикам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486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пойм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Айочисой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и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Обизаранг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водного хозяйства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Сурхандарьинская область,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86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110 насосных станций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водного хозяйства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республикам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664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ирригационной системы бассейна реки Зарафшан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водного хозяйства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Сырдарьинская и Джизакская области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664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магистрального водопровода Яккабог-Карши и реконструкция существующих водораспределительных сооружений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"Узсувтаминот"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Кашкадарьинская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1320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водоснабжения, адаптированной к изменению климата (реконструкция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Туямуюнского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водозабор, строительство станции очистки сточных вод 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Галлаорольском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и улучшение систем питьевого водоснабжения и водоотведения в Ферганской и Андижанской областях)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"Узсувтаминот"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Каракалпакстан, Джизакская, Андижанская и Ферганская области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F76E73-2D05-46A7-90B2-46468CA601FD}"/>
              </a:ext>
            </a:extLst>
          </p:cNvPr>
          <p:cNvSpPr txBox="1"/>
          <p:nvPr/>
        </p:nvSpPr>
        <p:spPr>
          <a:xfrm>
            <a:off x="46623" y="4356814"/>
            <a:ext cx="279489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Минимизация негативных последствий орошения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Неправильное использование воды может приводить к засолению почвы, эрозии плодородного слоя и загрязнению водоёмов. Инвестиции в водное хозяйство помогают предотвратить эти проблемы.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46623" y="2942763"/>
            <a:ext cx="279489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продовольственной безопасности.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Ирригационные системы позволяют увеличить объёмы производства сельскохозяйственной продукции и повысить её качество, что важно в условиях роста населения и изменения климата.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3532BC-E006-48BC-BED6-FFCC5BF53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38" y="836925"/>
            <a:ext cx="1760123" cy="13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7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водное хозяйство?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Водное хозяйство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76E73-2D05-46A7-90B2-46468CA601FD}"/>
              </a:ext>
            </a:extLst>
          </p:cNvPr>
          <p:cNvSpPr txBox="1"/>
          <p:nvPr/>
        </p:nvSpPr>
        <p:spPr>
          <a:xfrm>
            <a:off x="43666" y="4099069"/>
            <a:ext cx="27948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Сохранение экосистем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Вода, используемая для орошения, может менять гидрологический режим рек и озёр, что влияет на животный и растительный мир.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43666" y="2991979"/>
            <a:ext cx="279489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использования водных ресурсов.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технологии, например капельное орошение, снижают потери воды за счёт испарения и неэффективного распределения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3532BC-E006-48BC-BED6-FFCC5BF53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38" y="836925"/>
            <a:ext cx="1760123" cy="137152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57469FD-6E56-407B-82F3-D2591E484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611336"/>
              </p:ext>
            </p:extLst>
          </p:nvPr>
        </p:nvGraphicFramePr>
        <p:xfrm>
          <a:off x="2969733" y="657779"/>
          <a:ext cx="9222268" cy="6188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110">
                  <a:extLst>
                    <a:ext uri="{9D8B030D-6E8A-4147-A177-3AD203B41FA5}">
                      <a16:colId xmlns:a16="http://schemas.microsoft.com/office/drawing/2014/main" val="3587385167"/>
                    </a:ext>
                  </a:extLst>
                </a:gridCol>
                <a:gridCol w="4868017">
                  <a:extLst>
                    <a:ext uri="{9D8B030D-6E8A-4147-A177-3AD203B41FA5}">
                      <a16:colId xmlns:a16="http://schemas.microsoft.com/office/drawing/2014/main" val="481777579"/>
                    </a:ext>
                  </a:extLst>
                </a:gridCol>
                <a:gridCol w="1415041">
                  <a:extLst>
                    <a:ext uri="{9D8B030D-6E8A-4147-A177-3AD203B41FA5}">
                      <a16:colId xmlns:a16="http://schemas.microsoft.com/office/drawing/2014/main" val="2925451183"/>
                    </a:ext>
                  </a:extLst>
                </a:gridCol>
                <a:gridCol w="1544586">
                  <a:extLst>
                    <a:ext uri="{9D8B030D-6E8A-4147-A177-3AD203B41FA5}">
                      <a16:colId xmlns:a16="http://schemas.microsoft.com/office/drawing/2014/main" val="1836439067"/>
                    </a:ext>
                  </a:extLst>
                </a:gridCol>
                <a:gridCol w="991514">
                  <a:extLst>
                    <a:ext uri="{9D8B030D-6E8A-4147-A177-3AD203B41FA5}">
                      <a16:colId xmlns:a16="http://schemas.microsoft.com/office/drawing/2014/main" val="3239975606"/>
                    </a:ext>
                  </a:extLst>
                </a:gridCol>
              </a:tblGrid>
              <a:tr h="557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проекта, млн.$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30800"/>
                  </a:ext>
                </a:extLst>
              </a:tr>
              <a:tr h="57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систем водоснабжения и водоотведения городов Коканд и Маргилан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"Узсувтаминот"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Ферганская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61483"/>
                  </a:ext>
                </a:extLst>
              </a:tr>
              <a:tr h="557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систем водоотведения в центре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Музрабат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Алтынсойского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Ангорского,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Кызырикского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Бойсунского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районов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"Узсувтаминот"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Сурхандарьинская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12124"/>
                  </a:ext>
                </a:extLst>
              </a:tr>
              <a:tr h="642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очистных сооружений и канализационной сети в центре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Шахрихонского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"Узсувтаминот"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Андижанская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178283"/>
                  </a:ext>
                </a:extLst>
              </a:tr>
              <a:tr h="416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канализационных сетей в центре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Асакинского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"Узсувтаминот"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Андижанская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055613"/>
                  </a:ext>
                </a:extLst>
              </a:tr>
              <a:tr h="525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системы питьевого водоснабжения и водоотведения и станции очистки сточных вод в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Ходжаабадском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"Узсувтаминот"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Андижанская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164064"/>
                  </a:ext>
                </a:extLst>
              </a:tr>
              <a:tr h="54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снабжения питьевой водой жителей города Зарафшан и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Учкудукского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Узсувтаминот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Навоийская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850802"/>
                  </a:ext>
                </a:extLst>
              </a:tr>
              <a:tr h="54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реконструкция системы питьевого водоснабжения города Ангрен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Узсувтаминот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Ташкентская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6807"/>
                  </a:ext>
                </a:extLst>
              </a:tr>
              <a:tr h="37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снабжения питьевой водой Шерабадского района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Узсувтаминот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Сурхандарьинская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209693"/>
                  </a:ext>
                </a:extLst>
              </a:tr>
              <a:tr h="379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 водоотведения городов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Беруний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Бостон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"Узсувтаминот"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Каракалпакстан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099939"/>
                  </a:ext>
                </a:extLst>
              </a:tr>
              <a:tr h="518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системы питьевого водоснабжения и водоотведения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Пискентского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"Узсувтаминот"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Ташкентская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70156"/>
                  </a:ext>
                </a:extLst>
              </a:tr>
              <a:tr h="54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станции очистки воды "Талимарджон-Мубарак"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"Узсувтаминот"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Кашкадарьинская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2" marR="5392" marT="539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93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64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образование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Образование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76E73-2D05-46A7-90B2-46468CA601FD}"/>
              </a:ext>
            </a:extLst>
          </p:cNvPr>
          <p:cNvSpPr txBox="1"/>
          <p:nvPr/>
        </p:nvSpPr>
        <p:spPr>
          <a:xfrm>
            <a:off x="43729" y="4844565"/>
            <a:ext cx="279489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Персонализированные технологии обучения.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более ценными будут технологические образовательные проекты, интегрированные с искусственным интеллектом, и позволяющие сделать обучение индивидуальным для каждого учащегося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43731" y="2958932"/>
            <a:ext cx="27948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выгоды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 — это инвестиция в будущее, и чем больше людей получает качественные знания, тем сильнее экономика и общество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FD4678-1E44-4CC8-A52B-EF21E0289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54402"/>
              </p:ext>
            </p:extLst>
          </p:nvPr>
        </p:nvGraphicFramePr>
        <p:xfrm>
          <a:off x="3185652" y="657780"/>
          <a:ext cx="9006348" cy="6200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672">
                  <a:extLst>
                    <a:ext uri="{9D8B030D-6E8A-4147-A177-3AD203B41FA5}">
                      <a16:colId xmlns:a16="http://schemas.microsoft.com/office/drawing/2014/main" val="3839700657"/>
                    </a:ext>
                  </a:extLst>
                </a:gridCol>
                <a:gridCol w="4812578">
                  <a:extLst>
                    <a:ext uri="{9D8B030D-6E8A-4147-A177-3AD203B41FA5}">
                      <a16:colId xmlns:a16="http://schemas.microsoft.com/office/drawing/2014/main" val="663834987"/>
                    </a:ext>
                  </a:extLst>
                </a:gridCol>
                <a:gridCol w="1500301">
                  <a:extLst>
                    <a:ext uri="{9D8B030D-6E8A-4147-A177-3AD203B41FA5}">
                      <a16:colId xmlns:a16="http://schemas.microsoft.com/office/drawing/2014/main" val="570031536"/>
                    </a:ext>
                  </a:extLst>
                </a:gridCol>
                <a:gridCol w="1225138">
                  <a:extLst>
                    <a:ext uri="{9D8B030D-6E8A-4147-A177-3AD203B41FA5}">
                      <a16:colId xmlns:a16="http://schemas.microsoft.com/office/drawing/2014/main" val="1148654473"/>
                    </a:ext>
                  </a:extLst>
                </a:gridCol>
                <a:gridCol w="1074659">
                  <a:extLst>
                    <a:ext uri="{9D8B030D-6E8A-4147-A177-3AD203B41FA5}">
                      <a16:colId xmlns:a16="http://schemas.microsoft.com/office/drawing/2014/main" val="3893260677"/>
                    </a:ext>
                  </a:extLst>
                </a:gridCol>
              </a:tblGrid>
              <a:tr h="674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z-Cyrl-U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проекта, млн.$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799749"/>
                  </a:ext>
                </a:extLst>
              </a:tr>
              <a:tr h="920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Преобразование школьного образования в целях экономического роста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дошкольного и школьного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92054"/>
                  </a:ext>
                </a:extLst>
              </a:tr>
              <a:tr h="920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развития детей с раннего возраста и переход на новый этап (фаза 2)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дошкольного и школьного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6532"/>
                  </a:ext>
                </a:extLst>
              </a:tr>
              <a:tr h="920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Инвестирование в школьное образование в рамках программы "Stem"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дошкольного и школьного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87525"/>
                  </a:ext>
                </a:extLst>
              </a:tr>
              <a:tr h="920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оснащение новых зданий общеобразовательных школ в регионах Республики Узбекистан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дошкольного и школьного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10123"/>
                  </a:ext>
                </a:extLst>
              </a:tr>
              <a:tr h="920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оснащение новых зданий общеобразовательных школ в регионах Республики Узбекистан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дошкольного и школьного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299755"/>
                  </a:ext>
                </a:extLst>
              </a:tr>
              <a:tr h="920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новых современных общеобразовательных школ в Самаркандской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дошкольного и школьного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Самаркандская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8229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323F151-7A75-4158-A09A-3F52FDCD0402}"/>
              </a:ext>
            </a:extLst>
          </p:cNvPr>
          <p:cNvSpPr txBox="1"/>
          <p:nvPr/>
        </p:nvSpPr>
        <p:spPr>
          <a:xfrm>
            <a:off x="43729" y="3886990"/>
            <a:ext cx="27948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окупаемость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Новые образовательные проекты, в отличие от традиционных, быстро переходят от этапа создания продукта к первым продажам.</a:t>
            </a:r>
          </a:p>
        </p:txBody>
      </p:sp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C7C9BA6C-EEE6-4E40-9004-F78C9E26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" y="736162"/>
            <a:ext cx="2031545" cy="158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1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другие отрасли?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Прочие направления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711493"/>
              </p:ext>
            </p:extLst>
          </p:nvPr>
        </p:nvGraphicFramePr>
        <p:xfrm>
          <a:off x="2973287" y="657778"/>
          <a:ext cx="9218713" cy="6200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955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656751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780926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450566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927515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593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проекта, млн.</a:t>
                      </a:r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456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телекоммуникационной инфраструктуры АК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Узбектелеком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цифровых технологий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55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сети почтовых отделений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цифровых технологий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719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оснащение Республиканского специализированного научно-практического медицинского центра неврологии и инсульта и его территориальных отделений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здравоохранения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Ташкент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419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обслуживание больниц в городах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Бешкент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Карши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здравоохранения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Кашкадарьинская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456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производства психотропных и других видов наркотиков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Агентство по развитию фармацевтической сети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56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системы внешней трудовой миграции и материально-технической базы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по борьбе с бедностью и занятости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определяется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40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электроэнергетических устройств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"Узэлтехсаноат"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90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производства высоковольтных сухих трансформаторов с литой изоляцией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"Узэлтехсаноат"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Ташкентская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1240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домашнего текстиля (этап 1)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“Ўзтўқимачиликсаноат”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F76E73-2D05-46A7-90B2-46468CA601FD}"/>
              </a:ext>
            </a:extLst>
          </p:cNvPr>
          <p:cNvSpPr txBox="1"/>
          <p:nvPr/>
        </p:nvSpPr>
        <p:spPr>
          <a:xfrm>
            <a:off x="43666" y="5322077"/>
            <a:ext cx="279489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Инновации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Фармацевтическая отрасль находится в постоянном движении, компании на постоянной основе разрабатывают новые препараты, генную терапию и инструменты для диагностики.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0" y="4123981"/>
            <a:ext cx="279489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спрос.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Демографические изменения, такие как увеличение населения и старение населения, ведут к увеличению потребности в медицинских услугах и лекарствах.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31AD7-E14A-4E85-90B5-CF24E3C65C75}"/>
              </a:ext>
            </a:extLst>
          </p:cNvPr>
          <p:cNvSpPr txBox="1"/>
          <p:nvPr/>
        </p:nvSpPr>
        <p:spPr>
          <a:xfrm>
            <a:off x="43666" y="2886297"/>
            <a:ext cx="27948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Стабильный долгосрочный рост.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Телекоммуникационный сектор в целом демонстрирует стабильный долгосрочный рост, поскольку телекоммуникации становятся всё более важными и неподвластными экономическим циклам.</a:t>
            </a:r>
          </a:p>
        </p:txBody>
      </p:sp>
      <p:pic>
        <p:nvPicPr>
          <p:cNvPr id="10248" name="Picture 8" descr="Picture background">
            <a:extLst>
              <a:ext uri="{FF2B5EF4-FFF2-40B4-BE49-F238E27FC236}">
                <a16:creationId xmlns:a16="http://schemas.microsoft.com/office/drawing/2014/main" id="{36E6F2FA-1014-42BA-9807-047D925D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1" y="702671"/>
            <a:ext cx="1779946" cy="16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7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332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50217" y="211418"/>
            <a:ext cx="698603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логистические транспортные коридоры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1FCDFBDE-A70F-491A-AB1F-DBBBDAF3F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0557" r="3456" b="21888"/>
          <a:stretch/>
        </p:blipFill>
        <p:spPr>
          <a:xfrm>
            <a:off x="245807" y="18307"/>
            <a:ext cx="1663578" cy="5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2846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00065" y="88371"/>
            <a:ext cx="721933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ысококачественное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воздушное сообщение из Ташкента и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аэропортов Узбекистана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5586" y="4822247"/>
            <a:ext cx="2702987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Безвизовый режим для туристов из 90 стран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спектр из 59 авиаперевозчиков, представленных в аэропортах Узбекистана.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всей стране насчитывается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аэропортов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основные из них — в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Ташкенте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Самарканде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Бухаре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C76313-1FA0-4A8F-A574-E30C83DC5F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6007" r="3559" b="20960"/>
          <a:stretch/>
        </p:blipFill>
        <p:spPr>
          <a:xfrm>
            <a:off x="235975" y="66205"/>
            <a:ext cx="1671484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1">
            <a:extLst>
              <a:ext uri="{FF2B5EF4-FFF2-40B4-BE49-F238E27FC236}">
                <a16:creationId xmlns:a16="http://schemas.microsoft.com/office/drawing/2014/main" id="{84214DA8-C5DB-4BA1-A8E0-72D1FC289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48000" b="11350"/>
          <a:stretch/>
        </p:blipFill>
        <p:spPr>
          <a:xfrm>
            <a:off x="9426" y="-19536"/>
            <a:ext cx="5695676" cy="3322878"/>
          </a:xfrm>
          <a:prstGeom prst="rect">
            <a:avLst/>
          </a:prstGeom>
        </p:spPr>
      </p:pic>
      <p:pic>
        <p:nvPicPr>
          <p:cNvPr id="42" name="Picture 81">
            <a:extLst>
              <a:ext uri="{FF2B5EF4-FFF2-40B4-BE49-F238E27FC236}">
                <a16:creationId xmlns:a16="http://schemas.microsoft.com/office/drawing/2014/main" id="{910CD6EC-59CF-489D-8BE6-C05E401C9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48000" b="19444"/>
          <a:stretch/>
        </p:blipFill>
        <p:spPr>
          <a:xfrm>
            <a:off x="9426" y="3303342"/>
            <a:ext cx="5695676" cy="35197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B99639-EFCB-4F51-BE5B-61811FAD37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8808" y="6260690"/>
            <a:ext cx="1547991" cy="509926"/>
          </a:xfrm>
          <a:prstGeom prst="rect">
            <a:avLst/>
          </a:prstGeom>
        </p:spPr>
      </p:pic>
      <p:sp>
        <p:nvSpPr>
          <p:cNvPr id="43" name="Rectangle 15">
            <a:extLst>
              <a:ext uri="{FF2B5EF4-FFF2-40B4-BE49-F238E27FC236}">
                <a16:creationId xmlns:a16="http://schemas.microsoft.com/office/drawing/2014/main" id="{45AC3083-700D-4EBD-AC83-C3949F15E27A}"/>
              </a:ext>
            </a:extLst>
          </p:cNvPr>
          <p:cNvSpPr/>
          <p:nvPr/>
        </p:nvSpPr>
        <p:spPr>
          <a:xfrm>
            <a:off x="4878" y="-35777"/>
            <a:ext cx="5699932" cy="6868412"/>
          </a:xfrm>
          <a:prstGeom prst="rect">
            <a:avLst/>
          </a:prstGeom>
          <a:solidFill>
            <a:srgbClr val="013D8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/>
            <a:endParaRPr lang="en-GB" sz="1125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1" name="Oval 8">
            <a:extLst>
              <a:ext uri="{FF2B5EF4-FFF2-40B4-BE49-F238E27FC236}">
                <a16:creationId xmlns:a16="http://schemas.microsoft.com/office/drawing/2014/main" id="{E61799FB-ED3D-413F-B414-1757619CD816}"/>
              </a:ext>
            </a:extLst>
          </p:cNvPr>
          <p:cNvSpPr/>
          <p:nvPr/>
        </p:nvSpPr>
        <p:spPr>
          <a:xfrm>
            <a:off x="274640" y="1486545"/>
            <a:ext cx="716915" cy="716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/>
            <a:endParaRPr lang="id-ID" sz="1000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96373A6-4FBB-401F-9A4E-FB0F4411197B}"/>
              </a:ext>
            </a:extLst>
          </p:cNvPr>
          <p:cNvSpPr txBox="1"/>
          <p:nvPr/>
        </p:nvSpPr>
        <p:spPr>
          <a:xfrm>
            <a:off x="986962" y="1422814"/>
            <a:ext cx="1881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ru-RU" sz="2500" b="1" dirty="0">
                <a:solidFill>
                  <a:prstClr val="white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rPr>
              <a:t>13,7тыс. </a:t>
            </a:r>
            <a:r>
              <a:rPr lang="ru-RU" sz="1750" dirty="0">
                <a:solidFill>
                  <a:prstClr val="white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rPr>
              <a:t>км</a:t>
            </a:r>
            <a:endParaRPr lang="ru-RU" sz="2500" dirty="0">
              <a:solidFill>
                <a:prstClr val="white"/>
              </a:solidFill>
              <a:latin typeface="Poppins" panose="00000500000000000000" pitchFamily="2" charset="0"/>
              <a:ea typeface="Segoe UI" panose="020B0502040204020203" pitchFamily="34" charset="0"/>
              <a:cs typeface="Poppins" panose="00000500000000000000" pitchFamily="2" charset="0"/>
            </a:endParaRPr>
          </a:p>
        </p:txBody>
      </p:sp>
      <p:sp>
        <p:nvSpPr>
          <p:cNvPr id="143" name="Rectangle 24">
            <a:extLst>
              <a:ext uri="{FF2B5EF4-FFF2-40B4-BE49-F238E27FC236}">
                <a16:creationId xmlns:a16="http://schemas.microsoft.com/office/drawing/2014/main" id="{91E87B64-3515-444A-AB42-C4745DCFBF8F}"/>
              </a:ext>
            </a:extLst>
          </p:cNvPr>
          <p:cNvSpPr/>
          <p:nvPr/>
        </p:nvSpPr>
        <p:spPr>
          <a:xfrm flipH="1">
            <a:off x="1017473" y="1763086"/>
            <a:ext cx="166536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/>
            <a:r>
              <a:rPr lang="ru-RU" sz="1250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Общая длина газового трубопровода</a:t>
            </a:r>
          </a:p>
        </p:txBody>
      </p:sp>
      <p:sp>
        <p:nvSpPr>
          <p:cNvPr id="144" name="Oval 8">
            <a:extLst>
              <a:ext uri="{FF2B5EF4-FFF2-40B4-BE49-F238E27FC236}">
                <a16:creationId xmlns:a16="http://schemas.microsoft.com/office/drawing/2014/main" id="{995FEFB0-8095-4DA6-A060-176EE3E591AF}"/>
              </a:ext>
            </a:extLst>
          </p:cNvPr>
          <p:cNvSpPr/>
          <p:nvPr/>
        </p:nvSpPr>
        <p:spPr>
          <a:xfrm>
            <a:off x="252186" y="2473124"/>
            <a:ext cx="716915" cy="716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/>
            <a:endParaRPr lang="id-ID" sz="1000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7D6B51F-1238-4690-96F4-4B92D5A277DE}"/>
              </a:ext>
            </a:extLst>
          </p:cNvPr>
          <p:cNvSpPr txBox="1"/>
          <p:nvPr/>
        </p:nvSpPr>
        <p:spPr>
          <a:xfrm>
            <a:off x="1032946" y="2400587"/>
            <a:ext cx="18211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ru-RU" sz="2500" b="1" dirty="0">
                <a:solidFill>
                  <a:prstClr val="white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rPr>
              <a:t>4,7тыс. </a:t>
            </a:r>
            <a:r>
              <a:rPr lang="ru-RU" sz="1750" dirty="0">
                <a:solidFill>
                  <a:prstClr val="white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rPr>
              <a:t>км</a:t>
            </a:r>
            <a:endParaRPr lang="ru-RU" sz="2500" dirty="0">
              <a:solidFill>
                <a:prstClr val="white"/>
              </a:solidFill>
              <a:latin typeface="Poppins" panose="00000500000000000000" pitchFamily="2" charset="0"/>
              <a:ea typeface="Segoe UI" panose="020B0502040204020203" pitchFamily="34" charset="0"/>
              <a:cs typeface="Poppins" panose="00000500000000000000" pitchFamily="2" charset="0"/>
            </a:endParaRPr>
          </a:p>
        </p:txBody>
      </p:sp>
      <p:sp>
        <p:nvSpPr>
          <p:cNvPr id="146" name="Rectangle 24">
            <a:extLst>
              <a:ext uri="{FF2B5EF4-FFF2-40B4-BE49-F238E27FC236}">
                <a16:creationId xmlns:a16="http://schemas.microsoft.com/office/drawing/2014/main" id="{630CDEAF-216B-41DC-9F73-BB227146FBD5}"/>
              </a:ext>
            </a:extLst>
          </p:cNvPr>
          <p:cNvSpPr/>
          <p:nvPr/>
        </p:nvSpPr>
        <p:spPr>
          <a:xfrm flipH="1">
            <a:off x="1038997" y="2721724"/>
            <a:ext cx="145216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/>
            <a:r>
              <a:rPr lang="ru-RU" sz="1250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Общая длина железнодорожной системы</a:t>
            </a:r>
          </a:p>
        </p:txBody>
      </p:sp>
      <p:sp>
        <p:nvSpPr>
          <p:cNvPr id="150" name="Oval 8">
            <a:extLst>
              <a:ext uri="{FF2B5EF4-FFF2-40B4-BE49-F238E27FC236}">
                <a16:creationId xmlns:a16="http://schemas.microsoft.com/office/drawing/2014/main" id="{F5E2435C-65EB-47A8-AB7C-F80778EDDFF4}"/>
              </a:ext>
            </a:extLst>
          </p:cNvPr>
          <p:cNvSpPr/>
          <p:nvPr/>
        </p:nvSpPr>
        <p:spPr>
          <a:xfrm>
            <a:off x="3070368" y="1515734"/>
            <a:ext cx="716915" cy="716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/>
            <a:endParaRPr lang="id-ID" sz="1000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0476EBB-C00B-4935-B763-B7F895D73EAF}"/>
              </a:ext>
            </a:extLst>
          </p:cNvPr>
          <p:cNvSpPr txBox="1"/>
          <p:nvPr/>
        </p:nvSpPr>
        <p:spPr>
          <a:xfrm>
            <a:off x="3851127" y="1443198"/>
            <a:ext cx="18693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ru-RU" sz="2500" b="1" dirty="0">
                <a:solidFill>
                  <a:prstClr val="white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rPr>
              <a:t>184тыс. </a:t>
            </a:r>
            <a:r>
              <a:rPr lang="ru-RU" sz="1750" dirty="0">
                <a:solidFill>
                  <a:prstClr val="white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rPr>
              <a:t>км</a:t>
            </a:r>
            <a:endParaRPr lang="ru-RU" sz="2500" dirty="0">
              <a:solidFill>
                <a:prstClr val="white"/>
              </a:solidFill>
              <a:latin typeface="Poppins" panose="00000500000000000000" pitchFamily="2" charset="0"/>
              <a:ea typeface="Segoe UI" panose="020B0502040204020203" pitchFamily="34" charset="0"/>
              <a:cs typeface="Poppins" panose="00000500000000000000" pitchFamily="2" charset="0"/>
            </a:endParaRPr>
          </a:p>
        </p:txBody>
      </p:sp>
      <p:sp>
        <p:nvSpPr>
          <p:cNvPr id="152" name="Rectangle 24">
            <a:extLst>
              <a:ext uri="{FF2B5EF4-FFF2-40B4-BE49-F238E27FC236}">
                <a16:creationId xmlns:a16="http://schemas.microsoft.com/office/drawing/2014/main" id="{953CB3DB-4454-4C32-9290-21AC22FADA67}"/>
              </a:ext>
            </a:extLst>
          </p:cNvPr>
          <p:cNvSpPr/>
          <p:nvPr/>
        </p:nvSpPr>
        <p:spPr>
          <a:xfrm flipH="1">
            <a:off x="3857177" y="1868001"/>
            <a:ext cx="1448932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>
              <a:lnSpc>
                <a:spcPct val="120000"/>
              </a:lnSpc>
            </a:pPr>
            <a:r>
              <a:rPr lang="ru-RU" sz="1250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Общая длина дорог</a:t>
            </a:r>
          </a:p>
        </p:txBody>
      </p:sp>
      <p:sp>
        <p:nvSpPr>
          <p:cNvPr id="153" name="Oval 8">
            <a:extLst>
              <a:ext uri="{FF2B5EF4-FFF2-40B4-BE49-F238E27FC236}">
                <a16:creationId xmlns:a16="http://schemas.microsoft.com/office/drawing/2014/main" id="{239F7E34-E185-46E2-8B2C-A884F0180B1B}"/>
              </a:ext>
            </a:extLst>
          </p:cNvPr>
          <p:cNvSpPr/>
          <p:nvPr/>
        </p:nvSpPr>
        <p:spPr>
          <a:xfrm>
            <a:off x="3047914" y="2502313"/>
            <a:ext cx="716915" cy="716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/>
            <a:endParaRPr lang="id-ID" sz="1000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B8437D9-15B5-424E-BDF3-4AF9EB947C90}"/>
              </a:ext>
            </a:extLst>
          </p:cNvPr>
          <p:cNvSpPr txBox="1"/>
          <p:nvPr/>
        </p:nvSpPr>
        <p:spPr>
          <a:xfrm>
            <a:off x="3828674" y="2429777"/>
            <a:ext cx="19828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ru-RU" sz="2500" b="1" dirty="0">
                <a:solidFill>
                  <a:prstClr val="white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rPr>
              <a:t>270тыс. </a:t>
            </a:r>
            <a:r>
              <a:rPr lang="ru-RU" sz="1750" dirty="0">
                <a:solidFill>
                  <a:prstClr val="white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rPr>
              <a:t>км</a:t>
            </a:r>
            <a:endParaRPr lang="ru-RU" sz="2500" dirty="0">
              <a:solidFill>
                <a:prstClr val="white"/>
              </a:solidFill>
              <a:latin typeface="Poppins" panose="00000500000000000000" pitchFamily="2" charset="0"/>
              <a:ea typeface="Segoe UI" panose="020B0502040204020203" pitchFamily="34" charset="0"/>
              <a:cs typeface="Poppins" panose="00000500000000000000" pitchFamily="2" charset="0"/>
            </a:endParaRPr>
          </a:p>
        </p:txBody>
      </p:sp>
      <p:sp>
        <p:nvSpPr>
          <p:cNvPr id="155" name="Rectangle 24">
            <a:extLst>
              <a:ext uri="{FF2B5EF4-FFF2-40B4-BE49-F238E27FC236}">
                <a16:creationId xmlns:a16="http://schemas.microsoft.com/office/drawing/2014/main" id="{78C13D64-FF28-4299-9613-482A43A19470}"/>
              </a:ext>
            </a:extLst>
          </p:cNvPr>
          <p:cNvSpPr/>
          <p:nvPr/>
        </p:nvSpPr>
        <p:spPr>
          <a:xfrm flipH="1">
            <a:off x="3885898" y="2781252"/>
            <a:ext cx="163992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/>
            <a:r>
              <a:rPr lang="ru-RU" sz="1250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Общая длина линий электропередач</a:t>
            </a:r>
          </a:p>
        </p:txBody>
      </p:sp>
      <p:pic>
        <p:nvPicPr>
          <p:cNvPr id="156" name="Picture 2">
            <a:extLst>
              <a:ext uri="{FF2B5EF4-FFF2-40B4-BE49-F238E27FC236}">
                <a16:creationId xmlns:a16="http://schemas.microsoft.com/office/drawing/2014/main" id="{E1CCA0A9-289C-4949-926E-6434A2B5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5" y="1647773"/>
            <a:ext cx="382076" cy="3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4">
            <a:extLst>
              <a:ext uri="{FF2B5EF4-FFF2-40B4-BE49-F238E27FC236}">
                <a16:creationId xmlns:a16="http://schemas.microsoft.com/office/drawing/2014/main" id="{F5F56B22-6D36-4D23-8A22-FF98D79CB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76" y="1705543"/>
            <a:ext cx="337298" cy="3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6">
            <a:extLst>
              <a:ext uri="{FF2B5EF4-FFF2-40B4-BE49-F238E27FC236}">
                <a16:creationId xmlns:a16="http://schemas.microsoft.com/office/drawing/2014/main" id="{83542A22-308E-4718-8960-A2869074B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8" y="2653452"/>
            <a:ext cx="343876" cy="3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8">
            <a:extLst>
              <a:ext uri="{FF2B5EF4-FFF2-40B4-BE49-F238E27FC236}">
                <a16:creationId xmlns:a16="http://schemas.microsoft.com/office/drawing/2014/main" id="{91D330CB-2CE9-410E-88C1-C7A8951B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15" y="2672905"/>
            <a:ext cx="398593" cy="39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: Shape 78">
            <a:extLst>
              <a:ext uri="{FF2B5EF4-FFF2-40B4-BE49-F238E27FC236}">
                <a16:creationId xmlns:a16="http://schemas.microsoft.com/office/drawing/2014/main" id="{3B77E654-A63C-41DE-B185-F1AA33D4621C}"/>
              </a:ext>
            </a:extLst>
          </p:cNvPr>
          <p:cNvSpPr/>
          <p:nvPr/>
        </p:nvSpPr>
        <p:spPr>
          <a:xfrm rot="5400000">
            <a:off x="1672209" y="-1336617"/>
            <a:ext cx="687303" cy="3996093"/>
          </a:xfrm>
          <a:custGeom>
            <a:avLst/>
            <a:gdLst>
              <a:gd name="connsiteX0" fmla="*/ 739 w 757237"/>
              <a:gd name="connsiteY0" fmla="*/ 757796 h 757238"/>
              <a:gd name="connsiteX1" fmla="*/ 757977 w 757237"/>
              <a:gd name="connsiteY1" fmla="*/ 757796 h 757238"/>
              <a:gd name="connsiteX2" fmla="*/ 757977 w 757237"/>
              <a:gd name="connsiteY2" fmla="*/ 558 h 757238"/>
              <a:gd name="connsiteX3" fmla="*/ 739 w 757237"/>
              <a:gd name="connsiteY3" fmla="*/ 558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37" h="757238">
                <a:moveTo>
                  <a:pt x="739" y="757796"/>
                </a:moveTo>
                <a:lnTo>
                  <a:pt x="757977" y="757796"/>
                </a:lnTo>
                <a:lnTo>
                  <a:pt x="757977" y="558"/>
                </a:lnTo>
                <a:lnTo>
                  <a:pt x="739" y="558"/>
                </a:lnTo>
                <a:close/>
              </a:path>
            </a:pathLst>
          </a:custGeom>
          <a:solidFill>
            <a:srgbClr val="10A230"/>
          </a:solidFill>
          <a:ln w="4757" cap="flat">
            <a:noFill/>
            <a:prstDash val="solid"/>
            <a:miter/>
          </a:ln>
        </p:spPr>
        <p:txBody>
          <a:bodyPr rtlCol="0" anchor="ctr"/>
          <a:lstStyle/>
          <a:p>
            <a:pPr defTabSz="571500"/>
            <a:endParaRPr lang="en-GB" sz="1125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E9F903-1275-409C-B7E8-21135BDA1E06}"/>
              </a:ext>
            </a:extLst>
          </p:cNvPr>
          <p:cNvSpPr txBox="1"/>
          <p:nvPr/>
        </p:nvSpPr>
        <p:spPr>
          <a:xfrm>
            <a:off x="26204" y="324799"/>
            <a:ext cx="3699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71500"/>
            <a:r>
              <a:rPr lang="ru-RU" sz="2000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РАЗВИТАЯ ИНФРАСТРУКТУРА И ПРИРОДНЫЕ РЕСУРСЫ </a:t>
            </a:r>
            <a:endParaRPr lang="uz-Latn-UZ" sz="2000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121" name="Таблица 2">
            <a:extLst>
              <a:ext uri="{FF2B5EF4-FFF2-40B4-BE49-F238E27FC236}">
                <a16:creationId xmlns:a16="http://schemas.microsoft.com/office/drawing/2014/main" id="{5F6ACC2E-5954-4E5F-A996-6323909C8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11734"/>
              </p:ext>
            </p:extLst>
          </p:nvPr>
        </p:nvGraphicFramePr>
        <p:xfrm>
          <a:off x="686244" y="3757254"/>
          <a:ext cx="4339844" cy="270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4154">
                  <a:extLst>
                    <a:ext uri="{9D8B030D-6E8A-4147-A177-3AD203B41FA5}">
                      <a16:colId xmlns:a16="http://schemas.microsoft.com/office/drawing/2014/main" val="2774714725"/>
                    </a:ext>
                  </a:extLst>
                </a:gridCol>
                <a:gridCol w="1437845">
                  <a:extLst>
                    <a:ext uri="{9D8B030D-6E8A-4147-A177-3AD203B41FA5}">
                      <a16:colId xmlns:a16="http://schemas.microsoft.com/office/drawing/2014/main" val="3714344998"/>
                    </a:ext>
                  </a:extLst>
                </a:gridCol>
                <a:gridCol w="1437845">
                  <a:extLst>
                    <a:ext uri="{9D8B030D-6E8A-4147-A177-3AD203B41FA5}">
                      <a16:colId xmlns:a16="http://schemas.microsoft.com/office/drawing/2014/main" val="1931682039"/>
                    </a:ext>
                  </a:extLst>
                </a:gridCol>
              </a:tblGrid>
              <a:tr h="533315">
                <a:tc gridSpan="3">
                  <a:txBody>
                    <a:bodyPr/>
                    <a:lstStyle/>
                    <a:p>
                      <a:pPr marL="0" marR="0" lvl="0" indent="0" algn="ctr" defTabSz="1460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E6F0F3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ПРИРОДНЫЕ РЕСУРСЫ</a:t>
                      </a:r>
                    </a:p>
                    <a:p>
                      <a:pPr algn="ctr"/>
                      <a:endParaRPr lang="ru-RU" sz="1500" dirty="0">
                        <a:solidFill>
                          <a:srgbClr val="7030A0"/>
                        </a:solidFill>
                        <a:latin typeface="Montserrat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76113" marR="76113" marT="38058" marB="3805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191334"/>
                  </a:ext>
                </a:extLst>
              </a:tr>
              <a:tr h="524706">
                <a:tc>
                  <a:txBody>
                    <a:bodyPr/>
                    <a:lstStyle/>
                    <a:p>
                      <a:r>
                        <a:rPr lang="ru-RU" sz="1500" b="1" kern="1200" dirty="0">
                          <a:solidFill>
                            <a:srgbClr val="E6F0F3"/>
                          </a:solidFill>
                          <a:latin typeface="Montserrat" panose="00000500000000000000" pitchFamily="50" charset="-52"/>
                          <a:ea typeface="+mn-ea"/>
                          <a:cs typeface="Times New Roman" panose="02020603050405020304" pitchFamily="18" charset="0"/>
                        </a:rPr>
                        <a:t>Ресурсы</a:t>
                      </a:r>
                    </a:p>
                  </a:txBody>
                  <a:tcPr marL="67505" marR="67505" marT="33753" marB="33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rgbClr val="E6F0F3"/>
                          </a:solidFill>
                          <a:latin typeface="Montserrat" panose="00000500000000000000" pitchFamily="50" charset="-52"/>
                          <a:ea typeface="+mn-ea"/>
                          <a:cs typeface="Times New Roman" panose="02020603050405020304" pitchFamily="18" charset="0"/>
                        </a:rPr>
                        <a:t>Место в мире</a:t>
                      </a:r>
                    </a:p>
                  </a:txBody>
                  <a:tcPr marL="67505" marR="67505" marT="33753" marB="33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E6F0F3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Доказанные запасы</a:t>
                      </a:r>
                    </a:p>
                  </a:txBody>
                  <a:tcPr marL="67505" marR="67505" marT="33753" marB="33753"/>
                </a:tc>
                <a:extLst>
                  <a:ext uri="{0D108BD9-81ED-4DB2-BD59-A6C34878D82A}">
                    <a16:rowId xmlns:a16="http://schemas.microsoft.com/office/drawing/2014/main" val="3991902726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E6F0F3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1500" b="1" dirty="0">
                        <a:solidFill>
                          <a:srgbClr val="E6F0F3"/>
                        </a:solidFill>
                        <a:latin typeface="Montserrat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7505" marR="67505" marT="33753" marB="3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Montserrat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7505" marR="67505" marT="33753" marB="3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184 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унц</a:t>
                      </a:r>
                      <a:endParaRPr lang="ru-RU" sz="1500" dirty="0">
                        <a:solidFill>
                          <a:schemeClr val="bg1"/>
                        </a:solidFill>
                        <a:latin typeface="Montserrat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7505" marR="67505" marT="33753" marB="33753" anchor="ctr"/>
                </a:tc>
                <a:extLst>
                  <a:ext uri="{0D108BD9-81ED-4DB2-BD59-A6C34878D82A}">
                    <a16:rowId xmlns:a16="http://schemas.microsoft.com/office/drawing/2014/main" val="3987615748"/>
                  </a:ext>
                </a:extLst>
              </a:tr>
              <a:tr h="524706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E6F0F3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Природный газ</a:t>
                      </a:r>
                      <a:endParaRPr lang="ru-RU" sz="1500" b="1" dirty="0">
                        <a:solidFill>
                          <a:srgbClr val="E6F0F3"/>
                        </a:solidFill>
                        <a:latin typeface="Montserrat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7505" marR="67505" marT="33753" marB="3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19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Montserrat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7505" marR="67505" marT="33753" marB="3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uz-Cyrl-UZ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87</a:t>
                      </a:r>
                      <a:r>
                        <a:rPr lang="ru-RU" sz="1500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трлн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7505" marR="67505" marT="33753" marB="33753" anchor="ctr"/>
                </a:tc>
                <a:extLst>
                  <a:ext uri="{0D108BD9-81ED-4DB2-BD59-A6C34878D82A}">
                    <a16:rowId xmlns:a16="http://schemas.microsoft.com/office/drawing/2014/main" val="1979972521"/>
                  </a:ext>
                </a:extLst>
              </a:tr>
              <a:tr h="429256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rgbClr val="E6F0F3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Медь</a:t>
                      </a:r>
                    </a:p>
                  </a:txBody>
                  <a:tcPr marL="67505" marR="67505" marT="33753" marB="3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Montserrat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7505" marR="67505" marT="33753" marB="3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z-Latn-UZ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uz-Latn-UZ" sz="1500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67505" marR="67505" marT="33753" marB="33753" anchor="ctr"/>
                </a:tc>
                <a:extLst>
                  <a:ext uri="{0D108BD9-81ED-4DB2-BD59-A6C34878D82A}">
                    <a16:rowId xmlns:a16="http://schemas.microsoft.com/office/drawing/2014/main" val="4252575807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E6F0F3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Уран</a:t>
                      </a:r>
                      <a:endParaRPr lang="ru-RU" sz="1500" b="1" dirty="0">
                        <a:solidFill>
                          <a:srgbClr val="E6F0F3"/>
                        </a:solidFill>
                        <a:latin typeface="Montserrat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7505" marR="67505" marT="33753" marB="3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16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Montserrat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7505" marR="67505" marT="33753" marB="3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139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z-Cyrl-UZ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bg1"/>
                          </a:solidFill>
                          <a:latin typeface="Montserrat" panose="00000500000000000000" pitchFamily="50" charset="-52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67505" marR="67505" marT="33753" marB="33753" anchor="ctr"/>
                </a:tc>
                <a:extLst>
                  <a:ext uri="{0D108BD9-81ED-4DB2-BD59-A6C34878D82A}">
                    <a16:rowId xmlns:a16="http://schemas.microsoft.com/office/drawing/2014/main" val="2911804195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BC18A9F-01CB-4D8F-AF78-F72A2B8C7FA9}"/>
              </a:ext>
            </a:extLst>
          </p:cNvPr>
          <p:cNvGrpSpPr/>
          <p:nvPr/>
        </p:nvGrpSpPr>
        <p:grpSpPr>
          <a:xfrm>
            <a:off x="662887" y="5126377"/>
            <a:ext cx="4310501" cy="990779"/>
            <a:chOff x="8884218" y="6543414"/>
            <a:chExt cx="8371975" cy="1585246"/>
          </a:xfrm>
        </p:grpSpPr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2E325A03-ECE9-4443-BAA9-126D10C93BFA}"/>
                </a:ext>
              </a:extLst>
            </p:cNvPr>
            <p:cNvCxnSpPr>
              <a:cxnSpLocks/>
            </p:cNvCxnSpPr>
            <p:nvPr/>
          </p:nvCxnSpPr>
          <p:spPr>
            <a:xfrm>
              <a:off x="9062480" y="6543414"/>
              <a:ext cx="8193713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>
              <a:extLst>
                <a:ext uri="{FF2B5EF4-FFF2-40B4-BE49-F238E27FC236}">
                  <a16:creationId xmlns:a16="http://schemas.microsoft.com/office/drawing/2014/main" id="{28DF6C20-0A42-4046-BFBE-F2E692FF1D56}"/>
                </a:ext>
              </a:extLst>
            </p:cNvPr>
            <p:cNvCxnSpPr>
              <a:cxnSpLocks/>
            </p:cNvCxnSpPr>
            <p:nvPr/>
          </p:nvCxnSpPr>
          <p:spPr>
            <a:xfrm>
              <a:off x="8897337" y="7305266"/>
              <a:ext cx="8295201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EE26252D-6F0A-480E-8580-A1BCB36D0F3A}"/>
                </a:ext>
              </a:extLst>
            </p:cNvPr>
            <p:cNvCxnSpPr>
              <a:cxnSpLocks/>
            </p:cNvCxnSpPr>
            <p:nvPr/>
          </p:nvCxnSpPr>
          <p:spPr>
            <a:xfrm>
              <a:off x="8884218" y="8128660"/>
              <a:ext cx="8308319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C79E1D8-45A9-5BB6-9C2C-5CF6070CBAEC}"/>
              </a:ext>
            </a:extLst>
          </p:cNvPr>
          <p:cNvGrpSpPr/>
          <p:nvPr/>
        </p:nvGrpSpPr>
        <p:grpSpPr>
          <a:xfrm>
            <a:off x="333920" y="4686796"/>
            <a:ext cx="350769" cy="1831479"/>
            <a:chOff x="635863" y="6975217"/>
            <a:chExt cx="561231" cy="2930366"/>
          </a:xfrm>
        </p:grpSpPr>
        <p:pic>
          <p:nvPicPr>
            <p:cNvPr id="127" name="Picture 2">
              <a:extLst>
                <a:ext uri="{FF2B5EF4-FFF2-40B4-BE49-F238E27FC236}">
                  <a16:creationId xmlns:a16="http://schemas.microsoft.com/office/drawing/2014/main" id="{C65BAA05-6627-4115-A1E1-1E2C156A6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63" y="6975217"/>
              <a:ext cx="549753" cy="549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">
              <a:extLst>
                <a:ext uri="{FF2B5EF4-FFF2-40B4-BE49-F238E27FC236}">
                  <a16:creationId xmlns:a16="http://schemas.microsoft.com/office/drawing/2014/main" id="{CF338377-C1B5-485E-BF3A-BE64BCA07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41" y="7770111"/>
              <a:ext cx="549753" cy="549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6">
              <a:extLst>
                <a:ext uri="{FF2B5EF4-FFF2-40B4-BE49-F238E27FC236}">
                  <a16:creationId xmlns:a16="http://schemas.microsoft.com/office/drawing/2014/main" id="{4DD4FC51-40CF-43F6-B9DF-6C600DEB8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364" y="8543829"/>
              <a:ext cx="520753" cy="520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8">
              <a:extLst>
                <a:ext uri="{FF2B5EF4-FFF2-40B4-BE49-F238E27FC236}">
                  <a16:creationId xmlns:a16="http://schemas.microsoft.com/office/drawing/2014/main" id="{80FDEE10-2F0A-43E8-8369-5CEF66716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41" y="9355830"/>
              <a:ext cx="549753" cy="549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642E6927-1F29-4FF4-9F27-06C49429EFC9}"/>
              </a:ext>
            </a:extLst>
          </p:cNvPr>
          <p:cNvSpPr txBox="1"/>
          <p:nvPr/>
        </p:nvSpPr>
        <p:spPr>
          <a:xfrm>
            <a:off x="5031783" y="4750309"/>
            <a:ext cx="339241" cy="184654"/>
          </a:xfrm>
          <a:prstGeom prst="rect">
            <a:avLst/>
          </a:prstGeom>
          <a:noFill/>
        </p:spPr>
        <p:txBody>
          <a:bodyPr wrap="square" lIns="68569" tIns="34284" rIns="68569" bIns="34284" rtlCol="0">
            <a:spAutoFit/>
          </a:bodyPr>
          <a:lstStyle/>
          <a:p>
            <a:pPr defTabSz="571500"/>
            <a:r>
              <a:rPr lang="en-US" sz="750" dirty="0">
                <a:solidFill>
                  <a:srgbClr val="002060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132" name="Rectangle 1">
            <a:extLst>
              <a:ext uri="{FF2B5EF4-FFF2-40B4-BE49-F238E27FC236}">
                <a16:creationId xmlns:a16="http://schemas.microsoft.com/office/drawing/2014/main" id="{A1AE8C85-D49C-430B-AFF8-F562874AC0AC}"/>
              </a:ext>
            </a:extLst>
          </p:cNvPr>
          <p:cNvSpPr/>
          <p:nvPr/>
        </p:nvSpPr>
        <p:spPr>
          <a:xfrm>
            <a:off x="197204" y="4023539"/>
            <a:ext cx="5191901" cy="2580495"/>
          </a:xfrm>
          <a:prstGeom prst="rect">
            <a:avLst/>
          </a:prstGeom>
          <a:noFill/>
          <a:ln w="15875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/>
            <a:endParaRPr lang="id-ID" sz="1125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0883F3-2B19-4983-B9D9-7265483DFA27}"/>
              </a:ext>
            </a:extLst>
          </p:cNvPr>
          <p:cNvGrpSpPr/>
          <p:nvPr/>
        </p:nvGrpSpPr>
        <p:grpSpPr>
          <a:xfrm>
            <a:off x="7397739" y="1201126"/>
            <a:ext cx="3592457" cy="2509965"/>
            <a:chOff x="11334665" y="1763037"/>
            <a:chExt cx="5747931" cy="4015944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955DAACF-7F8D-4B63-8EE3-492BFA957D37}"/>
                </a:ext>
              </a:extLst>
            </p:cNvPr>
            <p:cNvSpPr/>
            <p:nvPr/>
          </p:nvSpPr>
          <p:spPr>
            <a:xfrm>
              <a:off x="11658782" y="1763037"/>
              <a:ext cx="2494130" cy="668055"/>
            </a:xfrm>
            <a:prstGeom prst="roundRect">
              <a:avLst>
                <a:gd name="adj" fmla="val 17556"/>
              </a:avLst>
            </a:prstGeom>
            <a:solidFill>
              <a:srgbClr val="59BDCF"/>
            </a:solidFill>
            <a:ln>
              <a:noFill/>
            </a:ln>
            <a:effectLst>
              <a:outerShdw blurRad="50800" dist="50800" dir="5400000" sx="76000" sy="760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500"/>
              <a:endParaRPr lang="ru-RU" sz="1500">
                <a:solidFill>
                  <a:prstClr val="white"/>
                </a:solidFill>
                <a:latin typeface="Montserrat" pitchFamily="2" charset="-52"/>
              </a:endParaRPr>
            </a:p>
          </p:txBody>
        </p:sp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184C24FB-99D6-45B6-8FCC-7ED083657CF4}"/>
                </a:ext>
              </a:extLst>
            </p:cNvPr>
            <p:cNvSpPr/>
            <p:nvPr/>
          </p:nvSpPr>
          <p:spPr>
            <a:xfrm>
              <a:off x="14293400" y="1763037"/>
              <a:ext cx="2494130" cy="668055"/>
            </a:xfrm>
            <a:prstGeom prst="roundRect">
              <a:avLst>
                <a:gd name="adj" fmla="val 14961"/>
              </a:avLst>
            </a:prstGeom>
            <a:solidFill>
              <a:srgbClr val="59BDCF"/>
            </a:solidFill>
            <a:ln>
              <a:noFill/>
            </a:ln>
            <a:effectLst>
              <a:outerShdw blurRad="50800" dist="50800" dir="5400000" sx="76000" sy="760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500"/>
              <a:endParaRPr lang="ru-RU" sz="1500">
                <a:solidFill>
                  <a:prstClr val="white"/>
                </a:solidFill>
                <a:latin typeface="Montserrat" pitchFamily="2" charset="-52"/>
              </a:endParaRPr>
            </a:p>
          </p:txBody>
        </p:sp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477F02C5-325D-404A-BBB2-FBE1E5ADD070}"/>
                </a:ext>
              </a:extLst>
            </p:cNvPr>
            <p:cNvSpPr/>
            <p:nvPr/>
          </p:nvSpPr>
          <p:spPr>
            <a:xfrm>
              <a:off x="11334665" y="2331766"/>
              <a:ext cx="5747931" cy="3447215"/>
            </a:xfrm>
            <a:prstGeom prst="roundRect">
              <a:avLst>
                <a:gd name="adj" fmla="val 8307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500"/>
              <a:endParaRPr lang="ru-RU" sz="1125" dirty="0">
                <a:solidFill>
                  <a:prstClr val="white"/>
                </a:solidFill>
                <a:latin typeface="Montserrat" pitchFamily="2" charset="-52"/>
              </a:endParaRP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A5FE90C9-B37B-4C1B-8C3E-DCA14C2C5C11}"/>
                </a:ext>
              </a:extLst>
            </p:cNvPr>
            <p:cNvSpPr/>
            <p:nvPr/>
          </p:nvSpPr>
          <p:spPr>
            <a:xfrm>
              <a:off x="11905937" y="1825693"/>
              <a:ext cx="2098525" cy="763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50" b="1" dirty="0">
                  <a:solidFill>
                    <a:prstClr val="white"/>
                  </a:solidFill>
                  <a:latin typeface="Montserrat" pitchFamily="2" charset="-52"/>
                  <a:cs typeface="Times New Roman" panose="02020603050405020304" pitchFamily="18" charset="0"/>
                </a:rPr>
                <a:t>ИНДИКАТОР</a:t>
              </a:r>
            </a:p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50" b="1" dirty="0">
                  <a:solidFill>
                    <a:prstClr val="white"/>
                  </a:solidFill>
                  <a:latin typeface="Montserrat" pitchFamily="2" charset="-52"/>
                  <a:cs typeface="Times New Roman" panose="02020603050405020304" pitchFamily="18" charset="0"/>
                </a:rPr>
                <a:t>	</a:t>
              </a: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9CF38D99-041B-45EE-9976-9B16F2917F43}"/>
                </a:ext>
              </a:extLst>
            </p:cNvPr>
            <p:cNvSpPr/>
            <p:nvPr/>
          </p:nvSpPr>
          <p:spPr>
            <a:xfrm>
              <a:off x="15034452" y="1809440"/>
              <a:ext cx="1098250" cy="763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50" b="1" dirty="0">
                  <a:solidFill>
                    <a:prstClr val="white"/>
                  </a:solidFill>
                  <a:latin typeface="Montserrat" pitchFamily="2" charset="-52"/>
                  <a:cs typeface="Times New Roman" panose="02020603050405020304" pitchFamily="18" charset="0"/>
                </a:rPr>
                <a:t>ЦЕНА</a:t>
              </a:r>
            </a:p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en-US" sz="1250" b="1" dirty="0">
                <a:solidFill>
                  <a:prstClr val="white"/>
                </a:solidFill>
                <a:latin typeface="Montserrat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628ACD3C-8D55-430B-BDB2-23DAEBDCB07F}"/>
                </a:ext>
              </a:extLst>
            </p:cNvPr>
            <p:cNvSpPr/>
            <p:nvPr/>
          </p:nvSpPr>
          <p:spPr>
            <a:xfrm>
              <a:off x="12073886" y="2374184"/>
              <a:ext cx="2010674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125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Электричество, </a:t>
              </a:r>
              <a:br>
                <a:rPr lang="ru-RU" altLang="en-US" sz="1125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ru-RU" altLang="en-US" sz="1125" dirty="0">
                  <a:solidFill>
                    <a:srgbClr val="00B0F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$ за 1 кВт*ч</a:t>
              </a: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8F41DF30-46AC-487D-A358-308E6335DE28}"/>
                </a:ext>
              </a:extLst>
            </p:cNvPr>
            <p:cNvSpPr/>
            <p:nvPr/>
          </p:nvSpPr>
          <p:spPr>
            <a:xfrm>
              <a:off x="12015151" y="3138208"/>
              <a:ext cx="2955286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715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125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Питьевая Вода, </a:t>
              </a:r>
              <a:br>
                <a:rPr lang="ru-RU" altLang="en-US" sz="1125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ru-RU" altLang="en-US" sz="1125" dirty="0">
                  <a:solidFill>
                    <a:srgbClr val="00B0F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$ за м ³</a:t>
              </a: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9C69DCD5-1076-4937-9655-079624F47B72}"/>
                </a:ext>
              </a:extLst>
            </p:cNvPr>
            <p:cNvSpPr/>
            <p:nvPr/>
          </p:nvSpPr>
          <p:spPr>
            <a:xfrm>
              <a:off x="12059931" y="4429168"/>
              <a:ext cx="2910507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715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125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Природный газ, </a:t>
              </a:r>
            </a:p>
            <a:p>
              <a:pPr defTabSz="5715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125" dirty="0">
                  <a:solidFill>
                    <a:srgbClr val="00B0F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$ за м³</a:t>
              </a: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183237D5-89CB-4F08-9F67-7E02BE067AF6}"/>
                </a:ext>
              </a:extLst>
            </p:cNvPr>
            <p:cNvSpPr/>
            <p:nvPr/>
          </p:nvSpPr>
          <p:spPr>
            <a:xfrm>
              <a:off x="12021092" y="5176563"/>
              <a:ext cx="2131821" cy="42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715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125" dirty="0">
                  <a:solidFill>
                    <a:srgbClr val="002060"/>
                  </a:solidFill>
                  <a:latin typeface="Calibri" panose="020F0502020204030204"/>
                  <a:cs typeface="Poppins" panose="00000500000000000000" pitchFamily="2" charset="0"/>
                </a:rPr>
                <a:t>Зарплата</a:t>
              </a:r>
              <a:r>
                <a:rPr lang="en-US" altLang="en-US" sz="1125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</a:t>
              </a:r>
              <a:r>
                <a:rPr lang="en-US" altLang="en-US" sz="1125" dirty="0">
                  <a:solidFill>
                    <a:srgbClr val="002060"/>
                  </a:solidFill>
                  <a:latin typeface="Montserrat" pitchFamily="2" charset="-52"/>
                  <a:cs typeface="Times New Roman" panose="02020603050405020304" pitchFamily="18" charset="0"/>
                </a:rPr>
                <a:t> </a:t>
              </a:r>
              <a:r>
                <a:rPr lang="en-US" altLang="en-US" sz="1125" dirty="0">
                  <a:solidFill>
                    <a:srgbClr val="00B0F0"/>
                  </a:solidFill>
                  <a:latin typeface="Montserrat" pitchFamily="2" charset="-52"/>
                  <a:cs typeface="Times New Roman" panose="02020603050405020304" pitchFamily="18" charset="0"/>
                </a:rPr>
                <a:t>$ </a:t>
              </a: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B1C39404-D275-435C-BCDC-B5D7A1965FBE}"/>
                </a:ext>
              </a:extLst>
            </p:cNvPr>
            <p:cNvSpPr/>
            <p:nvPr/>
          </p:nvSpPr>
          <p:spPr>
            <a:xfrm>
              <a:off x="14517954" y="2458757"/>
              <a:ext cx="2258909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</a:t>
              </a:r>
              <a:r>
                <a:rPr lang="uz-Cyrl-UZ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  <a:r>
                <a:rPr lang="ru-RU" altLang="en-US" sz="1500" b="1" dirty="0">
                  <a:solidFill>
                    <a:srgbClr val="0070C0"/>
                  </a:solidFill>
                  <a:latin typeface="Montserrat" pitchFamily="2" charset="-52"/>
                  <a:cs typeface="Poppins" panose="00000500000000000000" pitchFamily="2" charset="0"/>
                </a:rPr>
                <a:t>07</a:t>
              </a:r>
              <a:endParaRPr lang="ru-RU" altLang="en-US" sz="1500" b="1" i="1" dirty="0">
                <a:solidFill>
                  <a:srgbClr val="0070C0"/>
                </a:solidFill>
                <a:latin typeface="Montserrat" pitchFamily="2" charset="-52"/>
                <a:cs typeface="Poppins" panose="00000500000000000000" pitchFamily="2" charset="0"/>
              </a:endParaRP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6F52D1B5-2AE4-4FD0-BE28-C0752C3C581F}"/>
                </a:ext>
              </a:extLst>
            </p:cNvPr>
            <p:cNvSpPr/>
            <p:nvPr/>
          </p:nvSpPr>
          <p:spPr>
            <a:xfrm>
              <a:off x="14948934" y="4512429"/>
              <a:ext cx="1269288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</a:t>
              </a:r>
              <a:r>
                <a:rPr lang="uz-Cyrl-UZ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  <a:r>
                <a:rPr lang="en-US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12</a:t>
              </a:r>
              <a:endParaRPr lang="ru-RU" altLang="en-US" sz="1500" b="1" i="1" dirty="0">
                <a:solidFill>
                  <a:srgbClr val="0070C0"/>
                </a:solidFill>
                <a:latin typeface="Montserrat" pitchFamily="2" charset="-52"/>
                <a:cs typeface="Poppins" panose="00000500000000000000" pitchFamily="2" charset="0"/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3D5E3E6A-76D9-4A83-9B90-2D543BA16BC6}"/>
                </a:ext>
              </a:extLst>
            </p:cNvPr>
            <p:cNvSpPr/>
            <p:nvPr/>
          </p:nvSpPr>
          <p:spPr>
            <a:xfrm>
              <a:off x="14502481" y="5130397"/>
              <a:ext cx="2258909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387</a:t>
              </a:r>
              <a:r>
                <a:rPr lang="uz-Cyrl-UZ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  <a:r>
                <a:rPr lang="en-US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8</a:t>
              </a:r>
            </a:p>
          </p:txBody>
        </p: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9DF804A2-700E-45DD-BFE7-1EB1C48D3A88}"/>
                </a:ext>
              </a:extLst>
            </p:cNvPr>
            <p:cNvGrpSpPr/>
            <p:nvPr/>
          </p:nvGrpSpPr>
          <p:grpSpPr>
            <a:xfrm>
              <a:off x="12025026" y="3033111"/>
              <a:ext cx="4502184" cy="2056728"/>
              <a:chOff x="1986208" y="5394151"/>
              <a:chExt cx="6825199" cy="2056728"/>
            </a:xfrm>
          </p:grpSpPr>
          <p:cxnSp>
            <p:nvCxnSpPr>
              <p:cNvPr id="82" name="Прямая соединительная линия 81">
                <a:extLst>
                  <a:ext uri="{FF2B5EF4-FFF2-40B4-BE49-F238E27FC236}">
                    <a16:creationId xmlns:a16="http://schemas.microsoft.com/office/drawing/2014/main" id="{82C2B851-F5DF-4B0C-BED1-48C2D0E55FD0}"/>
                  </a:ext>
                </a:extLst>
              </p:cNvPr>
              <p:cNvCxnSpPr/>
              <p:nvPr/>
            </p:nvCxnSpPr>
            <p:spPr>
              <a:xfrm>
                <a:off x="1986208" y="5394151"/>
                <a:ext cx="677280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>
                <a:extLst>
                  <a:ext uri="{FF2B5EF4-FFF2-40B4-BE49-F238E27FC236}">
                    <a16:creationId xmlns:a16="http://schemas.microsoft.com/office/drawing/2014/main" id="{603BF8E6-9A0A-4B81-80F4-926A588F5DDF}"/>
                  </a:ext>
                </a:extLst>
              </p:cNvPr>
              <p:cNvCxnSpPr/>
              <p:nvPr/>
            </p:nvCxnSpPr>
            <p:spPr>
              <a:xfrm>
                <a:off x="1986210" y="6134230"/>
                <a:ext cx="677280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:a16="http://schemas.microsoft.com/office/drawing/2014/main" id="{3B9A5C05-7197-4A07-AAA3-4879BDAE8F96}"/>
                  </a:ext>
                </a:extLst>
              </p:cNvPr>
              <p:cNvCxnSpPr/>
              <p:nvPr/>
            </p:nvCxnSpPr>
            <p:spPr>
              <a:xfrm>
                <a:off x="2038605" y="6766466"/>
                <a:ext cx="677280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id="{984752C2-94CD-4927-AA8C-54F8B0DAB8F3}"/>
                  </a:ext>
                </a:extLst>
              </p:cNvPr>
              <p:cNvCxnSpPr/>
              <p:nvPr/>
            </p:nvCxnSpPr>
            <p:spPr>
              <a:xfrm>
                <a:off x="2023242" y="7450879"/>
                <a:ext cx="677280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6" name="Picture 8">
              <a:extLst>
                <a:ext uri="{FF2B5EF4-FFF2-40B4-BE49-F238E27FC236}">
                  <a16:creationId xmlns:a16="http://schemas.microsoft.com/office/drawing/2014/main" id="{8782EAD7-81A3-4E95-BD81-3454D62F5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148" y="5133208"/>
              <a:ext cx="456042" cy="45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B0093795-1CE6-4F7E-ABF4-9DC57D8A5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7667" y="3235044"/>
              <a:ext cx="417485" cy="417485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A68C176F-67B4-4235-9EBC-7352A5B3B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3339" y="4525430"/>
              <a:ext cx="451813" cy="451813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00D6DD11-6BF5-4821-90A9-F51099D8C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3854" y="2471538"/>
              <a:ext cx="455601" cy="455601"/>
            </a:xfrm>
            <a:prstGeom prst="rect">
              <a:avLst/>
            </a:prstGeom>
          </p:spPr>
        </p:pic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DAD3EF35-04C8-4F8D-AC6B-2D93A14DD4CF}"/>
                </a:ext>
              </a:extLst>
            </p:cNvPr>
            <p:cNvSpPr/>
            <p:nvPr/>
          </p:nvSpPr>
          <p:spPr>
            <a:xfrm>
              <a:off x="12055059" y="3771695"/>
              <a:ext cx="1894163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715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125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Канализация, </a:t>
              </a:r>
              <a:br>
                <a:rPr lang="ru-RU" altLang="en-US" sz="1125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ru-RU" altLang="en-US" sz="1125" dirty="0">
                  <a:solidFill>
                    <a:srgbClr val="00B0F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$ за м ³</a:t>
              </a:r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487749C7-F6C1-4DA9-9AFF-12D29A07F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8703" y="3910079"/>
              <a:ext cx="406449" cy="406449"/>
            </a:xfrm>
            <a:prstGeom prst="rect">
              <a:avLst/>
            </a:prstGeom>
          </p:spPr>
        </p:pic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CFC36B6D-0695-4C57-8743-7D0E963EBD84}"/>
                </a:ext>
              </a:extLst>
            </p:cNvPr>
            <p:cNvSpPr/>
            <p:nvPr/>
          </p:nvSpPr>
          <p:spPr>
            <a:xfrm>
              <a:off x="14445274" y="3270890"/>
              <a:ext cx="2595965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0.06</a:t>
              </a:r>
              <a:r>
                <a:rPr lang="ru-RU" altLang="en-US" sz="1500" b="1" dirty="0">
                  <a:solidFill>
                    <a:srgbClr val="0070C0"/>
                  </a:solidFill>
                  <a:latin typeface="Arial" panose="020B0604020202020204" pitchFamily="34" charset="0"/>
                  <a:cs typeface="Poppins" panose="00000500000000000000" pitchFamily="2" charset="0"/>
                </a:rPr>
                <a:t>-</a:t>
              </a:r>
              <a:r>
                <a:rPr lang="en-US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0.61 </a:t>
              </a:r>
              <a:endParaRPr lang="ru-RU" altLang="en-US" sz="688" b="1" dirty="0">
                <a:solidFill>
                  <a:srgbClr val="0070C0"/>
                </a:solidFill>
                <a:latin typeface="Arial" panose="020B0604020202020204" pitchFamily="34" charset="0"/>
                <a:cs typeface="Poppins" panose="00000500000000000000" pitchFamily="2" charset="0"/>
              </a:endParaRP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1BA6F780-1353-47E8-BADE-C86109AFC758}"/>
                </a:ext>
              </a:extLst>
            </p:cNvPr>
            <p:cNvSpPr/>
            <p:nvPr/>
          </p:nvSpPr>
          <p:spPr>
            <a:xfrm>
              <a:off x="14445274" y="3889787"/>
              <a:ext cx="2608987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0.03</a:t>
              </a:r>
              <a:r>
                <a:rPr lang="ru-RU" altLang="en-US" sz="1500" b="1" dirty="0">
                  <a:solidFill>
                    <a:srgbClr val="0070C0"/>
                  </a:solidFill>
                  <a:latin typeface="Arial" panose="020B0604020202020204" pitchFamily="34" charset="0"/>
                  <a:cs typeface="Poppins" panose="00000500000000000000" pitchFamily="2" charset="0"/>
                </a:rPr>
                <a:t>-</a:t>
              </a:r>
              <a:r>
                <a:rPr lang="en-US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0.57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278B5F1-C66B-4A5C-B5C9-8E033BC99A74}"/>
              </a:ext>
            </a:extLst>
          </p:cNvPr>
          <p:cNvGrpSpPr/>
          <p:nvPr/>
        </p:nvGrpSpPr>
        <p:grpSpPr>
          <a:xfrm>
            <a:off x="7441436" y="4063687"/>
            <a:ext cx="3592457" cy="2268263"/>
            <a:chOff x="11293309" y="6274472"/>
            <a:chExt cx="5747931" cy="3629221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BE891BB1-F688-4A99-992D-ADDC77AFD907}"/>
                </a:ext>
              </a:extLst>
            </p:cNvPr>
            <p:cNvSpPr/>
            <p:nvPr/>
          </p:nvSpPr>
          <p:spPr>
            <a:xfrm>
              <a:off x="11505534" y="6274472"/>
              <a:ext cx="2605815" cy="753393"/>
            </a:xfrm>
            <a:prstGeom prst="roundRect">
              <a:avLst>
                <a:gd name="adj" fmla="val 17556"/>
              </a:avLst>
            </a:prstGeom>
            <a:solidFill>
              <a:srgbClr val="59BDCF"/>
            </a:solidFill>
            <a:ln>
              <a:noFill/>
            </a:ln>
            <a:effectLst>
              <a:outerShdw blurRad="50800" dist="50800" dir="5400000" sx="76000" sy="760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500"/>
              <a:endParaRPr lang="ru-RU" sz="1125">
                <a:solidFill>
                  <a:prstClr val="white"/>
                </a:solidFill>
                <a:latin typeface="Montserrat" pitchFamily="2" charset="-52"/>
              </a:endParaRPr>
            </a:p>
          </p:txBody>
        </p:sp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2282547B-9210-43C9-AB24-9CC92C40991C}"/>
                </a:ext>
              </a:extLst>
            </p:cNvPr>
            <p:cNvSpPr/>
            <p:nvPr/>
          </p:nvSpPr>
          <p:spPr>
            <a:xfrm>
              <a:off x="14258132" y="6274472"/>
              <a:ext cx="2605815" cy="753393"/>
            </a:xfrm>
            <a:prstGeom prst="roundRect">
              <a:avLst>
                <a:gd name="adj" fmla="val 14961"/>
              </a:avLst>
            </a:prstGeom>
            <a:solidFill>
              <a:srgbClr val="59BDCF"/>
            </a:solidFill>
            <a:ln>
              <a:noFill/>
            </a:ln>
            <a:effectLst>
              <a:outerShdw blurRad="50800" dist="50800" dir="5400000" sx="76000" sy="760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500"/>
              <a:endParaRPr lang="ru-RU" sz="1125">
                <a:solidFill>
                  <a:prstClr val="white"/>
                </a:solidFill>
                <a:latin typeface="Montserrat" pitchFamily="2" charset="-52"/>
              </a:endParaRPr>
            </a:p>
          </p:txBody>
        </p:sp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C0348D52-7280-4443-8058-F459119E93B5}"/>
                </a:ext>
              </a:extLst>
            </p:cNvPr>
            <p:cNvSpPr/>
            <p:nvPr/>
          </p:nvSpPr>
          <p:spPr>
            <a:xfrm>
              <a:off x="11293309" y="6915854"/>
              <a:ext cx="5747931" cy="2987839"/>
            </a:xfrm>
            <a:prstGeom prst="roundRect">
              <a:avLst>
                <a:gd name="adj" fmla="val 8307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500"/>
              <a:endParaRPr lang="ru-RU" sz="1125" dirty="0">
                <a:solidFill>
                  <a:prstClr val="white"/>
                </a:solidFill>
                <a:latin typeface="Montserrat" pitchFamily="2" charset="-52"/>
              </a:endParaRP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25E3415B-5841-48DE-93F7-C2D363A01525}"/>
                </a:ext>
              </a:extLst>
            </p:cNvPr>
            <p:cNvSpPr/>
            <p:nvPr/>
          </p:nvSpPr>
          <p:spPr>
            <a:xfrm>
              <a:off x="12258299" y="6345130"/>
              <a:ext cx="1203408" cy="455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50" b="1" dirty="0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Налоги</a:t>
              </a: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B3C29696-13BC-4BAE-BE35-F5F88464A1B1}"/>
                </a:ext>
              </a:extLst>
            </p:cNvPr>
            <p:cNvSpPr/>
            <p:nvPr/>
          </p:nvSpPr>
          <p:spPr>
            <a:xfrm>
              <a:off x="15035050" y="6326802"/>
              <a:ext cx="1142058" cy="455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50" b="1" dirty="0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Ставка</a:t>
              </a:r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218D28BE-0C0E-45B6-9841-2B3DA2F73122}"/>
                </a:ext>
              </a:extLst>
            </p:cNvPr>
            <p:cNvSpPr/>
            <p:nvPr/>
          </p:nvSpPr>
          <p:spPr>
            <a:xfrm>
              <a:off x="11886290" y="7422842"/>
              <a:ext cx="2360062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5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НДФЛ</a:t>
              </a: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E273F270-CE4E-45DF-8C5D-5B35F33C9ACE}"/>
                </a:ext>
              </a:extLst>
            </p:cNvPr>
            <p:cNvSpPr/>
            <p:nvPr/>
          </p:nvSpPr>
          <p:spPr>
            <a:xfrm>
              <a:off x="11886290" y="8129736"/>
              <a:ext cx="1809325" cy="763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715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5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Налог на прибыль</a:t>
              </a: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0B7ECE30-F5CD-4C4E-B0DA-2FAEFC4A4184}"/>
                </a:ext>
              </a:extLst>
            </p:cNvPr>
            <p:cNvSpPr/>
            <p:nvPr/>
          </p:nvSpPr>
          <p:spPr>
            <a:xfrm>
              <a:off x="11886290" y="9238098"/>
              <a:ext cx="2283358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71500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5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НДС</a:t>
              </a: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B86517F0-2641-4D54-A01B-32D8CF592D9F}"/>
                </a:ext>
              </a:extLst>
            </p:cNvPr>
            <p:cNvSpPr/>
            <p:nvPr/>
          </p:nvSpPr>
          <p:spPr>
            <a:xfrm>
              <a:off x="14288594" y="7227226"/>
              <a:ext cx="2360062" cy="732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12%</a:t>
              </a:r>
              <a:br>
                <a:rPr lang="ru-RU" altLang="en-US" sz="1500" b="1" dirty="0">
                  <a:solidFill>
                    <a:srgbClr val="0070C0"/>
                  </a:solidFill>
                  <a:latin typeface="Montserrat" pitchFamily="2" charset="-52"/>
                  <a:cs typeface="Poppins" panose="00000500000000000000" pitchFamily="2" charset="0"/>
                </a:rPr>
              </a:br>
              <a:r>
                <a:rPr lang="ru-RU" altLang="en-US" sz="875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(плоская)</a:t>
              </a:r>
              <a:endParaRPr lang="en-US" altLang="en-US" sz="15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38669C19-C492-4075-A1B2-AEF64901D49C}"/>
                </a:ext>
              </a:extLst>
            </p:cNvPr>
            <p:cNvGrpSpPr/>
            <p:nvPr/>
          </p:nvGrpSpPr>
          <p:grpSpPr>
            <a:xfrm>
              <a:off x="11382169" y="8006641"/>
              <a:ext cx="5067496" cy="950956"/>
              <a:chOff x="11071866" y="5857351"/>
              <a:chExt cx="7149532" cy="950956"/>
            </a:xfrm>
          </p:grpSpPr>
          <p:cxnSp>
            <p:nvCxnSpPr>
              <p:cNvPr id="104" name="Прямая соединительная линия 103">
                <a:extLst>
                  <a:ext uri="{FF2B5EF4-FFF2-40B4-BE49-F238E27FC236}">
                    <a16:creationId xmlns:a16="http://schemas.microsoft.com/office/drawing/2014/main" id="{25681F07-1AA4-464E-9588-F0D7B943F538}"/>
                  </a:ext>
                </a:extLst>
              </p:cNvPr>
              <p:cNvCxnSpPr/>
              <p:nvPr/>
            </p:nvCxnSpPr>
            <p:spPr>
              <a:xfrm>
                <a:off x="11145311" y="5857351"/>
                <a:ext cx="7076087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>
                <a:extLst>
                  <a:ext uri="{FF2B5EF4-FFF2-40B4-BE49-F238E27FC236}">
                    <a16:creationId xmlns:a16="http://schemas.microsoft.com/office/drawing/2014/main" id="{5C30409D-B9EB-4231-A84E-35CCD9908201}"/>
                  </a:ext>
                </a:extLst>
              </p:cNvPr>
              <p:cNvCxnSpPr/>
              <p:nvPr/>
            </p:nvCxnSpPr>
            <p:spPr>
              <a:xfrm>
                <a:off x="11071866" y="6808307"/>
                <a:ext cx="7076087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560417B9-7159-496F-83B1-65FC4CB1082E}"/>
                </a:ext>
              </a:extLst>
            </p:cNvPr>
            <p:cNvSpPr/>
            <p:nvPr/>
          </p:nvSpPr>
          <p:spPr>
            <a:xfrm>
              <a:off x="14288594" y="8235407"/>
              <a:ext cx="2360062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15%</a:t>
              </a: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9BEB8F4F-AD4E-4EBF-A3AF-46F91C7C58B4}"/>
                </a:ext>
              </a:extLst>
            </p:cNvPr>
            <p:cNvSpPr/>
            <p:nvPr/>
          </p:nvSpPr>
          <p:spPr>
            <a:xfrm>
              <a:off x="14288594" y="9238098"/>
              <a:ext cx="2360062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1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070C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12%</a:t>
              </a:r>
            </a:p>
          </p:txBody>
        </p:sp>
        <p:pic>
          <p:nvPicPr>
            <p:cNvPr id="108" name="Picture 10">
              <a:extLst>
                <a:ext uri="{FF2B5EF4-FFF2-40B4-BE49-F238E27FC236}">
                  <a16:creationId xmlns:a16="http://schemas.microsoft.com/office/drawing/2014/main" id="{B3115356-FD81-4611-BF6A-EF277D468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2169" y="7377272"/>
              <a:ext cx="439485" cy="474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2">
              <a:extLst>
                <a:ext uri="{FF2B5EF4-FFF2-40B4-BE49-F238E27FC236}">
                  <a16:creationId xmlns:a16="http://schemas.microsoft.com/office/drawing/2014/main" id="{F09035EF-6329-4144-9AEF-DB8733445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5204" y="8290053"/>
              <a:ext cx="415677" cy="448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4">
              <a:extLst>
                <a:ext uri="{FF2B5EF4-FFF2-40B4-BE49-F238E27FC236}">
                  <a16:creationId xmlns:a16="http://schemas.microsoft.com/office/drawing/2014/main" id="{15372143-AE4E-4218-A12D-CABA8C4B0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3887" y="9198874"/>
              <a:ext cx="418903" cy="452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" name="Freeform: Shape 78">
            <a:extLst>
              <a:ext uri="{FF2B5EF4-FFF2-40B4-BE49-F238E27FC236}">
                <a16:creationId xmlns:a16="http://schemas.microsoft.com/office/drawing/2014/main" id="{69E7DAC8-9E19-4DE2-9F6F-0E898A18DC37}"/>
              </a:ext>
            </a:extLst>
          </p:cNvPr>
          <p:cNvSpPr/>
          <p:nvPr/>
        </p:nvSpPr>
        <p:spPr>
          <a:xfrm rot="5400000">
            <a:off x="9478694" y="-1714211"/>
            <a:ext cx="673261" cy="4835172"/>
          </a:xfrm>
          <a:custGeom>
            <a:avLst/>
            <a:gdLst>
              <a:gd name="connsiteX0" fmla="*/ 739 w 757237"/>
              <a:gd name="connsiteY0" fmla="*/ 757796 h 757238"/>
              <a:gd name="connsiteX1" fmla="*/ 757977 w 757237"/>
              <a:gd name="connsiteY1" fmla="*/ 757796 h 757238"/>
              <a:gd name="connsiteX2" fmla="*/ 757977 w 757237"/>
              <a:gd name="connsiteY2" fmla="*/ 558 h 757238"/>
              <a:gd name="connsiteX3" fmla="*/ 739 w 757237"/>
              <a:gd name="connsiteY3" fmla="*/ 558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37" h="757238">
                <a:moveTo>
                  <a:pt x="739" y="757796"/>
                </a:moveTo>
                <a:lnTo>
                  <a:pt x="757977" y="757796"/>
                </a:lnTo>
                <a:lnTo>
                  <a:pt x="757977" y="558"/>
                </a:lnTo>
                <a:lnTo>
                  <a:pt x="739" y="558"/>
                </a:lnTo>
                <a:close/>
              </a:path>
            </a:pathLst>
          </a:custGeom>
          <a:solidFill>
            <a:srgbClr val="10A230"/>
          </a:solidFill>
          <a:ln w="4757" cap="flat">
            <a:noFill/>
            <a:prstDash val="solid"/>
            <a:miter/>
          </a:ln>
        </p:spPr>
        <p:txBody>
          <a:bodyPr rtlCol="0" anchor="ctr"/>
          <a:lstStyle/>
          <a:p>
            <a:pPr defTabSz="571500"/>
            <a:endParaRPr lang="en-GB" sz="1125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D48E053-00EC-4550-A390-693C1ABA91EA}"/>
              </a:ext>
            </a:extLst>
          </p:cNvPr>
          <p:cNvSpPr txBox="1"/>
          <p:nvPr/>
        </p:nvSpPr>
        <p:spPr>
          <a:xfrm>
            <a:off x="7559732" y="332937"/>
            <a:ext cx="4613562" cy="73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500">
              <a:lnSpc>
                <a:spcPct val="107000"/>
              </a:lnSpc>
            </a:pPr>
            <a:r>
              <a:rPr lang="ru-RU" sz="2000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КОНКУРЕНТОСПОСОБНЫЕ ЗАТРАТЫ НА ВЕДЕНИЕ БИЗНЕСА</a:t>
            </a:r>
            <a:endParaRPr lang="uz-Latn-UZ" sz="2000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D1D005E-7421-4780-AE14-44DA55ACE1A6}"/>
              </a:ext>
            </a:extLst>
          </p:cNvPr>
          <p:cNvSpPr txBox="1"/>
          <p:nvPr/>
        </p:nvSpPr>
        <p:spPr>
          <a:xfrm>
            <a:off x="4798297" y="5234825"/>
            <a:ext cx="339241" cy="184654"/>
          </a:xfrm>
          <a:prstGeom prst="rect">
            <a:avLst/>
          </a:prstGeom>
          <a:noFill/>
        </p:spPr>
        <p:txBody>
          <a:bodyPr wrap="square" lIns="68569" tIns="34284" rIns="68569" bIns="34284" rtlCol="0">
            <a:spAutoFit/>
          </a:bodyPr>
          <a:lstStyle/>
          <a:p>
            <a:pPr defTabSz="571500"/>
            <a:r>
              <a:rPr lang="en-US" sz="750" dirty="0">
                <a:solidFill>
                  <a:srgbClr val="E6F0F3"/>
                </a:solidFill>
                <a:latin typeface="Montserrat" panose="00000500000000000000" pitchFamily="50" charset="-52"/>
                <a:ea typeface="Segoe UI" panose="020B0502040204020203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091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4543A3-A871-44B0-9BA4-4FD784D7E9E8}"/>
              </a:ext>
            </a:extLst>
          </p:cNvPr>
          <p:cNvSpPr/>
          <p:nvPr/>
        </p:nvSpPr>
        <p:spPr>
          <a:xfrm>
            <a:off x="-14514" y="-9525"/>
            <a:ext cx="1222102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0FF98-ACF4-326A-49D2-F3D1CCF13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253858" cy="6867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8B28FE-9932-3BE4-9E4B-6028C700CAB6}"/>
              </a:ext>
            </a:extLst>
          </p:cNvPr>
          <p:cNvGrpSpPr/>
          <p:nvPr/>
        </p:nvGrpSpPr>
        <p:grpSpPr>
          <a:xfrm>
            <a:off x="2363213" y="3058565"/>
            <a:ext cx="7465571" cy="769441"/>
            <a:chOff x="2363213" y="3281984"/>
            <a:chExt cx="7465571" cy="76944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A23744-D77C-42C9-9123-02987EB3A91C}"/>
                </a:ext>
              </a:extLst>
            </p:cNvPr>
            <p:cNvSpPr txBox="1"/>
            <p:nvPr/>
          </p:nvSpPr>
          <p:spPr>
            <a:xfrm>
              <a:off x="2363213" y="3281984"/>
              <a:ext cx="74655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Arial" panose="020B0604020202020204" pitchFamily="34" charset="0"/>
                </a:rPr>
                <a:t>Проектные предложения</a:t>
              </a:r>
              <a:endParaRPr kumimoji="0" lang="ru" sz="44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3D017D1-9B42-4963-8502-47952533B93E}"/>
                </a:ext>
              </a:extLst>
            </p:cNvPr>
            <p:cNvCxnSpPr>
              <a:cxnSpLocks/>
            </p:cNvCxnSpPr>
            <p:nvPr/>
          </p:nvCxnSpPr>
          <p:spPr>
            <a:xfrm>
              <a:off x="3391584" y="3985389"/>
              <a:ext cx="53581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9">
            <a:extLst>
              <a:ext uri="{FF2B5EF4-FFF2-40B4-BE49-F238E27FC236}">
                <a16:creationId xmlns:a16="http://schemas.microsoft.com/office/drawing/2014/main" id="{774CFFF1-0D07-4ED1-B59A-071B59A1FFEA}"/>
              </a:ext>
            </a:extLst>
          </p:cNvPr>
          <p:cNvSpPr>
            <a:spLocks/>
          </p:cNvSpPr>
          <p:nvPr/>
        </p:nvSpPr>
        <p:spPr bwMode="auto">
          <a:xfrm>
            <a:off x="5130800" y="0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A58753A7-50CE-43FD-8337-9B132EAD17C5}"/>
              </a:ext>
            </a:extLst>
          </p:cNvPr>
          <p:cNvSpPr>
            <a:spLocks/>
          </p:cNvSpPr>
          <p:nvPr/>
        </p:nvSpPr>
        <p:spPr bwMode="auto">
          <a:xfrm rot="10800000">
            <a:off x="1" y="3317648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9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8" y="2380027"/>
            <a:ext cx="2666033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энергетическую отрасль?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Энергетическая отрасль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309525"/>
              </p:ext>
            </p:extLst>
          </p:nvPr>
        </p:nvGraphicFramePr>
        <p:xfrm>
          <a:off x="3018503" y="657778"/>
          <a:ext cx="9172089" cy="6200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58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z-Cyrl-U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проекта, млн.</a:t>
                      </a:r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систем газоснабжения Самарканда и Бухары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Самаркандская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684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проекты строительства 3 ветряных электростанций мощностью 1,5 ГВт в Каракалпакстане и солнечной электростанции мощностью 1,0 ГВт в Самаркандской области (20-25%)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Каракалпакстан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гибридной ветряной и солнечной фотоэлектрической станции в Бухарской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Бухарская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684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ветряной электростанции мощностью 500 МВт и системы накопления энергии мощностью 100 МВт в районе Кунград (ветроэлектростанция Кунград 2)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Каракалпакстан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ветроэлектростанции мощностью 300 МВт в Гиждуванском районе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Бухарская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ветряной электростанции мощностью 100 МВт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Ташкент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солнечных панелей методом агровольтаики мощностью до 100 МВт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482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энергетических объектов, строительство и цифровизация фотоэлектрических станций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тепловой электростанции на основе государственно-частного партнерства на базе АО "Навоиазот"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Навоийская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1136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газовых турбин в рамках внедрения когенерационных технологий в Ташкенте и по всей Республике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Наманганская область, 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Ташкентская область, 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Сырдарьинская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F76E73-2D05-46A7-90B2-46468CA601FD}"/>
              </a:ext>
            </a:extLst>
          </p:cNvPr>
          <p:cNvSpPr txBox="1"/>
          <p:nvPr/>
        </p:nvSpPr>
        <p:spPr>
          <a:xfrm>
            <a:off x="46625" y="4173279"/>
            <a:ext cx="28194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возобновляемых источников энергии.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Солнечная, ветровая, гидроэнергетика и другие формы возобновляемой энергии предлагают устойчивые и экологически чистые возможности.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46625" y="3054005"/>
            <a:ext cx="281947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Растущий спрос на энергию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увеличением населения и индустриального развития растёт потребление энергии, что создаёт повышенный спрос на энергетическую инфраструктуру.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F56BB49-7271-4D69-AA31-17999C7E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9" y="749904"/>
            <a:ext cx="1503147" cy="15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6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66321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энергетическую отрасль?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Энергетическая отрасль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30206"/>
              </p:ext>
            </p:extLst>
          </p:nvPr>
        </p:nvGraphicFramePr>
        <p:xfrm>
          <a:off x="3018503" y="657778"/>
          <a:ext cx="9172089" cy="6200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проекта, млн.</a:t>
                      </a:r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Строительству и оцифровке фотоэлектрических станций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республикам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77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оцифровка фотоэлектрических и ветряных станций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Республикам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систем накопления энергии мощностью 50 МВт в Хорезмской области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энергетики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Хорезмская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708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производства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ацетилбензола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синтетического стирального порошка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"Узбекнефтегаз"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Кашкадарьинская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компрессорной станции Ходжаабад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"Узтрансгаз"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Андижанская область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Определяется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компрессорной станции Муборак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"Узтрансгаз"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Кашкадарьинская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Определяется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высоковольтных сетей электропередачи и подстанций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"Национальная энергетическая сеть Узбекистана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республикам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цифровизация магистральных электрических сетей с целью повышения уровня декорбонизации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"Национальная энергетическая сеть Узбекистана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республикам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Преобразование подстанции "Саримой" в подстанцию 500 кВ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"Национальная энергетическая сеть Узбекистана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Хорезмская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05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сетей электропередачи в рамках проекта по развитию и интеграции энергетического рынка Центральной Азии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"Национальная энергетическая сеть Узбекистана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Наманганская, Ферганская и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Андижанская области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F76E73-2D05-46A7-90B2-46468CA601FD}"/>
              </a:ext>
            </a:extLst>
          </p:cNvPr>
          <p:cNvSpPr txBox="1"/>
          <p:nvPr/>
        </p:nvSpPr>
        <p:spPr>
          <a:xfrm>
            <a:off x="43808" y="3992724"/>
            <a:ext cx="27948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Диверсификация портфеля инвестиций.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Инвестирование в электростанции позволяет распределить риски между различными активами. Энергетический сектор считается относительно стабильным и менее подверженным волатильности финансовых рынков.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46624" y="3028357"/>
            <a:ext cx="2881134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 стороны правительств.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правительства осознают важность развития энергетической инфраструктуры и поощряют инвестиции в электростанции.</a:t>
            </a:r>
          </a:p>
          <a:p>
            <a:pPr marL="12700" algn="just">
              <a:spcBef>
                <a:spcPts val="195"/>
              </a:spcBef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F56BB49-7271-4D69-AA31-17999C7E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0" y="767329"/>
            <a:ext cx="1503147" cy="15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9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энергетическую отрасль?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Энергетическая отрасль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43966"/>
              </p:ext>
            </p:extLst>
          </p:nvPr>
        </p:nvGraphicFramePr>
        <p:xfrm>
          <a:off x="3018503" y="657778"/>
          <a:ext cx="9172089" cy="6200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87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проектов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Инициатор проекта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Размещение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Стоимость проекта, млн.</a:t>
                      </a:r>
                      <a:r>
                        <a:rPr lang="en-US" sz="1200" b="1" u="none" strike="noStrike" dirty="0">
                          <a:effectLst/>
                        </a:rPr>
                        <a:t>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подстанции "Наманган" в Косонсойском районе Наманганской области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"Национальная энергетическая сеть Узбекистана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Наманганская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сети электропередачи напряжением 500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соединяющей подстанции "Каракол" и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Нурабад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"Национальная энергетическая сеть Узбекистана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Самаркандская, Кашкадарьинская и Бухарская области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стабильности цифрового преобразования и распределительной сети (этап II)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"Региональные электрические сети"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республикам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551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повышения эффективности распределительных электрических сетей (0,4-10 кВ) и преобразования АО "Региональные электрические сети"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"Региональные электрические сети"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республикам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газопоршневой установки мощностью 179 МВт в Кашкадарьинской области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"Тепловые электрические станции"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Кашкадарьинская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Продажа парогазовой установки и объектов ее инфраструктуры мощностью 900 МВт АО "Талимарджонская тепловая электростанция"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"Тепловые электрические станции"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Кашкадарьинская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ГЭС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Дархитугой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на реке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Пскоме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Босонлыкского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 Ташкентской области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"Узбекгидроэнерго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Ташкентская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671,0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каскада Киштут-Геслар (Киштут-1, Киштут-2, Мизот) на реке Топаланг, Сурхандарьинская область (мощность 70 МВт)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"Узбекгидроэнерго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Сурхандарьинская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Ходжакентской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ГТЭС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"Узбекгидроэнерго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Ташкентская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12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ГЭС "Сох" 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Сохском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 Ферганской области (мощность 15 МВт)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"Узбекгидроэнерго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Ферганская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F76E73-2D05-46A7-90B2-46468CA601FD}"/>
              </a:ext>
            </a:extLst>
          </p:cNvPr>
          <p:cNvSpPr txBox="1"/>
          <p:nvPr/>
        </p:nvSpPr>
        <p:spPr>
          <a:xfrm>
            <a:off x="43809" y="3924007"/>
            <a:ext cx="279489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 За последние пять лет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инвестиции в энергетический сектор республики превысили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$25 млрд.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Установленная мощность увеличилась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50%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достигла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гигаватт.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46625" y="2959640"/>
            <a:ext cx="2794897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электростанции могут стать частью международного сотрудничества и партнёрства с другими странами. </a:t>
            </a:r>
          </a:p>
          <a:p>
            <a:pPr marL="12700" algn="just">
              <a:spcBef>
                <a:spcPts val="195"/>
              </a:spcBef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F56BB49-7271-4D69-AA31-17999C7E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7" y="767329"/>
            <a:ext cx="1503147" cy="15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8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Почему стоит инвестировать в химическую отрасль?</a:t>
            </a: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Перечень проектных предложений. Химическая отрасль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84371"/>
              </p:ext>
            </p:extLst>
          </p:nvPr>
        </p:nvGraphicFramePr>
        <p:xfrm>
          <a:off x="2973286" y="653932"/>
          <a:ext cx="9218714" cy="6204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955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50220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1561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266999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11082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5634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z-Cyrl-U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проекта, млн.</a:t>
                      </a:r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56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расширение существующих мощностей по производству аммиака в АО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Навоиазот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"Узкимесаноат"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Навоийская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840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производства карбамида в АО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Навоиазот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"Узкимесаноат"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Навоийская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56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производства бутандиола 1,4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"Узкимесаноат"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Навоийская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840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существующих мощностей по производству аммиака и карбамида АО "Максам-Чирчик"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"Узкимесаноат"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Ташкентская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56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газохимического комплекса ООО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olefins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(МТО-2)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Узкимесаноат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Каракалпакстан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1134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системы обращения с твердыми бытовыми отходами в Ферганской долине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экология, охрана окружающей среды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по вопросам изменения климата.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Ферганская долина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1134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системы обращения с твердыми бытовыми отходами в Хорезмской области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экология, охрана окружающей среды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по вопросам изменения климата.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Хорезмская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F76E73-2D05-46A7-90B2-46468CA601FD}"/>
              </a:ext>
            </a:extLst>
          </p:cNvPr>
          <p:cNvSpPr txBox="1"/>
          <p:nvPr/>
        </p:nvSpPr>
        <p:spPr>
          <a:xfrm>
            <a:off x="25988" y="5477855"/>
            <a:ext cx="27948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для других отраслей.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Многие сектора экономики, такие как фармацевтика, строительство, сельское хозяйство, энергетика, зависят от химической промышленности для поставки сырья и материалов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25989" y="2811959"/>
            <a:ext cx="27948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спрос.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Продукция химической промышленности используется в разных сферах жизни, от бытовых товаров до производства.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14F94C-1D5A-4107-8135-7A4363725F22}"/>
              </a:ext>
            </a:extLst>
          </p:cNvPr>
          <p:cNvSpPr txBox="1"/>
          <p:nvPr/>
        </p:nvSpPr>
        <p:spPr>
          <a:xfrm>
            <a:off x="46625" y="4657997"/>
            <a:ext cx="27948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для экспорта.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Химический сектор Узбекистана ориентирован на экспорт в соседние страны Центральной Азии.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2F5D7-8638-4F1D-BD8D-21862CE62B82}"/>
              </a:ext>
            </a:extLst>
          </p:cNvPr>
          <p:cNvSpPr txBox="1"/>
          <p:nvPr/>
        </p:nvSpPr>
        <p:spPr>
          <a:xfrm>
            <a:off x="25987" y="3590809"/>
            <a:ext cx="279489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сырья.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есть запасы сырья для производства минеральных удобрений, природного газа для энергии и сырой нефти для широкого ассортимента нефтехимических продуктов.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C83A55CC-EC58-4C2E-94A4-C01354EB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5" y="653932"/>
            <a:ext cx="2081793" cy="182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4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Почему стоит инвестировать в горно-геологическую отрасль?</a:t>
            </a: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Перечень проектных предложений. Геология и минеральные ресурсы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62845"/>
              </p:ext>
            </p:extLst>
          </p:nvPr>
        </p:nvGraphicFramePr>
        <p:xfrm>
          <a:off x="2973286" y="657779"/>
          <a:ext cx="9192725" cy="6200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819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5007902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11627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263427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07950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5224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z-Cyrl-U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проекта, млн.</a:t>
                      </a:r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1146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геолого-разведочных работ по участкам добычи драгоценных и редких металлов (Добыча вольфрама и золота на участке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Яхтонг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Самаркандской области; Добыча драгоценных металлов на участке Северная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Нурота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Самаркандской и Навоийской областях (участки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Каракудук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Давлатхужа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Байрам)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горного дела и геологии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779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 листов для автомобильной промышленности и бытовой техники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горного дела и геологии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Джизакская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522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комплекса по добыче и переработке серебросодержащих руд рудников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Нукракон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и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Космоначи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"Навоийский КМК"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Навоийская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560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Налаживание производства медного кабеля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"Алмалык КМК"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Ташкентская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919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рудника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Ешлик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I" и центрального ремонтного комбината ОКМК -Организация производства и ремонта горных машин и оборудования на базе механического завода (машиностроительный завод)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"Алмалык КМК"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Ташкентский регион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696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разработка участков "Южный-I" и "Южный-II" рудника "Каулди".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"Алмалык КМК"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Ташкентская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1052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золотого рудника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Куйикенджасой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"Алмалык КМК"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Ташкентская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25989" y="2811959"/>
            <a:ext cx="279489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востребованность природных ресурсов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Они лежат в основе всего производства, а также необходимы для создания глобальной инфраструктуры и ремонта уже имеющейся.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14F94C-1D5A-4107-8135-7A4363725F22}"/>
              </a:ext>
            </a:extLst>
          </p:cNvPr>
          <p:cNvSpPr txBox="1"/>
          <p:nvPr/>
        </p:nvSpPr>
        <p:spPr>
          <a:xfrm>
            <a:off x="25987" y="5750004"/>
            <a:ext cx="27948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lang="ru-RU" sz="11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тимулирование</a:t>
            </a: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роста смежных секторов.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Горно-металлургическая промышленность предоставляет сырьё для электротехники, производства строительных материалов, химической промышленности и ювелирного дела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2F5D7-8638-4F1D-BD8D-21862CE62B82}"/>
              </a:ext>
            </a:extLst>
          </p:cNvPr>
          <p:cNvSpPr txBox="1"/>
          <p:nvPr/>
        </p:nvSpPr>
        <p:spPr>
          <a:xfrm>
            <a:off x="25987" y="3654224"/>
            <a:ext cx="27948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потенциала стратегически важных ископаемых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стране принято решение сосредоточиться на добыче высокодоходных минеральных ресурсов, (золота, серебра, меди, урана, углеводородов, цинка), минералов с высокой добавочной стоимостью (меди, железа, свинца и других технологических металлов, металлов, необходимых для перехода к «зелёной энергетике» (лития, меди, вольфрама, молибдена, ниобия, магния, тантала, графита).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9C52036-858B-42FB-8202-9851876B5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" y="691454"/>
            <a:ext cx="1773621" cy="16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0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транспортную инфраструктуру?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Транспортная инфраструктура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42704"/>
              </p:ext>
            </p:extLst>
          </p:nvPr>
        </p:nvGraphicFramePr>
        <p:xfrm>
          <a:off x="2973286" y="657778"/>
          <a:ext cx="9217305" cy="6200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893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5021293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15401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437806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939912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5831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z-Cyrl-U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проекта, млн.</a:t>
                      </a:r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907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инфраструктуры "Ташкентского метрополитена" в том числе, за счет модернизации существующих линий метрополитена, также поэтапное обеспечение оборудованием и запчастями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транспорта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Ташкент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499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Закупки Электробусов для города Самарканда (2-стадия)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транспорта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Самаркандская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58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Электробусы для города Наманган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транспорта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Наманганская область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623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новой объездной дороги города Чирчик (соединяющей автомагистрали 4Р5 и 4K755A) (на основе ГЧП)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Ташкентская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623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участка протяженностью 765-806 км автодороги А380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Гузор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-Бухара-Нукус-Бейнеу"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Каракалпакстан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58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224-302 км автодороги А376 "Коканд-Джизак"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Сырдарьинская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09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участка протяженностью 1095-1120 км автодороги М39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Олмата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-Бишкек-Ташкент-Термез"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Самаркандская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458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автомобильных дорог общего пользования местного значения в Республике Каракалпакстан и Хорезмской области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Каракалпакстан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458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участка 0-37 км (37 км) автомобильной дороги А373 "Гулистан - Бука - Ангрен - Коканд - Андижан"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Сырдарьинская область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61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мостов, путепроводов и искусственных сооружений на территории Республики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республикам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F76E73-2D05-46A7-90B2-46468CA601FD}"/>
              </a:ext>
            </a:extLst>
          </p:cNvPr>
          <p:cNvSpPr txBox="1"/>
          <p:nvPr/>
        </p:nvSpPr>
        <p:spPr>
          <a:xfrm>
            <a:off x="49830" y="4029702"/>
            <a:ext cx="279489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доступности регионов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Инвестиции в транспорт помогают уменьшить изоляцию и развивать регионы, закреплять на территории производство, создавать новые рабочие места.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49830" y="2959640"/>
            <a:ext cx="279489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логистики.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позволяет повысить конкурентоспособность национальных производителей на внутреннем и международном рынках.</a:t>
            </a: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B7239A34-9E7D-4E21-B867-330EAA87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0" y="692523"/>
            <a:ext cx="1935864" cy="172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5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транспортную инфраструктуру?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проектных предложений. Транспортная инфраструктура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76E73-2D05-46A7-90B2-46468CA601FD}"/>
              </a:ext>
            </a:extLst>
          </p:cNvPr>
          <p:cNvSpPr txBox="1"/>
          <p:nvPr/>
        </p:nvSpPr>
        <p:spPr>
          <a:xfrm>
            <a:off x="122914" y="4635206"/>
            <a:ext cx="279489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4. .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транспортных перевозок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улучшение условий труда водителей и перевозчиков.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113584" y="2958501"/>
            <a:ext cx="27948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экологической обстановки.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совершенствования транспортной инфраструктуры зависит уровень загрязнения окружающей среды и изменение климата. Внедрение новых технологий и материалов помогает уменьшить выбросы в атмосферу и жидкие среды.</a:t>
            </a: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B7239A34-9E7D-4E21-B867-330EAA87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0" y="692523"/>
            <a:ext cx="1935864" cy="172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FD4678-1E44-4CC8-A52B-EF21E0289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36499"/>
              </p:ext>
            </p:extLst>
          </p:nvPr>
        </p:nvGraphicFramePr>
        <p:xfrm>
          <a:off x="3029987" y="657780"/>
          <a:ext cx="9162012" cy="6221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476">
                  <a:extLst>
                    <a:ext uri="{9D8B030D-6E8A-4147-A177-3AD203B41FA5}">
                      <a16:colId xmlns:a16="http://schemas.microsoft.com/office/drawing/2014/main" val="3839700657"/>
                    </a:ext>
                  </a:extLst>
                </a:gridCol>
                <a:gridCol w="4848631">
                  <a:extLst>
                    <a:ext uri="{9D8B030D-6E8A-4147-A177-3AD203B41FA5}">
                      <a16:colId xmlns:a16="http://schemas.microsoft.com/office/drawing/2014/main" val="663834987"/>
                    </a:ext>
                  </a:extLst>
                </a:gridCol>
                <a:gridCol w="1573359">
                  <a:extLst>
                    <a:ext uri="{9D8B030D-6E8A-4147-A177-3AD203B41FA5}">
                      <a16:colId xmlns:a16="http://schemas.microsoft.com/office/drawing/2014/main" val="570031536"/>
                    </a:ext>
                  </a:extLst>
                </a:gridCol>
                <a:gridCol w="1246313">
                  <a:extLst>
                    <a:ext uri="{9D8B030D-6E8A-4147-A177-3AD203B41FA5}">
                      <a16:colId xmlns:a16="http://schemas.microsoft.com/office/drawing/2014/main" val="1148654473"/>
                    </a:ext>
                  </a:extLst>
                </a:gridCol>
                <a:gridCol w="1093233">
                  <a:extLst>
                    <a:ext uri="{9D8B030D-6E8A-4147-A177-3AD203B41FA5}">
                      <a16:colId xmlns:a16="http://schemas.microsoft.com/office/drawing/2014/main" val="3893260677"/>
                    </a:ext>
                  </a:extLst>
                </a:gridCol>
              </a:tblGrid>
              <a:tr h="431242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проекта, млн.$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799749"/>
                  </a:ext>
                </a:extLst>
              </a:tr>
              <a:tr h="438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участка 24-182 км автодороги 4Р40 "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Даштабад-Зомин-Бахмал-Галлаорол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Джизакская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92054"/>
                  </a:ext>
                </a:extLst>
              </a:tr>
              <a:tr h="5400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4R160 " Ургенч" -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Гурлан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Мангит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Реконструкция 5-75 км автомобильной дороги "Граница Республики Туркменистан"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Хорезмская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6532"/>
                  </a:ext>
                </a:extLst>
              </a:tr>
              <a:tr h="431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участка 207-365 км автодороги М37 "Самарканд-Бухара-Туркменбаши"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Бухарская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87525"/>
                  </a:ext>
                </a:extLst>
              </a:tr>
              <a:tr h="52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5-43 км и 68-130 км автодороги A380 "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Гузор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-Бухара-Нукус-Бейнеу"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Кашкадарьинская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10123"/>
                  </a:ext>
                </a:extLst>
              </a:tr>
              <a:tr h="448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участка М-39  1037-1081 км 4-полосной автодороги "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Олмата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-Бишкек-Ташкент-Термез".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Самаркандская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299755"/>
                  </a:ext>
                </a:extLst>
              </a:tr>
              <a:tr h="59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маршрут 4Р60 "ш. Учкудук - с.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Набиточка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с.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Акбайтал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с.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Кукаяз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-граница Республики Казахстан" протяженностью 0-198 км. На участке ведется строительство дороги с бетонным покрытием.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Навоийская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822952"/>
                  </a:ext>
                </a:extLst>
              </a:tr>
              <a:tr h="735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нового участка автодороги Бухара-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халка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протяженностью 8 км, соединяющего 228-й километровый участок автомагистрали A380 с 276-м километровым участком автомагистрали M37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Узавтойул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Бухарская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13647"/>
                  </a:ext>
                </a:extLst>
              </a:tr>
              <a:tr h="52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управление международным аэропортом Андижан (на базе ГЧП)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Uzbekistan Airports"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Андижанская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011777"/>
                  </a:ext>
                </a:extLst>
              </a:tr>
              <a:tr h="654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очистных сооружений Намангана (на базе ГЧП)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строительства и жилищно-коммунального хозяйства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Наманганская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62256"/>
                  </a:ext>
                </a:extLst>
              </a:tr>
              <a:tr h="431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 железнодорожной линии Навои-Учкудук</a:t>
                      </a: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Ўзбекистон</a:t>
                      </a:r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темир</a:t>
                      </a:r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йўллари</a:t>
                      </a:r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АО</a:t>
                      </a: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Навоийская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26755"/>
                  </a:ext>
                </a:extLst>
              </a:tr>
              <a:tr h="4455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 железнодорожного участка Ташкент-Ангрен</a:t>
                      </a: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Ўзбекистон</a:t>
                      </a:r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темир</a:t>
                      </a:r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йўллари</a:t>
                      </a:r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АО</a:t>
                      </a: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Ташкент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3" marR="5273" marT="527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8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104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5814</TotalTime>
  <Words>3841</Words>
  <Application>Microsoft Office PowerPoint</Application>
  <PresentationFormat>Широкоэкранный</PresentationFormat>
  <Paragraphs>850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Geomanist Regular</vt:lpstr>
      <vt:lpstr>Lato</vt:lpstr>
      <vt:lpstr>Montserrat</vt:lpstr>
      <vt:lpstr>Poppins</vt:lpstr>
      <vt:lpstr>Segoe UI</vt:lpstr>
      <vt:lpstr>Segoe UI Light</vt:lpstr>
      <vt:lpstr>Times New Roman</vt:lpstr>
      <vt:lpstr>Wingdings</vt:lpstr>
      <vt:lpstr>Тема Office</vt:lpstr>
      <vt:lpstr>1_Office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Мийрбек Джапаков</cp:lastModifiedBy>
  <cp:revision>169</cp:revision>
  <dcterms:created xsi:type="dcterms:W3CDTF">2025-05-06T13:27:45Z</dcterms:created>
  <dcterms:modified xsi:type="dcterms:W3CDTF">2025-06-23T05:12:09Z</dcterms:modified>
</cp:coreProperties>
</file>