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4373" autoAdjust="0"/>
  </p:normalViewPr>
  <p:slideViewPr>
    <p:cSldViewPr snapToGrid="0">
      <p:cViewPr varScale="1">
        <p:scale>
          <a:sx n="115" d="100"/>
          <a:sy n="115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3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1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2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3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1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2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2.png"/><Relationship Id="rId5" Type="http://schemas.openxmlformats.org/officeDocument/2006/relationships/diagramData" Target="../diagrams/data2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2.xm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556911" cy="5883396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66819" y="208927"/>
            <a:ext cx="4698166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uz-Cyrl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полипропилена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93597" y="1210459"/>
            <a:ext cx="2699653" cy="112222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uz-Cyrl-UZ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полипропилена и синтетической нити 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3225477" y="1153345"/>
            <a:ext cx="130778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377745" y="2334869"/>
            <a:ext cx="112873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Подготовка сырья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60807" y="2221039"/>
            <a:ext cx="1547593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Синтез и концентрирование полипропилена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37853" y="2236439"/>
            <a:ext cx="148469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Стабилизация, полимеризация и изоляция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433127" y="2390316"/>
            <a:ext cx="1128732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32646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689957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316286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различных марок и составов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425200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507856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97070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97069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2884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2483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9530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100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тыс. тонн полипропилена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7383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полипропилена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946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591407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8986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10948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759760" y="553682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9B6BBBA-641E-4319-85E5-CBD3BB9622A5}"/>
              </a:ext>
            </a:extLst>
          </p:cNvPr>
          <p:cNvSpPr txBox="1"/>
          <p:nvPr/>
        </p:nvSpPr>
        <p:spPr>
          <a:xfrm>
            <a:off x="260923" y="2019963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115835"/>
              </p:ext>
            </p:extLst>
          </p:nvPr>
        </p:nvGraphicFramePr>
        <p:xfrm>
          <a:off x="258409" y="3717338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2" name="Picture 2" descr="3,509 Benzene Icon Royalty-Free Images, Stock Photos &amp; Pictures |  Shutterstock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333" b="90000" l="10000" r="90000">
                        <a14:foregroundMark x1="54167" y1="29167" x2="54167" y2="29167"/>
                        <a14:foregroundMark x1="52500" y1="11333" x2="52500" y2="11333"/>
                        <a14:foregroundMark x1="32833" y1="38000" x2="32833" y2="38000"/>
                        <a14:foregroundMark x1="17500" y1="29333" x2="17500" y2="29333"/>
                        <a14:foregroundMark x1="29333" y1="49500" x2="29333" y2="49500"/>
                        <a14:foregroundMark x1="32000" y1="49833" x2="32000" y2="49833"/>
                        <a14:foregroundMark x1="22167" y1="33500" x2="22167" y2="33500"/>
                        <a14:foregroundMark x1="22167" y1="66333" x2="22167" y2="66333"/>
                        <a14:foregroundMark x1="16333" y1="68833" x2="16333" y2="68833"/>
                        <a14:foregroundMark x1="40000" y1="66500" x2="40000" y2="66500"/>
                        <a14:foregroundMark x1="48333" y1="70167" x2="48333" y2="70167"/>
                        <a14:foregroundMark x1="51167" y1="87667" x2="51167" y2="87667"/>
                        <a14:foregroundMark x1="50667" y1="82500" x2="50667" y2="82500"/>
                        <a14:foregroundMark x1="62333" y1="67000" x2="62333" y2="67000"/>
                        <a14:foregroundMark x1="60333" y1="65167" x2="60333" y2="65167"/>
                        <a14:foregroundMark x1="70500" y1="62000" x2="70500" y2="62000"/>
                        <a14:foregroundMark x1="83833" y1="68333" x2="83833" y2="68333"/>
                        <a14:foregroundMark x1="78333" y1="65500" x2="78333" y2="65500"/>
                        <a14:foregroundMark x1="70333" y1="50333" x2="70333" y2="50333"/>
                        <a14:foregroundMark x1="72667" y1="38167" x2="72667" y2="38167"/>
                        <a14:foregroundMark x1="86167" y1="30500" x2="86167" y2="30500"/>
                        <a14:foregroundMark x1="78167" y1="34000" x2="78167" y2="34000"/>
                        <a14:foregroundMark x1="61500" y1="31667" x2="61500" y2="31667"/>
                        <a14:foregroundMark x1="61000" y1="34500" x2="61000" y2="34500"/>
                        <a14:foregroundMark x1="50667" y1="17500" x2="50667" y2="17500"/>
                        <a14:foregroundMark x1="42167" y1="32167" x2="42167" y2="32167"/>
                        <a14:foregroundMark x1="49667" y1="7333" x2="49667" y2="7333"/>
                        <a14:foregroundMark x1="31333" y1="60500" x2="31333" y2="6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39" y="427226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bject 29">
            <a:extLst>
              <a:ext uri="{FF2B5EF4-FFF2-40B4-BE49-F238E27FC236}">
                <a16:creationId xmlns:a16="http://schemas.microsoft.com/office/drawing/2014/main" id="{FAC9F1E5-2DD1-4AE5-A959-C791E01D6E5A}"/>
              </a:ext>
            </a:extLst>
          </p:cNvPr>
          <p:cNvSpPr txBox="1"/>
          <p:nvPr/>
        </p:nvSpPr>
        <p:spPr>
          <a:xfrm>
            <a:off x="5064756" y="5087412"/>
            <a:ext cx="660027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торговли полипропиленом (2024)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00383459-70FE-4C24-8C01-E3FA39802DEA}"/>
              </a:ext>
            </a:extLst>
          </p:cNvPr>
          <p:cNvCxnSpPr>
            <a:cxnSpLocks/>
          </p:cNvCxnSpPr>
          <p:nvPr/>
        </p:nvCxnSpPr>
        <p:spPr>
          <a:xfrm flipV="1">
            <a:off x="5051075" y="5390840"/>
            <a:ext cx="4021527" cy="10133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EFF0F2D-F76C-4A2A-B274-FF61A4279F1F}"/>
              </a:ext>
            </a:extLst>
          </p:cNvPr>
          <p:cNvSpPr/>
          <p:nvPr/>
        </p:nvSpPr>
        <p:spPr>
          <a:xfrm>
            <a:off x="10228148" y="5431070"/>
            <a:ext cx="15257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769745C3-1356-4A62-BF50-3534170A4C87}"/>
              </a:ext>
            </a:extLst>
          </p:cNvPr>
          <p:cNvSpPr/>
          <p:nvPr/>
        </p:nvSpPr>
        <p:spPr>
          <a:xfrm>
            <a:off x="10396206" y="6135201"/>
            <a:ext cx="1088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200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en-US" sz="800" b="0" kern="1200" baseline="300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5176F8F4-277E-4FC6-8CF6-950969108850}"/>
              </a:ext>
            </a:extLst>
          </p:cNvPr>
          <p:cNvCxnSpPr>
            <a:cxnSpLocks/>
          </p:cNvCxnSpPr>
          <p:nvPr/>
        </p:nvCxnSpPr>
        <p:spPr>
          <a:xfrm flipV="1">
            <a:off x="7905734" y="5921392"/>
            <a:ext cx="3624627" cy="473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CAE348C7-87BE-4A8E-BD02-7554538CE4B6}"/>
              </a:ext>
            </a:extLst>
          </p:cNvPr>
          <p:cNvSpPr/>
          <p:nvPr/>
        </p:nvSpPr>
        <p:spPr>
          <a:xfrm>
            <a:off x="5094487" y="5572921"/>
            <a:ext cx="24005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425F"/>
                </a:solidFill>
                <a:latin typeface="Montserrat" pitchFamily="2" charset="-52"/>
              </a:rPr>
              <a:t>Объем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рынка полипропилена в Узбекистане оценивается в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ru-RU" sz="1100" b="1" dirty="0">
                <a:solidFill>
                  <a:srgbClr val="00425F"/>
                </a:solidFill>
                <a:latin typeface="Montserrat" pitchFamily="2" charset="-52"/>
              </a:rPr>
              <a:t>195 млн долларов США.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47" name="Picture 2" descr="Fire ">
            <a:extLst>
              <a:ext uri="{FF2B5EF4-FFF2-40B4-BE49-F238E27FC236}">
                <a16:creationId xmlns:a16="http://schemas.microsoft.com/office/drawing/2014/main" id="{00EEE565-896B-435B-B25B-B7B4000D3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7" y="583183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50AB296-4A8B-4C1C-8648-097A8FFF323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957" y="6119182"/>
            <a:ext cx="252000" cy="252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A242D5E-B494-4B32-B53D-7198C950EFA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208" y="6415279"/>
            <a:ext cx="252000" cy="252000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CBCD340-77FC-49C6-9D07-C503A2776E5E}"/>
              </a:ext>
            </a:extLst>
          </p:cNvPr>
          <p:cNvSpPr/>
          <p:nvPr/>
        </p:nvSpPr>
        <p:spPr>
          <a:xfrm>
            <a:off x="8502560" y="5526188"/>
            <a:ext cx="13893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(</a:t>
            </a:r>
            <a:r>
              <a:rPr lang="ru-RU" sz="1050" b="1" dirty="0" err="1">
                <a:solidFill>
                  <a:srgbClr val="00425F"/>
                </a:solidFill>
                <a:latin typeface="Montserrat" pitchFamily="2" charset="-52"/>
              </a:rPr>
              <a:t>Узб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b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</a:br>
            <a:endParaRPr lang="en-US" sz="1050" b="1" i="1" dirty="0">
              <a:solidFill>
                <a:srgbClr val="00425F"/>
              </a:solidFill>
              <a:latin typeface="Montserrat" pitchFamily="2" charset="-52"/>
            </a:endParaRPr>
          </a:p>
          <a:p>
            <a:pPr algn="ctr">
              <a:lnSpc>
                <a:spcPct val="100000"/>
              </a:lnSpc>
            </a:pPr>
            <a:endParaRPr lang="en-US" sz="105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800" i="1" dirty="0">
              <a:solidFill>
                <a:srgbClr val="00425F"/>
              </a:solidFill>
              <a:latin typeface="Montserrat" pitchFamily="2" charset="-52"/>
            </a:endParaRPr>
          </a:p>
          <a:p>
            <a:pPr algn="ctr">
              <a:lnSpc>
                <a:spcPct val="100000"/>
              </a:lnSpc>
            </a:pPr>
            <a:r>
              <a:rPr lang="en-US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114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en-US" sz="1050" i="1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полипропилена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131836"/>
            <a:ext cx="6263180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211912" y="1344800"/>
            <a:ext cx="647954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40800"/>
              </p:ext>
            </p:extLst>
          </p:nvPr>
        </p:nvGraphicFramePr>
        <p:xfrm>
          <a:off x="610985" y="2670116"/>
          <a:ext cx="6203511" cy="836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878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550878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2003649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098106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88074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Россия</a:t>
                      </a: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~ 69 </a:t>
                      </a:r>
                      <a:r>
                        <a:rPr lang="ru-RU" sz="1200" b="0" kern="1200" spc="-25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тыс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134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38,5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~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32 </a:t>
                      </a:r>
                      <a:r>
                        <a:rPr lang="ru-RU" sz="1200" b="0" kern="1200" spc="-25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тыс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134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~ 22 </a:t>
                      </a:r>
                      <a:r>
                        <a:rPr lang="ru-RU" sz="1200" b="0" kern="1200" spc="-25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тыс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</a:tbl>
          </a:graphicData>
        </a:graphic>
      </p:graphicFrame>
      <p:sp>
        <p:nvSpPr>
          <p:cNvPr id="61" name="object 44">
            <a:extLst>
              <a:ext uri="{FF2B5EF4-FFF2-40B4-BE49-F238E27FC236}">
                <a16:creationId xmlns:a16="http://schemas.microsoft.com/office/drawing/2014/main" id="{3A78A92C-6F24-4C97-A285-406F780DDB5B}"/>
              </a:ext>
            </a:extLst>
          </p:cNvPr>
          <p:cNvSpPr/>
          <p:nvPr/>
        </p:nvSpPr>
        <p:spPr>
          <a:xfrm>
            <a:off x="2326889" y="2600060"/>
            <a:ext cx="1263015" cy="0"/>
          </a:xfrm>
          <a:custGeom>
            <a:avLst/>
            <a:gdLst/>
            <a:ahLst/>
            <a:cxnLst/>
            <a:rect l="l" t="t" r="r" b="b"/>
            <a:pathLst>
              <a:path w="1263014">
                <a:moveTo>
                  <a:pt x="0" y="0"/>
                </a:moveTo>
                <a:lnTo>
                  <a:pt x="1263015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2" name="object 45">
            <a:extLst>
              <a:ext uri="{FF2B5EF4-FFF2-40B4-BE49-F238E27FC236}">
                <a16:creationId xmlns:a16="http://schemas.microsoft.com/office/drawing/2014/main" id="{13027BB2-C065-46A8-905A-65CDDEB9A2D8}"/>
              </a:ext>
            </a:extLst>
          </p:cNvPr>
          <p:cNvSpPr/>
          <p:nvPr/>
        </p:nvSpPr>
        <p:spPr>
          <a:xfrm>
            <a:off x="3840358" y="2601627"/>
            <a:ext cx="1390551" cy="78062"/>
          </a:xfrm>
          <a:custGeom>
            <a:avLst/>
            <a:gdLst/>
            <a:ahLst/>
            <a:cxnLst/>
            <a:rect l="l" t="t" r="r" b="b"/>
            <a:pathLst>
              <a:path w="1263014">
                <a:moveTo>
                  <a:pt x="0" y="0"/>
                </a:moveTo>
                <a:lnTo>
                  <a:pt x="1263015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2297174" y="2160135"/>
            <a:ext cx="14534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Топ-3 экспортеров полипропилена, 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3835319" y="2156700"/>
            <a:ext cx="1412256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стоимость, </a:t>
            </a:r>
            <a:b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2210865" y="2751925"/>
            <a:ext cx="1117283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2198398" y="3020232"/>
            <a:ext cx="65945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2198397" y="3285590"/>
            <a:ext cx="65945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3750586" y="2740443"/>
            <a:ext cx="1056028" cy="19136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3752889" y="3274394"/>
            <a:ext cx="65945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3755776" y="3009036"/>
            <a:ext cx="841336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116378" y="4325197"/>
            <a:ext cx="6671944" cy="241688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 Местные производители продукции из полипропилена могут получить следующие преимущества: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Растущий сектор нефти и газа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Наличие квалифицированной и неквалифицированной рабочей силы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Строительство на основе существующей инфраструктуры и распределительных сетей</a:t>
            </a:r>
            <a:endParaRPr lang="ru-RU" sz="115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Развитие инфраструктуры за счет государства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Стимулы: Свободные экономические зоны предлагают налоговые льготы на землю, корпоративный подоходный налог, воду</a:t>
            </a:r>
            <a:endParaRPr lang="uz-Cyrl-UZ" sz="3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576917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78622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286604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нефтегазовой отрасли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94" name="Graphic 4">
            <a:extLst>
              <a:ext uri="{FF2B5EF4-FFF2-40B4-BE49-F238E27FC236}">
                <a16:creationId xmlns:a16="http://schemas.microsoft.com/office/drawing/2014/main" id="{9EA27E2B-41C9-4C70-B7EC-6170E71C09EA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11" name="Freeform: Shape 6">
              <a:extLst>
                <a:ext uri="{FF2B5EF4-FFF2-40B4-BE49-F238E27FC236}">
                  <a16:creationId xmlns:a16="http://schemas.microsoft.com/office/drawing/2014/main" id="{2EDCB533-2FD0-4A6E-801F-1B7C73C5AB46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7">
              <a:extLst>
                <a:ext uri="{FF2B5EF4-FFF2-40B4-BE49-F238E27FC236}">
                  <a16:creationId xmlns:a16="http://schemas.microsoft.com/office/drawing/2014/main" id="{1AE4EE73-B56A-4A30-8F34-120D48D40D0F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3" name="Freeform: Shape 8">
              <a:extLst>
                <a:ext uri="{FF2B5EF4-FFF2-40B4-BE49-F238E27FC236}">
                  <a16:creationId xmlns:a16="http://schemas.microsoft.com/office/drawing/2014/main" id="{857A12C3-6EAB-4E8E-B7C1-BBD12E94BB20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9">
              <a:extLst>
                <a:ext uri="{FF2B5EF4-FFF2-40B4-BE49-F238E27FC236}">
                  <a16:creationId xmlns:a16="http://schemas.microsoft.com/office/drawing/2014/main" id="{7CCD6C0E-4C6C-413A-97A4-09DAE201261E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0">
              <a:extLst>
                <a:ext uri="{FF2B5EF4-FFF2-40B4-BE49-F238E27FC236}">
                  <a16:creationId xmlns:a16="http://schemas.microsoft.com/office/drawing/2014/main" id="{45739049-8DAB-440A-B08A-835039B5679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6" name="Freeform: Shape 11">
              <a:extLst>
                <a:ext uri="{FF2B5EF4-FFF2-40B4-BE49-F238E27FC236}">
                  <a16:creationId xmlns:a16="http://schemas.microsoft.com/office/drawing/2014/main" id="{1A761F91-9A39-4338-84ED-DCBF6DD7D7D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7" name="Freeform: Shape 12">
              <a:extLst>
                <a:ext uri="{FF2B5EF4-FFF2-40B4-BE49-F238E27FC236}">
                  <a16:creationId xmlns:a16="http://schemas.microsoft.com/office/drawing/2014/main" id="{A70ED54F-04CA-4B57-BF7D-93ACB80B757F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13">
              <a:extLst>
                <a:ext uri="{FF2B5EF4-FFF2-40B4-BE49-F238E27FC236}">
                  <a16:creationId xmlns:a16="http://schemas.microsoft.com/office/drawing/2014/main" id="{2F91501A-A28C-4F33-BD4E-6D8E6A060C4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9" name="Freeform: Shape 14">
              <a:extLst>
                <a:ext uri="{FF2B5EF4-FFF2-40B4-BE49-F238E27FC236}">
                  <a16:creationId xmlns:a16="http://schemas.microsoft.com/office/drawing/2014/main" id="{F352ADD1-3CD5-47E3-AE81-DBABC7217A77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0" name="Freeform: Shape 15">
              <a:extLst>
                <a:ext uri="{FF2B5EF4-FFF2-40B4-BE49-F238E27FC236}">
                  <a16:creationId xmlns:a16="http://schemas.microsoft.com/office/drawing/2014/main" id="{5B1950E2-92D7-435C-ABC9-3E2D136C599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21" name="Freeform: Shape 16">
              <a:extLst>
                <a:ext uri="{FF2B5EF4-FFF2-40B4-BE49-F238E27FC236}">
                  <a16:creationId xmlns:a16="http://schemas.microsoft.com/office/drawing/2014/main" id="{47BFF8DF-738E-4FBA-B911-94510DFBE8C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2" name="Freeform: Shape 17">
              <a:extLst>
                <a:ext uri="{FF2B5EF4-FFF2-40B4-BE49-F238E27FC236}">
                  <a16:creationId xmlns:a16="http://schemas.microsoft.com/office/drawing/2014/main" id="{53E551A9-3F2F-45DA-AEEA-C54735ABC27A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3" name="Freeform: Shape 18">
              <a:extLst>
                <a:ext uri="{FF2B5EF4-FFF2-40B4-BE49-F238E27FC236}">
                  <a16:creationId xmlns:a16="http://schemas.microsoft.com/office/drawing/2014/main" id="{B71B1DE6-2C03-43B5-B394-7A230A0CA2D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24" name="Freeform: Shape 19">
              <a:extLst>
                <a:ext uri="{FF2B5EF4-FFF2-40B4-BE49-F238E27FC236}">
                  <a16:creationId xmlns:a16="http://schemas.microsoft.com/office/drawing/2014/main" id="{DEDBDE04-6CFA-4A9E-AEFF-5C542135336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5" name="Freeform: Shape 20">
              <a:extLst>
                <a:ext uri="{FF2B5EF4-FFF2-40B4-BE49-F238E27FC236}">
                  <a16:creationId xmlns:a16="http://schemas.microsoft.com/office/drawing/2014/main" id="{143B0121-8D61-425A-BC42-70088E538F8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6" name="Freeform: Shape 21">
              <a:extLst>
                <a:ext uri="{FF2B5EF4-FFF2-40B4-BE49-F238E27FC236}">
                  <a16:creationId xmlns:a16="http://schemas.microsoft.com/office/drawing/2014/main" id="{6380DBD7-09A6-4BFA-A6C8-E0850479FB7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7" name="Freeform: Shape 22">
              <a:extLst>
                <a:ext uri="{FF2B5EF4-FFF2-40B4-BE49-F238E27FC236}">
                  <a16:creationId xmlns:a16="http://schemas.microsoft.com/office/drawing/2014/main" id="{1DF4051C-15A0-460F-8DDB-5D91CB79926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3855C96-C2BE-4BC2-AD8E-334D0CB423BF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416" y="332178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21">
            <a:extLst>
              <a:ext uri="{FF2B5EF4-FFF2-40B4-BE49-F238E27FC236}">
                <a16:creationId xmlns:a16="http://schemas.microsoft.com/office/drawing/2014/main" id="{D27B7A8E-8AF0-4C1C-8C1A-FFDE8F229616}"/>
              </a:ext>
            </a:extLst>
          </p:cNvPr>
          <p:cNvSpPr/>
          <p:nvPr/>
        </p:nvSpPr>
        <p:spPr>
          <a:xfrm>
            <a:off x="10304514" y="2405384"/>
            <a:ext cx="959489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Наваийская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11" name="Connector: Elbow 26">
            <a:extLst>
              <a:ext uri="{FF2B5EF4-FFF2-40B4-BE49-F238E27FC236}">
                <a16:creationId xmlns:a16="http://schemas.microsoft.com/office/drawing/2014/main" id="{D27C6AAA-4EC4-48E6-82D2-695772CE55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65945" y="2554857"/>
            <a:ext cx="421903" cy="498468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6" name="Table 24">
            <a:extLst>
              <a:ext uri="{FF2B5EF4-FFF2-40B4-BE49-F238E27FC236}">
                <a16:creationId xmlns:a16="http://schemas.microsoft.com/office/drawing/2014/main" id="{2793303F-29A3-4B2F-B2CB-4DDDB6033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830274"/>
              </p:ext>
            </p:extLst>
          </p:nvPr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Наваийская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111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74254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1A64C4-5D09-45BD-95B6-C19C775DAE63}"/>
              </a:ext>
            </a:extLst>
          </p:cNvPr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416" y="2735262"/>
            <a:ext cx="180000" cy="180000"/>
          </a:xfrm>
          <a:prstGeom prst="rect">
            <a:avLst/>
          </a:prstGeom>
        </p:spPr>
      </p:pic>
      <p:pic>
        <p:nvPicPr>
          <p:cNvPr id="86" name="Picture 6_0" descr="Китай ">
            <a:extLst>
              <a:ext uri="{FF2B5EF4-FFF2-40B4-BE49-F238E27FC236}">
                <a16:creationId xmlns:a16="http://schemas.microsoft.com/office/drawing/2014/main" id="{A8FB4217-9E75-4269-BFE2-0A07C63A7EAD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673416" y="3044409"/>
            <a:ext cx="179640" cy="179640"/>
          </a:xfrm>
          <a:prstGeom prst="rect">
            <a:avLst/>
          </a:prstGeom>
          <a:ln>
            <a:noFill/>
          </a:ln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5651</TotalTime>
  <Words>548</Words>
  <Application>Microsoft Office PowerPoint</Application>
  <PresentationFormat>Широкоэкранный</PresentationFormat>
  <Paragraphs>126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194</cp:revision>
  <dcterms:created xsi:type="dcterms:W3CDTF">2024-07-25T07:55:13Z</dcterms:created>
  <dcterms:modified xsi:type="dcterms:W3CDTF">2025-04-27T12:15:45Z</dcterms:modified>
</cp:coreProperties>
</file>