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Data" Target="../diagrams/data2.xml"/><Relationship Id="rId21" Type="http://schemas.openxmlformats.org/officeDocument/2006/relationships/image" Target="../media/image18.png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45237" y="208927"/>
            <a:ext cx="541974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инвертора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210" y="2334768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92217" y="2415676"/>
            <a:ext cx="154759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Сборка и монтаж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6490" y="2412740"/>
            <a:ext cx="148469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Тестирование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64759" y="2304370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отгрузка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16286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25200"/>
            <a:ext cx="1476426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~20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953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тыс. штук инвертора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инвертора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946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898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291527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146889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</a:t>
            </a:r>
            <a:r>
              <a:rPr lang="ru-RU" sz="1400" b="1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инветорами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524384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5360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инвертора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D80F716-B5E0-4AB9-A799-697B2CF8AFB1}"/>
              </a:ext>
            </a:extLst>
          </p:cNvPr>
          <p:cNvSpPr/>
          <p:nvPr/>
        </p:nvSpPr>
        <p:spPr>
          <a:xfrm>
            <a:off x="5769441" y="5646873"/>
            <a:ext cx="2444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 увеличением числа альтернативных источников энергии спрос на инверторы значительно растет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500B80E-7684-4739-919F-741663B09662}"/>
              </a:ext>
            </a:extLst>
          </p:cNvPr>
          <p:cNvSpPr/>
          <p:nvPr/>
        </p:nvSpPr>
        <p:spPr>
          <a:xfrm>
            <a:off x="8591469" y="6023179"/>
            <a:ext cx="10631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млн 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16284695-3673-431A-BBBE-FB88E363034C}"/>
              </a:ext>
            </a:extLst>
          </p:cNvPr>
          <p:cNvSpPr/>
          <p:nvPr/>
        </p:nvSpPr>
        <p:spPr>
          <a:xfrm>
            <a:off x="10013710" y="6023179"/>
            <a:ext cx="11288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160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млн долл.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8A76F945-BFE4-44B8-BFFA-00481CA8FE88}"/>
              </a:ext>
            </a:extLst>
          </p:cNvPr>
          <p:cNvSpPr/>
          <p:nvPr/>
        </p:nvSpPr>
        <p:spPr>
          <a:xfrm>
            <a:off x="8709290" y="5597872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430A1D3-CEF7-4327-9A7B-0B2F319E6993}"/>
              </a:ext>
            </a:extLst>
          </p:cNvPr>
          <p:cNvSpPr/>
          <p:nvPr/>
        </p:nvSpPr>
        <p:spPr>
          <a:xfrm>
            <a:off x="9672152" y="5536912"/>
            <a:ext cx="18594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74C8DC5A-2C9A-4A3E-876E-0E2A7F5B3106}"/>
              </a:ext>
            </a:extLst>
          </p:cNvPr>
          <p:cNvSpPr/>
          <p:nvPr/>
        </p:nvSpPr>
        <p:spPr>
          <a:xfrm>
            <a:off x="5247879" y="5787600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Picture 2" descr="Инвертор – Бесплатные иконки: транспорт">
            <a:extLst>
              <a:ext uri="{FF2B5EF4-FFF2-40B4-BE49-F238E27FC236}">
                <a16:creationId xmlns:a16="http://schemas.microsoft.com/office/drawing/2014/main" id="{505263DE-B2B3-456A-B5AF-572AE41E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08" y="5834541"/>
            <a:ext cx="293462" cy="293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инвертера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0364F800-9AC9-475D-BEBF-5D3760029B3B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C0C55FA9-D1EE-47C7-A522-14366652E38C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кондиционера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FB9F5030-BFD1-47AE-8CD1-88424964510E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0" name="object 50">
            <a:extLst>
              <a:ext uri="{FF2B5EF4-FFF2-40B4-BE49-F238E27FC236}">
                <a16:creationId xmlns:a16="http://schemas.microsoft.com/office/drawing/2014/main" id="{F8BD48A7-873F-42FE-8F51-806D513232F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1" name="object 49">
            <a:extLst>
              <a:ext uri="{FF2B5EF4-FFF2-40B4-BE49-F238E27FC236}">
                <a16:creationId xmlns:a16="http://schemas.microsoft.com/office/drawing/2014/main" id="{B1723405-C0EC-47BE-ABEC-12793DB300A1}"/>
              </a:ext>
            </a:extLst>
          </p:cNvPr>
          <p:cNvSpPr txBox="1"/>
          <p:nvPr/>
        </p:nvSpPr>
        <p:spPr>
          <a:xfrm>
            <a:off x="2849759" y="171570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кондиционеров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pSp>
        <p:nvGrpSpPr>
          <p:cNvPr id="126" name="object 43">
            <a:extLst>
              <a:ext uri="{FF2B5EF4-FFF2-40B4-BE49-F238E27FC236}">
                <a16:creationId xmlns:a16="http://schemas.microsoft.com/office/drawing/2014/main" id="{4D643716-6648-4573-B289-0A43F05566EB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88A71463-1639-4824-A32A-B56F2336F27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8" name="object 45">
              <a:extLst>
                <a:ext uri="{FF2B5EF4-FFF2-40B4-BE49-F238E27FC236}">
                  <a16:creationId xmlns:a16="http://schemas.microsoft.com/office/drawing/2014/main" id="{3ADA4940-B5D3-4ADD-BC99-2599BF158C9E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9" name="object 46">
              <a:extLst>
                <a:ext uri="{FF2B5EF4-FFF2-40B4-BE49-F238E27FC236}">
                  <a16:creationId xmlns:a16="http://schemas.microsoft.com/office/drawing/2014/main" id="{C02E5001-A20F-44BD-BE51-2F92D01350A3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0" name="object 47">
              <a:extLst>
                <a:ext uri="{FF2B5EF4-FFF2-40B4-BE49-F238E27FC236}">
                  <a16:creationId xmlns:a16="http://schemas.microsoft.com/office/drawing/2014/main" id="{A8AF0220-C1F6-4A92-835F-875210972A87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365354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Кашкадарьинская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37" idx="208"/>
          </p:cNvCxnSpPr>
          <p:nvPr/>
        </p:nvCxnSpPr>
        <p:spPr>
          <a:xfrm rot="5400000">
            <a:off x="10081950" y="2727794"/>
            <a:ext cx="952361" cy="858122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4575"/>
              </p:ext>
            </p:extLst>
          </p:nvPr>
        </p:nvGraphicFramePr>
        <p:xfrm>
          <a:off x="6853544" y="3354641"/>
          <a:ext cx="1677229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8078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Кашкадарьинская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28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57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9" name="object 13">
            <a:extLst>
              <a:ext uri="{FF2B5EF4-FFF2-40B4-BE49-F238E27FC236}">
                <a16:creationId xmlns:a16="http://schemas.microsoft.com/office/drawing/2014/main" id="{9A620536-4008-46C5-BB95-A4DCA0C3111F}"/>
              </a:ext>
            </a:extLst>
          </p:cNvPr>
          <p:cNvSpPr txBox="1"/>
          <p:nvPr/>
        </p:nvSpPr>
        <p:spPr>
          <a:xfrm>
            <a:off x="245773" y="4693386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инверторов могут извлечь выгоду из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90" name="Таблица 7">
            <a:extLst>
              <a:ext uri="{FF2B5EF4-FFF2-40B4-BE49-F238E27FC236}">
                <a16:creationId xmlns:a16="http://schemas.microsoft.com/office/drawing/2014/main" id="{5B3892E9-5483-4ED6-9A55-160C59D41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09422"/>
              </p:ext>
            </p:extLst>
          </p:nvPr>
        </p:nvGraphicFramePr>
        <p:xfrm>
          <a:off x="184849" y="2247637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Тайван</a:t>
                      </a: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ь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755820A8-5F22-4620-AD64-AAE0CA793C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5" y="2614452"/>
            <a:ext cx="142390" cy="124839"/>
          </a:xfrm>
          <a:prstGeom prst="rect">
            <a:avLst/>
          </a:prstGeom>
        </p:spPr>
      </p:pic>
      <p:sp>
        <p:nvSpPr>
          <p:cNvPr id="95" name="object 20">
            <a:extLst>
              <a:ext uri="{FF2B5EF4-FFF2-40B4-BE49-F238E27FC236}">
                <a16:creationId xmlns:a16="http://schemas.microsoft.com/office/drawing/2014/main" id="{ACFB3E49-6ED4-4BA4-AD19-6C022D266C6F}"/>
              </a:ext>
            </a:extLst>
          </p:cNvPr>
          <p:cNvSpPr/>
          <p:nvPr/>
        </p:nvSpPr>
        <p:spPr>
          <a:xfrm>
            <a:off x="1517194" y="2312508"/>
            <a:ext cx="324252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2C31F9D1-88FB-4C05-BA3F-79CAFAFB0DF0}"/>
              </a:ext>
            </a:extLst>
          </p:cNvPr>
          <p:cNvSpPr/>
          <p:nvPr/>
        </p:nvSpPr>
        <p:spPr>
          <a:xfrm>
            <a:off x="1517193" y="2601596"/>
            <a:ext cx="100112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46E42C8-8B2C-43FB-8AB1-3042D1DE61B8}"/>
              </a:ext>
            </a:extLst>
          </p:cNvPr>
          <p:cNvSpPr/>
          <p:nvPr/>
        </p:nvSpPr>
        <p:spPr>
          <a:xfrm>
            <a:off x="1517195" y="2866954"/>
            <a:ext cx="280649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EF64B060-33B1-491C-B9CC-85F164CB3D8C}"/>
              </a:ext>
            </a:extLst>
          </p:cNvPr>
          <p:cNvSpPr/>
          <p:nvPr/>
        </p:nvSpPr>
        <p:spPr>
          <a:xfrm>
            <a:off x="1517194" y="3142180"/>
            <a:ext cx="20785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20">
            <a:extLst>
              <a:ext uri="{FF2B5EF4-FFF2-40B4-BE49-F238E27FC236}">
                <a16:creationId xmlns:a16="http://schemas.microsoft.com/office/drawing/2014/main" id="{7D34DD0A-AAC6-4268-AF67-2E65399236AC}"/>
              </a:ext>
            </a:extLst>
          </p:cNvPr>
          <p:cNvSpPr/>
          <p:nvPr/>
        </p:nvSpPr>
        <p:spPr>
          <a:xfrm>
            <a:off x="1517193" y="3416465"/>
            <a:ext cx="56878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C0B1376A-FAD0-4BB7-B217-5F8B86607A5E}"/>
              </a:ext>
            </a:extLst>
          </p:cNvPr>
          <p:cNvSpPr/>
          <p:nvPr/>
        </p:nvSpPr>
        <p:spPr>
          <a:xfrm>
            <a:off x="1512749" y="3692197"/>
            <a:ext cx="17331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5B73DA3D-D35E-43F3-AEED-8044DC12F8CD}"/>
              </a:ext>
            </a:extLst>
          </p:cNvPr>
          <p:cNvSpPr/>
          <p:nvPr/>
        </p:nvSpPr>
        <p:spPr>
          <a:xfrm>
            <a:off x="1520208" y="3958733"/>
            <a:ext cx="565767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1E644E9C-2095-4A82-9E84-9703E0C08A2A}"/>
              </a:ext>
            </a:extLst>
          </p:cNvPr>
          <p:cNvSpPr/>
          <p:nvPr/>
        </p:nvSpPr>
        <p:spPr>
          <a:xfrm>
            <a:off x="2837449" y="2594556"/>
            <a:ext cx="100112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AA2677A1-F9E7-4165-A37C-88F77181254C}"/>
              </a:ext>
            </a:extLst>
          </p:cNvPr>
          <p:cNvSpPr/>
          <p:nvPr/>
        </p:nvSpPr>
        <p:spPr>
          <a:xfrm>
            <a:off x="4152626" y="2312508"/>
            <a:ext cx="68332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97ABBE91-8AA0-4834-91F0-1E909D7625FF}"/>
              </a:ext>
            </a:extLst>
          </p:cNvPr>
          <p:cNvSpPr/>
          <p:nvPr/>
        </p:nvSpPr>
        <p:spPr>
          <a:xfrm>
            <a:off x="4152626" y="2859914"/>
            <a:ext cx="79226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CC7E6E6F-5DE9-4F1F-B07E-AFC39E2FE356}"/>
              </a:ext>
            </a:extLst>
          </p:cNvPr>
          <p:cNvSpPr/>
          <p:nvPr/>
        </p:nvSpPr>
        <p:spPr>
          <a:xfrm>
            <a:off x="4155514" y="2594556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12512B54-59D6-426C-9262-23CCA5D44879}"/>
              </a:ext>
            </a:extLst>
          </p:cNvPr>
          <p:cNvSpPr/>
          <p:nvPr/>
        </p:nvSpPr>
        <p:spPr>
          <a:xfrm>
            <a:off x="4152625" y="3145644"/>
            <a:ext cx="5955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object 20">
            <a:extLst>
              <a:ext uri="{FF2B5EF4-FFF2-40B4-BE49-F238E27FC236}">
                <a16:creationId xmlns:a16="http://schemas.microsoft.com/office/drawing/2014/main" id="{C41157A8-4ACC-47C9-9D42-EF1988E1B73D}"/>
              </a:ext>
            </a:extLst>
          </p:cNvPr>
          <p:cNvSpPr/>
          <p:nvPr/>
        </p:nvSpPr>
        <p:spPr>
          <a:xfrm>
            <a:off x="4153926" y="3419929"/>
            <a:ext cx="9799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F65FAB00-DC68-4D80-B7A0-206D55540DB6}"/>
              </a:ext>
            </a:extLst>
          </p:cNvPr>
          <p:cNvSpPr/>
          <p:nvPr/>
        </p:nvSpPr>
        <p:spPr>
          <a:xfrm>
            <a:off x="4155801" y="3695661"/>
            <a:ext cx="4798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5D4C1E1C-0DA2-4E20-A137-91E04CDB76C9}"/>
              </a:ext>
            </a:extLst>
          </p:cNvPr>
          <p:cNvSpPr/>
          <p:nvPr/>
        </p:nvSpPr>
        <p:spPr>
          <a:xfrm>
            <a:off x="4155124" y="3962197"/>
            <a:ext cx="8942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4" name="object 42">
            <a:extLst>
              <a:ext uri="{FF2B5EF4-FFF2-40B4-BE49-F238E27FC236}">
                <a16:creationId xmlns:a16="http://schemas.microsoft.com/office/drawing/2014/main" id="{0A578E66-A648-4446-A6E2-7B01B07320DB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229472"/>
            <a:ext cx="148568" cy="159112"/>
          </a:xfrm>
          <a:prstGeom prst="rect">
            <a:avLst/>
          </a:prstGeom>
        </p:spPr>
      </p:pic>
      <p:sp>
        <p:nvSpPr>
          <p:cNvPr id="115" name="object 20">
            <a:extLst>
              <a:ext uri="{FF2B5EF4-FFF2-40B4-BE49-F238E27FC236}">
                <a16:creationId xmlns:a16="http://schemas.microsoft.com/office/drawing/2014/main" id="{AB3664A1-0C80-4D19-A988-E66F2B599EE4}"/>
              </a:ext>
            </a:extLst>
          </p:cNvPr>
          <p:cNvSpPr/>
          <p:nvPr/>
        </p:nvSpPr>
        <p:spPr>
          <a:xfrm>
            <a:off x="5469823" y="2317901"/>
            <a:ext cx="58331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7" name="object 20">
            <a:extLst>
              <a:ext uri="{FF2B5EF4-FFF2-40B4-BE49-F238E27FC236}">
                <a16:creationId xmlns:a16="http://schemas.microsoft.com/office/drawing/2014/main" id="{8B83DD1F-0D37-4830-93E7-24B759B8A3E6}"/>
              </a:ext>
            </a:extLst>
          </p:cNvPr>
          <p:cNvSpPr/>
          <p:nvPr/>
        </p:nvSpPr>
        <p:spPr>
          <a:xfrm>
            <a:off x="5472260" y="2594556"/>
            <a:ext cx="52373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8" name="object 20">
            <a:extLst>
              <a:ext uri="{FF2B5EF4-FFF2-40B4-BE49-F238E27FC236}">
                <a16:creationId xmlns:a16="http://schemas.microsoft.com/office/drawing/2014/main" id="{4C34182D-0711-41FD-B92C-8B519B6C2E64}"/>
              </a:ext>
            </a:extLst>
          </p:cNvPr>
          <p:cNvSpPr/>
          <p:nvPr/>
        </p:nvSpPr>
        <p:spPr>
          <a:xfrm>
            <a:off x="5471037" y="2859914"/>
            <a:ext cx="8249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4191E761-9091-4A51-B0E0-31D3FCCBE258}"/>
              </a:ext>
            </a:extLst>
          </p:cNvPr>
          <p:cNvSpPr/>
          <p:nvPr/>
        </p:nvSpPr>
        <p:spPr>
          <a:xfrm>
            <a:off x="5469822" y="3145644"/>
            <a:ext cx="8262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0" name="object 20">
            <a:extLst>
              <a:ext uri="{FF2B5EF4-FFF2-40B4-BE49-F238E27FC236}">
                <a16:creationId xmlns:a16="http://schemas.microsoft.com/office/drawing/2014/main" id="{1B6A6CD4-072D-4063-8C29-735357F2F1DB}"/>
              </a:ext>
            </a:extLst>
          </p:cNvPr>
          <p:cNvSpPr/>
          <p:nvPr/>
        </p:nvSpPr>
        <p:spPr>
          <a:xfrm>
            <a:off x="5469821" y="3419929"/>
            <a:ext cx="46107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1" name="object 20">
            <a:extLst>
              <a:ext uri="{FF2B5EF4-FFF2-40B4-BE49-F238E27FC236}">
                <a16:creationId xmlns:a16="http://schemas.microsoft.com/office/drawing/2014/main" id="{2961134D-7A15-40CA-98A7-9C6B6AD4C404}"/>
              </a:ext>
            </a:extLst>
          </p:cNvPr>
          <p:cNvSpPr/>
          <p:nvPr/>
        </p:nvSpPr>
        <p:spPr>
          <a:xfrm>
            <a:off x="5469823" y="3695661"/>
            <a:ext cx="6761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3" name="object 20">
            <a:extLst>
              <a:ext uri="{FF2B5EF4-FFF2-40B4-BE49-F238E27FC236}">
                <a16:creationId xmlns:a16="http://schemas.microsoft.com/office/drawing/2014/main" id="{0646FC47-E720-4A67-A30B-AF0EA335232B}"/>
              </a:ext>
            </a:extLst>
          </p:cNvPr>
          <p:cNvSpPr/>
          <p:nvPr/>
        </p:nvSpPr>
        <p:spPr>
          <a:xfrm>
            <a:off x="5469823" y="3962197"/>
            <a:ext cx="9143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85F91CEA-BD5B-4BE5-B42E-9BCDE9E17B43}"/>
              </a:ext>
            </a:extLst>
          </p:cNvPr>
          <p:cNvSpPr/>
          <p:nvPr/>
        </p:nvSpPr>
        <p:spPr>
          <a:xfrm>
            <a:off x="4152625" y="4239153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1D4AD025-D7E4-4281-BC58-A02A004EE9ED}"/>
              </a:ext>
            </a:extLst>
          </p:cNvPr>
          <p:cNvSpPr/>
          <p:nvPr/>
        </p:nvSpPr>
        <p:spPr>
          <a:xfrm>
            <a:off x="5469911" y="4239153"/>
            <a:ext cx="5260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0" name="Picture 4" descr="Южная Корея – Бесплатные иконки: флаги">
            <a:extLst>
              <a:ext uri="{FF2B5EF4-FFF2-40B4-BE49-F238E27FC236}">
                <a16:creationId xmlns:a16="http://schemas.microsoft.com/office/drawing/2014/main" id="{62C46898-5F75-46D2-BDCC-2BA6AAD5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319302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6" descr="Япония – Бесплатные иконки: флаги">
            <a:extLst>
              <a:ext uri="{FF2B5EF4-FFF2-40B4-BE49-F238E27FC236}">
                <a16:creationId xmlns:a16="http://schemas.microsoft.com/office/drawing/2014/main" id="{5F3FE54D-AEEB-478C-9466-2294C90A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885056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6" descr="Италия – Бесплатные иконки: флаги">
            <a:extLst>
              <a:ext uri="{FF2B5EF4-FFF2-40B4-BE49-F238E27FC236}">
                <a16:creationId xmlns:a16="http://schemas.microsoft.com/office/drawing/2014/main" id="{3F78E319-B59B-4676-A9EC-2860F778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3171963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8" descr="Соединенные Штаты Америки – Бесплатные иконки: флаги">
            <a:extLst>
              <a:ext uri="{FF2B5EF4-FFF2-40B4-BE49-F238E27FC236}">
                <a16:creationId xmlns:a16="http://schemas.microsoft.com/office/drawing/2014/main" id="{F3153827-1D0E-4944-B67D-4DC71FB9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4" y="3444603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6D94D4FB-2533-4DA2-9EEE-03D6845F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" y="3960716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object 20">
            <a:extLst>
              <a:ext uri="{FF2B5EF4-FFF2-40B4-BE49-F238E27FC236}">
                <a16:creationId xmlns:a16="http://schemas.microsoft.com/office/drawing/2014/main" id="{7CD4A4AE-5D4B-4D83-8C57-5EBEECD63907}"/>
              </a:ext>
            </a:extLst>
          </p:cNvPr>
          <p:cNvSpPr/>
          <p:nvPr/>
        </p:nvSpPr>
        <p:spPr>
          <a:xfrm>
            <a:off x="2829930" y="3955270"/>
            <a:ext cx="565767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7" name="Picture 2" descr="Тайвань – Бесплатные иконки: флаги">
            <a:extLst>
              <a:ext uri="{FF2B5EF4-FFF2-40B4-BE49-F238E27FC236}">
                <a16:creationId xmlns:a16="http://schemas.microsoft.com/office/drawing/2014/main" id="{5A009B0C-1627-47E0-8E89-C1DC0320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4" y="3707351"/>
            <a:ext cx="145846" cy="1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</TotalTime>
  <Words>587</Words>
  <Application>Microsoft Office PowerPoint</Application>
  <PresentationFormat>Широкоэкранный</PresentationFormat>
  <Paragraphs>152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208</cp:revision>
  <dcterms:created xsi:type="dcterms:W3CDTF">2024-07-25T07:55:13Z</dcterms:created>
  <dcterms:modified xsi:type="dcterms:W3CDTF">2025-04-27T13:15:54Z</dcterms:modified>
</cp:coreProperties>
</file>