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BEE"/>
    <a:srgbClr val="FFFFFF"/>
    <a:srgbClr val="5BC4BF"/>
    <a:srgbClr val="2F6EA7"/>
    <a:srgbClr val="81A7CB"/>
    <a:srgbClr val="F9F9F9"/>
    <a:srgbClr val="8FD7CD"/>
    <a:srgbClr val="7CD1CD"/>
    <a:srgbClr val="B6E2E7"/>
    <a:srgbClr val="72C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373" autoAdjust="0"/>
  </p:normalViewPr>
  <p:slideViewPr>
    <p:cSldViewPr snapToGrid="0">
      <p:cViewPr varScale="1">
        <p:scale>
          <a:sx n="103" d="100"/>
          <a:sy n="103" d="100"/>
        </p:scale>
        <p:origin x="8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b="0" dirty="0">
              <a:latin typeface="Montserrat" pitchFamily="2" charset="0"/>
            </a:rPr>
            <a:t>Высшие учебные заведения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ru-RU" sz="1400" b="0" dirty="0">
              <a:latin typeface="Montserrat" pitchFamily="2" charset="0"/>
            </a:rPr>
            <a:t> 24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Факультеты высшего образования</a:t>
          </a:r>
          <a:r>
            <a:rPr lang="en-US" sz="1400" dirty="0">
              <a:latin typeface="Montserrat" pitchFamily="2" charset="-52"/>
            </a:rPr>
            <a:t>: </a:t>
          </a:r>
          <a:r>
            <a:rPr lang="uz-Cyrl-UZ" sz="1400" dirty="0">
              <a:latin typeface="Montserrat" pitchFamily="2" charset="-52"/>
            </a:rPr>
            <a:t>32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Количество выпускников</a:t>
          </a:r>
          <a:r>
            <a:rPr lang="en-US" sz="1400" dirty="0">
              <a:latin typeface="Montserrat" pitchFamily="2" charset="-52"/>
            </a:rPr>
            <a:t>: </a:t>
          </a:r>
          <a:r>
            <a:rPr lang="ru-RU" sz="1400" dirty="0">
              <a:latin typeface="Montserrat" pitchFamily="2" charset="-52"/>
            </a:rPr>
            <a:t>4</a:t>
          </a:r>
          <a:r>
            <a:rPr lang="en-US" sz="1400" dirty="0">
              <a:latin typeface="Montserrat" pitchFamily="2" charset="-52"/>
            </a:rPr>
            <a:t> </a:t>
          </a:r>
          <a:r>
            <a:rPr lang="ru-RU" sz="1400" dirty="0">
              <a:latin typeface="Montserrat" pitchFamily="2" charset="-52"/>
            </a:rPr>
            <a:t>0</a:t>
          </a:r>
          <a:r>
            <a:rPr lang="uz-Cyrl-UZ" sz="1400" noProof="0" dirty="0">
              <a:latin typeface="Montserrat" pitchFamily="2" charset="-52"/>
            </a:rPr>
            <a:t>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200" kern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Montserrat" pitchFamily="2" charset="0"/>
            </a:rPr>
            <a:t>Высшие учебные заведения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ru-RU" sz="1400" b="0" kern="1200" dirty="0">
              <a:latin typeface="Montserrat" pitchFamily="2" charset="0"/>
            </a:rPr>
            <a:t> 24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Факультеты высшего образования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uz-Cyrl-UZ" sz="1400" kern="1200" dirty="0">
              <a:latin typeface="Montserrat" pitchFamily="2" charset="-52"/>
            </a:rPr>
            <a:t>32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Количество выпускников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ru-RU" sz="1400" kern="1200" dirty="0">
              <a:latin typeface="Montserrat" pitchFamily="2" charset="-52"/>
            </a:rPr>
            <a:t>4</a:t>
          </a:r>
          <a:r>
            <a:rPr lang="en-US" sz="1400" kern="1200" dirty="0">
              <a:latin typeface="Montserrat" pitchFamily="2" charset="-52"/>
            </a:rPr>
            <a:t> </a:t>
          </a:r>
          <a:r>
            <a:rPr lang="ru-RU" sz="1400" kern="1200" dirty="0">
              <a:latin typeface="Montserrat" pitchFamily="2" charset="-52"/>
            </a:rPr>
            <a:t>0</a:t>
          </a:r>
          <a:r>
            <a:rPr lang="uz-Cyrl-UZ" sz="1400" kern="1200" noProof="0" dirty="0">
              <a:latin typeface="Montserrat" pitchFamily="2" charset="-52"/>
            </a:rPr>
            <a:t>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diagramData" Target="../diagrams/data2.xml"/><Relationship Id="rId21" Type="http://schemas.openxmlformats.org/officeDocument/2006/relationships/image" Target="../media/image17.png"/><Relationship Id="rId7" Type="http://schemas.microsoft.com/office/2007/relationships/diagramDrawing" Target="../diagrams/drawing2.xml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1.png"/><Relationship Id="rId10" Type="http://schemas.openxmlformats.org/officeDocument/2006/relationships/image" Target="../media/image3.png"/><Relationship Id="rId19" Type="http://schemas.openxmlformats.org/officeDocument/2006/relationships/image" Target="../media/image15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object 2">
            <a:extLst>
              <a:ext uri="{FF2B5EF4-FFF2-40B4-BE49-F238E27FC236}">
                <a16:creationId xmlns:a16="http://schemas.microsoft.com/office/drawing/2014/main" id="{EF3CB5A7-1E61-40CF-B4AC-4EBBA534A020}"/>
              </a:ext>
            </a:extLst>
          </p:cNvPr>
          <p:cNvGrpSpPr/>
          <p:nvPr/>
        </p:nvGrpSpPr>
        <p:grpSpPr>
          <a:xfrm>
            <a:off x="4533263" y="878252"/>
            <a:ext cx="7556911" cy="5883396"/>
            <a:chOff x="0" y="3962400"/>
            <a:chExt cx="7560309" cy="5181600"/>
          </a:xfrm>
        </p:grpSpPr>
        <p:sp>
          <p:nvSpPr>
            <p:cNvPr id="72" name="object 3">
              <a:extLst>
                <a:ext uri="{FF2B5EF4-FFF2-40B4-BE49-F238E27FC236}">
                  <a16:creationId xmlns:a16="http://schemas.microsoft.com/office/drawing/2014/main" id="{D39D17C3-7276-486E-8811-C6688FFA8B77}"/>
                </a:ext>
              </a:extLst>
            </p:cNvPr>
            <p:cNvSpPr/>
            <p:nvPr/>
          </p:nvSpPr>
          <p:spPr>
            <a:xfrm>
              <a:off x="0" y="3962400"/>
              <a:ext cx="7560309" cy="5181600"/>
            </a:xfrm>
            <a:custGeom>
              <a:avLst/>
              <a:gdLst/>
              <a:ahLst/>
              <a:cxnLst/>
              <a:rect l="l" t="t" r="r" b="b"/>
              <a:pathLst>
                <a:path w="7560309" h="5181600">
                  <a:moveTo>
                    <a:pt x="7559992" y="0"/>
                  </a:moveTo>
                  <a:lnTo>
                    <a:pt x="0" y="0"/>
                  </a:lnTo>
                  <a:lnTo>
                    <a:pt x="0" y="5181600"/>
                  </a:lnTo>
                  <a:lnTo>
                    <a:pt x="7559992" y="518160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CCEBEE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3" name="object 4">
              <a:extLst>
                <a:ext uri="{FF2B5EF4-FFF2-40B4-BE49-F238E27FC236}">
                  <a16:creationId xmlns:a16="http://schemas.microsoft.com/office/drawing/2014/main" id="{A69E3B40-5963-4AB9-BE3E-644F02676F7D}"/>
                </a:ext>
              </a:extLst>
            </p:cNvPr>
            <p:cNvSpPr/>
            <p:nvPr/>
          </p:nvSpPr>
          <p:spPr>
            <a:xfrm>
              <a:off x="539584" y="4985282"/>
              <a:ext cx="6492875" cy="814069"/>
            </a:xfrm>
            <a:custGeom>
              <a:avLst/>
              <a:gdLst/>
              <a:ahLst/>
              <a:cxnLst/>
              <a:rect l="l" t="t" r="r" b="b"/>
              <a:pathLst>
                <a:path w="6492875" h="814070">
                  <a:moveTo>
                    <a:pt x="1643303" y="407111"/>
                  </a:moveTo>
                  <a:lnTo>
                    <a:pt x="1430413" y="0"/>
                  </a:lnTo>
                  <a:lnTo>
                    <a:pt x="0" y="0"/>
                  </a:lnTo>
                  <a:lnTo>
                    <a:pt x="0" y="814057"/>
                  </a:lnTo>
                  <a:lnTo>
                    <a:pt x="1430413" y="814057"/>
                  </a:lnTo>
                  <a:lnTo>
                    <a:pt x="1643303" y="407111"/>
                  </a:lnTo>
                  <a:close/>
                </a:path>
                <a:path w="6492875" h="814070">
                  <a:moveTo>
                    <a:pt x="3245993" y="407111"/>
                  </a:moveTo>
                  <a:lnTo>
                    <a:pt x="3033103" y="0"/>
                  </a:lnTo>
                  <a:lnTo>
                    <a:pt x="1567116" y="0"/>
                  </a:lnTo>
                  <a:lnTo>
                    <a:pt x="1780006" y="407111"/>
                  </a:lnTo>
                  <a:lnTo>
                    <a:pt x="1567116" y="814057"/>
                  </a:lnTo>
                  <a:lnTo>
                    <a:pt x="3033103" y="814057"/>
                  </a:lnTo>
                  <a:lnTo>
                    <a:pt x="3245993" y="407111"/>
                  </a:lnTo>
                  <a:close/>
                </a:path>
                <a:path w="6492875" h="814070">
                  <a:moveTo>
                    <a:pt x="4869002" y="407111"/>
                  </a:moveTo>
                  <a:lnTo>
                    <a:pt x="4656112" y="0"/>
                  </a:lnTo>
                  <a:lnTo>
                    <a:pt x="3170809" y="0"/>
                  </a:lnTo>
                  <a:lnTo>
                    <a:pt x="3383699" y="407111"/>
                  </a:lnTo>
                  <a:lnTo>
                    <a:pt x="3170809" y="814057"/>
                  </a:lnTo>
                  <a:lnTo>
                    <a:pt x="4656112" y="814057"/>
                  </a:lnTo>
                  <a:lnTo>
                    <a:pt x="4869002" y="407111"/>
                  </a:lnTo>
                  <a:close/>
                </a:path>
                <a:path w="6492875" h="814070">
                  <a:moveTo>
                    <a:pt x="6492811" y="407111"/>
                  </a:moveTo>
                  <a:lnTo>
                    <a:pt x="6279921" y="0"/>
                  </a:lnTo>
                  <a:lnTo>
                    <a:pt x="4794618" y="0"/>
                  </a:lnTo>
                  <a:lnTo>
                    <a:pt x="5007508" y="407111"/>
                  </a:lnTo>
                  <a:lnTo>
                    <a:pt x="4794618" y="814057"/>
                  </a:lnTo>
                  <a:lnTo>
                    <a:pt x="6279921" y="814057"/>
                  </a:lnTo>
                  <a:lnTo>
                    <a:pt x="6492811" y="407111"/>
                  </a:lnTo>
                  <a:close/>
                </a:path>
              </a:pathLst>
            </a:custGeom>
            <a:solidFill>
              <a:srgbClr val="5BC4B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145237" y="208927"/>
            <a:ext cx="5419748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uz-Cyrl-UZ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насосов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uz-Cyrl-UZ" sz="1600" b="1" spc="-10" dirty="0">
                <a:solidFill>
                  <a:schemeClr val="bg1"/>
                </a:solidFill>
                <a:latin typeface="Montserrat" pitchFamily="2" charset="-52"/>
              </a:rPr>
              <a:t>Обзор проекта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228849" y="2299204"/>
            <a:ext cx="1285267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Проектирование и разработка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936125" y="2249095"/>
            <a:ext cx="1547593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Закупка и подготовка материалов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523838" y="2291455"/>
            <a:ext cx="148469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Производственные процессы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221181" y="2288232"/>
            <a:ext cx="1128732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Упаковка и отгрузка</a:t>
            </a:r>
            <a:endParaRPr lang="en-US" sz="1100" spc="-10" dirty="0">
              <a:solidFill>
                <a:srgbClr val="FFFFF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3132646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Описание проекта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79693" y="3689957"/>
            <a:ext cx="1618140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 err="1">
                <a:solidFill>
                  <a:srgbClr val="00425F"/>
                </a:solidFill>
                <a:latin typeface="Montserrat" pitchFamily="2" charset="-52"/>
              </a:rPr>
              <a:t>проивзодственные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 линии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5979693" y="4316286"/>
            <a:ext cx="2084807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Возможность производства изделий различных размеров и мощности</a:t>
            </a:r>
            <a:endParaRPr lang="en-US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215233" y="4425200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uz-Cyrl-UZ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15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рабочих мест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215233" y="3507856"/>
            <a:ext cx="2874941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Местный рынок включая 5 соседних государств, Российская Федерация, Европ, Ближний восток</a:t>
            </a: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497070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497069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42884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424835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4195304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1021259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Бизнес модель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производственный комплекс мощностью </a:t>
            </a:r>
            <a:r>
              <a:rPr lang="ru-RU"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10</a:t>
            </a:r>
            <a:r>
              <a:rPr lang="ru-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тыс. штук насосов в год</a:t>
            </a: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3" y="1697005"/>
            <a:ext cx="497383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ru-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Процесс производства </a:t>
            </a:r>
            <a:r>
              <a:rPr lang="uz-Cyrl-UZ" sz="1400" b="1" spc="10">
                <a:solidFill>
                  <a:srgbClr val="00425F"/>
                </a:solidFill>
                <a:latin typeface="Montserrat" pitchFamily="2" charset="-52"/>
                <a:cs typeface="Arial MT"/>
              </a:rPr>
              <a:t>насоса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27450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27450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419461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026" name="Picture 2" descr="Производство ">
            <a:extLst>
              <a:ext uri="{FF2B5EF4-FFF2-40B4-BE49-F238E27FC236}">
                <a16:creationId xmlns:a16="http://schemas.microsoft.com/office/drawing/2014/main" id="{43845847-BCE0-4249-A13D-920CC70D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87" y="3591407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85" y="4389867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32" y="3510948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>
            <a:extLst>
              <a:ext uri="{FF2B5EF4-FFF2-40B4-BE49-F238E27FC236}">
                <a16:creationId xmlns:a16="http://schemas.microsoft.com/office/drawing/2014/main" id="{22C239F3-B1EF-4EF1-89EC-3C3388C39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1210" y="4291527"/>
            <a:ext cx="485050" cy="48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object 29">
            <a:extLst>
              <a:ext uri="{FF2B5EF4-FFF2-40B4-BE49-F238E27FC236}">
                <a16:creationId xmlns:a16="http://schemas.microsoft.com/office/drawing/2014/main" id="{5918460B-4D57-48D2-93F8-E0A5D1403601}"/>
              </a:ext>
            </a:extLst>
          </p:cNvPr>
          <p:cNvSpPr txBox="1"/>
          <p:nvPr/>
        </p:nvSpPr>
        <p:spPr>
          <a:xfrm>
            <a:off x="5121441" y="5156219"/>
            <a:ext cx="574564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Объем производства и торговли кондиционерами (2024)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B6FE9DE2-2047-4641-B642-7554B6C948DF}"/>
              </a:ext>
            </a:extLst>
          </p:cNvPr>
          <p:cNvCxnSpPr>
            <a:cxnSpLocks/>
          </p:cNvCxnSpPr>
          <p:nvPr/>
        </p:nvCxnSpPr>
        <p:spPr>
          <a:xfrm>
            <a:off x="5090248" y="5991329"/>
            <a:ext cx="5652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EF33730C-1968-4B7E-BD07-1C909705DED4}"/>
              </a:ext>
            </a:extLst>
          </p:cNvPr>
          <p:cNvSpPr/>
          <p:nvPr/>
        </p:nvSpPr>
        <p:spPr>
          <a:xfrm>
            <a:off x="5156373" y="5647029"/>
            <a:ext cx="123623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Производство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3B4E43E6-1CF2-4BA6-BC66-00CD74BD7473}"/>
              </a:ext>
            </a:extLst>
          </p:cNvPr>
          <p:cNvSpPr/>
          <p:nvPr/>
        </p:nvSpPr>
        <p:spPr>
          <a:xfrm>
            <a:off x="5195601" y="6085574"/>
            <a:ext cx="104708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10</a:t>
            </a:r>
            <a:r>
              <a:rPr lang="ru-RU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млн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долл.</a:t>
            </a:r>
            <a:endParaRPr lang="uz-Cyrl-UZ" sz="8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33E57705-F894-4D2C-BAE1-FF5FB2BE2A1C}"/>
              </a:ext>
            </a:extLst>
          </p:cNvPr>
          <p:cNvSpPr/>
          <p:nvPr/>
        </p:nvSpPr>
        <p:spPr>
          <a:xfrm>
            <a:off x="6666228" y="6076050"/>
            <a:ext cx="109036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3,5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млн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долл.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7F2C0004-7081-469A-8AB1-3CA6E67A8C6B}"/>
              </a:ext>
            </a:extLst>
          </p:cNvPr>
          <p:cNvSpPr/>
          <p:nvPr/>
        </p:nvSpPr>
        <p:spPr>
          <a:xfrm>
            <a:off x="8117340" y="6072336"/>
            <a:ext cx="9845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3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млн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долл.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CE3E2358-9746-48E8-BAA1-3A31B98AFF5D}"/>
              </a:ext>
            </a:extLst>
          </p:cNvPr>
          <p:cNvSpPr/>
          <p:nvPr/>
        </p:nvSpPr>
        <p:spPr>
          <a:xfrm>
            <a:off x="9546793" y="6072336"/>
            <a:ext cx="111440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80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млн.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долл.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6F0C3FAB-024D-4C5C-BAFE-99C6C1AFC21D}"/>
              </a:ext>
            </a:extLst>
          </p:cNvPr>
          <p:cNvSpPr/>
          <p:nvPr/>
        </p:nvSpPr>
        <p:spPr>
          <a:xfrm>
            <a:off x="6762408" y="5647029"/>
            <a:ext cx="79380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Экспорт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C9787EE7-0674-4618-9C70-A274465B66BE}"/>
              </a:ext>
            </a:extLst>
          </p:cNvPr>
          <p:cNvSpPr/>
          <p:nvPr/>
        </p:nvSpPr>
        <p:spPr>
          <a:xfrm>
            <a:off x="8235161" y="5647029"/>
            <a:ext cx="7505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Импорт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7F44B008-056E-44F5-A9A8-F3CA7F978B15}"/>
              </a:ext>
            </a:extLst>
          </p:cNvPr>
          <p:cNvSpPr/>
          <p:nvPr/>
        </p:nvSpPr>
        <p:spPr>
          <a:xfrm>
            <a:off x="9172437" y="5586069"/>
            <a:ext cx="172901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Потребление (включая регион ЦА)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68A3DF9D-957F-49C9-A977-436195BD16B4}"/>
              </a:ext>
            </a:extLst>
          </p:cNvPr>
          <p:cNvCxnSpPr>
            <a:cxnSpLocks/>
          </p:cNvCxnSpPr>
          <p:nvPr/>
        </p:nvCxnSpPr>
        <p:spPr>
          <a:xfrm>
            <a:off x="5076473" y="5533714"/>
            <a:ext cx="6139904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bject 10">
            <a:extLst>
              <a:ext uri="{FF2B5EF4-FFF2-40B4-BE49-F238E27FC236}">
                <a16:creationId xmlns:a16="http://schemas.microsoft.com/office/drawing/2014/main" id="{F24DD4DF-6A6B-4579-B902-74A8654E8822}"/>
              </a:ext>
            </a:extLst>
          </p:cNvPr>
          <p:cNvSpPr txBox="1"/>
          <p:nvPr/>
        </p:nvSpPr>
        <p:spPr>
          <a:xfrm>
            <a:off x="267593" y="1358841"/>
            <a:ext cx="2663205" cy="53604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Цель </a:t>
            </a:r>
            <a:r>
              <a:rPr sz="1200" b="1" spc="-10" dirty="0" err="1">
                <a:solidFill>
                  <a:srgbClr val="5BC4BF"/>
                </a:solidFill>
                <a:latin typeface="Montserrat" pitchFamily="2" charset="-52"/>
              </a:rPr>
              <a:t>проекта</a:t>
            </a:r>
            <a:endParaRPr lang="ru-RU"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Строительство насосов</a:t>
            </a:r>
            <a:endParaRPr sz="1200" u="sng" dirty="0">
              <a:latin typeface="Montserrat" pitchFamily="2" charset="-52"/>
              <a:cs typeface="Arial MT"/>
            </a:endParaRPr>
          </a:p>
        </p:txBody>
      </p:sp>
      <p:sp>
        <p:nvSpPr>
          <p:cNvPr id="61" name="object 24">
            <a:extLst>
              <a:ext uri="{FF2B5EF4-FFF2-40B4-BE49-F238E27FC236}">
                <a16:creationId xmlns:a16="http://schemas.microsoft.com/office/drawing/2014/main" id="{EB9546D1-9C30-423B-8721-9570B9DB1822}"/>
              </a:ext>
            </a:extLst>
          </p:cNvPr>
          <p:cNvSpPr txBox="1"/>
          <p:nvPr/>
        </p:nvSpPr>
        <p:spPr>
          <a:xfrm>
            <a:off x="267593" y="5667638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" sz="1200" b="1" spc="-10" dirty="0">
                <a:solidFill>
                  <a:srgbClr val="5BC4BF"/>
                </a:solidFill>
                <a:latin typeface="Montserrat" pitchFamily="2" charset="-52"/>
              </a:rPr>
              <a:t>Инфраструктура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Газ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1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цента/м³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Электричество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7 центов/кВтч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Вода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 центов/м³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62" name="Схема 61">
            <a:extLst>
              <a:ext uri="{FF2B5EF4-FFF2-40B4-BE49-F238E27FC236}">
                <a16:creationId xmlns:a16="http://schemas.microsoft.com/office/drawing/2014/main" id="{8A5ADB3F-DCE2-4670-9590-E03938F80B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4883998"/>
              </p:ext>
            </p:extLst>
          </p:nvPr>
        </p:nvGraphicFramePr>
        <p:xfrm>
          <a:off x="223226" y="3947562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9" name="object 24">
            <a:extLst>
              <a:ext uri="{FF2B5EF4-FFF2-40B4-BE49-F238E27FC236}">
                <a16:creationId xmlns:a16="http://schemas.microsoft.com/office/drawing/2014/main" id="{8D901540-FCA1-4220-9F5C-C86A0058FF2A}"/>
              </a:ext>
            </a:extLst>
          </p:cNvPr>
          <p:cNvSpPr txBox="1"/>
          <p:nvPr/>
        </p:nvSpPr>
        <p:spPr>
          <a:xfrm>
            <a:off x="267593" y="2278674"/>
            <a:ext cx="3821534" cy="142917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" sz="1200" b="1" spc="-10" dirty="0">
                <a:solidFill>
                  <a:srgbClr val="5BC4BF"/>
                </a:solidFill>
                <a:latin typeface="Montserrat" pitchFamily="2" charset="-52"/>
              </a:rPr>
              <a:t>Стимулы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Инфраструктура за счет государства*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i="1" spc="-25" dirty="0">
                <a:solidFill>
                  <a:srgbClr val="00425F"/>
                </a:solidFill>
                <a:latin typeface="Montserrat" pitchFamily="2" charset="-52"/>
              </a:rPr>
              <a:t>(стоимость проекта более 15 млн. долл. США)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endParaRPr lang="en-US" sz="8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Налоговые льготы в СЭЗ: земля, имущество, вода, корпоративный подоходный налог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i="1" spc="-10" dirty="0">
                <a:solidFill>
                  <a:srgbClr val="00425F"/>
                </a:solidFill>
                <a:latin typeface="Montserrat" pitchFamily="2" charset="-52"/>
              </a:rPr>
              <a:t>(при инвестициях свыше 3 млн долларов)</a:t>
            </a:r>
          </a:p>
        </p:txBody>
      </p:sp>
      <p:sp>
        <p:nvSpPr>
          <p:cNvPr id="74" name="object 21">
            <a:extLst>
              <a:ext uri="{FF2B5EF4-FFF2-40B4-BE49-F238E27FC236}">
                <a16:creationId xmlns:a16="http://schemas.microsoft.com/office/drawing/2014/main" id="{BAA1AC45-AE3D-441F-B615-2352E6B79482}"/>
              </a:ext>
            </a:extLst>
          </p:cNvPr>
          <p:cNvSpPr txBox="1"/>
          <p:nvPr/>
        </p:nvSpPr>
        <p:spPr>
          <a:xfrm>
            <a:off x="2845809" y="1284935"/>
            <a:ext cx="1673685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Стоимость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0">
              <a:spcBef>
                <a:spcPts val="600"/>
              </a:spcBef>
              <a:spcAft>
                <a:spcPts val="600"/>
              </a:spcAft>
              <a:tabLst>
                <a:tab pos="240677" algn="l"/>
              </a:tabLst>
            </a:pPr>
            <a:r>
              <a:rPr lang="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20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 </a:t>
            </a:r>
            <a:r>
              <a:rPr sz="120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долл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США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89772" y="91061"/>
            <a:ext cx="7960363" cy="56682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Приглашаем инвестировать в производство </a:t>
            </a:r>
            <a:r>
              <a:rPr lang="uz-Cyrl-UZ">
                <a:solidFill>
                  <a:srgbClr val="00425F"/>
                </a:solidFill>
                <a:latin typeface="Montserrat" pitchFamily="2" charset="-52"/>
                <a:cs typeface="Arial MT"/>
              </a:rPr>
              <a:t>насосов</a:t>
            </a:r>
            <a:r>
              <a:rPr lang="ru-RU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в Узбекистан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82" name="object 2">
            <a:extLst>
              <a:ext uri="{FF2B5EF4-FFF2-40B4-BE49-F238E27FC236}">
                <a16:creationId xmlns:a16="http://schemas.microsoft.com/office/drawing/2014/main" id="{ED6A94CC-A0B7-462E-B336-2D5A89B873B0}"/>
              </a:ext>
            </a:extLst>
          </p:cNvPr>
          <p:cNvSpPr/>
          <p:nvPr/>
        </p:nvSpPr>
        <p:spPr>
          <a:xfrm>
            <a:off x="6830691" y="2299556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aphicFrame>
        <p:nvGraphicFramePr>
          <p:cNvPr id="188" name="Схема 187">
            <a:extLst>
              <a:ext uri="{FF2B5EF4-FFF2-40B4-BE49-F238E27FC236}">
                <a16:creationId xmlns:a16="http://schemas.microsoft.com/office/drawing/2014/main" id="{8807B6BE-9738-4AF6-9383-E882A53A3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5020690"/>
              </p:ext>
            </p:extLst>
          </p:nvPr>
        </p:nvGraphicFramePr>
        <p:xfrm>
          <a:off x="7196682" y="4487129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2" name="TextBox 191">
            <a:extLst>
              <a:ext uri="{FF2B5EF4-FFF2-40B4-BE49-F238E27FC236}">
                <a16:creationId xmlns:a16="http://schemas.microsoft.com/office/drawing/2014/main" id="{DBA142EC-C514-49B7-8185-E62423F9C0F4}"/>
              </a:ext>
            </a:extLst>
          </p:cNvPr>
          <p:cNvSpPr txBox="1"/>
          <p:nvPr/>
        </p:nvSpPr>
        <p:spPr>
          <a:xfrm>
            <a:off x="6750225" y="4169889"/>
            <a:ext cx="5518336" cy="317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рабочей силы в электротехнической промышленности</a:t>
            </a:r>
            <a:endParaRPr lang="en-US" sz="1200" b="1" dirty="0">
              <a:latin typeface="Montserrat" pitchFamily="2" charset="-52"/>
              <a:cs typeface="Arial MT"/>
            </a:endParaRPr>
          </a:p>
        </p:txBody>
      </p:sp>
      <p:pic>
        <p:nvPicPr>
          <p:cNvPr id="1028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608469A-F12B-46A5-954B-EBDD6CCA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41" y="5421106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06CC2-AA92-498C-8345-FA55E026E06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35" y="4755623"/>
            <a:ext cx="360000" cy="360000"/>
          </a:xfrm>
          <a:prstGeom prst="rect">
            <a:avLst/>
          </a:prstGeom>
        </p:spPr>
      </p:pic>
      <p:pic>
        <p:nvPicPr>
          <p:cNvPr id="122" name="Picture 6" descr="Рабочие ">
            <a:extLst>
              <a:ext uri="{FF2B5EF4-FFF2-40B4-BE49-F238E27FC236}">
                <a16:creationId xmlns:a16="http://schemas.microsoft.com/office/drawing/2014/main" id="{C8A1D58F-ECCA-4BE8-A68A-3EDA79F0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081" y="6133897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3C2DF861-FBC5-4C25-B7A1-1B92857EE86B}"/>
              </a:ext>
            </a:extLst>
          </p:cNvPr>
          <p:cNvSpPr txBox="1"/>
          <p:nvPr/>
        </p:nvSpPr>
        <p:spPr>
          <a:xfrm>
            <a:off x="6985145" y="2358387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Локация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85" name="object 2">
            <a:extLst>
              <a:ext uri="{FF2B5EF4-FFF2-40B4-BE49-F238E27FC236}">
                <a16:creationId xmlns:a16="http://schemas.microsoft.com/office/drawing/2014/main" id="{AD403E12-1E93-4399-A5FA-115EE159345E}"/>
              </a:ext>
            </a:extLst>
          </p:cNvPr>
          <p:cNvSpPr/>
          <p:nvPr/>
        </p:nvSpPr>
        <p:spPr>
          <a:xfrm>
            <a:off x="6940718" y="4222873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60" name="Picture 6">
            <a:extLst>
              <a:ext uri="{FF2B5EF4-FFF2-40B4-BE49-F238E27FC236}">
                <a16:creationId xmlns:a16="http://schemas.microsoft.com/office/drawing/2014/main" id="{8CC7D24A-FFB6-4A7A-AC81-43760F271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45709D38-EC11-48AB-801E-1DDA7BBC96DD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4" name="object 2">
            <a:extLst>
              <a:ext uri="{FF2B5EF4-FFF2-40B4-BE49-F238E27FC236}">
                <a16:creationId xmlns:a16="http://schemas.microsoft.com/office/drawing/2014/main" id="{AFCBBD20-7E09-4367-9790-37ECFA815E2B}"/>
              </a:ext>
            </a:extLst>
          </p:cNvPr>
          <p:cNvSpPr/>
          <p:nvPr/>
        </p:nvSpPr>
        <p:spPr>
          <a:xfrm>
            <a:off x="212435" y="887479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67" name="object 3">
            <a:extLst>
              <a:ext uri="{FF2B5EF4-FFF2-40B4-BE49-F238E27FC236}">
                <a16:creationId xmlns:a16="http://schemas.microsoft.com/office/drawing/2014/main" id="{0364F800-9AC9-475D-BEBF-5D3760029B3B}"/>
              </a:ext>
            </a:extLst>
          </p:cNvPr>
          <p:cNvSpPr txBox="1"/>
          <p:nvPr/>
        </p:nvSpPr>
        <p:spPr>
          <a:xfrm>
            <a:off x="199734" y="965090"/>
            <a:ext cx="651985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00425F"/>
                </a:solidFill>
                <a:latin typeface="Montserrat" pitchFamily="2" charset="-52"/>
              </a:rPr>
              <a:t>Конкуренция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</a:rPr>
              <a:t>: </a:t>
            </a:r>
            <a:r>
              <a:rPr lang="ru-RU" sz="1400" dirty="0">
                <a:solidFill>
                  <a:srgbClr val="00425F"/>
                </a:solidFill>
                <a:latin typeface="Montserrat" pitchFamily="2" charset="-52"/>
              </a:rPr>
              <a:t>Узбекистан предлагает высококонкурентную структуру операционных затрат на производство готовой продукции на международном уровне</a:t>
            </a:r>
            <a:endParaRPr sz="14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8" name="object 48">
            <a:extLst>
              <a:ext uri="{FF2B5EF4-FFF2-40B4-BE49-F238E27FC236}">
                <a16:creationId xmlns:a16="http://schemas.microsoft.com/office/drawing/2014/main" id="{C0C55FA9-D1EE-47C7-A522-14366652E38C}"/>
              </a:ext>
            </a:extLst>
          </p:cNvPr>
          <p:cNvSpPr txBox="1"/>
          <p:nvPr/>
        </p:nvSpPr>
        <p:spPr>
          <a:xfrm>
            <a:off x="1495616" y="1720718"/>
            <a:ext cx="1264920" cy="3923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lang="uz-Cyrl-UZ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Топ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-7</a:t>
            </a:r>
            <a:r>
              <a:rPr lang="en-US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экспортеров насоса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endParaRPr lang="uz-Cyrl-UZ" sz="800" spc="100" dirty="0">
              <a:solidFill>
                <a:srgbClr val="164A69"/>
              </a:solidFill>
              <a:latin typeface="Montserrat" pitchFamily="2" charset="-52"/>
              <a:cs typeface="Arial MT"/>
            </a:endParaRPr>
          </a:p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lang="uz-Cyrl-UZ" sz="800" spc="-10" dirty="0">
                <a:solidFill>
                  <a:srgbClr val="6D6E71"/>
                </a:solidFill>
                <a:latin typeface="Montserrat" pitchFamily="2" charset="-52"/>
              </a:rPr>
              <a:t>млрд долл. США</a:t>
            </a:r>
            <a:endParaRPr lang="en-US" sz="800" spc="-10" noProof="1">
              <a:solidFill>
                <a:srgbClr val="6D6E71"/>
              </a:solidFill>
              <a:latin typeface="Montserrat" pitchFamily="2" charset="-52"/>
            </a:endParaRPr>
          </a:p>
        </p:txBody>
      </p:sp>
      <p:sp>
        <p:nvSpPr>
          <p:cNvPr id="69" name="object 49">
            <a:extLst>
              <a:ext uri="{FF2B5EF4-FFF2-40B4-BE49-F238E27FC236}">
                <a16:creationId xmlns:a16="http://schemas.microsoft.com/office/drawing/2014/main" id="{FB9F5030-BFD1-47AE-8CD1-88424964510E}"/>
              </a:ext>
            </a:extLst>
          </p:cNvPr>
          <p:cNvSpPr txBox="1"/>
          <p:nvPr/>
        </p:nvSpPr>
        <p:spPr>
          <a:xfrm>
            <a:off x="4224117" y="1777868"/>
            <a:ext cx="1055212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зарплата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ru-RU"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тыс. долл. США в месяц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70" name="object 50">
            <a:extLst>
              <a:ext uri="{FF2B5EF4-FFF2-40B4-BE49-F238E27FC236}">
                <a16:creationId xmlns:a16="http://schemas.microsoft.com/office/drawing/2014/main" id="{F8BD48A7-873F-42FE-8F51-806D513232F3}"/>
              </a:ext>
            </a:extLst>
          </p:cNvPr>
          <p:cNvSpPr txBox="1"/>
          <p:nvPr/>
        </p:nvSpPr>
        <p:spPr>
          <a:xfrm>
            <a:off x="5489035" y="1775303"/>
            <a:ext cx="1314450" cy="39626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стоимость электроэнергии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Центы США за кВт/ч</a:t>
            </a:r>
            <a:r>
              <a:rPr lang="en-US"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71" name="object 49">
            <a:extLst>
              <a:ext uri="{FF2B5EF4-FFF2-40B4-BE49-F238E27FC236}">
                <a16:creationId xmlns:a16="http://schemas.microsoft.com/office/drawing/2014/main" id="{B1723405-C0EC-47BE-ABEC-12793DB300A1}"/>
              </a:ext>
            </a:extLst>
          </p:cNvPr>
          <p:cNvSpPr txBox="1"/>
          <p:nvPr/>
        </p:nvSpPr>
        <p:spPr>
          <a:xfrm>
            <a:off x="2849759" y="1743697"/>
            <a:ext cx="1428115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Импорт насосов в Узбекистан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b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ru-RU"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млн долл. США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125" name="object 13">
            <a:extLst>
              <a:ext uri="{FF2B5EF4-FFF2-40B4-BE49-F238E27FC236}">
                <a16:creationId xmlns:a16="http://schemas.microsoft.com/office/drawing/2014/main" id="{B4402760-CB08-44B5-95C5-B5820BD0ACC1}"/>
              </a:ext>
            </a:extLst>
          </p:cNvPr>
          <p:cNvSpPr txBox="1"/>
          <p:nvPr/>
        </p:nvSpPr>
        <p:spPr>
          <a:xfrm>
            <a:off x="245773" y="4665394"/>
            <a:ext cx="6563519" cy="1766702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</a:t>
            </a: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Производители насосов могут извлечь выгоду из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Быстро растущее население и покупательная способность населения</a:t>
            </a: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квалифицированной и неквалифицированной рабочей силы</a:t>
            </a: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Развитие существующей инфраструктуры и распределительных сетей</a:t>
            </a: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Льготы: Свободные экономические зоны предлагают налоговые льготы на землю, налог на прибыль, воду.</a:t>
            </a:r>
            <a:endParaRPr lang="ru-RU" sz="5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pSp>
        <p:nvGrpSpPr>
          <p:cNvPr id="126" name="object 43">
            <a:extLst>
              <a:ext uri="{FF2B5EF4-FFF2-40B4-BE49-F238E27FC236}">
                <a16:creationId xmlns:a16="http://schemas.microsoft.com/office/drawing/2014/main" id="{4D643716-6648-4573-B289-0A43F05566EB}"/>
              </a:ext>
            </a:extLst>
          </p:cNvPr>
          <p:cNvGrpSpPr/>
          <p:nvPr/>
        </p:nvGrpSpPr>
        <p:grpSpPr>
          <a:xfrm>
            <a:off x="1450372" y="2210130"/>
            <a:ext cx="5297805" cy="10160"/>
            <a:chOff x="1700481" y="1312005"/>
            <a:chExt cx="5297805" cy="10160"/>
          </a:xfrm>
        </p:grpSpPr>
        <p:sp>
          <p:nvSpPr>
            <p:cNvPr id="127" name="object 44">
              <a:extLst>
                <a:ext uri="{FF2B5EF4-FFF2-40B4-BE49-F238E27FC236}">
                  <a16:creationId xmlns:a16="http://schemas.microsoft.com/office/drawing/2014/main" id="{88A71463-1639-4824-A32A-B56F2336F274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28" name="object 45">
              <a:extLst>
                <a:ext uri="{FF2B5EF4-FFF2-40B4-BE49-F238E27FC236}">
                  <a16:creationId xmlns:a16="http://schemas.microsoft.com/office/drawing/2014/main" id="{3ADA4940-B5D3-4ADD-BC99-2599BF158C9E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29" name="object 46">
              <a:extLst>
                <a:ext uri="{FF2B5EF4-FFF2-40B4-BE49-F238E27FC236}">
                  <a16:creationId xmlns:a16="http://schemas.microsoft.com/office/drawing/2014/main" id="{C02E5001-A20F-44BD-BE51-2F92D01350A3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30" name="object 47">
              <a:extLst>
                <a:ext uri="{FF2B5EF4-FFF2-40B4-BE49-F238E27FC236}">
                  <a16:creationId xmlns:a16="http://schemas.microsoft.com/office/drawing/2014/main" id="{A8AF0220-C1F6-4A92-835F-875210972A87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grpSp>
        <p:nvGrpSpPr>
          <p:cNvPr id="131" name="Graphic 4">
            <a:extLst>
              <a:ext uri="{FF2B5EF4-FFF2-40B4-BE49-F238E27FC236}">
                <a16:creationId xmlns:a16="http://schemas.microsoft.com/office/drawing/2014/main" id="{632A62E5-3A2D-4697-97D8-E98A5E6906A0}"/>
              </a:ext>
            </a:extLst>
          </p:cNvPr>
          <p:cNvGrpSpPr/>
          <p:nvPr/>
        </p:nvGrpSpPr>
        <p:grpSpPr>
          <a:xfrm>
            <a:off x="8739959" y="2310556"/>
            <a:ext cx="2766644" cy="1748245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32" name="Freeform: Shape 6">
              <a:extLst>
                <a:ext uri="{FF2B5EF4-FFF2-40B4-BE49-F238E27FC236}">
                  <a16:creationId xmlns:a16="http://schemas.microsoft.com/office/drawing/2014/main" id="{1B5D8E8A-E9F0-45CA-BAEA-2EBE4E17E208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3" name="Freeform: Shape 7">
              <a:extLst>
                <a:ext uri="{FF2B5EF4-FFF2-40B4-BE49-F238E27FC236}">
                  <a16:creationId xmlns:a16="http://schemas.microsoft.com/office/drawing/2014/main" id="{370B975E-927B-4A38-B2D5-B7DFF0996F0C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4" name="Freeform: Shape 8">
              <a:extLst>
                <a:ext uri="{FF2B5EF4-FFF2-40B4-BE49-F238E27FC236}">
                  <a16:creationId xmlns:a16="http://schemas.microsoft.com/office/drawing/2014/main" id="{8384593A-E99D-443A-AD55-596977E3C1EC}"/>
                </a:ext>
              </a:extLst>
            </p:cNvPr>
            <p:cNvSpPr/>
            <p:nvPr/>
          </p:nvSpPr>
          <p:spPr>
            <a:xfrm>
              <a:off x="1343025" y="333375"/>
              <a:ext cx="3595687" cy="3479482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5" name="Freeform: Shape 9">
              <a:extLst>
                <a:ext uri="{FF2B5EF4-FFF2-40B4-BE49-F238E27FC236}">
                  <a16:creationId xmlns:a16="http://schemas.microsoft.com/office/drawing/2014/main" id="{0C73F4CD-AD3F-47F7-A82C-3136D81ABFC4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6" name="Freeform: Shape 10">
              <a:extLst>
                <a:ext uri="{FF2B5EF4-FFF2-40B4-BE49-F238E27FC236}">
                  <a16:creationId xmlns:a16="http://schemas.microsoft.com/office/drawing/2014/main" id="{1E8367E0-5CB9-4337-A4F7-6117E930DF1F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7" name="Freeform: Shape 11">
              <a:extLst>
                <a:ext uri="{FF2B5EF4-FFF2-40B4-BE49-F238E27FC236}">
                  <a16:creationId xmlns:a16="http://schemas.microsoft.com/office/drawing/2014/main" id="{7F86DD3D-0FBB-4F7F-B7FB-43E9F4AB0B2E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38" name="Freeform: Shape 12">
              <a:extLst>
                <a:ext uri="{FF2B5EF4-FFF2-40B4-BE49-F238E27FC236}">
                  <a16:creationId xmlns:a16="http://schemas.microsoft.com/office/drawing/2014/main" id="{E819414C-1325-473D-AAA7-A5801DF0819C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9" name="Freeform: Shape 13">
              <a:extLst>
                <a:ext uri="{FF2B5EF4-FFF2-40B4-BE49-F238E27FC236}">
                  <a16:creationId xmlns:a16="http://schemas.microsoft.com/office/drawing/2014/main" id="{054183CE-8C2C-4C4D-90F9-6C7D9C394E2B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0" name="Freeform: Shape 14">
              <a:extLst>
                <a:ext uri="{FF2B5EF4-FFF2-40B4-BE49-F238E27FC236}">
                  <a16:creationId xmlns:a16="http://schemas.microsoft.com/office/drawing/2014/main" id="{95E6703C-008B-4966-A1B1-7E2808BE02CA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1" name="Freeform: Shape 15">
              <a:extLst>
                <a:ext uri="{FF2B5EF4-FFF2-40B4-BE49-F238E27FC236}">
                  <a16:creationId xmlns:a16="http://schemas.microsoft.com/office/drawing/2014/main" id="{E1CA506A-CE57-4C41-A155-FE7FB05DA299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2" name="Freeform: Shape 16">
              <a:extLst>
                <a:ext uri="{FF2B5EF4-FFF2-40B4-BE49-F238E27FC236}">
                  <a16:creationId xmlns:a16="http://schemas.microsoft.com/office/drawing/2014/main" id="{B1D10D13-042D-4C02-9D80-09FAD1FDF4A0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3" name="Freeform: Shape 17">
              <a:extLst>
                <a:ext uri="{FF2B5EF4-FFF2-40B4-BE49-F238E27FC236}">
                  <a16:creationId xmlns:a16="http://schemas.microsoft.com/office/drawing/2014/main" id="{E36BB3D8-12D1-435B-A447-CA2EE738E1F6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4" name="Freeform: Shape 18">
              <a:extLst>
                <a:ext uri="{FF2B5EF4-FFF2-40B4-BE49-F238E27FC236}">
                  <a16:creationId xmlns:a16="http://schemas.microsoft.com/office/drawing/2014/main" id="{8680E274-29FB-42E9-87AC-7ED7EB0963F6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5" name="Freeform: Shape 19">
              <a:extLst>
                <a:ext uri="{FF2B5EF4-FFF2-40B4-BE49-F238E27FC236}">
                  <a16:creationId xmlns:a16="http://schemas.microsoft.com/office/drawing/2014/main" id="{7357BB41-A298-430E-BD19-02751DB9CDB9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6" name="Freeform: Shape 20">
              <a:extLst>
                <a:ext uri="{FF2B5EF4-FFF2-40B4-BE49-F238E27FC236}">
                  <a16:creationId xmlns:a16="http://schemas.microsoft.com/office/drawing/2014/main" id="{335BA1AC-FBBF-439F-9E89-08046C19E244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7" name="Freeform: Shape 21">
              <a:extLst>
                <a:ext uri="{FF2B5EF4-FFF2-40B4-BE49-F238E27FC236}">
                  <a16:creationId xmlns:a16="http://schemas.microsoft.com/office/drawing/2014/main" id="{1A94F55B-E222-427B-B779-95EE22A24166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8" name="Freeform: Shape 22">
              <a:extLst>
                <a:ext uri="{FF2B5EF4-FFF2-40B4-BE49-F238E27FC236}">
                  <a16:creationId xmlns:a16="http://schemas.microsoft.com/office/drawing/2014/main" id="{FFFED0E2-F0FD-4F27-A6E8-365CD670DCBD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sp>
        <p:nvSpPr>
          <p:cNvPr id="149" name="Rectangle 21">
            <a:extLst>
              <a:ext uri="{FF2B5EF4-FFF2-40B4-BE49-F238E27FC236}">
                <a16:creationId xmlns:a16="http://schemas.microsoft.com/office/drawing/2014/main" id="{58659873-A8AE-43D9-AFE4-A5A6F2926709}"/>
              </a:ext>
            </a:extLst>
          </p:cNvPr>
          <p:cNvSpPr/>
          <p:nvPr/>
        </p:nvSpPr>
        <p:spPr>
          <a:xfrm>
            <a:off x="10547114" y="2405384"/>
            <a:ext cx="1162808" cy="275291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indent="0"/>
            <a:r>
              <a:rPr lang="ru-RU" sz="800" kern="1200" spc="-10" noProof="1">
                <a:solidFill>
                  <a:srgbClr val="164A69"/>
                </a:solidFill>
                <a:latin typeface="Montserrat" pitchFamily="2" charset="-52"/>
                <a:ea typeface="+mn-ea"/>
              </a:rPr>
              <a:t>Ташкентская область</a:t>
            </a:r>
            <a:endParaRPr lang="en-GB" sz="800" kern="1200" spc="-10" dirty="0">
              <a:solidFill>
                <a:srgbClr val="164A69"/>
              </a:solidFill>
              <a:latin typeface="Montserrat" pitchFamily="2" charset="-52"/>
              <a:ea typeface="+mn-ea"/>
            </a:endParaRPr>
          </a:p>
        </p:txBody>
      </p:sp>
      <p:cxnSp>
        <p:nvCxnSpPr>
          <p:cNvPr id="150" name="Connector: Elbow 26">
            <a:extLst>
              <a:ext uri="{FF2B5EF4-FFF2-40B4-BE49-F238E27FC236}">
                <a16:creationId xmlns:a16="http://schemas.microsoft.com/office/drawing/2014/main" id="{8D1008EB-F489-4798-985C-4FAA01FD59E4}"/>
              </a:ext>
            </a:extLst>
          </p:cNvPr>
          <p:cNvCxnSpPr>
            <a:cxnSpLocks/>
            <a:stCxn id="149" idx="2"/>
            <a:endCxn id="144" idx="308"/>
          </p:cNvCxnSpPr>
          <p:nvPr/>
        </p:nvCxnSpPr>
        <p:spPr>
          <a:xfrm rot="5400000">
            <a:off x="10738833" y="2838564"/>
            <a:ext cx="547575" cy="231796"/>
          </a:xfrm>
          <a:prstGeom prst="bentConnector4">
            <a:avLst>
              <a:gd name="adj1" fmla="val 30991"/>
              <a:gd name="adj2" fmla="val 759"/>
            </a:avLst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1" name="Table 24">
            <a:extLst>
              <a:ext uri="{FF2B5EF4-FFF2-40B4-BE49-F238E27FC236}">
                <a16:creationId xmlns:a16="http://schemas.microsoft.com/office/drawing/2014/main" id="{9BA339FD-B78A-4377-9FDC-172BB8836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317282"/>
              </p:ext>
            </p:extLst>
          </p:nvPr>
        </p:nvGraphicFramePr>
        <p:xfrm>
          <a:off x="7096144" y="3354641"/>
          <a:ext cx="152859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005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711592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Ташкентская область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Размер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 15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25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км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 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млн</a:t>
                      </a:r>
                      <a:endParaRPr lang="en-GB" sz="800" kern="1200" spc="-10" noProof="1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graphicFrame>
        <p:nvGraphicFramePr>
          <p:cNvPr id="202" name="Таблица 7">
            <a:extLst>
              <a:ext uri="{FF2B5EF4-FFF2-40B4-BE49-F238E27FC236}">
                <a16:creationId xmlns:a16="http://schemas.microsoft.com/office/drawing/2014/main" id="{00B317A4-D3F5-4E68-8AC5-BF82D193F6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134833"/>
              </p:ext>
            </p:extLst>
          </p:nvPr>
        </p:nvGraphicFramePr>
        <p:xfrm>
          <a:off x="184849" y="2234239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uz-Cyrl-UZ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Корея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1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uz-Cyrl-UZ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Китай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1,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12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uz-Cyrl-UZ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Япония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3,0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uz-Cyrl-UZ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Италия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2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20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Cyrl-UZ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США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4,5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Cyrl-UZ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Тайван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2,0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15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uz-Cyrl-UZ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Германия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0,3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25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uz-Cyrl-UZ" sz="1200" dirty="0">
                          <a:solidFill>
                            <a:srgbClr val="164A69"/>
                          </a:solidFill>
                          <a:latin typeface="Montserrat" pitchFamily="2" charset="-52"/>
                          <a:cs typeface="Arial MT"/>
                        </a:rPr>
                        <a:t>Узбекистан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0,4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3115412"/>
                  </a:ext>
                </a:extLst>
              </a:tr>
            </a:tbl>
          </a:graphicData>
        </a:graphic>
      </p:graphicFrame>
      <p:pic>
        <p:nvPicPr>
          <p:cNvPr id="203" name="Рисунок 202">
            <a:extLst>
              <a:ext uri="{FF2B5EF4-FFF2-40B4-BE49-F238E27FC236}">
                <a16:creationId xmlns:a16="http://schemas.microsoft.com/office/drawing/2014/main" id="{190566F0-0358-4B4D-943F-07A2B11F5D6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95" y="2601054"/>
            <a:ext cx="142390" cy="124839"/>
          </a:xfrm>
          <a:prstGeom prst="rect">
            <a:avLst/>
          </a:prstGeom>
        </p:spPr>
      </p:pic>
      <p:sp>
        <p:nvSpPr>
          <p:cNvPr id="204" name="object 20">
            <a:extLst>
              <a:ext uri="{FF2B5EF4-FFF2-40B4-BE49-F238E27FC236}">
                <a16:creationId xmlns:a16="http://schemas.microsoft.com/office/drawing/2014/main" id="{982CDBD8-360B-4ABA-BD78-49B4FD006C2A}"/>
              </a:ext>
            </a:extLst>
          </p:cNvPr>
          <p:cNvSpPr/>
          <p:nvPr/>
        </p:nvSpPr>
        <p:spPr>
          <a:xfrm>
            <a:off x="1517194" y="2299110"/>
            <a:ext cx="324252" cy="16839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05" name="object 20">
            <a:extLst>
              <a:ext uri="{FF2B5EF4-FFF2-40B4-BE49-F238E27FC236}">
                <a16:creationId xmlns:a16="http://schemas.microsoft.com/office/drawing/2014/main" id="{04F563C9-90C0-4086-96F2-7B978A66F783}"/>
              </a:ext>
            </a:extLst>
          </p:cNvPr>
          <p:cNvSpPr/>
          <p:nvPr/>
        </p:nvSpPr>
        <p:spPr>
          <a:xfrm>
            <a:off x="1517193" y="2588198"/>
            <a:ext cx="1001126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06" name="object 20">
            <a:extLst>
              <a:ext uri="{FF2B5EF4-FFF2-40B4-BE49-F238E27FC236}">
                <a16:creationId xmlns:a16="http://schemas.microsoft.com/office/drawing/2014/main" id="{DC160BDE-1E5C-40EB-855E-206297F8B5C1}"/>
              </a:ext>
            </a:extLst>
          </p:cNvPr>
          <p:cNvSpPr/>
          <p:nvPr/>
        </p:nvSpPr>
        <p:spPr>
          <a:xfrm>
            <a:off x="1517195" y="2853556"/>
            <a:ext cx="367391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07" name="object 20">
            <a:extLst>
              <a:ext uri="{FF2B5EF4-FFF2-40B4-BE49-F238E27FC236}">
                <a16:creationId xmlns:a16="http://schemas.microsoft.com/office/drawing/2014/main" id="{ED6D1DF7-B1E0-4F33-A6CE-AF5AF6DAA101}"/>
              </a:ext>
            </a:extLst>
          </p:cNvPr>
          <p:cNvSpPr/>
          <p:nvPr/>
        </p:nvSpPr>
        <p:spPr>
          <a:xfrm>
            <a:off x="1517194" y="3128782"/>
            <a:ext cx="502106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08" name="object 20">
            <a:extLst>
              <a:ext uri="{FF2B5EF4-FFF2-40B4-BE49-F238E27FC236}">
                <a16:creationId xmlns:a16="http://schemas.microsoft.com/office/drawing/2014/main" id="{2974BBBC-0815-41A3-A4E0-B6E1DAD3F339}"/>
              </a:ext>
            </a:extLst>
          </p:cNvPr>
          <p:cNvSpPr/>
          <p:nvPr/>
        </p:nvSpPr>
        <p:spPr>
          <a:xfrm>
            <a:off x="1517192" y="3403067"/>
            <a:ext cx="559257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09" name="object 20">
            <a:extLst>
              <a:ext uri="{FF2B5EF4-FFF2-40B4-BE49-F238E27FC236}">
                <a16:creationId xmlns:a16="http://schemas.microsoft.com/office/drawing/2014/main" id="{2FEDF3DB-AA91-4CAC-A8BE-7E51A6525629}"/>
              </a:ext>
            </a:extLst>
          </p:cNvPr>
          <p:cNvSpPr/>
          <p:nvPr/>
        </p:nvSpPr>
        <p:spPr>
          <a:xfrm>
            <a:off x="1512749" y="3678799"/>
            <a:ext cx="120789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10" name="object 20">
            <a:extLst>
              <a:ext uri="{FF2B5EF4-FFF2-40B4-BE49-F238E27FC236}">
                <a16:creationId xmlns:a16="http://schemas.microsoft.com/office/drawing/2014/main" id="{CBF3E3AB-BA8D-43A5-BDF0-2D9ED22032CD}"/>
              </a:ext>
            </a:extLst>
          </p:cNvPr>
          <p:cNvSpPr/>
          <p:nvPr/>
        </p:nvSpPr>
        <p:spPr>
          <a:xfrm>
            <a:off x="1520208" y="3945335"/>
            <a:ext cx="682805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11" name="object 20">
            <a:extLst>
              <a:ext uri="{FF2B5EF4-FFF2-40B4-BE49-F238E27FC236}">
                <a16:creationId xmlns:a16="http://schemas.microsoft.com/office/drawing/2014/main" id="{93F79FEE-F8DE-483B-B35B-C823292CC146}"/>
              </a:ext>
            </a:extLst>
          </p:cNvPr>
          <p:cNvSpPr/>
          <p:nvPr/>
        </p:nvSpPr>
        <p:spPr>
          <a:xfrm>
            <a:off x="2837449" y="2581158"/>
            <a:ext cx="901114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12" name="object 20">
            <a:extLst>
              <a:ext uri="{FF2B5EF4-FFF2-40B4-BE49-F238E27FC236}">
                <a16:creationId xmlns:a16="http://schemas.microsoft.com/office/drawing/2014/main" id="{7879C118-C154-4A46-83BF-8AC091668EDB}"/>
              </a:ext>
            </a:extLst>
          </p:cNvPr>
          <p:cNvSpPr/>
          <p:nvPr/>
        </p:nvSpPr>
        <p:spPr>
          <a:xfrm>
            <a:off x="4152626" y="2299110"/>
            <a:ext cx="683327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213" name="object 20">
            <a:extLst>
              <a:ext uri="{FF2B5EF4-FFF2-40B4-BE49-F238E27FC236}">
                <a16:creationId xmlns:a16="http://schemas.microsoft.com/office/drawing/2014/main" id="{EF938382-69BE-4410-86E1-485E2C26BB25}"/>
              </a:ext>
            </a:extLst>
          </p:cNvPr>
          <p:cNvSpPr/>
          <p:nvPr/>
        </p:nvSpPr>
        <p:spPr>
          <a:xfrm>
            <a:off x="4152626" y="2846516"/>
            <a:ext cx="792265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14" name="object 20">
            <a:extLst>
              <a:ext uri="{FF2B5EF4-FFF2-40B4-BE49-F238E27FC236}">
                <a16:creationId xmlns:a16="http://schemas.microsoft.com/office/drawing/2014/main" id="{0B3A8706-C091-4F1E-8473-97B2F4886E53}"/>
              </a:ext>
            </a:extLst>
          </p:cNvPr>
          <p:cNvSpPr/>
          <p:nvPr/>
        </p:nvSpPr>
        <p:spPr>
          <a:xfrm>
            <a:off x="4155514" y="2581158"/>
            <a:ext cx="480171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15" name="object 20">
            <a:extLst>
              <a:ext uri="{FF2B5EF4-FFF2-40B4-BE49-F238E27FC236}">
                <a16:creationId xmlns:a16="http://schemas.microsoft.com/office/drawing/2014/main" id="{A5F7FF98-DA01-4F27-8A49-9194893B4A1B}"/>
              </a:ext>
            </a:extLst>
          </p:cNvPr>
          <p:cNvSpPr/>
          <p:nvPr/>
        </p:nvSpPr>
        <p:spPr>
          <a:xfrm>
            <a:off x="4152625" y="3132246"/>
            <a:ext cx="59558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16" name="object 20">
            <a:extLst>
              <a:ext uri="{FF2B5EF4-FFF2-40B4-BE49-F238E27FC236}">
                <a16:creationId xmlns:a16="http://schemas.microsoft.com/office/drawing/2014/main" id="{F68A43D0-88FC-4724-807F-3A0596C5661F}"/>
              </a:ext>
            </a:extLst>
          </p:cNvPr>
          <p:cNvSpPr/>
          <p:nvPr/>
        </p:nvSpPr>
        <p:spPr>
          <a:xfrm>
            <a:off x="4153926" y="3406531"/>
            <a:ext cx="979937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17" name="object 20">
            <a:extLst>
              <a:ext uri="{FF2B5EF4-FFF2-40B4-BE49-F238E27FC236}">
                <a16:creationId xmlns:a16="http://schemas.microsoft.com/office/drawing/2014/main" id="{4AB2D5B6-0C4C-42E8-BEB5-07853BFA972E}"/>
              </a:ext>
            </a:extLst>
          </p:cNvPr>
          <p:cNvSpPr/>
          <p:nvPr/>
        </p:nvSpPr>
        <p:spPr>
          <a:xfrm>
            <a:off x="4155801" y="3682263"/>
            <a:ext cx="479883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18" name="object 20">
            <a:extLst>
              <a:ext uri="{FF2B5EF4-FFF2-40B4-BE49-F238E27FC236}">
                <a16:creationId xmlns:a16="http://schemas.microsoft.com/office/drawing/2014/main" id="{B6D179AA-DB91-43A8-AFD3-9718CA4C71F3}"/>
              </a:ext>
            </a:extLst>
          </p:cNvPr>
          <p:cNvSpPr/>
          <p:nvPr/>
        </p:nvSpPr>
        <p:spPr>
          <a:xfrm>
            <a:off x="4155124" y="3948799"/>
            <a:ext cx="894283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219" name="object 42">
            <a:extLst>
              <a:ext uri="{FF2B5EF4-FFF2-40B4-BE49-F238E27FC236}">
                <a16:creationId xmlns:a16="http://schemas.microsoft.com/office/drawing/2014/main" id="{7A523EA6-102D-4D10-BB4A-A471FD8DDFAE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38695" y="4216074"/>
            <a:ext cx="148568" cy="159112"/>
          </a:xfrm>
          <a:prstGeom prst="rect">
            <a:avLst/>
          </a:prstGeom>
        </p:spPr>
      </p:pic>
      <p:sp>
        <p:nvSpPr>
          <p:cNvPr id="220" name="object 20">
            <a:extLst>
              <a:ext uri="{FF2B5EF4-FFF2-40B4-BE49-F238E27FC236}">
                <a16:creationId xmlns:a16="http://schemas.microsoft.com/office/drawing/2014/main" id="{DBA15423-8FDA-49FB-9716-684B57A18EEA}"/>
              </a:ext>
            </a:extLst>
          </p:cNvPr>
          <p:cNvSpPr/>
          <p:nvPr/>
        </p:nvSpPr>
        <p:spPr>
          <a:xfrm>
            <a:off x="5469823" y="2304503"/>
            <a:ext cx="583316" cy="12685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21" name="object 20">
            <a:extLst>
              <a:ext uri="{FF2B5EF4-FFF2-40B4-BE49-F238E27FC236}">
                <a16:creationId xmlns:a16="http://schemas.microsoft.com/office/drawing/2014/main" id="{657D71F0-EF1E-4CB4-8AB5-0F08E012B863}"/>
              </a:ext>
            </a:extLst>
          </p:cNvPr>
          <p:cNvSpPr/>
          <p:nvPr/>
        </p:nvSpPr>
        <p:spPr>
          <a:xfrm>
            <a:off x="5472260" y="2581158"/>
            <a:ext cx="52373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22" name="object 20">
            <a:extLst>
              <a:ext uri="{FF2B5EF4-FFF2-40B4-BE49-F238E27FC236}">
                <a16:creationId xmlns:a16="http://schemas.microsoft.com/office/drawing/2014/main" id="{15D74ED7-65F3-4A9A-9D6E-DFE3BB158B94}"/>
              </a:ext>
            </a:extLst>
          </p:cNvPr>
          <p:cNvSpPr/>
          <p:nvPr/>
        </p:nvSpPr>
        <p:spPr>
          <a:xfrm>
            <a:off x="5471037" y="2846516"/>
            <a:ext cx="82498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23" name="object 20">
            <a:extLst>
              <a:ext uri="{FF2B5EF4-FFF2-40B4-BE49-F238E27FC236}">
                <a16:creationId xmlns:a16="http://schemas.microsoft.com/office/drawing/2014/main" id="{A7235E6F-8516-45E8-8660-76F3ACD8D06C}"/>
              </a:ext>
            </a:extLst>
          </p:cNvPr>
          <p:cNvSpPr/>
          <p:nvPr/>
        </p:nvSpPr>
        <p:spPr>
          <a:xfrm>
            <a:off x="5469822" y="3132246"/>
            <a:ext cx="826203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24" name="object 20">
            <a:extLst>
              <a:ext uri="{FF2B5EF4-FFF2-40B4-BE49-F238E27FC236}">
                <a16:creationId xmlns:a16="http://schemas.microsoft.com/office/drawing/2014/main" id="{CE1E2363-2B66-435F-B74E-E8A9D15AB423}"/>
              </a:ext>
            </a:extLst>
          </p:cNvPr>
          <p:cNvSpPr/>
          <p:nvPr/>
        </p:nvSpPr>
        <p:spPr>
          <a:xfrm>
            <a:off x="5469821" y="3406531"/>
            <a:ext cx="461079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25" name="object 20">
            <a:extLst>
              <a:ext uri="{FF2B5EF4-FFF2-40B4-BE49-F238E27FC236}">
                <a16:creationId xmlns:a16="http://schemas.microsoft.com/office/drawing/2014/main" id="{8E73F7DB-1FCC-48E3-97E7-8A35A65FDA92}"/>
              </a:ext>
            </a:extLst>
          </p:cNvPr>
          <p:cNvSpPr/>
          <p:nvPr/>
        </p:nvSpPr>
        <p:spPr>
          <a:xfrm>
            <a:off x="5469823" y="3682263"/>
            <a:ext cx="676183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26" name="object 20">
            <a:extLst>
              <a:ext uri="{FF2B5EF4-FFF2-40B4-BE49-F238E27FC236}">
                <a16:creationId xmlns:a16="http://schemas.microsoft.com/office/drawing/2014/main" id="{6215A5C7-1F9A-4C02-95F1-F56AECE90C9D}"/>
              </a:ext>
            </a:extLst>
          </p:cNvPr>
          <p:cNvSpPr/>
          <p:nvPr/>
        </p:nvSpPr>
        <p:spPr>
          <a:xfrm>
            <a:off x="5469823" y="3948799"/>
            <a:ext cx="91430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27" name="object 20">
            <a:extLst>
              <a:ext uri="{FF2B5EF4-FFF2-40B4-BE49-F238E27FC236}">
                <a16:creationId xmlns:a16="http://schemas.microsoft.com/office/drawing/2014/main" id="{C557D83E-3DC5-4934-AC36-2D05BEDB8374}"/>
              </a:ext>
            </a:extLst>
          </p:cNvPr>
          <p:cNvSpPr/>
          <p:nvPr/>
        </p:nvSpPr>
        <p:spPr>
          <a:xfrm>
            <a:off x="4152625" y="4225755"/>
            <a:ext cx="24017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28" name="object 20">
            <a:extLst>
              <a:ext uri="{FF2B5EF4-FFF2-40B4-BE49-F238E27FC236}">
                <a16:creationId xmlns:a16="http://schemas.microsoft.com/office/drawing/2014/main" id="{0FE34F87-9A4C-4446-A831-4EC459D3C287}"/>
              </a:ext>
            </a:extLst>
          </p:cNvPr>
          <p:cNvSpPr/>
          <p:nvPr/>
        </p:nvSpPr>
        <p:spPr>
          <a:xfrm>
            <a:off x="5469911" y="4225755"/>
            <a:ext cx="52607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229" name="Picture 4" descr="Южная Корея – Бесплатные иконки: флаги">
            <a:extLst>
              <a:ext uri="{FF2B5EF4-FFF2-40B4-BE49-F238E27FC236}">
                <a16:creationId xmlns:a16="http://schemas.microsoft.com/office/drawing/2014/main" id="{A7393C64-6506-43CF-BB1C-11B71C796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95" y="2305904"/>
            <a:ext cx="149385" cy="14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0" name="Picture 6" descr="Япония – Бесплатные иконки: флаги">
            <a:extLst>
              <a:ext uri="{FF2B5EF4-FFF2-40B4-BE49-F238E27FC236}">
                <a16:creationId xmlns:a16="http://schemas.microsoft.com/office/drawing/2014/main" id="{417236CE-04C3-4AC2-86BD-91CD4F22D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95" y="2871658"/>
            <a:ext cx="149385" cy="14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" name="Picture 6" descr="Италия – Бесплатные иконки: флаги">
            <a:extLst>
              <a:ext uri="{FF2B5EF4-FFF2-40B4-BE49-F238E27FC236}">
                <a16:creationId xmlns:a16="http://schemas.microsoft.com/office/drawing/2014/main" id="{1C2C8BA8-AE12-4065-841B-1E3A008F1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6" y="3158565"/>
            <a:ext cx="140400" cy="14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" name="Picture 8" descr="Соединенные Штаты Америки – Бесплатные иконки: флаги">
            <a:extLst>
              <a:ext uri="{FF2B5EF4-FFF2-40B4-BE49-F238E27FC236}">
                <a16:creationId xmlns:a16="http://schemas.microsoft.com/office/drawing/2014/main" id="{31772F98-9DDC-49A0-B7C9-5FA006C50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04" y="3431205"/>
            <a:ext cx="140400" cy="14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3" name="Picture 12" descr="Германия – Бесплатные иконки: флаги">
            <a:extLst>
              <a:ext uri="{FF2B5EF4-FFF2-40B4-BE49-F238E27FC236}">
                <a16:creationId xmlns:a16="http://schemas.microsoft.com/office/drawing/2014/main" id="{7D4CF821-9ED6-4553-AB41-F722DC43E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67" y="3947318"/>
            <a:ext cx="140400" cy="14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" name="object 20">
            <a:extLst>
              <a:ext uri="{FF2B5EF4-FFF2-40B4-BE49-F238E27FC236}">
                <a16:creationId xmlns:a16="http://schemas.microsoft.com/office/drawing/2014/main" id="{79FC5351-600B-4CFC-8B55-BE829930D430}"/>
              </a:ext>
            </a:extLst>
          </p:cNvPr>
          <p:cNvSpPr/>
          <p:nvPr/>
        </p:nvSpPr>
        <p:spPr>
          <a:xfrm>
            <a:off x="2829931" y="3941872"/>
            <a:ext cx="256586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235" name="Picture 2" descr="Тайвань – Бесплатные иконки: флаги">
            <a:extLst>
              <a:ext uri="{FF2B5EF4-FFF2-40B4-BE49-F238E27FC236}">
                <a16:creationId xmlns:a16="http://schemas.microsoft.com/office/drawing/2014/main" id="{D2D013F1-811F-401A-B13B-EC9D7A49F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64" y="3693953"/>
            <a:ext cx="145846" cy="14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Овал 86">
            <a:extLst>
              <a:ext uri="{FF2B5EF4-FFF2-40B4-BE49-F238E27FC236}">
                <a16:creationId xmlns:a16="http://schemas.microsoft.com/office/drawing/2014/main" id="{CF92C1EA-7087-4CB3-A85C-564408E8880A}"/>
              </a:ext>
            </a:extLst>
          </p:cNvPr>
          <p:cNvSpPr/>
          <p:nvPr/>
        </p:nvSpPr>
        <p:spPr>
          <a:xfrm>
            <a:off x="9615357" y="1272149"/>
            <a:ext cx="648000" cy="648000"/>
          </a:xfrm>
          <a:prstGeom prst="ellipse">
            <a:avLst/>
          </a:prstGeom>
          <a:blipFill>
            <a:blip r:embed="rId2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786CCF31-9D8C-48CE-9A05-E27C596ACC54}"/>
              </a:ext>
            </a:extLst>
          </p:cNvPr>
          <p:cNvSpPr/>
          <p:nvPr/>
        </p:nvSpPr>
        <p:spPr>
          <a:xfrm>
            <a:off x="6926821" y="1313668"/>
            <a:ext cx="648000" cy="648000"/>
          </a:xfrm>
          <a:prstGeom prst="ellipse">
            <a:avLst/>
          </a:prstGeom>
          <a:blipFill>
            <a:blip r:embed="rId2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bject 31">
            <a:extLst>
              <a:ext uri="{FF2B5EF4-FFF2-40B4-BE49-F238E27FC236}">
                <a16:creationId xmlns:a16="http://schemas.microsoft.com/office/drawing/2014/main" id="{09050195-445F-4D3D-98CF-2848809F14C6}"/>
              </a:ext>
            </a:extLst>
          </p:cNvPr>
          <p:cNvSpPr txBox="1"/>
          <p:nvPr/>
        </p:nvSpPr>
        <p:spPr>
          <a:xfrm>
            <a:off x="7674048" y="1249707"/>
            <a:ext cx="1813514" cy="78226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Соглашение </a:t>
            </a:r>
            <a:r>
              <a:rPr lang="en-US" sz="1000" dirty="0">
                <a:solidFill>
                  <a:srgbClr val="00425F"/>
                </a:solidFill>
                <a:latin typeface="Montserrat" pitchFamily="2" charset="-52"/>
              </a:rPr>
              <a:t>GSP+ </a:t>
            </a:r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позволяет экспортировать в ЕС по сниженным или нулевым тарифам 6200 наименований товаров.</a:t>
            </a:r>
            <a:endParaRPr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90" name="object 31">
            <a:extLst>
              <a:ext uri="{FF2B5EF4-FFF2-40B4-BE49-F238E27FC236}">
                <a16:creationId xmlns:a16="http://schemas.microsoft.com/office/drawing/2014/main" id="{5036E3A3-1ADA-4098-8CDF-50AAE7188407}"/>
              </a:ext>
            </a:extLst>
          </p:cNvPr>
          <p:cNvSpPr txBox="1"/>
          <p:nvPr/>
        </p:nvSpPr>
        <p:spPr>
          <a:xfrm>
            <a:off x="10348356" y="1244359"/>
            <a:ext cx="1739346" cy="78226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Соглашение о свободной торговле СНГ создает более интегрированный и открытый рынок со странами СНГ.</a:t>
            </a:r>
            <a:endParaRPr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945FE7C-0702-42E7-A373-DB1D58DC22A8}"/>
              </a:ext>
            </a:extLst>
          </p:cNvPr>
          <p:cNvSpPr txBox="1"/>
          <p:nvPr/>
        </p:nvSpPr>
        <p:spPr>
          <a:xfrm>
            <a:off x="6852665" y="791264"/>
            <a:ext cx="290255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Торговые соглашения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 стратегическом международном логистическом коридоре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65" name="Picture 6">
            <a:extLst>
              <a:ext uri="{FF2B5EF4-FFF2-40B4-BE49-F238E27FC236}">
                <a16:creationId xmlns:a16="http://schemas.microsoft.com/office/drawing/2014/main" id="{FE649810-4D2E-4A1B-9846-628A80650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70553569-BAA9-4FBC-8C48-1A0E209B2AA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584468"/>
            <a:ext cx="2702987" cy="163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Безвизовый режим для туристов из 90 стран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Разнообразный выбор из 59 перевозчиков в аэропорту Узбекистана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11 аэропортов по всей стране, основные аэропорты — Ташкент, Самарканд и Бухара</a:t>
            </a:r>
            <a:endParaRPr lang="en-US"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206681" y="52299"/>
            <a:ext cx="1027079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Отличное воздушное сообщение с Ташкентом и другими аэропортами Узбекистана и мира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1AD1002C-3A32-4CC5-9B87-7FD359C53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01F03-7193-4947-8CD5-032451DC54D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5696</TotalTime>
  <Words>589</Words>
  <Application>Microsoft Office PowerPoint</Application>
  <PresentationFormat>Широкоэкранный</PresentationFormat>
  <Paragraphs>155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SHOKHRUKH ISLOMOV</cp:lastModifiedBy>
  <cp:revision>207</cp:revision>
  <dcterms:created xsi:type="dcterms:W3CDTF">2024-07-25T07:55:13Z</dcterms:created>
  <dcterms:modified xsi:type="dcterms:W3CDTF">2025-04-27T13:09:48Z</dcterms:modified>
</cp:coreProperties>
</file>