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C98BF"/>
    <a:srgbClr val="6593BC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b="0" dirty="0">
              <a:latin typeface="Montserrat" pitchFamily="2" charset="0"/>
            </a:rPr>
            <a:t>Высшие учебные заведения : 6</a:t>
          </a:r>
          <a:r>
            <a:rPr lang="ru" sz="1400" dirty="0">
              <a:latin typeface="Montserrat" pitchFamily="2" charset="-52"/>
            </a:rPr>
            <a:t>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7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3 </a:t>
          </a:r>
          <a:r>
            <a:rPr lang="ru" sz="1400" noProof="0" dirty="0">
              <a:latin typeface="Montserrat" pitchFamily="2" charset="-52"/>
            </a:rPr>
            <a:t>300</a:t>
          </a:r>
          <a:r>
            <a:rPr lang="ru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Высшие учебные заведения : 6</a:t>
          </a:r>
          <a:r>
            <a:rPr lang="ru" sz="1400" kern="1200" dirty="0">
              <a:latin typeface="Montserrat" pitchFamily="2" charset="-52"/>
            </a:rPr>
            <a:t> 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7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3 </a:t>
          </a:r>
          <a:r>
            <a:rPr lang="ru" sz="1400" kern="1200" noProof="0" dirty="0">
              <a:latin typeface="Montserrat" pitchFamily="2" charset="-52"/>
            </a:rPr>
            <a:t>300</a:t>
          </a:r>
          <a:r>
            <a:rPr lang="ru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9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7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DFFE19E0-EE5A-43E1-B53A-29557FD28FE2}"/>
              </a:ext>
            </a:extLst>
          </p:cNvPr>
          <p:cNvSpPr/>
          <p:nvPr/>
        </p:nvSpPr>
        <p:spPr>
          <a:xfrm>
            <a:off x="4533263" y="897302"/>
            <a:ext cx="7506337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73" name="object 5">
            <a:extLst>
              <a:ext uri="{FF2B5EF4-FFF2-40B4-BE49-F238E27FC236}">
                <a16:creationId xmlns:a16="http://schemas.microsoft.com/office/drawing/2014/main" id="{46F865E5-ABF5-493B-8DDA-02CF6A8045ED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74" name="object 6">
              <a:extLst>
                <a:ext uri="{FF2B5EF4-FFF2-40B4-BE49-F238E27FC236}">
                  <a16:creationId xmlns:a16="http://schemas.microsoft.com/office/drawing/2014/main" id="{D2DA0608-60F5-4002-9B29-D8D32280E641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5" name="object 7">
              <a:extLst>
                <a:ext uri="{FF2B5EF4-FFF2-40B4-BE49-F238E27FC236}">
                  <a16:creationId xmlns:a16="http://schemas.microsoft.com/office/drawing/2014/main" id="{C0316D21-5792-481D-84D2-FBE860A50BA6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827589" y="210645"/>
            <a:ext cx="563241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сельскохозяйственной техники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58673" y="1260218"/>
            <a:ext cx="2359577" cy="108908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200" b="1" spc="-10">
                <a:solidFill>
                  <a:srgbClr val="5BC4BF"/>
                </a:solidFill>
                <a:latin typeface="Montserrat" pitchFamily="2" charset="-52"/>
              </a:rPr>
              <a:t>Цель</a:t>
            </a:r>
            <a:r>
              <a:rPr sz="1200" b="1" spc="-1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проекта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сельскохозяйственной техники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endParaRPr lang="en-US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4974" y="1184755"/>
            <a:ext cx="1605322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80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млн.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085592" y="2071321"/>
            <a:ext cx="6582077" cy="906943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68499" y="2091570"/>
            <a:ext cx="1549421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Разработка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конструкции кузова и определение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материалов для </a:t>
            </a:r>
            <a:br>
              <a:rPr lang="uz-Cyrl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производства</a:t>
            </a:r>
            <a:endParaRPr lang="uz-Cyrl-UZ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0459" y="2248718"/>
            <a:ext cx="128869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Детали с </a:t>
            </a:r>
            <a:br>
              <a:rPr lang="uz-Cyrl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точными размерами проштампованы.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4796" y="2187242"/>
            <a:ext cx="1566931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Сборка и проверка всех материалов и комплектующих на совместимость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36471" y="2278674"/>
            <a:ext cx="122861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Тестирование и контроль качества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1904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</a:t>
            </a: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писание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81842" y="3720651"/>
            <a:ext cx="156840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81843" y="437271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Возможность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производства различных размеров и конструкций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07754" y="4433793"/>
            <a:ext cx="183274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20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сотрудников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16089" y="3650073"/>
            <a:ext cx="1950085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Существующие соседние рынки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67336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21440" y="4181814"/>
            <a:ext cx="3165475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 flipV="1">
            <a:off x="8454368" y="4146356"/>
            <a:ext cx="3089932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7" y="992749"/>
            <a:ext cx="7046642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lang="ru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lang="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15 000 единиц сельскохозяйственной техники и комплектующих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7352" y="1606600"/>
            <a:ext cx="647793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сельскохозяйственных машин и комплектующих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7335" y="426103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307155" y="3742628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6137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C39F26-4C3F-4751-A2DD-DA09C28153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2000">
                        <a14:foregroundMark x1="51800" y1="29907" x2="52100" y2="30093"/>
                        <a14:foregroundMark x1="48600" y1="39630" x2="48600" y2="39630"/>
                        <a14:foregroundMark x1="23400" y1="41944" x2="23400" y2="41944"/>
                        <a14:foregroundMark x1="20800" y1="48519" x2="20800" y2="48519"/>
                        <a14:foregroundMark x1="12300" y1="50648" x2="12300" y2="50648"/>
                        <a14:foregroundMark x1="22000" y1="56574" x2="22000" y2="56574"/>
                        <a14:foregroundMark x1="32100" y1="47407" x2="32100" y2="47407"/>
                        <a14:foregroundMark x1="57000" y1="45833" x2="57000" y2="45833"/>
                        <a14:foregroundMark x1="79500" y1="40926" x2="79500" y2="40926"/>
                        <a14:foregroundMark x1="86400" y1="49537" x2="86400" y2="49537"/>
                        <a14:foregroundMark x1="92000" y1="49815" x2="92000" y2="49815"/>
                        <a14:foregroundMark x1="83000" y1="50463" x2="83000" y2="50463"/>
                        <a14:foregroundMark x1="80300" y1="57130" x2="80300" y2="57130"/>
                        <a14:foregroundMark x1="78200" y1="59444" x2="78200" y2="59444"/>
                        <a14:foregroundMark x1="75900" y1="53889" x2="75900" y2="53889"/>
                        <a14:foregroundMark x1="74700" y1="59630" x2="74700" y2="59630"/>
                        <a14:foregroundMark x1="71400" y1="59444" x2="71400" y2="59444"/>
                        <a14:foregroundMark x1="68200" y1="61667" x2="68200" y2="61667"/>
                        <a14:foregroundMark x1="64500" y1="59630" x2="64500" y2="59630"/>
                        <a14:foregroundMark x1="62300" y1="53704" x2="62300" y2="53704"/>
                        <a14:foregroundMark x1="61500" y1="61852" x2="61500" y2="61852"/>
                        <a14:foregroundMark x1="58300" y1="60185" x2="58300" y2="60185"/>
                        <a14:foregroundMark x1="52700" y1="58056" x2="52700" y2="58056"/>
                        <a14:foregroundMark x1="50300" y1="59907" x2="50300" y2="59907"/>
                        <a14:foregroundMark x1="45800" y1="57778" x2="45800" y2="57778"/>
                        <a14:foregroundMark x1="44100" y1="60185" x2="44100" y2="60185"/>
                        <a14:foregroundMark x1="38800" y1="58056" x2="38800" y2="58056"/>
                        <a14:foregroundMark x1="37800" y1="60278" x2="37800" y2="60278"/>
                        <a14:foregroundMark x1="32100" y1="58519" x2="32100" y2="58519"/>
                        <a14:foregroundMark x1="27800" y1="56944" x2="27800" y2="5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29" y="4232137"/>
            <a:ext cx="497788" cy="637296"/>
          </a:xfrm>
          <a:prstGeom prst="rect">
            <a:avLst/>
          </a:prstGeom>
        </p:spPr>
      </p:pic>
      <p:sp>
        <p:nvSpPr>
          <p:cNvPr id="85" name="object 29">
            <a:extLst>
              <a:ext uri="{FF2B5EF4-FFF2-40B4-BE49-F238E27FC236}">
                <a16:creationId xmlns:a16="http://schemas.microsoft.com/office/drawing/2014/main" id="{2E8C00C6-A001-44BC-AD54-B0A61470E345}"/>
              </a:ext>
            </a:extLst>
          </p:cNvPr>
          <p:cNvSpPr txBox="1"/>
          <p:nvPr/>
        </p:nvSpPr>
        <p:spPr>
          <a:xfrm>
            <a:off x="5076472" y="4907395"/>
            <a:ext cx="6892301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сельскохозяйственными</a:t>
            </a:r>
            <a:b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машинами (2024 )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0C21B189-CD10-46B9-9872-856154B2A174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F8716FF8-C867-4229-AF02-A4301EAF398E}"/>
              </a:ext>
            </a:extLst>
          </p:cNvPr>
          <p:cNvSpPr/>
          <p:nvPr/>
        </p:nvSpPr>
        <p:spPr>
          <a:xfrm>
            <a:off x="531808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85D64A1-AA4F-4EDC-9E65-4D26EB09E484}"/>
              </a:ext>
            </a:extLst>
          </p:cNvPr>
          <p:cNvSpPr/>
          <p:nvPr/>
        </p:nvSpPr>
        <p:spPr>
          <a:xfrm>
            <a:off x="5243010" y="6022505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15 </a:t>
            </a:r>
            <a:r>
              <a:rPr lang="ru" sz="110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 </a:t>
            </a:r>
            <a:r>
              <a:rPr lang="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шт</a:t>
            </a:r>
            <a:endParaRPr lang="uz-Cyrl-UZ" sz="11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9EB6FD05-35CF-4838-A29B-6355156A086D}"/>
              </a:ext>
            </a:extLst>
          </p:cNvPr>
          <p:cNvSpPr/>
          <p:nvPr/>
        </p:nvSpPr>
        <p:spPr>
          <a:xfrm>
            <a:off x="6837462" y="6022505"/>
            <a:ext cx="12105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211,8 тыс. </a:t>
            </a:r>
            <a:r>
              <a:rPr lang="ru" sz="1100" noProof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endParaRPr lang="en-US" sz="11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BF519EB-A6BE-4945-89EB-405DC831225A}"/>
              </a:ext>
            </a:extLst>
          </p:cNvPr>
          <p:cNvSpPr/>
          <p:nvPr/>
        </p:nvSpPr>
        <p:spPr>
          <a:xfrm>
            <a:off x="8286431" y="6022505"/>
            <a:ext cx="12266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72,5 млн долл</a:t>
            </a:r>
            <a:endParaRPr lang="en-US" sz="11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D221886-1441-4D24-837A-A8A7DB9BF543}"/>
              </a:ext>
            </a:extLst>
          </p:cNvPr>
          <p:cNvSpPr/>
          <p:nvPr/>
        </p:nvSpPr>
        <p:spPr>
          <a:xfrm>
            <a:off x="7026987" y="55677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23D953D-7A9D-42C3-B036-ED9999BBD45B}"/>
              </a:ext>
            </a:extLst>
          </p:cNvPr>
          <p:cNvSpPr/>
          <p:nvPr/>
        </p:nvSpPr>
        <p:spPr>
          <a:xfrm>
            <a:off x="8450210" y="55677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927CD57-F743-46C5-92B1-22D3C1C13917}"/>
              </a:ext>
            </a:extLst>
          </p:cNvPr>
          <p:cNvSpPr/>
          <p:nvPr/>
        </p:nvSpPr>
        <p:spPr>
          <a:xfrm>
            <a:off x="9741536" y="5567767"/>
            <a:ext cx="12924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B13C3FD-A036-487B-8F92-D1EEB7A69B1B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bject 38">
            <a:extLst>
              <a:ext uri="{FF2B5EF4-FFF2-40B4-BE49-F238E27FC236}">
                <a16:creationId xmlns:a16="http://schemas.microsoft.com/office/drawing/2014/main" id="{4D20DA4F-7D98-4E0B-9654-5690A270184F}"/>
              </a:ext>
            </a:extLst>
          </p:cNvPr>
          <p:cNvSpPr/>
          <p:nvPr/>
        </p:nvSpPr>
        <p:spPr>
          <a:xfrm>
            <a:off x="8424602" y="425517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0" name="Picture 6" descr="Рабочие ">
            <a:extLst>
              <a:ext uri="{FF2B5EF4-FFF2-40B4-BE49-F238E27FC236}">
                <a16:creationId xmlns:a16="http://schemas.microsoft.com/office/drawing/2014/main" id="{2356EFEA-8286-4FB1-8324-E5AA12C1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7054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bject 38">
            <a:extLst>
              <a:ext uri="{FF2B5EF4-FFF2-40B4-BE49-F238E27FC236}">
                <a16:creationId xmlns:a16="http://schemas.microsoft.com/office/drawing/2014/main" id="{1F2F95B4-9588-4673-A544-557F714ACF9E}"/>
              </a:ext>
            </a:extLst>
          </p:cNvPr>
          <p:cNvSpPr/>
          <p:nvPr/>
        </p:nvSpPr>
        <p:spPr>
          <a:xfrm>
            <a:off x="8424602" y="3558126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1" name="Picture 8" descr="Рынок ">
            <a:extLst>
              <a:ext uri="{FF2B5EF4-FFF2-40B4-BE49-F238E27FC236}">
                <a16:creationId xmlns:a16="http://schemas.microsoft.com/office/drawing/2014/main" id="{9EB2F6EB-A6BE-4996-8CDD-04D72CE60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70" y="3577691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E449702-4055-4F80-BBE4-93133799022C}"/>
              </a:ext>
            </a:extLst>
          </p:cNvPr>
          <p:cNvSpPr/>
          <p:nvPr/>
        </p:nvSpPr>
        <p:spPr>
          <a:xfrm>
            <a:off x="9781965" y="6022505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18,7 </a:t>
            </a:r>
            <a:r>
              <a:rPr lang="ru" sz="110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тыс. </a:t>
            </a:r>
            <a:r>
              <a:rPr lang="ru" sz="11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шт.</a:t>
            </a:r>
            <a:endParaRPr lang="uz-Cyrl-UZ" sz="11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0" name="object 24">
            <a:extLst>
              <a:ext uri="{FF2B5EF4-FFF2-40B4-BE49-F238E27FC236}">
                <a16:creationId xmlns:a16="http://schemas.microsoft.com/office/drawing/2014/main" id="{F8AC2806-A35D-4C79-B166-8A39F96D162A}"/>
              </a:ext>
            </a:extLst>
          </p:cNvPr>
          <p:cNvSpPr txBox="1"/>
          <p:nvPr/>
        </p:nvSpPr>
        <p:spPr>
          <a:xfrm>
            <a:off x="267593" y="5533166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A7BCDF8E-256C-4949-8B43-A45FADDCF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357432"/>
              </p:ext>
            </p:extLst>
          </p:nvPr>
        </p:nvGraphicFramePr>
        <p:xfrm>
          <a:off x="223226" y="3813090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5698262C-749A-4A76-B33C-749960511B94}"/>
              </a:ext>
            </a:extLst>
          </p:cNvPr>
          <p:cNvSpPr txBox="1"/>
          <p:nvPr/>
        </p:nvSpPr>
        <p:spPr>
          <a:xfrm>
            <a:off x="267593" y="2278674"/>
            <a:ext cx="3821534" cy="12445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63" name="object 24">
            <a:extLst>
              <a:ext uri="{FF2B5EF4-FFF2-40B4-BE49-F238E27FC236}">
                <a16:creationId xmlns:a16="http://schemas.microsoft.com/office/drawing/2014/main" id="{70E03536-C0E8-4BB1-8BB9-822BC5F707BE}"/>
              </a:ext>
            </a:extLst>
          </p:cNvPr>
          <p:cNvSpPr txBox="1"/>
          <p:nvPr/>
        </p:nvSpPr>
        <p:spPr>
          <a:xfrm>
            <a:off x="292027" y="2081887"/>
            <a:ext cx="3821534" cy="2846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</a:t>
            </a:r>
            <a:endParaRPr lang="ru-RU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611E4C1C-2A68-43E5-99BD-B3FD56AA179F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77822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855055"/>
            <a:ext cx="676668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lang="ru-RU" sz="1400" dirty="0">
              <a:latin typeface="Montserrat" pitchFamily="2" charset="-52"/>
              <a:cs typeface="Arial MT"/>
            </a:endParaRPr>
          </a:p>
        </p:txBody>
      </p: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561070" y="1528643"/>
            <a:ext cx="1189020" cy="503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</a:t>
            </a:r>
            <a:r>
              <a:rPr lang="ru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экспортеры 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сельскохозяйственной техники, </a:t>
            </a:r>
            <a:r>
              <a:rPr lang="ru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 </a:t>
            </a:r>
            <a:r>
              <a:rPr lang="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6" y="1653380"/>
            <a:ext cx="1155657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заработная плата,</a:t>
            </a: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</a:t>
            </a:r>
            <a:r>
              <a:rPr sz="800" spc="-1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США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8601" y="1633145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Средний</a:t>
            </a:r>
            <a:r>
              <a:rPr lang="ru"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электричество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расходы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за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кВтч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62597" y="1530296"/>
            <a:ext cx="1314450" cy="503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сельскохозяйственной техники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млрд. </a:t>
            </a:r>
            <a:r>
              <a:rPr lang="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5021" y="4532482"/>
            <a:ext cx="6561503" cy="181286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е </a:t>
            </a:r>
            <a:r>
              <a:rPr sz="1400" b="1" spc="-2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сельскохозяйственной техники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могут получить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выгод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у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от:</a:t>
            </a:r>
            <a:endParaRPr lang="en-US" sz="1400" b="1" spc="-10" dirty="0"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Наличие квалифицированной и неквалифицированной рабочей силы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Стабильная политическая обстановка и обстановка безопасности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</a:rPr>
              <a:t>- Стимулы: Свободные экономические зоны предлагают налоговые льготы на землю, корпоративный подоходный налог, воду.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-30881"/>
            <a:ext cx="22903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Республики Узбекистан</a:t>
            </a:r>
          </a:p>
        </p:txBody>
      </p:sp>
      <p:sp>
        <p:nvSpPr>
          <p:cNvPr id="90" name="object 8">
            <a:extLst>
              <a:ext uri="{FF2B5EF4-FFF2-40B4-BE49-F238E27FC236}">
                <a16:creationId xmlns:a16="http://schemas.microsoft.com/office/drawing/2014/main" id="{10051084-99EC-4CC3-83B6-5695243D88F1}"/>
              </a:ext>
            </a:extLst>
          </p:cNvPr>
          <p:cNvSpPr txBox="1"/>
          <p:nvPr/>
        </p:nvSpPr>
        <p:spPr>
          <a:xfrm>
            <a:off x="201605" y="219083"/>
            <a:ext cx="913683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b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Инвестиции на </a:t>
            </a:r>
            <a:r>
              <a:rPr lang="ru" b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 </a:t>
            </a:r>
            <a:r>
              <a:rPr lang="ru" b="1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сельскохозяйственной техники</a:t>
            </a:r>
          </a:p>
        </p:txBody>
      </p:sp>
      <p:graphicFrame>
        <p:nvGraphicFramePr>
          <p:cNvPr id="111" name="Схема 110">
            <a:extLst>
              <a:ext uri="{FF2B5EF4-FFF2-40B4-BE49-F238E27FC236}">
                <a16:creationId xmlns:a16="http://schemas.microsoft.com/office/drawing/2014/main" id="{CE295159-2EFD-47BB-8D5E-E195F0BF9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297360"/>
              </p:ext>
            </p:extLst>
          </p:nvPr>
        </p:nvGraphicFramePr>
        <p:xfrm>
          <a:off x="723858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3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C6B04C46-E5BD-46AF-B508-A5B69B6A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4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485C139C-0F8C-45A3-844C-FEC1CC5D116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36" y="4847062"/>
            <a:ext cx="360000" cy="360000"/>
          </a:xfrm>
          <a:prstGeom prst="rect">
            <a:avLst/>
          </a:prstGeom>
        </p:spPr>
      </p:pic>
      <p:pic>
        <p:nvPicPr>
          <p:cNvPr id="165" name="Picture 6" descr="Рабочие ">
            <a:extLst>
              <a:ext uri="{FF2B5EF4-FFF2-40B4-BE49-F238E27FC236}">
                <a16:creationId xmlns:a16="http://schemas.microsoft.com/office/drawing/2014/main" id="{3D4ADD2B-F748-4629-B448-C8F658AC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object 2">
            <a:extLst>
              <a:ext uri="{FF2B5EF4-FFF2-40B4-BE49-F238E27FC236}">
                <a16:creationId xmlns:a16="http://schemas.microsoft.com/office/drawing/2014/main" id="{CCD16EFA-34CC-463D-BC7D-D17C994DB641}"/>
              </a:ext>
            </a:extLst>
          </p:cNvPr>
          <p:cNvSpPr/>
          <p:nvPr/>
        </p:nvSpPr>
        <p:spPr>
          <a:xfrm>
            <a:off x="7079699" y="21198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69F37A53-DC3F-4C2B-B60E-A02F5EBCDFE0}"/>
              </a:ext>
            </a:extLst>
          </p:cNvPr>
          <p:cNvSpPr txBox="1"/>
          <p:nvPr/>
        </p:nvSpPr>
        <p:spPr>
          <a:xfrm>
            <a:off x="8312347" y="645706"/>
            <a:ext cx="2706067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21" name="Овал 220">
            <a:extLst>
              <a:ext uri="{FF2B5EF4-FFF2-40B4-BE49-F238E27FC236}">
                <a16:creationId xmlns:a16="http://schemas.microsoft.com/office/drawing/2014/main" id="{99ECC043-25BE-49B3-8478-B23E35D55818}"/>
              </a:ext>
            </a:extLst>
          </p:cNvPr>
          <p:cNvSpPr/>
          <p:nvPr/>
        </p:nvSpPr>
        <p:spPr>
          <a:xfrm>
            <a:off x="9552517" y="1199001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Овал 221">
            <a:extLst>
              <a:ext uri="{FF2B5EF4-FFF2-40B4-BE49-F238E27FC236}">
                <a16:creationId xmlns:a16="http://schemas.microsoft.com/office/drawing/2014/main" id="{8D958D3A-392F-48D7-9C23-89EDBDE2C36D}"/>
              </a:ext>
            </a:extLst>
          </p:cNvPr>
          <p:cNvSpPr/>
          <p:nvPr/>
        </p:nvSpPr>
        <p:spPr>
          <a:xfrm>
            <a:off x="7029685" y="1199001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bject 31">
            <a:extLst>
              <a:ext uri="{FF2B5EF4-FFF2-40B4-BE49-F238E27FC236}">
                <a16:creationId xmlns:a16="http://schemas.microsoft.com/office/drawing/2014/main" id="{7175D9AC-75AC-4879-A777-D015AA726FF0}"/>
              </a:ext>
            </a:extLst>
          </p:cNvPr>
          <p:cNvSpPr txBox="1"/>
          <p:nvPr/>
        </p:nvSpPr>
        <p:spPr>
          <a:xfrm>
            <a:off x="7740952" y="935298"/>
            <a:ext cx="1764496" cy="11977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+ позволяет экспортировать в ЕС по сниженным или нулевым тарифам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6 200 наименований товаров.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24" name="object 31">
            <a:extLst>
              <a:ext uri="{FF2B5EF4-FFF2-40B4-BE49-F238E27FC236}">
                <a16:creationId xmlns:a16="http://schemas.microsoft.com/office/drawing/2014/main" id="{2C06A37B-5E96-472D-83FD-339AA1B57CEE}"/>
              </a:ext>
            </a:extLst>
          </p:cNvPr>
          <p:cNvSpPr txBox="1"/>
          <p:nvPr/>
        </p:nvSpPr>
        <p:spPr>
          <a:xfrm>
            <a:off x="10233923" y="1051008"/>
            <a:ext cx="1764496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32782A21-4842-4AAB-81EA-36FDC717FE2F}"/>
              </a:ext>
            </a:extLst>
          </p:cNvPr>
          <p:cNvSpPr txBox="1"/>
          <p:nvPr/>
        </p:nvSpPr>
        <p:spPr>
          <a:xfrm>
            <a:off x="6846450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машиностроении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26" name="Graphic 4">
            <a:extLst>
              <a:ext uri="{FF2B5EF4-FFF2-40B4-BE49-F238E27FC236}">
                <a16:creationId xmlns:a16="http://schemas.microsoft.com/office/drawing/2014/main" id="{D099E512-07D9-473E-A00A-15A30ADBFE3B}"/>
              </a:ext>
            </a:extLst>
          </p:cNvPr>
          <p:cNvGrpSpPr/>
          <p:nvPr/>
        </p:nvGrpSpPr>
        <p:grpSpPr>
          <a:xfrm>
            <a:off x="8092639" y="226886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27" name="Freeform: Shape 6">
              <a:extLst>
                <a:ext uri="{FF2B5EF4-FFF2-40B4-BE49-F238E27FC236}">
                  <a16:creationId xmlns:a16="http://schemas.microsoft.com/office/drawing/2014/main" id="{49216ED2-A93B-450D-8F21-E665C4170FE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8" name="Freeform: Shape 7">
              <a:extLst>
                <a:ext uri="{FF2B5EF4-FFF2-40B4-BE49-F238E27FC236}">
                  <a16:creationId xmlns:a16="http://schemas.microsoft.com/office/drawing/2014/main" id="{EC240DD3-875B-4015-90E7-D1B1294273F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9" name="Freeform: Shape 8">
              <a:extLst>
                <a:ext uri="{FF2B5EF4-FFF2-40B4-BE49-F238E27FC236}">
                  <a16:creationId xmlns:a16="http://schemas.microsoft.com/office/drawing/2014/main" id="{B2F7ACDC-3A80-4412-9D77-B6E7D25FF0E7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0" name="Freeform: Shape 9">
              <a:extLst>
                <a:ext uri="{FF2B5EF4-FFF2-40B4-BE49-F238E27FC236}">
                  <a16:creationId xmlns:a16="http://schemas.microsoft.com/office/drawing/2014/main" id="{707CFB88-C31E-40A2-BE8F-A0BC43254FCF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1" name="Freeform: Shape 10">
              <a:extLst>
                <a:ext uri="{FF2B5EF4-FFF2-40B4-BE49-F238E27FC236}">
                  <a16:creationId xmlns:a16="http://schemas.microsoft.com/office/drawing/2014/main" id="{A420588C-4E86-4C46-ADB4-B6498415AFB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2" name="Freeform: Shape 11">
              <a:extLst>
                <a:ext uri="{FF2B5EF4-FFF2-40B4-BE49-F238E27FC236}">
                  <a16:creationId xmlns:a16="http://schemas.microsoft.com/office/drawing/2014/main" id="{AA035DEE-085C-4B21-A881-FA572BECFF8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3" name="Freeform: Shape 12">
              <a:extLst>
                <a:ext uri="{FF2B5EF4-FFF2-40B4-BE49-F238E27FC236}">
                  <a16:creationId xmlns:a16="http://schemas.microsoft.com/office/drawing/2014/main" id="{1E75F573-5C3E-4199-8A8D-6A0BCA86FC53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4" name="Freeform: Shape 13">
              <a:extLst>
                <a:ext uri="{FF2B5EF4-FFF2-40B4-BE49-F238E27FC236}">
                  <a16:creationId xmlns:a16="http://schemas.microsoft.com/office/drawing/2014/main" id="{07C3D50D-3659-454C-A2FB-FAA614DE8B4A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5" name="Freeform: Shape 14">
              <a:extLst>
                <a:ext uri="{FF2B5EF4-FFF2-40B4-BE49-F238E27FC236}">
                  <a16:creationId xmlns:a16="http://schemas.microsoft.com/office/drawing/2014/main" id="{C32C6DB7-FF1D-4F4C-9B94-EA9C43832A3E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6" name="Freeform: Shape 15">
              <a:extLst>
                <a:ext uri="{FF2B5EF4-FFF2-40B4-BE49-F238E27FC236}">
                  <a16:creationId xmlns:a16="http://schemas.microsoft.com/office/drawing/2014/main" id="{6641CE92-FA44-4F69-9F33-B5728917FA3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37" name="Freeform: Shape 16">
              <a:extLst>
                <a:ext uri="{FF2B5EF4-FFF2-40B4-BE49-F238E27FC236}">
                  <a16:creationId xmlns:a16="http://schemas.microsoft.com/office/drawing/2014/main" id="{7B53EE7D-8551-40E4-B4B3-6A85018C5C9D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8" name="Freeform: Shape 17">
              <a:extLst>
                <a:ext uri="{FF2B5EF4-FFF2-40B4-BE49-F238E27FC236}">
                  <a16:creationId xmlns:a16="http://schemas.microsoft.com/office/drawing/2014/main" id="{B6B75838-FD62-43D0-9966-EB310CB2457F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39" name="Freeform: Shape 18">
              <a:extLst>
                <a:ext uri="{FF2B5EF4-FFF2-40B4-BE49-F238E27FC236}">
                  <a16:creationId xmlns:a16="http://schemas.microsoft.com/office/drawing/2014/main" id="{1EE228E5-B703-40AB-8476-11F90A1A63CD}"/>
                </a:ext>
              </a:extLst>
            </p:cNvPr>
            <p:cNvSpPr/>
            <p:nvPr/>
          </p:nvSpPr>
          <p:spPr>
            <a:xfrm>
              <a:off x="8358187" y="2885640"/>
              <a:ext cx="1441131" cy="1513004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40" name="Freeform: Shape 19">
              <a:extLst>
                <a:ext uri="{FF2B5EF4-FFF2-40B4-BE49-F238E27FC236}">
                  <a16:creationId xmlns:a16="http://schemas.microsoft.com/office/drawing/2014/main" id="{09B748B9-294B-40E0-A5C3-22DE9538EDA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1" name="Freeform: Shape 20">
              <a:extLst>
                <a:ext uri="{FF2B5EF4-FFF2-40B4-BE49-F238E27FC236}">
                  <a16:creationId xmlns:a16="http://schemas.microsoft.com/office/drawing/2014/main" id="{F4DA6E85-40E8-4224-BBE0-EC68849AF339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2" name="Freeform: Shape 21">
              <a:extLst>
                <a:ext uri="{FF2B5EF4-FFF2-40B4-BE49-F238E27FC236}">
                  <a16:creationId xmlns:a16="http://schemas.microsoft.com/office/drawing/2014/main" id="{D83EE2E9-A118-4C57-8622-133898D34B7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43" name="Freeform: Shape 22">
              <a:extLst>
                <a:ext uri="{FF2B5EF4-FFF2-40B4-BE49-F238E27FC236}">
                  <a16:creationId xmlns:a16="http://schemas.microsoft.com/office/drawing/2014/main" id="{DCB34720-1E68-49CB-9E53-6E6903D459AB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44" name="Table 24">
            <a:extLst>
              <a:ext uri="{FF2B5EF4-FFF2-40B4-BE49-F238E27FC236}">
                <a16:creationId xmlns:a16="http://schemas.microsoft.com/office/drawing/2014/main" id="{1EDD0D01-D448-4F4D-B5FE-677CCB93D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24423"/>
              </p:ext>
            </p:extLst>
          </p:nvPr>
        </p:nvGraphicFramePr>
        <p:xfrm>
          <a:off x="7099573" y="336091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Кашкадарьинская 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28 570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3,08 </a:t>
                      </a:r>
                      <a:r>
                        <a:rPr lang="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млн.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45" name="Rectangle 21">
            <a:extLst>
              <a:ext uri="{FF2B5EF4-FFF2-40B4-BE49-F238E27FC236}">
                <a16:creationId xmlns:a16="http://schemas.microsoft.com/office/drawing/2014/main" id="{DC7FD8DD-9927-444D-9F28-7F07C35781CD}"/>
              </a:ext>
            </a:extLst>
          </p:cNvPr>
          <p:cNvSpPr/>
          <p:nvPr/>
        </p:nvSpPr>
        <p:spPr>
          <a:xfrm>
            <a:off x="10174231" y="2451569"/>
            <a:ext cx="1180857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noProof="1">
                <a:solidFill>
                  <a:srgbClr val="00425F"/>
                </a:solidFill>
                <a:latin typeface="Montserrat" pitchFamily="2" charset="-52"/>
              </a:rPr>
              <a:t>Кашкадарьинская </a:t>
            </a: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область</a:t>
            </a:r>
          </a:p>
        </p:txBody>
      </p:sp>
      <p:cxnSp>
        <p:nvCxnSpPr>
          <p:cNvPr id="246" name="Connector: Elbow 26">
            <a:extLst>
              <a:ext uri="{FF2B5EF4-FFF2-40B4-BE49-F238E27FC236}">
                <a16:creationId xmlns:a16="http://schemas.microsoft.com/office/drawing/2014/main" id="{17CA6705-A0D4-478D-8C50-A61265D20A0F}"/>
              </a:ext>
            </a:extLst>
          </p:cNvPr>
          <p:cNvCxnSpPr>
            <a:cxnSpLocks/>
          </p:cNvCxnSpPr>
          <p:nvPr/>
        </p:nvCxnSpPr>
        <p:spPr>
          <a:xfrm rot="5400000">
            <a:off x="9642131" y="3031865"/>
            <a:ext cx="962543" cy="352847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object 2">
            <a:extLst>
              <a:ext uri="{FF2B5EF4-FFF2-40B4-BE49-F238E27FC236}">
                <a16:creationId xmlns:a16="http://schemas.microsoft.com/office/drawing/2014/main" id="{52A67904-E2D2-4534-867B-8F3ECF1D7715}"/>
              </a:ext>
            </a:extLst>
          </p:cNvPr>
          <p:cNvSpPr/>
          <p:nvPr/>
        </p:nvSpPr>
        <p:spPr>
          <a:xfrm>
            <a:off x="7079699" y="4240412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00" name="Таблица 7">
            <a:extLst>
              <a:ext uri="{FF2B5EF4-FFF2-40B4-BE49-F238E27FC236}">
                <a16:creationId xmlns:a16="http://schemas.microsoft.com/office/drawing/2014/main" id="{9F7D8974-F1DF-4159-8953-70A4132CD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17043"/>
              </p:ext>
            </p:extLst>
          </p:nvPr>
        </p:nvGraphicFramePr>
        <p:xfrm>
          <a:off x="184849" y="2155837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1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Нидерландия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15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Франция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Германия</a:t>
                      </a:r>
                      <a:endParaRPr lang="en-US" sz="1200" b="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Италия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20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lang="en-US" sz="1200" b="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12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Россия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08695"/>
                  </a:ext>
                </a:extLst>
              </a:tr>
            </a:tbl>
          </a:graphicData>
        </a:graphic>
      </p:graphicFrame>
      <p:grpSp>
        <p:nvGrpSpPr>
          <p:cNvPr id="105" name="object 43">
            <a:extLst>
              <a:ext uri="{FF2B5EF4-FFF2-40B4-BE49-F238E27FC236}">
                <a16:creationId xmlns:a16="http://schemas.microsoft.com/office/drawing/2014/main" id="{07419283-36DD-48D8-BA8A-9F8ADC4AFC03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06" name="object 44">
              <a:extLst>
                <a:ext uri="{FF2B5EF4-FFF2-40B4-BE49-F238E27FC236}">
                  <a16:creationId xmlns:a16="http://schemas.microsoft.com/office/drawing/2014/main" id="{37D75A0B-B473-4264-841F-775B1E5F5C71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8" name="object 45">
              <a:extLst>
                <a:ext uri="{FF2B5EF4-FFF2-40B4-BE49-F238E27FC236}">
                  <a16:creationId xmlns:a16="http://schemas.microsoft.com/office/drawing/2014/main" id="{80FA558F-407D-418D-A539-030213558BEB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2" name="object 46">
              <a:extLst>
                <a:ext uri="{FF2B5EF4-FFF2-40B4-BE49-F238E27FC236}">
                  <a16:creationId xmlns:a16="http://schemas.microsoft.com/office/drawing/2014/main" id="{25095C2D-78AF-44F8-9C48-E8C0124D60AB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3" name="object 47">
              <a:extLst>
                <a:ext uri="{FF2B5EF4-FFF2-40B4-BE49-F238E27FC236}">
                  <a16:creationId xmlns:a16="http://schemas.microsoft.com/office/drawing/2014/main" id="{6B13E5DF-79F3-4D11-B594-89BE7B61F02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74FE9EE5-2041-4BFB-AE6B-C091D2501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" y="3616028"/>
            <a:ext cx="142390" cy="124839"/>
          </a:xfrm>
          <a:prstGeom prst="rect">
            <a:avLst/>
          </a:prstGeom>
        </p:spPr>
      </p:pic>
      <p:sp>
        <p:nvSpPr>
          <p:cNvPr id="115" name="object 20">
            <a:extLst>
              <a:ext uri="{FF2B5EF4-FFF2-40B4-BE49-F238E27FC236}">
                <a16:creationId xmlns:a16="http://schemas.microsoft.com/office/drawing/2014/main" id="{C379E918-98F1-48B5-9FEB-D7AD72F2089D}"/>
              </a:ext>
            </a:extLst>
          </p:cNvPr>
          <p:cNvSpPr/>
          <p:nvPr/>
        </p:nvSpPr>
        <p:spPr>
          <a:xfrm>
            <a:off x="1517194" y="2214129"/>
            <a:ext cx="970104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6" name="object 20">
            <a:extLst>
              <a:ext uri="{FF2B5EF4-FFF2-40B4-BE49-F238E27FC236}">
                <a16:creationId xmlns:a16="http://schemas.microsoft.com/office/drawing/2014/main" id="{147A8A0C-BF45-4D1C-A1B1-AB597FFA5570}"/>
              </a:ext>
            </a:extLst>
          </p:cNvPr>
          <p:cNvSpPr/>
          <p:nvPr/>
        </p:nvSpPr>
        <p:spPr>
          <a:xfrm>
            <a:off x="1515130" y="2773294"/>
            <a:ext cx="454640" cy="12858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7" name="object 20">
            <a:extLst>
              <a:ext uri="{FF2B5EF4-FFF2-40B4-BE49-F238E27FC236}">
                <a16:creationId xmlns:a16="http://schemas.microsoft.com/office/drawing/2014/main" id="{D1F2CC94-8794-4510-8D1B-3DE130FC17C9}"/>
              </a:ext>
            </a:extLst>
          </p:cNvPr>
          <p:cNvSpPr/>
          <p:nvPr/>
        </p:nvSpPr>
        <p:spPr>
          <a:xfrm>
            <a:off x="1517193" y="3046037"/>
            <a:ext cx="379681" cy="1371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8" name="object 20">
            <a:extLst>
              <a:ext uri="{FF2B5EF4-FFF2-40B4-BE49-F238E27FC236}">
                <a16:creationId xmlns:a16="http://schemas.microsoft.com/office/drawing/2014/main" id="{5F5C61B4-23EC-4BF9-B0D0-065EBE6C8C86}"/>
              </a:ext>
            </a:extLst>
          </p:cNvPr>
          <p:cNvSpPr/>
          <p:nvPr/>
        </p:nvSpPr>
        <p:spPr>
          <a:xfrm>
            <a:off x="1515130" y="3588364"/>
            <a:ext cx="140066" cy="140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3D92E744-657F-4520-AB6C-F04537BB76BD}"/>
              </a:ext>
            </a:extLst>
          </p:cNvPr>
          <p:cNvSpPr/>
          <p:nvPr/>
        </p:nvSpPr>
        <p:spPr>
          <a:xfrm>
            <a:off x="2833455" y="2213973"/>
            <a:ext cx="239945" cy="1332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0" name="object 20">
            <a:extLst>
              <a:ext uri="{FF2B5EF4-FFF2-40B4-BE49-F238E27FC236}">
                <a16:creationId xmlns:a16="http://schemas.microsoft.com/office/drawing/2014/main" id="{5CCBF171-81ED-49BB-8558-6AF59809B46A}"/>
              </a:ext>
            </a:extLst>
          </p:cNvPr>
          <p:cNvSpPr/>
          <p:nvPr/>
        </p:nvSpPr>
        <p:spPr>
          <a:xfrm>
            <a:off x="2833638" y="3045999"/>
            <a:ext cx="624713" cy="13156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1" name="object 20">
            <a:extLst>
              <a:ext uri="{FF2B5EF4-FFF2-40B4-BE49-F238E27FC236}">
                <a16:creationId xmlns:a16="http://schemas.microsoft.com/office/drawing/2014/main" id="{9B4482E1-27F0-4864-84B6-00513C9F4018}"/>
              </a:ext>
            </a:extLst>
          </p:cNvPr>
          <p:cNvSpPr/>
          <p:nvPr/>
        </p:nvSpPr>
        <p:spPr>
          <a:xfrm>
            <a:off x="4151144" y="2214563"/>
            <a:ext cx="824230" cy="12761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2" name="object 20">
            <a:extLst>
              <a:ext uri="{FF2B5EF4-FFF2-40B4-BE49-F238E27FC236}">
                <a16:creationId xmlns:a16="http://schemas.microsoft.com/office/drawing/2014/main" id="{F9982450-F0BF-450C-8375-A9197975415A}"/>
              </a:ext>
            </a:extLst>
          </p:cNvPr>
          <p:cNvSpPr/>
          <p:nvPr/>
        </p:nvSpPr>
        <p:spPr>
          <a:xfrm>
            <a:off x="4151038" y="3566553"/>
            <a:ext cx="212450" cy="15605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23" name="object 42">
            <a:extLst>
              <a:ext uri="{FF2B5EF4-FFF2-40B4-BE49-F238E27FC236}">
                <a16:creationId xmlns:a16="http://schemas.microsoft.com/office/drawing/2014/main" id="{3AB4B284-61D9-4CCF-B3C4-79D9821A0383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300" y="4142854"/>
            <a:ext cx="142293" cy="136117"/>
          </a:xfrm>
          <a:prstGeom prst="rect">
            <a:avLst/>
          </a:prstGeom>
        </p:spPr>
      </p:pic>
      <p:sp>
        <p:nvSpPr>
          <p:cNvPr id="124" name="object 20">
            <a:extLst>
              <a:ext uri="{FF2B5EF4-FFF2-40B4-BE49-F238E27FC236}">
                <a16:creationId xmlns:a16="http://schemas.microsoft.com/office/drawing/2014/main" id="{2357EFE1-41E9-4FF5-80F6-CA3A4D86F5BE}"/>
              </a:ext>
            </a:extLst>
          </p:cNvPr>
          <p:cNvSpPr/>
          <p:nvPr/>
        </p:nvSpPr>
        <p:spPr>
          <a:xfrm>
            <a:off x="5468631" y="2201274"/>
            <a:ext cx="365282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F52DC280-F892-4CBF-95BB-FF0CFF392AE1}"/>
              </a:ext>
            </a:extLst>
          </p:cNvPr>
          <p:cNvSpPr/>
          <p:nvPr/>
        </p:nvSpPr>
        <p:spPr>
          <a:xfrm>
            <a:off x="5466942" y="3873098"/>
            <a:ext cx="210914" cy="13556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6" name="object 20">
            <a:extLst>
              <a:ext uri="{FF2B5EF4-FFF2-40B4-BE49-F238E27FC236}">
                <a16:creationId xmlns:a16="http://schemas.microsoft.com/office/drawing/2014/main" id="{BD1D0D0B-516A-4223-A62F-5DB6A0C7B9AE}"/>
              </a:ext>
            </a:extLst>
          </p:cNvPr>
          <p:cNvSpPr/>
          <p:nvPr/>
        </p:nvSpPr>
        <p:spPr>
          <a:xfrm>
            <a:off x="5467441" y="3566512"/>
            <a:ext cx="435930" cy="156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855ACF54-B7A4-42E5-8FDD-B76D365239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0" y="3064286"/>
            <a:ext cx="165437" cy="137159"/>
          </a:xfrm>
          <a:prstGeom prst="rect">
            <a:avLst/>
          </a:prstGeom>
        </p:spPr>
      </p:pic>
      <p:sp>
        <p:nvSpPr>
          <p:cNvPr id="128" name="object 20">
            <a:extLst>
              <a:ext uri="{FF2B5EF4-FFF2-40B4-BE49-F238E27FC236}">
                <a16:creationId xmlns:a16="http://schemas.microsoft.com/office/drawing/2014/main" id="{C6724829-2D14-4B66-9FBC-794B201D1354}"/>
              </a:ext>
            </a:extLst>
          </p:cNvPr>
          <p:cNvSpPr/>
          <p:nvPr/>
        </p:nvSpPr>
        <p:spPr>
          <a:xfrm>
            <a:off x="5468163" y="2773072"/>
            <a:ext cx="435930" cy="1409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371C2320-A7A4-43B2-98C7-AAF7C150A449}"/>
              </a:ext>
            </a:extLst>
          </p:cNvPr>
          <p:cNvSpPr/>
          <p:nvPr/>
        </p:nvSpPr>
        <p:spPr>
          <a:xfrm>
            <a:off x="1517194" y="3313829"/>
            <a:ext cx="18501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E8EB6B40-7B95-4D91-8DC6-D3718C00995D}"/>
              </a:ext>
            </a:extLst>
          </p:cNvPr>
          <p:cNvSpPr/>
          <p:nvPr/>
        </p:nvSpPr>
        <p:spPr>
          <a:xfrm>
            <a:off x="5467463" y="3306238"/>
            <a:ext cx="780937" cy="1409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2" name="object 20">
            <a:extLst>
              <a:ext uri="{FF2B5EF4-FFF2-40B4-BE49-F238E27FC236}">
                <a16:creationId xmlns:a16="http://schemas.microsoft.com/office/drawing/2014/main" id="{9B4C7EAF-0E6B-48A6-9CAB-FAA30959A329}"/>
              </a:ext>
            </a:extLst>
          </p:cNvPr>
          <p:cNvSpPr/>
          <p:nvPr/>
        </p:nvSpPr>
        <p:spPr>
          <a:xfrm>
            <a:off x="1517905" y="2488851"/>
            <a:ext cx="527569" cy="1385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4" name="object 20">
            <a:extLst>
              <a:ext uri="{FF2B5EF4-FFF2-40B4-BE49-F238E27FC236}">
                <a16:creationId xmlns:a16="http://schemas.microsoft.com/office/drawing/2014/main" id="{C284BA3C-C051-40A6-8904-5FFA0D307390}"/>
              </a:ext>
            </a:extLst>
          </p:cNvPr>
          <p:cNvSpPr/>
          <p:nvPr/>
        </p:nvSpPr>
        <p:spPr>
          <a:xfrm>
            <a:off x="2833456" y="3588363"/>
            <a:ext cx="738420" cy="13272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5" name="object 20">
            <a:extLst>
              <a:ext uri="{FF2B5EF4-FFF2-40B4-BE49-F238E27FC236}">
                <a16:creationId xmlns:a16="http://schemas.microsoft.com/office/drawing/2014/main" id="{48253988-2B52-4DBE-A5B6-AEAD49E18DD0}"/>
              </a:ext>
            </a:extLst>
          </p:cNvPr>
          <p:cNvSpPr/>
          <p:nvPr/>
        </p:nvSpPr>
        <p:spPr>
          <a:xfrm>
            <a:off x="4152340" y="3035069"/>
            <a:ext cx="578712" cy="13716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6" name="object 20">
            <a:extLst>
              <a:ext uri="{FF2B5EF4-FFF2-40B4-BE49-F238E27FC236}">
                <a16:creationId xmlns:a16="http://schemas.microsoft.com/office/drawing/2014/main" id="{C46E8791-A744-43F3-BF13-7F9D1F263EB9}"/>
              </a:ext>
            </a:extLst>
          </p:cNvPr>
          <p:cNvSpPr/>
          <p:nvPr/>
        </p:nvSpPr>
        <p:spPr>
          <a:xfrm>
            <a:off x="5468873" y="3045999"/>
            <a:ext cx="997042" cy="121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1FCFAB8D-1695-4A0B-B4B1-A0D34AF1104F}"/>
              </a:ext>
            </a:extLst>
          </p:cNvPr>
          <p:cNvSpPr/>
          <p:nvPr/>
        </p:nvSpPr>
        <p:spPr>
          <a:xfrm>
            <a:off x="1515130" y="3866685"/>
            <a:ext cx="103458" cy="14238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7D1A14D5-6CEF-47AA-BD38-C1F3AE5F6A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3" y="2196550"/>
            <a:ext cx="142293" cy="142293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5BA2BA5E-B86A-43D5-AD54-4A08C17DD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2" y="3338728"/>
            <a:ext cx="142293" cy="142293"/>
          </a:xfrm>
          <a:prstGeom prst="rect">
            <a:avLst/>
          </a:prstGeom>
        </p:spPr>
      </p:pic>
      <p:sp>
        <p:nvSpPr>
          <p:cNvPr id="141" name="object 20">
            <a:extLst>
              <a:ext uri="{FF2B5EF4-FFF2-40B4-BE49-F238E27FC236}">
                <a16:creationId xmlns:a16="http://schemas.microsoft.com/office/drawing/2014/main" id="{51FF5B4B-7981-42BB-813C-DD8A721E1C35}"/>
              </a:ext>
            </a:extLst>
          </p:cNvPr>
          <p:cNvSpPr/>
          <p:nvPr/>
        </p:nvSpPr>
        <p:spPr>
          <a:xfrm>
            <a:off x="2833455" y="2778440"/>
            <a:ext cx="344537" cy="1244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3894286A-9140-41C3-87D0-AD017B02C185}"/>
              </a:ext>
            </a:extLst>
          </p:cNvPr>
          <p:cNvSpPr/>
          <p:nvPr/>
        </p:nvSpPr>
        <p:spPr>
          <a:xfrm>
            <a:off x="2833638" y="3320699"/>
            <a:ext cx="344537" cy="133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5BA37970-A701-441F-9072-D000C2690CF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5" y="2497023"/>
            <a:ext cx="148249" cy="14824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66B504E4-6393-48B1-B1FA-CEE8F32F01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9" y="2775759"/>
            <a:ext cx="142293" cy="136117"/>
          </a:xfrm>
          <a:prstGeom prst="rect">
            <a:avLst/>
          </a:prstGeom>
        </p:spPr>
      </p:pic>
      <p:sp>
        <p:nvSpPr>
          <p:cNvPr id="150" name="object 20">
            <a:extLst>
              <a:ext uri="{FF2B5EF4-FFF2-40B4-BE49-F238E27FC236}">
                <a16:creationId xmlns:a16="http://schemas.microsoft.com/office/drawing/2014/main" id="{29DD8010-E787-482F-BF5B-E1673C091485}"/>
              </a:ext>
            </a:extLst>
          </p:cNvPr>
          <p:cNvSpPr/>
          <p:nvPr/>
        </p:nvSpPr>
        <p:spPr>
          <a:xfrm>
            <a:off x="2838792" y="2479247"/>
            <a:ext cx="107418" cy="14824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292ECC72-494B-4029-987C-5AA6E426E333}"/>
              </a:ext>
            </a:extLst>
          </p:cNvPr>
          <p:cNvSpPr/>
          <p:nvPr/>
        </p:nvSpPr>
        <p:spPr>
          <a:xfrm>
            <a:off x="2833455" y="3865677"/>
            <a:ext cx="792267" cy="1469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51509741-7C76-4BA6-8C8A-8AC3991C6341}"/>
              </a:ext>
            </a:extLst>
          </p:cNvPr>
          <p:cNvSpPr/>
          <p:nvPr/>
        </p:nvSpPr>
        <p:spPr>
          <a:xfrm>
            <a:off x="4148529" y="2489507"/>
            <a:ext cx="582523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49AB1D5-499E-4DC0-A05B-0409F3F3E360}"/>
              </a:ext>
            </a:extLst>
          </p:cNvPr>
          <p:cNvSpPr/>
          <p:nvPr/>
        </p:nvSpPr>
        <p:spPr>
          <a:xfrm>
            <a:off x="4153338" y="2773294"/>
            <a:ext cx="463111" cy="12858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AB2D78A9-18C1-49AD-9C02-3DF6D10CF845}"/>
              </a:ext>
            </a:extLst>
          </p:cNvPr>
          <p:cNvSpPr/>
          <p:nvPr/>
        </p:nvSpPr>
        <p:spPr>
          <a:xfrm>
            <a:off x="4153339" y="3306512"/>
            <a:ext cx="361511" cy="1468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C4840F02-3C5F-405B-8B52-962F0D68DF4C}"/>
              </a:ext>
            </a:extLst>
          </p:cNvPr>
          <p:cNvSpPr/>
          <p:nvPr/>
        </p:nvSpPr>
        <p:spPr>
          <a:xfrm>
            <a:off x="4158657" y="3870930"/>
            <a:ext cx="14188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B6E59F43-13BD-4C5E-95E2-0A6B052BF64B}"/>
              </a:ext>
            </a:extLst>
          </p:cNvPr>
          <p:cNvSpPr/>
          <p:nvPr/>
        </p:nvSpPr>
        <p:spPr>
          <a:xfrm>
            <a:off x="5465534" y="2491924"/>
            <a:ext cx="678091" cy="134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22F7D44D-C8D0-43C7-AE02-7ECC428461A0}"/>
              </a:ext>
            </a:extLst>
          </p:cNvPr>
          <p:cNvSpPr/>
          <p:nvPr/>
        </p:nvSpPr>
        <p:spPr>
          <a:xfrm>
            <a:off x="4152626" y="415762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874843A8-A6F3-4ED6-BFEA-CF0E08D5801B}"/>
              </a:ext>
            </a:extLst>
          </p:cNvPr>
          <p:cNvSpPr/>
          <p:nvPr/>
        </p:nvSpPr>
        <p:spPr>
          <a:xfrm>
            <a:off x="5470749" y="4142855"/>
            <a:ext cx="210914" cy="1497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B762F6BA-AD63-4C31-87EE-024B94611E6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5" y="3873098"/>
            <a:ext cx="140400" cy="1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3032214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800" b="1" dirty="0">
                <a:solidFill>
                  <a:srgbClr val="93B5D2"/>
                </a:solidFill>
              </a:rPr>
              <a:t>Нью-Йорк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1258"/>
            <a:ext cx="92509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603</Words>
  <Application>Microsoft Office PowerPoint</Application>
  <PresentationFormat>Широкоэкранный</PresentationFormat>
  <Paragraphs>160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130</cp:revision>
  <dcterms:created xsi:type="dcterms:W3CDTF">2024-07-25T07:55:13Z</dcterms:created>
  <dcterms:modified xsi:type="dcterms:W3CDTF">2025-04-27T13:49:37Z</dcterms:modified>
</cp:coreProperties>
</file>