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9658" r:id="rId4"/>
    <p:sldId id="21474796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BEE"/>
    <a:srgbClr val="FFFFFF"/>
    <a:srgbClr val="5BC4BF"/>
    <a:srgbClr val="2F6EA7"/>
    <a:srgbClr val="81A7CB"/>
    <a:srgbClr val="F9F9F9"/>
    <a:srgbClr val="8FD7CD"/>
    <a:srgbClr val="7CD1CD"/>
    <a:srgbClr val="B6E2E7"/>
    <a:srgbClr val="72CC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373" autoAdjust="0"/>
  </p:normalViewPr>
  <p:slideViewPr>
    <p:cSldViewPr snapToGrid="0">
      <p:cViewPr varScale="1">
        <p:scale>
          <a:sx n="103" d="100"/>
          <a:sy n="103" d="100"/>
        </p:scale>
        <p:origin x="88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" sz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3 года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объем инвестиций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составляет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3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долларов США</a:t>
          </a:r>
          <a:endParaRPr lang="en-US" sz="11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7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превышают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400" b="0" dirty="0">
              <a:latin typeface="Montserrat" pitchFamily="2" charset="0"/>
            </a:rPr>
            <a:t>Высшие учебные заведения</a:t>
          </a:r>
          <a:r>
            <a:rPr lang="uz-Cyrl-UZ" sz="1400" b="0" dirty="0">
              <a:latin typeface="Montserrat" pitchFamily="2" charset="0"/>
            </a:rPr>
            <a:t>:</a:t>
          </a:r>
          <a:r>
            <a:rPr lang="ru-RU" sz="1400" b="0" dirty="0">
              <a:latin typeface="Montserrat" pitchFamily="2" charset="0"/>
            </a:rPr>
            <a:t> 24</a:t>
          </a:r>
          <a:r>
            <a:rPr lang="en-US" sz="1400" dirty="0">
              <a:latin typeface="Montserrat" pitchFamily="2" charset="-52"/>
            </a:rPr>
            <a:t>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400" dirty="0">
              <a:latin typeface="Montserrat" pitchFamily="2" charset="-52"/>
            </a:rPr>
            <a:t>Факультеты высшего образования</a:t>
          </a:r>
          <a:r>
            <a:rPr lang="en-US" sz="1400" dirty="0">
              <a:latin typeface="Montserrat" pitchFamily="2" charset="-52"/>
            </a:rPr>
            <a:t>: </a:t>
          </a:r>
          <a:r>
            <a:rPr lang="uz-Cyrl-UZ" sz="1400" dirty="0">
              <a:latin typeface="Montserrat" pitchFamily="2" charset="-52"/>
            </a:rPr>
            <a:t>32</a:t>
          </a:r>
          <a:endParaRPr lang="en-US" sz="1400" dirty="0">
            <a:latin typeface="Montserrat" pitchFamily="2" charset="-52"/>
          </a:endParaRP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ru-RU" sz="1400" dirty="0">
              <a:latin typeface="Montserrat" pitchFamily="2" charset="-52"/>
            </a:rPr>
            <a:t>Количество выпускников</a:t>
          </a:r>
          <a:r>
            <a:rPr lang="en-US" sz="1400" dirty="0">
              <a:latin typeface="Montserrat" pitchFamily="2" charset="-52"/>
            </a:rPr>
            <a:t>: </a:t>
          </a:r>
          <a:r>
            <a:rPr lang="ru-RU" sz="1400" dirty="0">
              <a:latin typeface="Montserrat" pitchFamily="2" charset="-52"/>
            </a:rPr>
            <a:t>4</a:t>
          </a:r>
          <a:r>
            <a:rPr lang="en-US" sz="1400" dirty="0">
              <a:latin typeface="Montserrat" pitchFamily="2" charset="-52"/>
            </a:rPr>
            <a:t> </a:t>
          </a:r>
          <a:r>
            <a:rPr lang="ru-RU" sz="1400" dirty="0">
              <a:latin typeface="Montserrat" pitchFamily="2" charset="-52"/>
            </a:rPr>
            <a:t>0</a:t>
          </a:r>
          <a:r>
            <a:rPr lang="uz-Cyrl-UZ" sz="1400" noProof="0" dirty="0">
              <a:latin typeface="Montserrat" pitchFamily="2" charset="-52"/>
            </a:rPr>
            <a:t>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3 года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объем инвестиций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составляет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3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долларов США</a:t>
          </a:r>
          <a:endParaRPr lang="en-US" sz="11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7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превышают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200" kern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Montserrat" pitchFamily="2" charset="0"/>
            </a:rPr>
            <a:t>Высшие учебные заведения</a:t>
          </a:r>
          <a:r>
            <a:rPr lang="uz-Cyrl-UZ" sz="1400" b="0" kern="1200" dirty="0">
              <a:latin typeface="Montserrat" pitchFamily="2" charset="0"/>
            </a:rPr>
            <a:t>:</a:t>
          </a:r>
          <a:r>
            <a:rPr lang="ru-RU" sz="1400" b="0" kern="1200" dirty="0">
              <a:latin typeface="Montserrat" pitchFamily="2" charset="0"/>
            </a:rPr>
            <a:t> 24</a:t>
          </a:r>
          <a:r>
            <a:rPr lang="en-US" sz="1400" kern="1200" dirty="0">
              <a:latin typeface="Montserrat" pitchFamily="2" charset="-52"/>
            </a:rPr>
            <a:t>	 </a:t>
          </a: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Montserrat" pitchFamily="2" charset="-52"/>
            </a:rPr>
            <a:t>Факультеты высшего образования</a:t>
          </a:r>
          <a:r>
            <a:rPr lang="en-US" sz="1400" kern="1200" dirty="0">
              <a:latin typeface="Montserrat" pitchFamily="2" charset="-52"/>
            </a:rPr>
            <a:t>: </a:t>
          </a:r>
          <a:r>
            <a:rPr lang="uz-Cyrl-UZ" sz="1400" kern="1200" dirty="0">
              <a:latin typeface="Montserrat" pitchFamily="2" charset="-52"/>
            </a:rPr>
            <a:t>32</a:t>
          </a:r>
          <a:endParaRPr lang="en-US" sz="1400" kern="1200" dirty="0">
            <a:latin typeface="Montserrat" pitchFamily="2" charset="-52"/>
          </a:endParaRP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Montserrat" pitchFamily="2" charset="-52"/>
            </a:rPr>
            <a:t>Количество выпускников</a:t>
          </a:r>
          <a:r>
            <a:rPr lang="en-US" sz="1400" kern="1200" dirty="0">
              <a:latin typeface="Montserrat" pitchFamily="2" charset="-52"/>
            </a:rPr>
            <a:t>: </a:t>
          </a:r>
          <a:r>
            <a:rPr lang="ru-RU" sz="1400" kern="1200" dirty="0">
              <a:latin typeface="Montserrat" pitchFamily="2" charset="-52"/>
            </a:rPr>
            <a:t>4</a:t>
          </a:r>
          <a:r>
            <a:rPr lang="en-US" sz="1400" kern="1200" dirty="0">
              <a:latin typeface="Montserrat" pitchFamily="2" charset="-52"/>
            </a:rPr>
            <a:t> </a:t>
          </a:r>
          <a:r>
            <a:rPr lang="ru-RU" sz="1400" kern="1200" dirty="0">
              <a:latin typeface="Montserrat" pitchFamily="2" charset="-52"/>
            </a:rPr>
            <a:t>0</a:t>
          </a:r>
          <a:r>
            <a:rPr lang="uz-Cyrl-UZ" sz="1400" kern="1200" noProof="0" dirty="0">
              <a:latin typeface="Montserrat" pitchFamily="2" charset="-52"/>
            </a:rPr>
            <a:t>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3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.pn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11.png"/><Relationship Id="rId10" Type="http://schemas.openxmlformats.org/officeDocument/2006/relationships/image" Target="../media/image3.png"/><Relationship Id="rId19" Type="http://schemas.openxmlformats.org/officeDocument/2006/relationships/image" Target="../media/image15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object 2">
            <a:extLst>
              <a:ext uri="{FF2B5EF4-FFF2-40B4-BE49-F238E27FC236}">
                <a16:creationId xmlns:a16="http://schemas.microsoft.com/office/drawing/2014/main" id="{EF3CB5A7-1E61-40CF-B4AC-4EBBA534A020}"/>
              </a:ext>
            </a:extLst>
          </p:cNvPr>
          <p:cNvGrpSpPr/>
          <p:nvPr/>
        </p:nvGrpSpPr>
        <p:grpSpPr>
          <a:xfrm>
            <a:off x="4533263" y="878252"/>
            <a:ext cx="7556911" cy="5883396"/>
            <a:chOff x="0" y="3962400"/>
            <a:chExt cx="7560309" cy="5181600"/>
          </a:xfrm>
        </p:grpSpPr>
        <p:sp>
          <p:nvSpPr>
            <p:cNvPr id="72" name="object 3">
              <a:extLst>
                <a:ext uri="{FF2B5EF4-FFF2-40B4-BE49-F238E27FC236}">
                  <a16:creationId xmlns:a16="http://schemas.microsoft.com/office/drawing/2014/main" id="{D39D17C3-7276-486E-8811-C6688FFA8B77}"/>
                </a:ext>
              </a:extLst>
            </p:cNvPr>
            <p:cNvSpPr/>
            <p:nvPr/>
          </p:nvSpPr>
          <p:spPr>
            <a:xfrm>
              <a:off x="0" y="3962400"/>
              <a:ext cx="7560309" cy="5181600"/>
            </a:xfrm>
            <a:custGeom>
              <a:avLst/>
              <a:gdLst/>
              <a:ahLst/>
              <a:cxnLst/>
              <a:rect l="l" t="t" r="r" b="b"/>
              <a:pathLst>
                <a:path w="7560309" h="5181600">
                  <a:moveTo>
                    <a:pt x="7559992" y="0"/>
                  </a:moveTo>
                  <a:lnTo>
                    <a:pt x="0" y="0"/>
                  </a:lnTo>
                  <a:lnTo>
                    <a:pt x="0" y="5181600"/>
                  </a:lnTo>
                  <a:lnTo>
                    <a:pt x="7559992" y="5181600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CCEBEE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73" name="object 4">
              <a:extLst>
                <a:ext uri="{FF2B5EF4-FFF2-40B4-BE49-F238E27FC236}">
                  <a16:creationId xmlns:a16="http://schemas.microsoft.com/office/drawing/2014/main" id="{A69E3B40-5963-4AB9-BE3E-644F02676F7D}"/>
                </a:ext>
              </a:extLst>
            </p:cNvPr>
            <p:cNvSpPr/>
            <p:nvPr/>
          </p:nvSpPr>
          <p:spPr>
            <a:xfrm>
              <a:off x="539584" y="4985282"/>
              <a:ext cx="6492875" cy="814069"/>
            </a:xfrm>
            <a:custGeom>
              <a:avLst/>
              <a:gdLst/>
              <a:ahLst/>
              <a:cxnLst/>
              <a:rect l="l" t="t" r="r" b="b"/>
              <a:pathLst>
                <a:path w="6492875" h="814070">
                  <a:moveTo>
                    <a:pt x="1643303" y="407111"/>
                  </a:moveTo>
                  <a:lnTo>
                    <a:pt x="1430413" y="0"/>
                  </a:lnTo>
                  <a:lnTo>
                    <a:pt x="0" y="0"/>
                  </a:lnTo>
                  <a:lnTo>
                    <a:pt x="0" y="814057"/>
                  </a:lnTo>
                  <a:lnTo>
                    <a:pt x="1430413" y="814057"/>
                  </a:lnTo>
                  <a:lnTo>
                    <a:pt x="1643303" y="407111"/>
                  </a:lnTo>
                  <a:close/>
                </a:path>
                <a:path w="6492875" h="814070">
                  <a:moveTo>
                    <a:pt x="3245993" y="407111"/>
                  </a:moveTo>
                  <a:lnTo>
                    <a:pt x="3033103" y="0"/>
                  </a:lnTo>
                  <a:lnTo>
                    <a:pt x="1567116" y="0"/>
                  </a:lnTo>
                  <a:lnTo>
                    <a:pt x="1780006" y="407111"/>
                  </a:lnTo>
                  <a:lnTo>
                    <a:pt x="1567116" y="814057"/>
                  </a:lnTo>
                  <a:lnTo>
                    <a:pt x="3033103" y="814057"/>
                  </a:lnTo>
                  <a:lnTo>
                    <a:pt x="3245993" y="407111"/>
                  </a:lnTo>
                  <a:close/>
                </a:path>
                <a:path w="6492875" h="814070">
                  <a:moveTo>
                    <a:pt x="4869002" y="407111"/>
                  </a:moveTo>
                  <a:lnTo>
                    <a:pt x="4656112" y="0"/>
                  </a:lnTo>
                  <a:lnTo>
                    <a:pt x="3170809" y="0"/>
                  </a:lnTo>
                  <a:lnTo>
                    <a:pt x="3383699" y="407111"/>
                  </a:lnTo>
                  <a:lnTo>
                    <a:pt x="3170809" y="814057"/>
                  </a:lnTo>
                  <a:lnTo>
                    <a:pt x="4656112" y="814057"/>
                  </a:lnTo>
                  <a:lnTo>
                    <a:pt x="4869002" y="407111"/>
                  </a:lnTo>
                  <a:close/>
                </a:path>
                <a:path w="6492875" h="814070">
                  <a:moveTo>
                    <a:pt x="6492811" y="407111"/>
                  </a:moveTo>
                  <a:lnTo>
                    <a:pt x="6279921" y="0"/>
                  </a:lnTo>
                  <a:lnTo>
                    <a:pt x="4794618" y="0"/>
                  </a:lnTo>
                  <a:lnTo>
                    <a:pt x="5007508" y="407111"/>
                  </a:lnTo>
                  <a:lnTo>
                    <a:pt x="4794618" y="814057"/>
                  </a:lnTo>
                  <a:lnTo>
                    <a:pt x="6279921" y="814057"/>
                  </a:lnTo>
                  <a:lnTo>
                    <a:pt x="6492811" y="407111"/>
                  </a:lnTo>
                  <a:close/>
                </a:path>
              </a:pathLst>
            </a:custGeom>
            <a:solidFill>
              <a:srgbClr val="5BC4BF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grpSp>
        <p:nvGrpSpPr>
          <p:cNvPr id="64" name="object 5">
            <a:extLst>
              <a:ext uri="{FF2B5EF4-FFF2-40B4-BE49-F238E27FC236}">
                <a16:creationId xmlns:a16="http://schemas.microsoft.com/office/drawing/2014/main" id="{7D3172BB-EBE7-46CA-B173-875AEBC93095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B0F39920-E916-4440-9868-D96F008B0EF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70" name="object 7">
              <a:extLst>
                <a:ext uri="{FF2B5EF4-FFF2-40B4-BE49-F238E27FC236}">
                  <a16:creationId xmlns:a16="http://schemas.microsoft.com/office/drawing/2014/main" id="{3B903F2A-AED0-448B-9215-94A52847B75C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3145237" y="208927"/>
            <a:ext cx="5419748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uz-Cyrl-UZ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медных труб</a:t>
            </a:r>
            <a:endParaRPr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uz-Cyrl-UZ" sz="1600" b="1" spc="-10" dirty="0">
                <a:solidFill>
                  <a:schemeClr val="bg1"/>
                </a:solidFill>
                <a:latin typeface="Montserrat" pitchFamily="2" charset="-52"/>
              </a:rPr>
              <a:t>Обзор проекта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C6A0101E-3FAA-4DC8-9C71-55207A8790A4}"/>
              </a:ext>
            </a:extLst>
          </p:cNvPr>
          <p:cNvSpPr txBox="1"/>
          <p:nvPr/>
        </p:nvSpPr>
        <p:spPr>
          <a:xfrm>
            <a:off x="5221210" y="2390754"/>
            <a:ext cx="1285267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Выплавка меди</a:t>
            </a:r>
            <a:endParaRPr lang="en-US" sz="1100" dirty="0">
              <a:latin typeface="Montserrat" pitchFamily="2" charset="-52"/>
              <a:cs typeface="Arial MT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35E55C6B-F6DB-4AAF-B5A0-BFA5DCAF8D3C}"/>
              </a:ext>
            </a:extLst>
          </p:cNvPr>
          <p:cNvSpPr txBox="1"/>
          <p:nvPr/>
        </p:nvSpPr>
        <p:spPr>
          <a:xfrm>
            <a:off x="6892217" y="2219731"/>
            <a:ext cx="1547593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-RU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Производство заготовок для медных труб</a:t>
            </a:r>
            <a:endParaRPr lang="en-US" sz="1100" dirty="0">
              <a:latin typeface="Montserrat" pitchFamily="2" charset="-52"/>
              <a:cs typeface="Arial MT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122D9BB-0F54-4449-A6CD-F28417375FED}"/>
              </a:ext>
            </a:extLst>
          </p:cNvPr>
          <p:cNvSpPr txBox="1"/>
          <p:nvPr/>
        </p:nvSpPr>
        <p:spPr>
          <a:xfrm>
            <a:off x="8479166" y="2216795"/>
            <a:ext cx="1484695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Холодное волочение трубных заготовок</a:t>
            </a:r>
            <a:endParaRPr lang="en-US" sz="1100" dirty="0">
              <a:latin typeface="Montserrat" pitchFamily="2" charset="-52"/>
              <a:cs typeface="Arial MT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6DAE9B9-41CF-44DE-9F35-FAD671280E6B}"/>
              </a:ext>
            </a:extLst>
          </p:cNvPr>
          <p:cNvSpPr txBox="1"/>
          <p:nvPr/>
        </p:nvSpPr>
        <p:spPr>
          <a:xfrm>
            <a:off x="10264759" y="2304370"/>
            <a:ext cx="1128732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Упаковка и отгрузка</a:t>
            </a:r>
            <a:endParaRPr lang="en-US" sz="1100" spc="-10" dirty="0">
              <a:solidFill>
                <a:srgbClr val="FFFFF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076473" y="3132646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Описание проекта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5979693" y="3689957"/>
            <a:ext cx="1618140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100" dirty="0" err="1">
                <a:solidFill>
                  <a:srgbClr val="00425F"/>
                </a:solidFill>
                <a:latin typeface="Montserrat" pitchFamily="2" charset="-52"/>
              </a:rPr>
              <a:t>проивзодственные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 линии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5979693" y="4316286"/>
            <a:ext cx="2084807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Возможность производства изделий различных размеров и мощности</a:t>
            </a:r>
            <a:endParaRPr lang="en-US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215233" y="4425200"/>
            <a:ext cx="134302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~8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рабочих мест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21A1801F-123F-4DE8-A36E-88C42FEE405F}"/>
              </a:ext>
            </a:extLst>
          </p:cNvPr>
          <p:cNvSpPr txBox="1"/>
          <p:nvPr/>
        </p:nvSpPr>
        <p:spPr>
          <a:xfrm>
            <a:off x="9215233" y="3507856"/>
            <a:ext cx="2874941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Местный рынок включая 5 соседних государств, Российская Федерация, Европ, Ближний восток</a:t>
            </a: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21442" y="3497070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424602" y="3497069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42884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439810" y="3424835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39810" y="4195304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6473" y="1021259"/>
            <a:ext cx="6455163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Бизнес модель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: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производственный комплекс мощностью </a:t>
            </a:r>
            <a:r>
              <a:rPr lang="ru-RU"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50</a:t>
            </a:r>
            <a:r>
              <a:rPr lang="ru-RU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тыс. тонн медных труб в год</a:t>
            </a: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76473" y="1697005"/>
            <a:ext cx="4973835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ru-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Процесс производства медных труб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424602" y="4274500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21441" y="4274500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5108187" y="419461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026" name="Picture 2" descr="Производство ">
            <a:extLst>
              <a:ext uri="{FF2B5EF4-FFF2-40B4-BE49-F238E27FC236}">
                <a16:creationId xmlns:a16="http://schemas.microsoft.com/office/drawing/2014/main" id="{43845847-BCE0-4249-A13D-920CC70D1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687" y="3591407"/>
            <a:ext cx="358305" cy="35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абочие ">
            <a:extLst>
              <a:ext uri="{FF2B5EF4-FFF2-40B4-BE49-F238E27FC236}">
                <a16:creationId xmlns:a16="http://schemas.microsoft.com/office/drawing/2014/main" id="{D601DAB6-0916-4BAE-9C41-3511AD9B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985" y="4389867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232" y="3510948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>
            <a:extLst>
              <a:ext uri="{FF2B5EF4-FFF2-40B4-BE49-F238E27FC236}">
                <a16:creationId xmlns:a16="http://schemas.microsoft.com/office/drawing/2014/main" id="{22C239F3-B1EF-4EF1-89EC-3C3388C39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21210" y="4291527"/>
            <a:ext cx="485050" cy="48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object 29">
            <a:extLst>
              <a:ext uri="{FF2B5EF4-FFF2-40B4-BE49-F238E27FC236}">
                <a16:creationId xmlns:a16="http://schemas.microsoft.com/office/drawing/2014/main" id="{5918460B-4D57-48D2-93F8-E0A5D1403601}"/>
              </a:ext>
            </a:extLst>
          </p:cNvPr>
          <p:cNvSpPr txBox="1"/>
          <p:nvPr/>
        </p:nvSpPr>
        <p:spPr>
          <a:xfrm>
            <a:off x="5121441" y="5146889"/>
            <a:ext cx="5745649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Объем производства и торговли кондиционерами (2024)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B6FE9DE2-2047-4641-B642-7554B6C948DF}"/>
              </a:ext>
            </a:extLst>
          </p:cNvPr>
          <p:cNvCxnSpPr>
            <a:cxnSpLocks/>
          </p:cNvCxnSpPr>
          <p:nvPr/>
        </p:nvCxnSpPr>
        <p:spPr>
          <a:xfrm>
            <a:off x="5090248" y="5981999"/>
            <a:ext cx="5652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EF33730C-1968-4B7E-BD07-1C909705DED4}"/>
              </a:ext>
            </a:extLst>
          </p:cNvPr>
          <p:cNvSpPr/>
          <p:nvPr/>
        </p:nvSpPr>
        <p:spPr>
          <a:xfrm>
            <a:off x="5156373" y="5637699"/>
            <a:ext cx="123623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Производство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3B4E43E6-1CF2-4BA6-BC66-00CD74BD7473}"/>
              </a:ext>
            </a:extLst>
          </p:cNvPr>
          <p:cNvSpPr/>
          <p:nvPr/>
        </p:nvSpPr>
        <p:spPr>
          <a:xfrm>
            <a:off x="5195601" y="6076244"/>
            <a:ext cx="107753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70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млн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долл.</a:t>
            </a:r>
            <a:endParaRPr lang="uz-Cyrl-UZ" sz="800" b="0" kern="1200" baseline="300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33E57705-F894-4D2C-BAE1-FF5FB2BE2A1C}"/>
              </a:ext>
            </a:extLst>
          </p:cNvPr>
          <p:cNvSpPr/>
          <p:nvPr/>
        </p:nvSpPr>
        <p:spPr>
          <a:xfrm>
            <a:off x="6666228" y="6066720"/>
            <a:ext cx="103906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16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млн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долл.</a:t>
            </a: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7F2C0004-7081-469A-8AB1-3CA6E67A8C6B}"/>
              </a:ext>
            </a:extLst>
          </p:cNvPr>
          <p:cNvSpPr/>
          <p:nvPr/>
        </p:nvSpPr>
        <p:spPr>
          <a:xfrm>
            <a:off x="8117340" y="6063006"/>
            <a:ext cx="107273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96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млн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долл.</a:t>
            </a:r>
            <a:endParaRPr lang="uz-Cyrl-UZ" sz="8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CE3E2358-9746-48E8-BAA1-3A31B98AFF5D}"/>
              </a:ext>
            </a:extLst>
          </p:cNvPr>
          <p:cNvSpPr/>
          <p:nvPr/>
        </p:nvSpPr>
        <p:spPr>
          <a:xfrm>
            <a:off x="9516337" y="6063006"/>
            <a:ext cx="117532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3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00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млн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долл.</a:t>
            </a: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6F0C3FAB-024D-4C5C-BAFE-99C6C1AFC21D}"/>
              </a:ext>
            </a:extLst>
          </p:cNvPr>
          <p:cNvSpPr/>
          <p:nvPr/>
        </p:nvSpPr>
        <p:spPr>
          <a:xfrm>
            <a:off x="6762408" y="5637699"/>
            <a:ext cx="79380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Экспорт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C9787EE7-0674-4618-9C70-A274465B66BE}"/>
              </a:ext>
            </a:extLst>
          </p:cNvPr>
          <p:cNvSpPr/>
          <p:nvPr/>
        </p:nvSpPr>
        <p:spPr>
          <a:xfrm>
            <a:off x="8235161" y="5637699"/>
            <a:ext cx="75052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Импорт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7F44B008-056E-44F5-A9A8-F3CA7F978B15}"/>
              </a:ext>
            </a:extLst>
          </p:cNvPr>
          <p:cNvSpPr/>
          <p:nvPr/>
        </p:nvSpPr>
        <p:spPr>
          <a:xfrm>
            <a:off x="9172437" y="5576739"/>
            <a:ext cx="172901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Потребление (включая регион ЦА)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id="{68A3DF9D-957F-49C9-A977-436195BD16B4}"/>
              </a:ext>
            </a:extLst>
          </p:cNvPr>
          <p:cNvCxnSpPr>
            <a:cxnSpLocks/>
          </p:cNvCxnSpPr>
          <p:nvPr/>
        </p:nvCxnSpPr>
        <p:spPr>
          <a:xfrm>
            <a:off x="5076473" y="5524384"/>
            <a:ext cx="6139904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bject 10">
            <a:extLst>
              <a:ext uri="{FF2B5EF4-FFF2-40B4-BE49-F238E27FC236}">
                <a16:creationId xmlns:a16="http://schemas.microsoft.com/office/drawing/2014/main" id="{191745DE-FFC3-46A4-8CB8-C6DF30EE91F8}"/>
              </a:ext>
            </a:extLst>
          </p:cNvPr>
          <p:cNvSpPr txBox="1"/>
          <p:nvPr/>
        </p:nvSpPr>
        <p:spPr>
          <a:xfrm>
            <a:off x="267593" y="1358841"/>
            <a:ext cx="2663205" cy="536043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Цель </a:t>
            </a:r>
            <a:r>
              <a:rPr sz="1200" b="1" spc="-10" dirty="0" err="1">
                <a:solidFill>
                  <a:srgbClr val="5BC4BF"/>
                </a:solidFill>
                <a:latin typeface="Montserrat" pitchFamily="2" charset="-52"/>
              </a:rPr>
              <a:t>проекта</a:t>
            </a:r>
            <a:endParaRPr lang="ru-RU"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медных труб</a:t>
            </a:r>
            <a:endParaRPr sz="1200" u="sng" dirty="0">
              <a:latin typeface="Montserrat" pitchFamily="2" charset="-52"/>
              <a:cs typeface="Arial MT"/>
            </a:endParaRPr>
          </a:p>
        </p:txBody>
      </p:sp>
      <p:sp>
        <p:nvSpPr>
          <p:cNvPr id="57" name="object 24">
            <a:extLst>
              <a:ext uri="{FF2B5EF4-FFF2-40B4-BE49-F238E27FC236}">
                <a16:creationId xmlns:a16="http://schemas.microsoft.com/office/drawing/2014/main" id="{6B7E44B7-228B-4EB4-9800-DB71222D8CDE}"/>
              </a:ext>
            </a:extLst>
          </p:cNvPr>
          <p:cNvSpPr txBox="1"/>
          <p:nvPr/>
        </p:nvSpPr>
        <p:spPr>
          <a:xfrm>
            <a:off x="267593" y="5667638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" sz="1200" b="1" spc="-10" dirty="0">
                <a:solidFill>
                  <a:srgbClr val="5BC4BF"/>
                </a:solidFill>
                <a:latin typeface="Montserrat" pitchFamily="2" charset="-52"/>
              </a:rPr>
              <a:t>Инфраструктура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Газ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1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цента/м³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Электричество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7 центов/кВтч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Вода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 центов/м³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61" name="Схема 60">
            <a:extLst>
              <a:ext uri="{FF2B5EF4-FFF2-40B4-BE49-F238E27FC236}">
                <a16:creationId xmlns:a16="http://schemas.microsoft.com/office/drawing/2014/main" id="{658E4DF7-382A-4E6D-8AE5-93D2A15F72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5137619"/>
              </p:ext>
            </p:extLst>
          </p:nvPr>
        </p:nvGraphicFramePr>
        <p:xfrm>
          <a:off x="223226" y="3947562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2" name="object 24">
            <a:extLst>
              <a:ext uri="{FF2B5EF4-FFF2-40B4-BE49-F238E27FC236}">
                <a16:creationId xmlns:a16="http://schemas.microsoft.com/office/drawing/2014/main" id="{D0132C83-63D1-4D1F-8A2C-4E4105BBC2B0}"/>
              </a:ext>
            </a:extLst>
          </p:cNvPr>
          <p:cNvSpPr txBox="1"/>
          <p:nvPr/>
        </p:nvSpPr>
        <p:spPr>
          <a:xfrm>
            <a:off x="267593" y="2278674"/>
            <a:ext cx="3821534" cy="1429174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" sz="1200" b="1" spc="-10" dirty="0">
                <a:solidFill>
                  <a:srgbClr val="5BC4BF"/>
                </a:solidFill>
                <a:latin typeface="Montserrat" pitchFamily="2" charset="-52"/>
              </a:rPr>
              <a:t>Стимулы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Инфраструктура за счет государства*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100" i="1" spc="-25" dirty="0">
                <a:solidFill>
                  <a:srgbClr val="00425F"/>
                </a:solidFill>
                <a:latin typeface="Montserrat" pitchFamily="2" charset="-52"/>
              </a:rPr>
              <a:t>(стоимость проекта более 15 млн. долл. США)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endParaRPr lang="en-US" sz="8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Налоговые льготы в СЭЗ: земля, имущество, вода, корпоративный подоходный налог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100" i="1" spc="-10" dirty="0">
                <a:solidFill>
                  <a:srgbClr val="00425F"/>
                </a:solidFill>
                <a:latin typeface="Montserrat" pitchFamily="2" charset="-52"/>
              </a:rPr>
              <a:t>(при инвестициях свыше 3 млн долларов)</a:t>
            </a:r>
          </a:p>
        </p:txBody>
      </p:sp>
      <p:sp>
        <p:nvSpPr>
          <p:cNvPr id="74" name="object 21">
            <a:extLst>
              <a:ext uri="{FF2B5EF4-FFF2-40B4-BE49-F238E27FC236}">
                <a16:creationId xmlns:a16="http://schemas.microsoft.com/office/drawing/2014/main" id="{868E3FB8-B85A-44B3-91EF-751596E84CDA}"/>
              </a:ext>
            </a:extLst>
          </p:cNvPr>
          <p:cNvSpPr txBox="1"/>
          <p:nvPr/>
        </p:nvSpPr>
        <p:spPr>
          <a:xfrm>
            <a:off x="2845809" y="1284935"/>
            <a:ext cx="1673685" cy="62324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Стоимость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0">
              <a:spcBef>
                <a:spcPts val="600"/>
              </a:spcBef>
              <a:spcAft>
                <a:spcPts val="600"/>
              </a:spcAft>
              <a:tabLst>
                <a:tab pos="240677" algn="l"/>
              </a:tabLst>
            </a:pPr>
            <a:r>
              <a:rPr lang="ru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25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млн </a:t>
            </a:r>
            <a:r>
              <a:rPr sz="120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долл</a:t>
            </a:r>
            <a:r>
              <a:rPr lang="ru-RU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.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США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object 7">
            <a:extLst>
              <a:ext uri="{FF2B5EF4-FFF2-40B4-BE49-F238E27FC236}">
                <a16:creationId xmlns:a16="http://schemas.microsoft.com/office/drawing/2014/main" id="{DB734132-8910-4F93-9366-ACCC8483E34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389772" y="91061"/>
            <a:ext cx="7960363" cy="56682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Приглашаем инвестировать в производство медных труб в Узбекистан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82" name="object 2">
            <a:extLst>
              <a:ext uri="{FF2B5EF4-FFF2-40B4-BE49-F238E27FC236}">
                <a16:creationId xmlns:a16="http://schemas.microsoft.com/office/drawing/2014/main" id="{ED6A94CC-A0B7-462E-B336-2D5A89B873B0}"/>
              </a:ext>
            </a:extLst>
          </p:cNvPr>
          <p:cNvSpPr/>
          <p:nvPr/>
        </p:nvSpPr>
        <p:spPr>
          <a:xfrm>
            <a:off x="6830691" y="2299556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graphicFrame>
        <p:nvGraphicFramePr>
          <p:cNvPr id="188" name="Схема 187">
            <a:extLst>
              <a:ext uri="{FF2B5EF4-FFF2-40B4-BE49-F238E27FC236}">
                <a16:creationId xmlns:a16="http://schemas.microsoft.com/office/drawing/2014/main" id="{8807B6BE-9738-4AF6-9383-E882A53A33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5020690"/>
              </p:ext>
            </p:extLst>
          </p:nvPr>
        </p:nvGraphicFramePr>
        <p:xfrm>
          <a:off x="7196682" y="4487129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2" name="TextBox 191">
            <a:extLst>
              <a:ext uri="{FF2B5EF4-FFF2-40B4-BE49-F238E27FC236}">
                <a16:creationId xmlns:a16="http://schemas.microsoft.com/office/drawing/2014/main" id="{DBA142EC-C514-49B7-8185-E62423F9C0F4}"/>
              </a:ext>
            </a:extLst>
          </p:cNvPr>
          <p:cNvSpPr txBox="1"/>
          <p:nvPr/>
        </p:nvSpPr>
        <p:spPr>
          <a:xfrm>
            <a:off x="6750225" y="4169889"/>
            <a:ext cx="5286604" cy="317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1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Наличие рабочей силы в электротехнической промышленности</a:t>
            </a:r>
            <a:endParaRPr lang="en-US" sz="1200" b="1" dirty="0">
              <a:latin typeface="Montserrat" pitchFamily="2" charset="-52"/>
              <a:cs typeface="Arial MT"/>
            </a:endParaRPr>
          </a:p>
        </p:txBody>
      </p:sp>
      <p:pic>
        <p:nvPicPr>
          <p:cNvPr id="1028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3608469A-F12B-46A5-954B-EBDD6CCAC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041" y="5421106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B506CC2-AA92-498C-8345-FA55E026E069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535" y="4755623"/>
            <a:ext cx="360000" cy="360000"/>
          </a:xfrm>
          <a:prstGeom prst="rect">
            <a:avLst/>
          </a:prstGeom>
        </p:spPr>
      </p:pic>
      <p:pic>
        <p:nvPicPr>
          <p:cNvPr id="122" name="Picture 6" descr="Рабочие ">
            <a:extLst>
              <a:ext uri="{FF2B5EF4-FFF2-40B4-BE49-F238E27FC236}">
                <a16:creationId xmlns:a16="http://schemas.microsoft.com/office/drawing/2014/main" id="{C8A1D58F-ECCA-4BE8-A68A-3EDA79F0E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081" y="6133897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3C2DF861-FBC5-4C25-B7A1-1B92857EE86B}"/>
              </a:ext>
            </a:extLst>
          </p:cNvPr>
          <p:cNvSpPr txBox="1"/>
          <p:nvPr/>
        </p:nvSpPr>
        <p:spPr>
          <a:xfrm>
            <a:off x="6742545" y="2358387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Локация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85" name="object 2">
            <a:extLst>
              <a:ext uri="{FF2B5EF4-FFF2-40B4-BE49-F238E27FC236}">
                <a16:creationId xmlns:a16="http://schemas.microsoft.com/office/drawing/2014/main" id="{AD403E12-1E93-4399-A5FA-115EE159345E}"/>
              </a:ext>
            </a:extLst>
          </p:cNvPr>
          <p:cNvSpPr/>
          <p:nvPr/>
        </p:nvSpPr>
        <p:spPr>
          <a:xfrm>
            <a:off x="6940718" y="4222873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60" name="Picture 6">
            <a:extLst>
              <a:ext uri="{FF2B5EF4-FFF2-40B4-BE49-F238E27FC236}">
                <a16:creationId xmlns:a16="http://schemas.microsoft.com/office/drawing/2014/main" id="{8CC7D24A-FFB6-4A7A-AC81-43760F271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45709D38-EC11-48AB-801E-1DDA7BBC96DD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64" name="object 2">
            <a:extLst>
              <a:ext uri="{FF2B5EF4-FFF2-40B4-BE49-F238E27FC236}">
                <a16:creationId xmlns:a16="http://schemas.microsoft.com/office/drawing/2014/main" id="{AFCBBD20-7E09-4367-9790-37ECFA815E2B}"/>
              </a:ext>
            </a:extLst>
          </p:cNvPr>
          <p:cNvSpPr/>
          <p:nvPr/>
        </p:nvSpPr>
        <p:spPr>
          <a:xfrm>
            <a:off x="212435" y="887479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67" name="object 3">
            <a:extLst>
              <a:ext uri="{FF2B5EF4-FFF2-40B4-BE49-F238E27FC236}">
                <a16:creationId xmlns:a16="http://schemas.microsoft.com/office/drawing/2014/main" id="{0364F800-9AC9-475D-BEBF-5D3760029B3B}"/>
              </a:ext>
            </a:extLst>
          </p:cNvPr>
          <p:cNvSpPr txBox="1"/>
          <p:nvPr/>
        </p:nvSpPr>
        <p:spPr>
          <a:xfrm>
            <a:off x="199734" y="1002414"/>
            <a:ext cx="651985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solidFill>
                  <a:srgbClr val="00425F"/>
                </a:solidFill>
                <a:latin typeface="Montserrat" pitchFamily="2" charset="-52"/>
              </a:rPr>
              <a:t>Конкуренция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</a:rPr>
              <a:t>: </a:t>
            </a:r>
            <a:r>
              <a:rPr lang="ru-RU" sz="1400" dirty="0">
                <a:solidFill>
                  <a:srgbClr val="00425F"/>
                </a:solidFill>
                <a:latin typeface="Montserrat" pitchFamily="2" charset="-52"/>
              </a:rPr>
              <a:t>Узбекистан предлагает высококонкурентную структуру операционных затрат на производство готовой продукции на международном уровне</a:t>
            </a:r>
            <a:endParaRPr sz="14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68" name="object 48">
            <a:extLst>
              <a:ext uri="{FF2B5EF4-FFF2-40B4-BE49-F238E27FC236}">
                <a16:creationId xmlns:a16="http://schemas.microsoft.com/office/drawing/2014/main" id="{C0C55FA9-D1EE-47C7-A522-14366652E38C}"/>
              </a:ext>
            </a:extLst>
          </p:cNvPr>
          <p:cNvSpPr txBox="1"/>
          <p:nvPr/>
        </p:nvSpPr>
        <p:spPr>
          <a:xfrm>
            <a:off x="1495616" y="1720718"/>
            <a:ext cx="1264920" cy="3923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lang="uz-Cyrl-UZ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Топ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-7</a:t>
            </a:r>
            <a:r>
              <a:rPr lang="en-US" sz="800" spc="15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экспортеров медных труб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endParaRPr lang="uz-Cyrl-UZ" sz="800" spc="100" dirty="0">
              <a:solidFill>
                <a:srgbClr val="164A69"/>
              </a:solidFill>
              <a:latin typeface="Montserrat" pitchFamily="2" charset="-52"/>
              <a:cs typeface="Arial MT"/>
            </a:endParaRPr>
          </a:p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lang="uz-Cyrl-UZ" sz="800" spc="-10" dirty="0">
                <a:solidFill>
                  <a:srgbClr val="6D6E71"/>
                </a:solidFill>
                <a:latin typeface="Montserrat" pitchFamily="2" charset="-52"/>
              </a:rPr>
              <a:t>млрд долл. США</a:t>
            </a:r>
            <a:endParaRPr lang="en-US" sz="800" spc="-10" noProof="1">
              <a:solidFill>
                <a:srgbClr val="6D6E71"/>
              </a:solidFill>
              <a:latin typeface="Montserrat" pitchFamily="2" charset="-52"/>
            </a:endParaRPr>
          </a:p>
        </p:txBody>
      </p:sp>
      <p:sp>
        <p:nvSpPr>
          <p:cNvPr id="69" name="object 49">
            <a:extLst>
              <a:ext uri="{FF2B5EF4-FFF2-40B4-BE49-F238E27FC236}">
                <a16:creationId xmlns:a16="http://schemas.microsoft.com/office/drawing/2014/main" id="{FB9F5030-BFD1-47AE-8CD1-88424964510E}"/>
              </a:ext>
            </a:extLst>
          </p:cNvPr>
          <p:cNvSpPr txBox="1"/>
          <p:nvPr/>
        </p:nvSpPr>
        <p:spPr>
          <a:xfrm>
            <a:off x="4224117" y="1777868"/>
            <a:ext cx="1055212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-RU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Средняя зарплата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lang="ru-RU"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тыс. долл. США в месяц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70" name="object 50">
            <a:extLst>
              <a:ext uri="{FF2B5EF4-FFF2-40B4-BE49-F238E27FC236}">
                <a16:creationId xmlns:a16="http://schemas.microsoft.com/office/drawing/2014/main" id="{F8BD48A7-873F-42FE-8F51-806D513232F3}"/>
              </a:ext>
            </a:extLst>
          </p:cNvPr>
          <p:cNvSpPr txBox="1"/>
          <p:nvPr/>
        </p:nvSpPr>
        <p:spPr>
          <a:xfrm>
            <a:off x="5489035" y="1775303"/>
            <a:ext cx="1314450" cy="39626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Средняя стоимость электроэнергии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Центы США за кВт/ч</a:t>
            </a:r>
            <a:r>
              <a:rPr lang="en-US"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71" name="object 49">
            <a:extLst>
              <a:ext uri="{FF2B5EF4-FFF2-40B4-BE49-F238E27FC236}">
                <a16:creationId xmlns:a16="http://schemas.microsoft.com/office/drawing/2014/main" id="{B1723405-C0EC-47BE-ABEC-12793DB300A1}"/>
              </a:ext>
            </a:extLst>
          </p:cNvPr>
          <p:cNvSpPr txBox="1"/>
          <p:nvPr/>
        </p:nvSpPr>
        <p:spPr>
          <a:xfrm>
            <a:off x="2849759" y="1715704"/>
            <a:ext cx="1428115" cy="3923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-RU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Импорт медных труб</a:t>
            </a:r>
          </a:p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-RU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в Узбекистан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br>
              <a:rPr lang="en-US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lang="ru-RU"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млн долл. США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grpSp>
        <p:nvGrpSpPr>
          <p:cNvPr id="126" name="object 43">
            <a:extLst>
              <a:ext uri="{FF2B5EF4-FFF2-40B4-BE49-F238E27FC236}">
                <a16:creationId xmlns:a16="http://schemas.microsoft.com/office/drawing/2014/main" id="{4D643716-6648-4573-B289-0A43F05566EB}"/>
              </a:ext>
            </a:extLst>
          </p:cNvPr>
          <p:cNvGrpSpPr/>
          <p:nvPr/>
        </p:nvGrpSpPr>
        <p:grpSpPr>
          <a:xfrm>
            <a:off x="1450372" y="2210130"/>
            <a:ext cx="5297805" cy="10160"/>
            <a:chOff x="1700481" y="1312005"/>
            <a:chExt cx="5297805" cy="10160"/>
          </a:xfrm>
        </p:grpSpPr>
        <p:sp>
          <p:nvSpPr>
            <p:cNvPr id="127" name="object 44">
              <a:extLst>
                <a:ext uri="{FF2B5EF4-FFF2-40B4-BE49-F238E27FC236}">
                  <a16:creationId xmlns:a16="http://schemas.microsoft.com/office/drawing/2014/main" id="{88A71463-1639-4824-A32A-B56F2336F274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28" name="object 45">
              <a:extLst>
                <a:ext uri="{FF2B5EF4-FFF2-40B4-BE49-F238E27FC236}">
                  <a16:creationId xmlns:a16="http://schemas.microsoft.com/office/drawing/2014/main" id="{3ADA4940-B5D3-4ADD-BC99-2599BF158C9E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29" name="object 46">
              <a:extLst>
                <a:ext uri="{FF2B5EF4-FFF2-40B4-BE49-F238E27FC236}">
                  <a16:creationId xmlns:a16="http://schemas.microsoft.com/office/drawing/2014/main" id="{C02E5001-A20F-44BD-BE51-2F92D01350A3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30" name="object 47">
              <a:extLst>
                <a:ext uri="{FF2B5EF4-FFF2-40B4-BE49-F238E27FC236}">
                  <a16:creationId xmlns:a16="http://schemas.microsoft.com/office/drawing/2014/main" id="{A8AF0220-C1F6-4A92-835F-875210972A87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grpSp>
        <p:nvGrpSpPr>
          <p:cNvPr id="131" name="Graphic 4">
            <a:extLst>
              <a:ext uri="{FF2B5EF4-FFF2-40B4-BE49-F238E27FC236}">
                <a16:creationId xmlns:a16="http://schemas.microsoft.com/office/drawing/2014/main" id="{632A62E5-3A2D-4697-97D8-E98A5E6906A0}"/>
              </a:ext>
            </a:extLst>
          </p:cNvPr>
          <p:cNvGrpSpPr/>
          <p:nvPr/>
        </p:nvGrpSpPr>
        <p:grpSpPr>
          <a:xfrm>
            <a:off x="8497359" y="2310556"/>
            <a:ext cx="2766644" cy="1748245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132" name="Freeform: Shape 6">
              <a:extLst>
                <a:ext uri="{FF2B5EF4-FFF2-40B4-BE49-F238E27FC236}">
                  <a16:creationId xmlns:a16="http://schemas.microsoft.com/office/drawing/2014/main" id="{1B5D8E8A-E9F0-45CA-BAEA-2EBE4E17E208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3" name="Freeform: Shape 7">
              <a:extLst>
                <a:ext uri="{FF2B5EF4-FFF2-40B4-BE49-F238E27FC236}">
                  <a16:creationId xmlns:a16="http://schemas.microsoft.com/office/drawing/2014/main" id="{370B975E-927B-4A38-B2D5-B7DFF0996F0C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4" name="Freeform: Shape 8">
              <a:extLst>
                <a:ext uri="{FF2B5EF4-FFF2-40B4-BE49-F238E27FC236}">
                  <a16:creationId xmlns:a16="http://schemas.microsoft.com/office/drawing/2014/main" id="{8384593A-E99D-443A-AD55-596977E3C1EC}"/>
                </a:ext>
              </a:extLst>
            </p:cNvPr>
            <p:cNvSpPr/>
            <p:nvPr/>
          </p:nvSpPr>
          <p:spPr>
            <a:xfrm>
              <a:off x="1343025" y="333375"/>
              <a:ext cx="3595687" cy="3479482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5" name="Freeform: Shape 9">
              <a:extLst>
                <a:ext uri="{FF2B5EF4-FFF2-40B4-BE49-F238E27FC236}">
                  <a16:creationId xmlns:a16="http://schemas.microsoft.com/office/drawing/2014/main" id="{0C73F4CD-AD3F-47F7-A82C-3136D81ABFC4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6" name="Freeform: Shape 10">
              <a:extLst>
                <a:ext uri="{FF2B5EF4-FFF2-40B4-BE49-F238E27FC236}">
                  <a16:creationId xmlns:a16="http://schemas.microsoft.com/office/drawing/2014/main" id="{1E8367E0-5CB9-4337-A4F7-6117E930DF1F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7" name="Freeform: Shape 11">
              <a:extLst>
                <a:ext uri="{FF2B5EF4-FFF2-40B4-BE49-F238E27FC236}">
                  <a16:creationId xmlns:a16="http://schemas.microsoft.com/office/drawing/2014/main" id="{7F86DD3D-0FBB-4F7F-B7FB-43E9F4AB0B2E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38" name="Freeform: Shape 12">
              <a:extLst>
                <a:ext uri="{FF2B5EF4-FFF2-40B4-BE49-F238E27FC236}">
                  <a16:creationId xmlns:a16="http://schemas.microsoft.com/office/drawing/2014/main" id="{E819414C-1325-473D-AAA7-A5801DF0819C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9" name="Freeform: Shape 13">
              <a:extLst>
                <a:ext uri="{FF2B5EF4-FFF2-40B4-BE49-F238E27FC236}">
                  <a16:creationId xmlns:a16="http://schemas.microsoft.com/office/drawing/2014/main" id="{054183CE-8C2C-4C4D-90F9-6C7D9C394E2B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40" name="Freeform: Shape 14">
              <a:extLst>
                <a:ext uri="{FF2B5EF4-FFF2-40B4-BE49-F238E27FC236}">
                  <a16:creationId xmlns:a16="http://schemas.microsoft.com/office/drawing/2014/main" id="{95E6703C-008B-4966-A1B1-7E2808BE02CA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1" name="Freeform: Shape 15">
              <a:extLst>
                <a:ext uri="{FF2B5EF4-FFF2-40B4-BE49-F238E27FC236}">
                  <a16:creationId xmlns:a16="http://schemas.microsoft.com/office/drawing/2014/main" id="{E1CA506A-CE57-4C41-A155-FE7FB05DA299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42" name="Freeform: Shape 16">
              <a:extLst>
                <a:ext uri="{FF2B5EF4-FFF2-40B4-BE49-F238E27FC236}">
                  <a16:creationId xmlns:a16="http://schemas.microsoft.com/office/drawing/2014/main" id="{B1D10D13-042D-4C02-9D80-09FAD1FDF4A0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43" name="Freeform: Shape 17">
              <a:extLst>
                <a:ext uri="{FF2B5EF4-FFF2-40B4-BE49-F238E27FC236}">
                  <a16:creationId xmlns:a16="http://schemas.microsoft.com/office/drawing/2014/main" id="{E36BB3D8-12D1-435B-A447-CA2EE738E1F6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4" name="Freeform: Shape 18">
              <a:extLst>
                <a:ext uri="{FF2B5EF4-FFF2-40B4-BE49-F238E27FC236}">
                  <a16:creationId xmlns:a16="http://schemas.microsoft.com/office/drawing/2014/main" id="{8680E274-29FB-42E9-87AC-7ED7EB0963F6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45" name="Freeform: Shape 19">
              <a:extLst>
                <a:ext uri="{FF2B5EF4-FFF2-40B4-BE49-F238E27FC236}">
                  <a16:creationId xmlns:a16="http://schemas.microsoft.com/office/drawing/2014/main" id="{7357BB41-A298-430E-BD19-02751DB9CDB9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6" name="Freeform: Shape 20">
              <a:extLst>
                <a:ext uri="{FF2B5EF4-FFF2-40B4-BE49-F238E27FC236}">
                  <a16:creationId xmlns:a16="http://schemas.microsoft.com/office/drawing/2014/main" id="{335BA1AC-FBBF-439F-9E89-08046C19E244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7" name="Freeform: Shape 21">
              <a:extLst>
                <a:ext uri="{FF2B5EF4-FFF2-40B4-BE49-F238E27FC236}">
                  <a16:creationId xmlns:a16="http://schemas.microsoft.com/office/drawing/2014/main" id="{1A94F55B-E222-427B-B779-95EE22A24166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8" name="Freeform: Shape 22">
              <a:extLst>
                <a:ext uri="{FF2B5EF4-FFF2-40B4-BE49-F238E27FC236}">
                  <a16:creationId xmlns:a16="http://schemas.microsoft.com/office/drawing/2014/main" id="{FFFED0E2-F0FD-4F27-A6E8-365CD670DCBD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sp>
        <p:nvSpPr>
          <p:cNvPr id="149" name="Rectangle 21">
            <a:extLst>
              <a:ext uri="{FF2B5EF4-FFF2-40B4-BE49-F238E27FC236}">
                <a16:creationId xmlns:a16="http://schemas.microsoft.com/office/drawing/2014/main" id="{58659873-A8AE-43D9-AFE4-A5A6F2926709}"/>
              </a:ext>
            </a:extLst>
          </p:cNvPr>
          <p:cNvSpPr/>
          <p:nvPr/>
        </p:nvSpPr>
        <p:spPr>
          <a:xfrm>
            <a:off x="10304514" y="2405384"/>
            <a:ext cx="1162808" cy="275291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 indent="0"/>
            <a:r>
              <a:rPr lang="ru-RU" sz="800" kern="1200" spc="-10" noProof="1">
                <a:solidFill>
                  <a:srgbClr val="164A69"/>
                </a:solidFill>
                <a:latin typeface="Montserrat" pitchFamily="2" charset="-52"/>
                <a:ea typeface="+mn-ea"/>
              </a:rPr>
              <a:t>Ташкентская область</a:t>
            </a:r>
            <a:endParaRPr lang="en-GB" sz="800" kern="1200" spc="-10" dirty="0">
              <a:solidFill>
                <a:srgbClr val="164A69"/>
              </a:solidFill>
              <a:latin typeface="Montserrat" pitchFamily="2" charset="-52"/>
              <a:ea typeface="+mn-ea"/>
            </a:endParaRPr>
          </a:p>
        </p:txBody>
      </p:sp>
      <p:cxnSp>
        <p:nvCxnSpPr>
          <p:cNvPr id="150" name="Connector: Elbow 26">
            <a:extLst>
              <a:ext uri="{FF2B5EF4-FFF2-40B4-BE49-F238E27FC236}">
                <a16:creationId xmlns:a16="http://schemas.microsoft.com/office/drawing/2014/main" id="{8D1008EB-F489-4798-985C-4FAA01FD59E4}"/>
              </a:ext>
            </a:extLst>
          </p:cNvPr>
          <p:cNvCxnSpPr>
            <a:cxnSpLocks/>
            <a:stCxn id="149" idx="2"/>
            <a:endCxn id="144" idx="308"/>
          </p:cNvCxnSpPr>
          <p:nvPr/>
        </p:nvCxnSpPr>
        <p:spPr>
          <a:xfrm rot="5400000">
            <a:off x="10496233" y="2838564"/>
            <a:ext cx="547575" cy="231796"/>
          </a:xfrm>
          <a:prstGeom prst="bentConnector4">
            <a:avLst>
              <a:gd name="adj1" fmla="val 30991"/>
              <a:gd name="adj2" fmla="val 759"/>
            </a:avLst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1" name="Table 24">
            <a:extLst>
              <a:ext uri="{FF2B5EF4-FFF2-40B4-BE49-F238E27FC236}">
                <a16:creationId xmlns:a16="http://schemas.microsoft.com/office/drawing/2014/main" id="{9BA339FD-B78A-4377-9FDC-172BB88360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3306"/>
              </p:ext>
            </p:extLst>
          </p:nvPr>
        </p:nvGraphicFramePr>
        <p:xfrm>
          <a:off x="6853544" y="3354641"/>
          <a:ext cx="152859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005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711592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Ташкентская область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Размер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 15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25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км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Население 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 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3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млн</a:t>
                      </a:r>
                      <a:endParaRPr lang="en-GB" sz="800" kern="1200" spc="-10" noProof="1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92" name="Овал 91">
            <a:extLst>
              <a:ext uri="{FF2B5EF4-FFF2-40B4-BE49-F238E27FC236}">
                <a16:creationId xmlns:a16="http://schemas.microsoft.com/office/drawing/2014/main" id="{2F68C6A2-8EA0-406C-9C72-A5EBFFBF87ED}"/>
              </a:ext>
            </a:extLst>
          </p:cNvPr>
          <p:cNvSpPr/>
          <p:nvPr/>
        </p:nvSpPr>
        <p:spPr>
          <a:xfrm>
            <a:off x="9615357" y="1272149"/>
            <a:ext cx="648000" cy="648000"/>
          </a:xfrm>
          <a:prstGeom prst="ellipse">
            <a:avLst/>
          </a:prstGeom>
          <a:blipFill>
            <a:blip r:embed="rId1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9F61B609-6907-4766-AD86-9E0A69A1C6AF}"/>
              </a:ext>
            </a:extLst>
          </p:cNvPr>
          <p:cNvSpPr/>
          <p:nvPr/>
        </p:nvSpPr>
        <p:spPr>
          <a:xfrm>
            <a:off x="6926821" y="1313668"/>
            <a:ext cx="648000" cy="648000"/>
          </a:xfrm>
          <a:prstGeom prst="ellipse">
            <a:avLst/>
          </a:prstGeom>
          <a:blipFill>
            <a:blip r:embed="rId1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bject 31">
            <a:extLst>
              <a:ext uri="{FF2B5EF4-FFF2-40B4-BE49-F238E27FC236}">
                <a16:creationId xmlns:a16="http://schemas.microsoft.com/office/drawing/2014/main" id="{67EEBC70-58B7-4E7F-98CE-3DA3F5738910}"/>
              </a:ext>
            </a:extLst>
          </p:cNvPr>
          <p:cNvSpPr txBox="1"/>
          <p:nvPr/>
        </p:nvSpPr>
        <p:spPr>
          <a:xfrm>
            <a:off x="7674048" y="1249707"/>
            <a:ext cx="1813514" cy="78226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000" dirty="0">
                <a:solidFill>
                  <a:srgbClr val="00425F"/>
                </a:solidFill>
                <a:latin typeface="Montserrat" pitchFamily="2" charset="-52"/>
              </a:rPr>
              <a:t>Соглашение </a:t>
            </a:r>
            <a:r>
              <a:rPr lang="en-US" sz="1000" dirty="0">
                <a:solidFill>
                  <a:srgbClr val="00425F"/>
                </a:solidFill>
                <a:latin typeface="Montserrat" pitchFamily="2" charset="-52"/>
              </a:rPr>
              <a:t>GSP+ </a:t>
            </a:r>
            <a:r>
              <a:rPr lang="ru" sz="1000" dirty="0">
                <a:solidFill>
                  <a:srgbClr val="00425F"/>
                </a:solidFill>
                <a:latin typeface="Montserrat" pitchFamily="2" charset="-52"/>
              </a:rPr>
              <a:t>позволяет экспортировать в ЕС по сниженным или нулевым тарифам 6200 наименований товаров.</a:t>
            </a:r>
            <a:endParaRPr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01" name="object 31">
            <a:extLst>
              <a:ext uri="{FF2B5EF4-FFF2-40B4-BE49-F238E27FC236}">
                <a16:creationId xmlns:a16="http://schemas.microsoft.com/office/drawing/2014/main" id="{6D38C3FF-9F42-4D4D-B3D6-7074F713C9DC}"/>
              </a:ext>
            </a:extLst>
          </p:cNvPr>
          <p:cNvSpPr txBox="1"/>
          <p:nvPr/>
        </p:nvSpPr>
        <p:spPr>
          <a:xfrm>
            <a:off x="10348356" y="1244359"/>
            <a:ext cx="1739346" cy="78226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000" dirty="0">
                <a:solidFill>
                  <a:srgbClr val="00425F"/>
                </a:solidFill>
                <a:latin typeface="Montserrat" pitchFamily="2" charset="-52"/>
              </a:rPr>
              <a:t>Соглашение о свободной торговле СНГ создает более интегрированный и открытый рынок со странами СНГ.</a:t>
            </a:r>
            <a:endParaRPr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7A7C129-F4E5-4320-B7BE-FBC1629EA806}"/>
              </a:ext>
            </a:extLst>
          </p:cNvPr>
          <p:cNvSpPr txBox="1"/>
          <p:nvPr/>
        </p:nvSpPr>
        <p:spPr>
          <a:xfrm>
            <a:off x="6852665" y="791264"/>
            <a:ext cx="2902559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Торговые соглашения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111" name="Таблица 7">
            <a:extLst>
              <a:ext uri="{FF2B5EF4-FFF2-40B4-BE49-F238E27FC236}">
                <a16:creationId xmlns:a16="http://schemas.microsoft.com/office/drawing/2014/main" id="{014C7492-DDD1-4351-946B-079EB7C33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313480"/>
              </p:ext>
            </p:extLst>
          </p:nvPr>
        </p:nvGraphicFramePr>
        <p:xfrm>
          <a:off x="184849" y="2322282"/>
          <a:ext cx="65839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784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Италия</a:t>
                      </a:r>
                      <a:r>
                        <a:rPr lang="en-US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 </a:t>
                      </a:r>
                      <a:endParaRPr sz="1200" b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0,75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n    2,1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83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Китай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2,35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31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1,1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55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Мексика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0,35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1,0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28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Вьетнам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1,15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Турция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0,11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114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1,0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59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Германия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0,95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3,9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130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Россия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0,01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1,2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35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ru-RU" sz="120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Узбекистан</a:t>
                      </a:r>
                      <a:endParaRPr sz="1200" kern="1200" spc="-1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0,18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3359129"/>
                  </a:ext>
                </a:extLst>
              </a:tr>
            </a:tbl>
          </a:graphicData>
        </a:graphic>
      </p:graphicFrame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78C8E98B-21C0-4630-AAF5-4145DA80316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66" y="4034978"/>
            <a:ext cx="140400" cy="133362"/>
          </a:xfrm>
          <a:prstGeom prst="rect">
            <a:avLst/>
          </a:prstGeom>
        </p:spPr>
      </p:pic>
      <p:pic>
        <p:nvPicPr>
          <p:cNvPr id="152" name="object 37">
            <a:extLst>
              <a:ext uri="{FF2B5EF4-FFF2-40B4-BE49-F238E27FC236}">
                <a16:creationId xmlns:a16="http://schemas.microsoft.com/office/drawing/2014/main" id="{4C55EE8D-EEFC-4B0F-AABB-0505A7B67E3C}"/>
              </a:ext>
            </a:extLst>
          </p:cNvPr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41892" y="2391240"/>
            <a:ext cx="144749" cy="125669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:a16="http://schemas.microsoft.com/office/drawing/2014/main" id="{41658AB5-1507-4896-A659-CDE1E20CEDE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71" y="2689097"/>
            <a:ext cx="142390" cy="124839"/>
          </a:xfrm>
          <a:prstGeom prst="rect">
            <a:avLst/>
          </a:prstGeom>
        </p:spPr>
      </p:pic>
      <p:sp>
        <p:nvSpPr>
          <p:cNvPr id="154" name="object 20">
            <a:extLst>
              <a:ext uri="{FF2B5EF4-FFF2-40B4-BE49-F238E27FC236}">
                <a16:creationId xmlns:a16="http://schemas.microsoft.com/office/drawing/2014/main" id="{DADB8DF1-7E74-4A95-A593-CFE0C1D3802F}"/>
              </a:ext>
            </a:extLst>
          </p:cNvPr>
          <p:cNvSpPr/>
          <p:nvPr/>
        </p:nvSpPr>
        <p:spPr>
          <a:xfrm>
            <a:off x="1517194" y="2387153"/>
            <a:ext cx="399020" cy="16839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5" name="object 20">
            <a:extLst>
              <a:ext uri="{FF2B5EF4-FFF2-40B4-BE49-F238E27FC236}">
                <a16:creationId xmlns:a16="http://schemas.microsoft.com/office/drawing/2014/main" id="{45129CA1-21DB-4747-BE70-ED4C8B1F870B}"/>
              </a:ext>
            </a:extLst>
          </p:cNvPr>
          <p:cNvSpPr/>
          <p:nvPr/>
        </p:nvSpPr>
        <p:spPr>
          <a:xfrm>
            <a:off x="1517193" y="2676241"/>
            <a:ext cx="892631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6" name="object 20">
            <a:extLst>
              <a:ext uri="{FF2B5EF4-FFF2-40B4-BE49-F238E27FC236}">
                <a16:creationId xmlns:a16="http://schemas.microsoft.com/office/drawing/2014/main" id="{097D3CB6-81CC-4599-A6A5-768D49CC53D5}"/>
              </a:ext>
            </a:extLst>
          </p:cNvPr>
          <p:cNvSpPr/>
          <p:nvPr/>
        </p:nvSpPr>
        <p:spPr>
          <a:xfrm>
            <a:off x="1517194" y="2941599"/>
            <a:ext cx="257631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7" name="object 20">
            <a:extLst>
              <a:ext uri="{FF2B5EF4-FFF2-40B4-BE49-F238E27FC236}">
                <a16:creationId xmlns:a16="http://schemas.microsoft.com/office/drawing/2014/main" id="{C265E31B-9342-4510-8533-479E718B9AA4}"/>
              </a:ext>
            </a:extLst>
          </p:cNvPr>
          <p:cNvSpPr/>
          <p:nvPr/>
        </p:nvSpPr>
        <p:spPr>
          <a:xfrm>
            <a:off x="1517194" y="3216825"/>
            <a:ext cx="651331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8" name="object 20">
            <a:extLst>
              <a:ext uri="{FF2B5EF4-FFF2-40B4-BE49-F238E27FC236}">
                <a16:creationId xmlns:a16="http://schemas.microsoft.com/office/drawing/2014/main" id="{88228346-227E-49DD-8208-94B4F360E64B}"/>
              </a:ext>
            </a:extLst>
          </p:cNvPr>
          <p:cNvSpPr/>
          <p:nvPr/>
        </p:nvSpPr>
        <p:spPr>
          <a:xfrm>
            <a:off x="1517194" y="3491110"/>
            <a:ext cx="175082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9" name="object 20">
            <a:extLst>
              <a:ext uri="{FF2B5EF4-FFF2-40B4-BE49-F238E27FC236}">
                <a16:creationId xmlns:a16="http://schemas.microsoft.com/office/drawing/2014/main" id="{6ED4A364-6F26-479E-93CD-DA7353472467}"/>
              </a:ext>
            </a:extLst>
          </p:cNvPr>
          <p:cNvSpPr/>
          <p:nvPr/>
        </p:nvSpPr>
        <p:spPr>
          <a:xfrm>
            <a:off x="1512748" y="3766842"/>
            <a:ext cx="546776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0" name="object 20">
            <a:extLst>
              <a:ext uri="{FF2B5EF4-FFF2-40B4-BE49-F238E27FC236}">
                <a16:creationId xmlns:a16="http://schemas.microsoft.com/office/drawing/2014/main" id="{501E49C4-6E3D-4F54-B5C5-C3977294F305}"/>
              </a:ext>
            </a:extLst>
          </p:cNvPr>
          <p:cNvSpPr/>
          <p:nvPr/>
        </p:nvSpPr>
        <p:spPr>
          <a:xfrm>
            <a:off x="1520208" y="4033378"/>
            <a:ext cx="45719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1" name="object 20">
            <a:extLst>
              <a:ext uri="{FF2B5EF4-FFF2-40B4-BE49-F238E27FC236}">
                <a16:creationId xmlns:a16="http://schemas.microsoft.com/office/drawing/2014/main" id="{8AD0D038-42FD-489D-96B6-93393022147A}"/>
              </a:ext>
            </a:extLst>
          </p:cNvPr>
          <p:cNvSpPr/>
          <p:nvPr/>
        </p:nvSpPr>
        <p:spPr>
          <a:xfrm>
            <a:off x="2842992" y="2388981"/>
            <a:ext cx="45719" cy="12685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2" name="object 20">
            <a:extLst>
              <a:ext uri="{FF2B5EF4-FFF2-40B4-BE49-F238E27FC236}">
                <a16:creationId xmlns:a16="http://schemas.microsoft.com/office/drawing/2014/main" id="{2C889D6C-A393-4338-B94E-AB5D7E397A06}"/>
              </a:ext>
            </a:extLst>
          </p:cNvPr>
          <p:cNvSpPr/>
          <p:nvPr/>
        </p:nvSpPr>
        <p:spPr>
          <a:xfrm>
            <a:off x="2834314" y="3777346"/>
            <a:ext cx="48586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3" name="object 20">
            <a:extLst>
              <a:ext uri="{FF2B5EF4-FFF2-40B4-BE49-F238E27FC236}">
                <a16:creationId xmlns:a16="http://schemas.microsoft.com/office/drawing/2014/main" id="{1153B3E4-030E-4825-A1DF-A0D9A99044D2}"/>
              </a:ext>
            </a:extLst>
          </p:cNvPr>
          <p:cNvSpPr/>
          <p:nvPr/>
        </p:nvSpPr>
        <p:spPr>
          <a:xfrm>
            <a:off x="2834314" y="4043882"/>
            <a:ext cx="804236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4" name="object 20">
            <a:extLst>
              <a:ext uri="{FF2B5EF4-FFF2-40B4-BE49-F238E27FC236}">
                <a16:creationId xmlns:a16="http://schemas.microsoft.com/office/drawing/2014/main" id="{A45CF4A6-FEDD-4C56-9CF6-174B8C1FA0C2}"/>
              </a:ext>
            </a:extLst>
          </p:cNvPr>
          <p:cNvSpPr/>
          <p:nvPr/>
        </p:nvSpPr>
        <p:spPr>
          <a:xfrm>
            <a:off x="2834313" y="3501614"/>
            <a:ext cx="894725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5" name="object 20">
            <a:extLst>
              <a:ext uri="{FF2B5EF4-FFF2-40B4-BE49-F238E27FC236}">
                <a16:creationId xmlns:a16="http://schemas.microsoft.com/office/drawing/2014/main" id="{80001259-5383-44B3-B23E-3E2E938B101F}"/>
              </a:ext>
            </a:extLst>
          </p:cNvPr>
          <p:cNvSpPr/>
          <p:nvPr/>
        </p:nvSpPr>
        <p:spPr>
          <a:xfrm>
            <a:off x="4152626" y="2387153"/>
            <a:ext cx="908508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66" name="object 20">
            <a:extLst>
              <a:ext uri="{FF2B5EF4-FFF2-40B4-BE49-F238E27FC236}">
                <a16:creationId xmlns:a16="http://schemas.microsoft.com/office/drawing/2014/main" id="{FE69C389-980C-4080-9D1E-7308FCC8BF0E}"/>
              </a:ext>
            </a:extLst>
          </p:cNvPr>
          <p:cNvSpPr/>
          <p:nvPr/>
        </p:nvSpPr>
        <p:spPr>
          <a:xfrm>
            <a:off x="4152627" y="2934559"/>
            <a:ext cx="481758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7" name="object 20">
            <a:extLst>
              <a:ext uri="{FF2B5EF4-FFF2-40B4-BE49-F238E27FC236}">
                <a16:creationId xmlns:a16="http://schemas.microsoft.com/office/drawing/2014/main" id="{DBE710A5-F99F-4800-90AF-06BBE148E2D2}"/>
              </a:ext>
            </a:extLst>
          </p:cNvPr>
          <p:cNvSpPr/>
          <p:nvPr/>
        </p:nvSpPr>
        <p:spPr>
          <a:xfrm>
            <a:off x="4155514" y="2669201"/>
            <a:ext cx="523980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8" name="object 20">
            <a:extLst>
              <a:ext uri="{FF2B5EF4-FFF2-40B4-BE49-F238E27FC236}">
                <a16:creationId xmlns:a16="http://schemas.microsoft.com/office/drawing/2014/main" id="{8B89969C-D66B-4798-A612-93DCB8CC343C}"/>
              </a:ext>
            </a:extLst>
          </p:cNvPr>
          <p:cNvSpPr/>
          <p:nvPr/>
        </p:nvSpPr>
        <p:spPr>
          <a:xfrm>
            <a:off x="4152625" y="3220289"/>
            <a:ext cx="421279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9" name="object 20">
            <a:extLst>
              <a:ext uri="{FF2B5EF4-FFF2-40B4-BE49-F238E27FC236}">
                <a16:creationId xmlns:a16="http://schemas.microsoft.com/office/drawing/2014/main" id="{009B0EAE-648E-4273-90E8-1BCEA06A2C35}"/>
              </a:ext>
            </a:extLst>
          </p:cNvPr>
          <p:cNvSpPr/>
          <p:nvPr/>
        </p:nvSpPr>
        <p:spPr>
          <a:xfrm>
            <a:off x="4153927" y="3494574"/>
            <a:ext cx="481758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0" name="object 20">
            <a:extLst>
              <a:ext uri="{FF2B5EF4-FFF2-40B4-BE49-F238E27FC236}">
                <a16:creationId xmlns:a16="http://schemas.microsoft.com/office/drawing/2014/main" id="{C1902B77-EF52-4590-90F1-6C414830277E}"/>
              </a:ext>
            </a:extLst>
          </p:cNvPr>
          <p:cNvSpPr/>
          <p:nvPr/>
        </p:nvSpPr>
        <p:spPr>
          <a:xfrm>
            <a:off x="4155801" y="3770306"/>
            <a:ext cx="972994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1" name="object 20">
            <a:extLst>
              <a:ext uri="{FF2B5EF4-FFF2-40B4-BE49-F238E27FC236}">
                <a16:creationId xmlns:a16="http://schemas.microsoft.com/office/drawing/2014/main" id="{6928368F-F3E4-43C1-9AAF-3C695B9D0680}"/>
              </a:ext>
            </a:extLst>
          </p:cNvPr>
          <p:cNvSpPr/>
          <p:nvPr/>
        </p:nvSpPr>
        <p:spPr>
          <a:xfrm>
            <a:off x="4155124" y="4036842"/>
            <a:ext cx="519607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72" name="object 42">
            <a:extLst>
              <a:ext uri="{FF2B5EF4-FFF2-40B4-BE49-F238E27FC236}">
                <a16:creationId xmlns:a16="http://schemas.microsoft.com/office/drawing/2014/main" id="{440B6153-46F0-4E6C-B670-2200D37101CB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40136" y="4322374"/>
            <a:ext cx="161524" cy="159112"/>
          </a:xfrm>
          <a:prstGeom prst="rect">
            <a:avLst/>
          </a:prstGeom>
        </p:spPr>
      </p:pic>
      <p:sp>
        <p:nvSpPr>
          <p:cNvPr id="173" name="object 20">
            <a:extLst>
              <a:ext uri="{FF2B5EF4-FFF2-40B4-BE49-F238E27FC236}">
                <a16:creationId xmlns:a16="http://schemas.microsoft.com/office/drawing/2014/main" id="{0A99A1ED-79B8-423C-96D2-3FA76A216522}"/>
              </a:ext>
            </a:extLst>
          </p:cNvPr>
          <p:cNvSpPr/>
          <p:nvPr/>
        </p:nvSpPr>
        <p:spPr>
          <a:xfrm>
            <a:off x="5469822" y="2392546"/>
            <a:ext cx="845253" cy="12685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4" name="object 20">
            <a:extLst>
              <a:ext uri="{FF2B5EF4-FFF2-40B4-BE49-F238E27FC236}">
                <a16:creationId xmlns:a16="http://schemas.microsoft.com/office/drawing/2014/main" id="{F7545335-C4C5-47F7-B3B5-C957FA26C2D6}"/>
              </a:ext>
            </a:extLst>
          </p:cNvPr>
          <p:cNvSpPr/>
          <p:nvPr/>
        </p:nvSpPr>
        <p:spPr>
          <a:xfrm>
            <a:off x="5472258" y="2669201"/>
            <a:ext cx="595351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5" name="object 20">
            <a:extLst>
              <a:ext uri="{FF2B5EF4-FFF2-40B4-BE49-F238E27FC236}">
                <a16:creationId xmlns:a16="http://schemas.microsoft.com/office/drawing/2014/main" id="{0DCF5C4A-A77A-42C7-B473-49FF0C3ADD2C}"/>
              </a:ext>
            </a:extLst>
          </p:cNvPr>
          <p:cNvSpPr/>
          <p:nvPr/>
        </p:nvSpPr>
        <p:spPr>
          <a:xfrm>
            <a:off x="5471037" y="2934559"/>
            <a:ext cx="301113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6" name="object 20">
            <a:extLst>
              <a:ext uri="{FF2B5EF4-FFF2-40B4-BE49-F238E27FC236}">
                <a16:creationId xmlns:a16="http://schemas.microsoft.com/office/drawing/2014/main" id="{BD6E3BA6-D3A8-4FCE-9F78-80357153BCE1}"/>
              </a:ext>
            </a:extLst>
          </p:cNvPr>
          <p:cNvSpPr/>
          <p:nvPr/>
        </p:nvSpPr>
        <p:spPr>
          <a:xfrm>
            <a:off x="5469823" y="3220289"/>
            <a:ext cx="58774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7" name="object 20">
            <a:extLst>
              <a:ext uri="{FF2B5EF4-FFF2-40B4-BE49-F238E27FC236}">
                <a16:creationId xmlns:a16="http://schemas.microsoft.com/office/drawing/2014/main" id="{120C0B6A-C4FF-4B9B-8CD1-C2F6290BBC0E}"/>
              </a:ext>
            </a:extLst>
          </p:cNvPr>
          <p:cNvSpPr/>
          <p:nvPr/>
        </p:nvSpPr>
        <p:spPr>
          <a:xfrm>
            <a:off x="5469822" y="3494574"/>
            <a:ext cx="645411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8" name="object 20">
            <a:extLst>
              <a:ext uri="{FF2B5EF4-FFF2-40B4-BE49-F238E27FC236}">
                <a16:creationId xmlns:a16="http://schemas.microsoft.com/office/drawing/2014/main" id="{FE6E2008-C210-45C5-AEA4-C64CDA8B3744}"/>
              </a:ext>
            </a:extLst>
          </p:cNvPr>
          <p:cNvSpPr/>
          <p:nvPr/>
        </p:nvSpPr>
        <p:spPr>
          <a:xfrm>
            <a:off x="5469822" y="3770306"/>
            <a:ext cx="908509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79" name="object 20">
            <a:extLst>
              <a:ext uri="{FF2B5EF4-FFF2-40B4-BE49-F238E27FC236}">
                <a16:creationId xmlns:a16="http://schemas.microsoft.com/office/drawing/2014/main" id="{DCFE3E9E-6F52-4DB3-A651-68C21365D2A4}"/>
              </a:ext>
            </a:extLst>
          </p:cNvPr>
          <p:cNvSpPr/>
          <p:nvPr/>
        </p:nvSpPr>
        <p:spPr>
          <a:xfrm>
            <a:off x="5469823" y="4036842"/>
            <a:ext cx="383474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80" name="Picture 10" descr="флаг Мексика - Флаги и карты Иконки">
            <a:extLst>
              <a:ext uri="{FF2B5EF4-FFF2-40B4-BE49-F238E27FC236}">
                <a16:creationId xmlns:a16="http://schemas.microsoft.com/office/drawing/2014/main" id="{43B739B1-6975-400C-B855-5C76A0804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97" y="2962427"/>
            <a:ext cx="143139" cy="14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" name="Picture 12" descr="Германия – Бесплатные иконки: флаги">
            <a:extLst>
              <a:ext uri="{FF2B5EF4-FFF2-40B4-BE49-F238E27FC236}">
                <a16:creationId xmlns:a16="http://schemas.microsoft.com/office/drawing/2014/main" id="{FE3C74DB-5E82-493A-8576-7F8052D40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43" y="3784425"/>
            <a:ext cx="139446" cy="13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" name="Picture 14" descr="Вьетнам – Бесплатные иконки: флаги">
            <a:extLst>
              <a:ext uri="{FF2B5EF4-FFF2-40B4-BE49-F238E27FC236}">
                <a16:creationId xmlns:a16="http://schemas.microsoft.com/office/drawing/2014/main" id="{24058C85-76D1-44D2-AFB1-F026C22E0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38" y="3182937"/>
            <a:ext cx="241303" cy="24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" name="object 20">
            <a:extLst>
              <a:ext uri="{FF2B5EF4-FFF2-40B4-BE49-F238E27FC236}">
                <a16:creationId xmlns:a16="http://schemas.microsoft.com/office/drawing/2014/main" id="{C1D07F6F-413B-4694-B848-C98A80DEA447}"/>
              </a:ext>
            </a:extLst>
          </p:cNvPr>
          <p:cNvSpPr/>
          <p:nvPr/>
        </p:nvSpPr>
        <p:spPr>
          <a:xfrm>
            <a:off x="2836905" y="2682259"/>
            <a:ext cx="365684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5" name="object 20">
            <a:extLst>
              <a:ext uri="{FF2B5EF4-FFF2-40B4-BE49-F238E27FC236}">
                <a16:creationId xmlns:a16="http://schemas.microsoft.com/office/drawing/2014/main" id="{C756070E-0CBB-4720-A39C-67F5BF797168}"/>
              </a:ext>
            </a:extLst>
          </p:cNvPr>
          <p:cNvSpPr/>
          <p:nvPr/>
        </p:nvSpPr>
        <p:spPr>
          <a:xfrm>
            <a:off x="1517193" y="4316872"/>
            <a:ext cx="240169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6" name="object 20">
            <a:extLst>
              <a:ext uri="{FF2B5EF4-FFF2-40B4-BE49-F238E27FC236}">
                <a16:creationId xmlns:a16="http://schemas.microsoft.com/office/drawing/2014/main" id="{8981623E-30F3-43D2-A249-6BDAE41DBEF9}"/>
              </a:ext>
            </a:extLst>
          </p:cNvPr>
          <p:cNvSpPr/>
          <p:nvPr/>
        </p:nvSpPr>
        <p:spPr>
          <a:xfrm>
            <a:off x="4152625" y="4313798"/>
            <a:ext cx="240170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7" name="object 20">
            <a:extLst>
              <a:ext uri="{FF2B5EF4-FFF2-40B4-BE49-F238E27FC236}">
                <a16:creationId xmlns:a16="http://schemas.microsoft.com/office/drawing/2014/main" id="{4075127B-1B14-48A8-8E1F-CB7B334B6269}"/>
              </a:ext>
            </a:extLst>
          </p:cNvPr>
          <p:cNvSpPr/>
          <p:nvPr/>
        </p:nvSpPr>
        <p:spPr>
          <a:xfrm>
            <a:off x="5469911" y="4313798"/>
            <a:ext cx="204608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9" name="object 13">
            <a:extLst>
              <a:ext uri="{FF2B5EF4-FFF2-40B4-BE49-F238E27FC236}">
                <a16:creationId xmlns:a16="http://schemas.microsoft.com/office/drawing/2014/main" id="{9A620536-4008-46C5-BB95-A4DCA0C3111F}"/>
              </a:ext>
            </a:extLst>
          </p:cNvPr>
          <p:cNvSpPr txBox="1"/>
          <p:nvPr/>
        </p:nvSpPr>
        <p:spPr>
          <a:xfrm>
            <a:off x="245773" y="4516101"/>
            <a:ext cx="6563519" cy="2320700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</a:t>
            </a: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Производители медных трубок могут извлечь выгоду из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:</a:t>
            </a:r>
            <a:endParaRPr sz="1400" b="1" dirty="0">
              <a:latin typeface="Montserrat" pitchFamily="2" charset="-52"/>
              <a:cs typeface="Arial MT"/>
            </a:endParaRPr>
          </a:p>
          <a:p>
            <a:pPr marL="461963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скидка 4% на медное сырье (катод) по цене LME</a:t>
            </a:r>
          </a:p>
          <a:p>
            <a:pPr marL="461963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Рассрочка платежа на 90 дней для внутреннего производства меди</a:t>
            </a:r>
          </a:p>
          <a:p>
            <a:pPr marL="461963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Растущий сектор жилищного строительства</a:t>
            </a:r>
          </a:p>
          <a:p>
            <a:pPr marL="461963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Наличие квалифицированной и неквалифицированной рабочей силы</a:t>
            </a:r>
          </a:p>
          <a:p>
            <a:pPr marL="461963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Развитие существующей инфраструктуры и распределительных сетей</a:t>
            </a:r>
          </a:p>
          <a:p>
            <a:pPr marL="461963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Льготы: Свободные экономические зоны предлагают налоговые льготы на землю, налог на прибыль, воду.</a:t>
            </a:r>
            <a:endParaRPr lang="ru-RU" sz="5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О стратегическом международном логистическом коридоре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65" name="Picture 6">
            <a:extLst>
              <a:ext uri="{FF2B5EF4-FFF2-40B4-BE49-F238E27FC236}">
                <a16:creationId xmlns:a16="http://schemas.microsoft.com/office/drawing/2014/main" id="{FE649810-4D2E-4A1B-9846-628A80650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" name="TextBox 181">
            <a:extLst>
              <a:ext uri="{FF2B5EF4-FFF2-40B4-BE49-F238E27FC236}">
                <a16:creationId xmlns:a16="http://schemas.microsoft.com/office/drawing/2014/main" id="{70553569-BAA9-4FBC-8C48-1A0E209B2AA3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584468"/>
            <a:ext cx="2702987" cy="1631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Безвизовый режим для туристов из 90 стран</a:t>
            </a:r>
          </a:p>
          <a:p>
            <a:endParaRPr lang="ru-RU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Разнообразный выбор из 59 перевозчиков в аэропорту Узбекистана</a:t>
            </a:r>
          </a:p>
          <a:p>
            <a:endParaRPr lang="ru-RU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11 аэропортов по всей стране, основные аэропорты — Ташкент, Самарканд и Бухара</a:t>
            </a:r>
            <a:endParaRPr lang="en-US"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206681" y="52299"/>
            <a:ext cx="1027079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Отличное воздушное сообщение с Ташкентом и другими аэропортами Узбекистана и мира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1AD1002C-3A32-4CC5-9B87-7FD359C53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4D01F03-7193-4947-8CD5-032451DC54D3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3738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5686</TotalTime>
  <Words>621</Words>
  <Application>Microsoft Office PowerPoint</Application>
  <PresentationFormat>Широкоэкранный</PresentationFormat>
  <Paragraphs>162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SHOKHRUKH ISLOMOV</cp:lastModifiedBy>
  <cp:revision>206</cp:revision>
  <dcterms:created xsi:type="dcterms:W3CDTF">2024-07-25T07:55:13Z</dcterms:created>
  <dcterms:modified xsi:type="dcterms:W3CDTF">2025-04-27T13:13:19Z</dcterms:modified>
</cp:coreProperties>
</file>