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>
        <p:scale>
          <a:sx n="100" d="100"/>
          <a:sy n="100" d="100"/>
        </p:scale>
        <p:origin x="999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7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9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1 200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7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9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1 200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microsoft.com/office/2007/relationships/hdphoto" Target="../media/hdphoto1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diagramData" Target="../diagrams/data2.xml"/><Relationship Id="rId21" Type="http://schemas.openxmlformats.org/officeDocument/2006/relationships/image" Target="../media/image9.png"/><Relationship Id="rId7" Type="http://schemas.microsoft.com/office/2007/relationships/diagramDrawing" Target="../diagrams/drawing2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6.png"/><Relationship Id="rId10" Type="http://schemas.openxmlformats.org/officeDocument/2006/relationships/image" Target="../media/image2.png"/><Relationship Id="rId19" Type="http://schemas.openxmlformats.org/officeDocument/2006/relationships/image" Target="../media/image2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910503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600587" y="230289"/>
            <a:ext cx="6333648" cy="30675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lnSpc>
                <a:spcPct val="113599"/>
              </a:lnSpc>
              <a:spcBef>
                <a:spcPts val="400"/>
              </a:spcBef>
              <a:spcAft>
                <a:spcPts val="400"/>
              </a:spcAft>
              <a:tabLst>
                <a:tab pos="241313" algn="l"/>
              </a:tabLst>
            </a:pPr>
            <a:r>
              <a:rPr lang="ru-RU" sz="18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Разработка завода по синтезу и производству АФИ</a:t>
            </a:r>
            <a:endParaRPr lang="ru-RU" sz="1800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04727"/>
            <a:ext cx="2450440" cy="73218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</a:p>
          <a:p>
            <a:pPr marL="12701" marR="5080">
              <a:lnSpc>
                <a:spcPct val="113599"/>
              </a:lnSpc>
              <a:spcBef>
                <a:spcPts val="400"/>
              </a:spcBef>
              <a:spcAft>
                <a:spcPts val="400"/>
              </a:spcAft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Разработка завода по синтезу и производству АФИ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38052"/>
            <a:ext cx="1250676" cy="57195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400"/>
              </a:spcBef>
              <a:spcAft>
                <a:spcPts val="4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400"/>
              </a:spcBef>
              <a:spcAft>
                <a:spcPts val="400"/>
              </a:spcAft>
              <a:tabLst>
                <a:tab pos="240677" algn="l"/>
              </a:tabLst>
            </a:pP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ru-RU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lang="ru-RU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47674" y="3468532"/>
            <a:ext cx="170210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53067" y="4159520"/>
            <a:ext cx="195008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различных медицинских изделий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239497"/>
            <a:ext cx="134302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30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7002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56488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7067901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объект мощностью 230 тонн глицерина, вазелина, касторового масла и хлорида натрия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722172"/>
            <a:ext cx="706790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процесс для производства медицинских изделий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9835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5002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817814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АФИ (2024 г.)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 flipV="1">
            <a:off x="5392927" y="5765371"/>
            <a:ext cx="5012606" cy="6546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 flipV="1">
            <a:off x="5402452" y="6209401"/>
            <a:ext cx="5003081" cy="5928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5682837" y="5372956"/>
            <a:ext cx="7889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7009379" y="537295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endParaRPr lang="en-US" sz="90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13401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45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18955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37713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094617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8586414" y="5291839"/>
            <a:ext cx="148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 (государства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D78BDA2A-BA33-41CF-B040-0D0F49BE156F}"/>
              </a:ext>
            </a:extLst>
          </p:cNvPr>
          <p:cNvSpPr txBox="1"/>
          <p:nvPr/>
        </p:nvSpPr>
        <p:spPr>
          <a:xfrm>
            <a:off x="5216602" y="2277125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Исследования и разработки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0" name="object 26">
            <a:extLst>
              <a:ext uri="{FF2B5EF4-FFF2-40B4-BE49-F238E27FC236}">
                <a16:creationId xmlns:a16="http://schemas.microsoft.com/office/drawing/2014/main" id="{DF7C1DE8-4FC8-43A7-9B21-8CCB83E5FA16}"/>
              </a:ext>
            </a:extLst>
          </p:cNvPr>
          <p:cNvSpPr txBox="1"/>
          <p:nvPr/>
        </p:nvSpPr>
        <p:spPr>
          <a:xfrm>
            <a:off x="6826072" y="2131710"/>
            <a:ext cx="1403567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Извлечение материалов (природных и синтезированных)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7">
            <a:extLst>
              <a:ext uri="{FF2B5EF4-FFF2-40B4-BE49-F238E27FC236}">
                <a16:creationId xmlns:a16="http://schemas.microsoft.com/office/drawing/2014/main" id="{5E5CDFEE-7DBC-4B6C-A593-075C80035D35}"/>
              </a:ext>
            </a:extLst>
          </p:cNvPr>
          <p:cNvSpPr txBox="1"/>
          <p:nvPr/>
        </p:nvSpPr>
        <p:spPr>
          <a:xfrm>
            <a:off x="8555139" y="2277125"/>
            <a:ext cx="138604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Производство и проверка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object 28">
            <a:extLst>
              <a:ext uri="{FF2B5EF4-FFF2-40B4-BE49-F238E27FC236}">
                <a16:creationId xmlns:a16="http://schemas.microsoft.com/office/drawing/2014/main" id="{BC6F7C04-7FAF-4696-8B7B-1F4F28AA19E9}"/>
              </a:ext>
            </a:extLst>
          </p:cNvPr>
          <p:cNvSpPr txBox="1"/>
          <p:nvPr/>
        </p:nvSpPr>
        <p:spPr>
          <a:xfrm>
            <a:off x="10183105" y="2361763"/>
            <a:ext cx="1380039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Контроль качества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30986DE-85D9-4A50-B78A-BECD5D2E728A}"/>
              </a:ext>
            </a:extLst>
          </p:cNvPr>
          <p:cNvSpPr/>
          <p:nvPr/>
        </p:nvSpPr>
        <p:spPr>
          <a:xfrm>
            <a:off x="5687619" y="5883066"/>
            <a:ext cx="11384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68,8 </a:t>
            </a:r>
            <a:r>
              <a:rPr lang="ru-RU" sz="105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05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E4FF051-5E28-47F1-B987-B85285CC0EAE}"/>
              </a:ext>
            </a:extLst>
          </p:cNvPr>
          <p:cNvSpPr/>
          <p:nvPr/>
        </p:nvSpPr>
        <p:spPr>
          <a:xfrm>
            <a:off x="8740247" y="5874236"/>
            <a:ext cx="11817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~ 150 </a:t>
            </a:r>
            <a:r>
              <a:rPr lang="ru-RU" sz="105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05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C35BAFC9-0ADB-4DCA-8E04-1229D9B3E1C9}"/>
              </a:ext>
            </a:extLst>
          </p:cNvPr>
          <p:cNvSpPr/>
          <p:nvPr/>
        </p:nvSpPr>
        <p:spPr>
          <a:xfrm>
            <a:off x="7018792" y="5898531"/>
            <a:ext cx="11384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68,8 </a:t>
            </a:r>
            <a:r>
              <a:rPr lang="ru-RU" sz="105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05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" name="Picture 2" descr="Фармацевтика ">
            <a:extLst>
              <a:ext uri="{FF2B5EF4-FFF2-40B4-BE49-F238E27FC236}">
                <a16:creationId xmlns:a16="http://schemas.microsoft.com/office/drawing/2014/main" id="{C7CB24FE-4E11-4C81-8855-8405D980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50" y="4082393"/>
            <a:ext cx="419001" cy="41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армацевтическая наука ">
            <a:extLst>
              <a:ext uri="{FF2B5EF4-FFF2-40B4-BE49-F238E27FC236}">
                <a16:creationId xmlns:a16="http://schemas.microsoft.com/office/drawing/2014/main" id="{19CC7FB1-2C5F-424E-B061-DA815473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71" y="5827994"/>
            <a:ext cx="328232" cy="3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bject 24">
            <a:extLst>
              <a:ext uri="{FF2B5EF4-FFF2-40B4-BE49-F238E27FC236}">
                <a16:creationId xmlns:a16="http://schemas.microsoft.com/office/drawing/2014/main" id="{1DB58A3F-D86D-40CF-A589-52EFED716869}"/>
              </a:ext>
            </a:extLst>
          </p:cNvPr>
          <p:cNvSpPr txBox="1"/>
          <p:nvPr/>
        </p:nvSpPr>
        <p:spPr>
          <a:xfrm>
            <a:off x="759760" y="5536829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C3B8F0D3-6CEC-4EED-8440-0E745442B6A9}"/>
              </a:ext>
            </a:extLst>
          </p:cNvPr>
          <p:cNvSpPr txBox="1"/>
          <p:nvPr/>
        </p:nvSpPr>
        <p:spPr>
          <a:xfrm>
            <a:off x="286703" y="2010960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75" name="Схема 74">
            <a:extLst>
              <a:ext uri="{FF2B5EF4-FFF2-40B4-BE49-F238E27FC236}">
                <a16:creationId xmlns:a16="http://schemas.microsoft.com/office/drawing/2014/main" id="{FE0E02F8-C332-4A8F-AB07-44503C256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918951"/>
              </p:ext>
            </p:extLst>
          </p:nvPr>
        </p:nvGraphicFramePr>
        <p:xfrm>
          <a:off x="258409" y="3717338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6" name="Picture 2" descr="Fire ">
            <a:extLst>
              <a:ext uri="{FF2B5EF4-FFF2-40B4-BE49-F238E27FC236}">
                <a16:creationId xmlns:a16="http://schemas.microsoft.com/office/drawing/2014/main" id="{A4BCB66A-D7FA-40A9-906A-6A62669B3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7" y="583183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B4A0A995-95E1-47B1-B818-54FE24B79A2F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957" y="6119182"/>
            <a:ext cx="252000" cy="252000"/>
          </a:xfrm>
          <a:prstGeom prst="rect">
            <a:avLst/>
          </a:prstGeom>
          <a:noFill/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E9A14B4-82B5-4E0E-A6BA-B12D64E81713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208" y="6415279"/>
            <a:ext cx="252000" cy="252000"/>
          </a:xfrm>
          <a:prstGeom prst="rect">
            <a:avLst/>
          </a:prstGeom>
        </p:spPr>
      </p:pic>
      <p:sp>
        <p:nvSpPr>
          <p:cNvPr id="57" name="object 35">
            <a:extLst>
              <a:ext uri="{FF2B5EF4-FFF2-40B4-BE49-F238E27FC236}">
                <a16:creationId xmlns:a16="http://schemas.microsoft.com/office/drawing/2014/main" id="{E3381EAE-578E-4D33-8B27-405E9BF7962B}"/>
              </a:ext>
            </a:extLst>
          </p:cNvPr>
          <p:cNvSpPr txBox="1"/>
          <p:nvPr/>
        </p:nvSpPr>
        <p:spPr>
          <a:xfrm>
            <a:off x="9205262" y="3376124"/>
            <a:ext cx="2785622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pic>
        <p:nvPicPr>
          <p:cNvPr id="67" name="Picture 6">
            <a:extLst>
              <a:ext uri="{FF2B5EF4-FFF2-40B4-BE49-F238E27FC236}">
                <a16:creationId xmlns:a16="http://schemas.microsoft.com/office/drawing/2014/main" id="{82351E7E-57B8-4E5F-96A4-A2FEDD1BE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A715EBA0-B340-4F1E-9FCC-049EAC555340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59923" y="205814"/>
            <a:ext cx="811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АФИ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201188" y="1015476"/>
            <a:ext cx="67129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471803"/>
            <a:ext cx="6826775" cy="232070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АФИ могут получить выгоду от: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Рост объема производства лекарственных средств является основным фактором спроса на доступные АФИ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Наличие квалифицированной и неквалифицированной рабочей силы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Возможность заполнить пустующую нишу на рынке ЦА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Развитие инфраструктуры за счет государства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Стимулы: Свободные экономические зоны предлагают налоговые льготы на землю, корпоративный подоходный налог, воду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970024"/>
              </p:ext>
            </p:extLst>
          </p:nvPr>
        </p:nvGraphicFramePr>
        <p:xfrm>
          <a:off x="7333833" y="4435955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870184" y="4164798"/>
            <a:ext cx="5172680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медицинской промышленности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369932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704449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082723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4" name="Таблица 7">
            <a:extLst>
              <a:ext uri="{FF2B5EF4-FFF2-40B4-BE49-F238E27FC236}">
                <a16:creationId xmlns:a16="http://schemas.microsoft.com/office/drawing/2014/main" id="{E8907A14-88E2-4C96-A37E-98E43BDAC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178172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866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25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Бельгия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37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266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Япония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Италия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Голландия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210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15" name="object 43">
            <a:extLst>
              <a:ext uri="{FF2B5EF4-FFF2-40B4-BE49-F238E27FC236}">
                <a16:creationId xmlns:a16="http://schemas.microsoft.com/office/drawing/2014/main" id="{BB8B9628-84FF-481A-948F-313981FAA53B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17" name="object 44">
              <a:extLst>
                <a:ext uri="{FF2B5EF4-FFF2-40B4-BE49-F238E27FC236}">
                  <a16:creationId xmlns:a16="http://schemas.microsoft.com/office/drawing/2014/main" id="{0CAB9299-DFF1-4B1E-8317-68F785DA58BA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2" name="object 45">
              <a:extLst>
                <a:ext uri="{FF2B5EF4-FFF2-40B4-BE49-F238E27FC236}">
                  <a16:creationId xmlns:a16="http://schemas.microsoft.com/office/drawing/2014/main" id="{FFF4853E-19FC-4774-A5A8-312DE0C1732C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3" name="object 46">
              <a:extLst>
                <a:ext uri="{FF2B5EF4-FFF2-40B4-BE49-F238E27FC236}">
                  <a16:creationId xmlns:a16="http://schemas.microsoft.com/office/drawing/2014/main" id="{0868B653-C78A-4BA3-83F7-94D5EC704EC9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4" name="object 47">
              <a:extLst>
                <a:ext uri="{FF2B5EF4-FFF2-40B4-BE49-F238E27FC236}">
                  <a16:creationId xmlns:a16="http://schemas.microsoft.com/office/drawing/2014/main" id="{A630399B-5104-4590-A759-679BBE96A048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145" name="object 48">
            <a:extLst>
              <a:ext uri="{FF2B5EF4-FFF2-40B4-BE49-F238E27FC236}">
                <a16:creationId xmlns:a16="http://schemas.microsoft.com/office/drawing/2014/main" id="{68FE6996-9CFD-4B6C-B204-3790D733AE94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АФИ, млрд долл. США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146" name="object 49">
            <a:extLst>
              <a:ext uri="{FF2B5EF4-FFF2-40B4-BE49-F238E27FC236}">
                <a16:creationId xmlns:a16="http://schemas.microsoft.com/office/drawing/2014/main" id="{52E9B797-6324-4354-8675-2A9C96B73CE3}"/>
              </a:ext>
            </a:extLst>
          </p:cNvPr>
          <p:cNvSpPr txBox="1"/>
          <p:nvPr/>
        </p:nvSpPr>
        <p:spPr>
          <a:xfrm>
            <a:off x="4218718" y="1640709"/>
            <a:ext cx="1187110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7" name="object 50">
            <a:extLst>
              <a:ext uri="{FF2B5EF4-FFF2-40B4-BE49-F238E27FC236}">
                <a16:creationId xmlns:a16="http://schemas.microsoft.com/office/drawing/2014/main" id="{E1F065FA-0DFF-4EB0-99B1-D6E59BE04C91}"/>
              </a:ext>
            </a:extLst>
          </p:cNvPr>
          <p:cNvSpPr txBox="1"/>
          <p:nvPr/>
        </p:nvSpPr>
        <p:spPr>
          <a:xfrm>
            <a:off x="5464136" y="1655715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м3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8" name="object 49">
            <a:extLst>
              <a:ext uri="{FF2B5EF4-FFF2-40B4-BE49-F238E27FC236}">
                <a16:creationId xmlns:a16="http://schemas.microsoft.com/office/drawing/2014/main" id="{140DAB4B-502A-4C68-9906-DE266E1F2965}"/>
              </a:ext>
            </a:extLst>
          </p:cNvPr>
          <p:cNvSpPr txBox="1"/>
          <p:nvPr/>
        </p:nvSpPr>
        <p:spPr>
          <a:xfrm>
            <a:off x="2747085" y="1773583"/>
            <a:ext cx="1481346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АФИ в Узбекистан, тыс.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49" name="object 20">
            <a:extLst>
              <a:ext uri="{FF2B5EF4-FFF2-40B4-BE49-F238E27FC236}">
                <a16:creationId xmlns:a16="http://schemas.microsoft.com/office/drawing/2014/main" id="{09E87F95-D199-4AE3-8391-28F1C1697D0C}"/>
              </a:ext>
            </a:extLst>
          </p:cNvPr>
          <p:cNvSpPr/>
          <p:nvPr/>
        </p:nvSpPr>
        <p:spPr>
          <a:xfrm>
            <a:off x="1517194" y="2200536"/>
            <a:ext cx="86400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0" name="object 20">
            <a:extLst>
              <a:ext uri="{FF2B5EF4-FFF2-40B4-BE49-F238E27FC236}">
                <a16:creationId xmlns:a16="http://schemas.microsoft.com/office/drawing/2014/main" id="{637F6122-E30F-4220-9D17-0D3F092CDCDA}"/>
              </a:ext>
            </a:extLst>
          </p:cNvPr>
          <p:cNvSpPr/>
          <p:nvPr/>
        </p:nvSpPr>
        <p:spPr>
          <a:xfrm>
            <a:off x="1517194" y="2464456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1" name="object 20">
            <a:extLst>
              <a:ext uri="{FF2B5EF4-FFF2-40B4-BE49-F238E27FC236}">
                <a16:creationId xmlns:a16="http://schemas.microsoft.com/office/drawing/2014/main" id="{9E35A90F-0E63-461D-B1D3-182081B12F71}"/>
              </a:ext>
            </a:extLst>
          </p:cNvPr>
          <p:cNvSpPr/>
          <p:nvPr/>
        </p:nvSpPr>
        <p:spPr>
          <a:xfrm>
            <a:off x="1517194" y="2754981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B3278B06-0DEA-4857-A621-579B99F14B9E}"/>
              </a:ext>
            </a:extLst>
          </p:cNvPr>
          <p:cNvSpPr/>
          <p:nvPr/>
        </p:nvSpPr>
        <p:spPr>
          <a:xfrm>
            <a:off x="1517194" y="3030208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EEF15D99-C549-47E5-822F-BA56A5425CF1}"/>
              </a:ext>
            </a:extLst>
          </p:cNvPr>
          <p:cNvSpPr/>
          <p:nvPr/>
        </p:nvSpPr>
        <p:spPr>
          <a:xfrm>
            <a:off x="1517194" y="3304493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0770AD54-BE88-4DBD-AC47-DAC750A9DAA1}"/>
              </a:ext>
            </a:extLst>
          </p:cNvPr>
          <p:cNvSpPr/>
          <p:nvPr/>
        </p:nvSpPr>
        <p:spPr>
          <a:xfrm>
            <a:off x="1512747" y="3580225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FB44E528-3C20-4644-8925-5E28790E5B53}"/>
              </a:ext>
            </a:extLst>
          </p:cNvPr>
          <p:cNvSpPr/>
          <p:nvPr/>
        </p:nvSpPr>
        <p:spPr>
          <a:xfrm>
            <a:off x="1520207" y="3846761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A2070967-1CED-4205-9C16-D88A7AF375BB}"/>
              </a:ext>
            </a:extLst>
          </p:cNvPr>
          <p:cNvSpPr/>
          <p:nvPr/>
        </p:nvSpPr>
        <p:spPr>
          <a:xfrm>
            <a:off x="2833468" y="2202364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1C6709D8-0AA9-4B42-A5F4-74F0640929DD}"/>
              </a:ext>
            </a:extLst>
          </p:cNvPr>
          <p:cNvSpPr/>
          <p:nvPr/>
        </p:nvSpPr>
        <p:spPr>
          <a:xfrm>
            <a:off x="2832688" y="2463533"/>
            <a:ext cx="75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286FEBB5-24A1-41E4-B11C-62ABFB4646DF}"/>
              </a:ext>
            </a:extLst>
          </p:cNvPr>
          <p:cNvSpPr/>
          <p:nvPr/>
        </p:nvSpPr>
        <p:spPr>
          <a:xfrm flipH="1">
            <a:off x="2834429" y="2748923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r>
              <a:rPr lang="ru-RU" dirty="0">
                <a:latin typeface="Montserrat" pitchFamily="2" charset="-52"/>
              </a:rPr>
              <a:t>   </a:t>
            </a:r>
            <a:endParaRPr dirty="0">
              <a:latin typeface="Montserrat" pitchFamily="2" charset="-52"/>
            </a:endParaRPr>
          </a:p>
        </p:txBody>
      </p:sp>
      <p:sp>
        <p:nvSpPr>
          <p:cNvPr id="159" name="object 20">
            <a:extLst>
              <a:ext uri="{FF2B5EF4-FFF2-40B4-BE49-F238E27FC236}">
                <a16:creationId xmlns:a16="http://schemas.microsoft.com/office/drawing/2014/main" id="{2DA402B1-4CCF-438A-8F51-37B1A851E2CC}"/>
              </a:ext>
            </a:extLst>
          </p:cNvPr>
          <p:cNvSpPr/>
          <p:nvPr/>
        </p:nvSpPr>
        <p:spPr>
          <a:xfrm>
            <a:off x="2832686" y="3040711"/>
            <a:ext cx="61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C961F280-0FB2-442F-8D1A-4E604B053856}"/>
              </a:ext>
            </a:extLst>
          </p:cNvPr>
          <p:cNvSpPr/>
          <p:nvPr/>
        </p:nvSpPr>
        <p:spPr>
          <a:xfrm>
            <a:off x="4152626" y="2200535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97D7154F-64A9-4A82-BE1D-D18AB67136E0}"/>
              </a:ext>
            </a:extLst>
          </p:cNvPr>
          <p:cNvSpPr/>
          <p:nvPr/>
        </p:nvSpPr>
        <p:spPr>
          <a:xfrm>
            <a:off x="4152627" y="2747941"/>
            <a:ext cx="46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82A62EBE-DD42-47C9-AB62-6995AAF313E1}"/>
              </a:ext>
            </a:extLst>
          </p:cNvPr>
          <p:cNvSpPr/>
          <p:nvPr/>
        </p:nvSpPr>
        <p:spPr>
          <a:xfrm>
            <a:off x="4155514" y="2482583"/>
            <a:ext cx="46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0F7F8FCA-5020-4330-AA43-54E42AB5C67E}"/>
              </a:ext>
            </a:extLst>
          </p:cNvPr>
          <p:cNvSpPr/>
          <p:nvPr/>
        </p:nvSpPr>
        <p:spPr>
          <a:xfrm>
            <a:off x="4152626" y="3014621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D214FCBD-E01E-4B52-B1BD-899C2D3557BF}"/>
              </a:ext>
            </a:extLst>
          </p:cNvPr>
          <p:cNvSpPr/>
          <p:nvPr/>
        </p:nvSpPr>
        <p:spPr>
          <a:xfrm>
            <a:off x="4153927" y="3299567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E933C3FA-FD97-4388-B6CE-48359428C2E2}"/>
              </a:ext>
            </a:extLst>
          </p:cNvPr>
          <p:cNvSpPr/>
          <p:nvPr/>
        </p:nvSpPr>
        <p:spPr>
          <a:xfrm>
            <a:off x="4155800" y="3566910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4387D381-EAC8-4CCE-9F29-E1756E3364CD}"/>
              </a:ext>
            </a:extLst>
          </p:cNvPr>
          <p:cNvSpPr/>
          <p:nvPr/>
        </p:nvSpPr>
        <p:spPr>
          <a:xfrm>
            <a:off x="4155124" y="3841835"/>
            <a:ext cx="46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31">
            <a:extLst>
              <a:ext uri="{FF2B5EF4-FFF2-40B4-BE49-F238E27FC236}">
                <a16:creationId xmlns:a16="http://schemas.microsoft.com/office/drawing/2014/main" id="{B4C46530-7B7C-4ACB-AAD9-A5F35908D94E}"/>
              </a:ext>
            </a:extLst>
          </p:cNvPr>
          <p:cNvSpPr txBox="1"/>
          <p:nvPr/>
        </p:nvSpPr>
        <p:spPr>
          <a:xfrm>
            <a:off x="485776" y="4078250"/>
            <a:ext cx="978808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DCB1452B-E366-4060-B5F6-4181130894E6}"/>
              </a:ext>
            </a:extLst>
          </p:cNvPr>
          <p:cNvSpPr/>
          <p:nvPr/>
        </p:nvSpPr>
        <p:spPr>
          <a:xfrm>
            <a:off x="5469822" y="2205929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0F4DC469-1DAC-453A-83BA-7EC74339D28D}"/>
              </a:ext>
            </a:extLst>
          </p:cNvPr>
          <p:cNvSpPr/>
          <p:nvPr/>
        </p:nvSpPr>
        <p:spPr>
          <a:xfrm>
            <a:off x="5472258" y="2482583"/>
            <a:ext cx="9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E699B1DF-D5CE-46EF-ACCB-E8B8A44C5AC7}"/>
              </a:ext>
            </a:extLst>
          </p:cNvPr>
          <p:cNvSpPr/>
          <p:nvPr/>
        </p:nvSpPr>
        <p:spPr>
          <a:xfrm>
            <a:off x="5469821" y="2996185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EED3242D-F814-4489-BC49-3E94CCB1E9C9}"/>
              </a:ext>
            </a:extLst>
          </p:cNvPr>
          <p:cNvSpPr/>
          <p:nvPr/>
        </p:nvSpPr>
        <p:spPr>
          <a:xfrm>
            <a:off x="5469821" y="2738070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D9685F54-FB8C-4B34-88D1-8C99BC260ECE}"/>
              </a:ext>
            </a:extLst>
          </p:cNvPr>
          <p:cNvSpPr/>
          <p:nvPr/>
        </p:nvSpPr>
        <p:spPr>
          <a:xfrm>
            <a:off x="5469821" y="3307956"/>
            <a:ext cx="90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60A475E3-2C96-46C6-BEB0-4A090E07721C}"/>
              </a:ext>
            </a:extLst>
          </p:cNvPr>
          <p:cNvSpPr/>
          <p:nvPr/>
        </p:nvSpPr>
        <p:spPr>
          <a:xfrm>
            <a:off x="5469821" y="3583688"/>
            <a:ext cx="90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78F9CC5B-85D7-4E8F-9551-1613018427C1}"/>
              </a:ext>
            </a:extLst>
          </p:cNvPr>
          <p:cNvSpPr/>
          <p:nvPr/>
        </p:nvSpPr>
        <p:spPr>
          <a:xfrm>
            <a:off x="5469823" y="3850224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A2C09DB4-F28A-42DC-B549-6ECE9C6BD03B}"/>
              </a:ext>
            </a:extLst>
          </p:cNvPr>
          <p:cNvSpPr/>
          <p:nvPr/>
        </p:nvSpPr>
        <p:spPr>
          <a:xfrm>
            <a:off x="4152338" y="4127545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701684BA-29C6-48AE-A062-52C713E374E1}"/>
              </a:ext>
            </a:extLst>
          </p:cNvPr>
          <p:cNvSpPr/>
          <p:nvPr/>
        </p:nvSpPr>
        <p:spPr>
          <a:xfrm>
            <a:off x="5469821" y="4123602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1" name="object 20">
            <a:extLst>
              <a:ext uri="{FF2B5EF4-FFF2-40B4-BE49-F238E27FC236}">
                <a16:creationId xmlns:a16="http://schemas.microsoft.com/office/drawing/2014/main" id="{D2FA7421-A1BD-44C9-98C3-6C24A1C9AD81}"/>
              </a:ext>
            </a:extLst>
          </p:cNvPr>
          <p:cNvSpPr/>
          <p:nvPr/>
        </p:nvSpPr>
        <p:spPr>
          <a:xfrm>
            <a:off x="2832688" y="3580225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3" name="object 20">
            <a:extLst>
              <a:ext uri="{FF2B5EF4-FFF2-40B4-BE49-F238E27FC236}">
                <a16:creationId xmlns:a16="http://schemas.microsoft.com/office/drawing/2014/main" id="{2E049BFA-631D-419E-91E5-7DE1E6971CB1}"/>
              </a:ext>
            </a:extLst>
          </p:cNvPr>
          <p:cNvSpPr/>
          <p:nvPr/>
        </p:nvSpPr>
        <p:spPr>
          <a:xfrm>
            <a:off x="2832688" y="3858623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4" name="Picture 14" descr="Узбекистан ">
            <a:extLst>
              <a:ext uri="{FF2B5EF4-FFF2-40B4-BE49-F238E27FC236}">
                <a16:creationId xmlns:a16="http://schemas.microsoft.com/office/drawing/2014/main" id="{86138C4E-56CE-410D-8233-CEFB4A73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4130703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2" descr="Германия ">
            <a:extLst>
              <a:ext uri="{FF2B5EF4-FFF2-40B4-BE49-F238E27FC236}">
                <a16:creationId xmlns:a16="http://schemas.microsoft.com/office/drawing/2014/main" id="{E752252A-3D7A-42C2-9C3D-D1FADEEF7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2482015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6" descr="Флаг Японии ">
            <a:extLst>
              <a:ext uri="{FF2B5EF4-FFF2-40B4-BE49-F238E27FC236}">
                <a16:creationId xmlns:a16="http://schemas.microsoft.com/office/drawing/2014/main" id="{64FA3E79-6701-44FC-909A-9524A7D5B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3293758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20" name="Table 24">
            <a:extLst>
              <a:ext uri="{FF2B5EF4-FFF2-40B4-BE49-F238E27FC236}">
                <a16:creationId xmlns:a16="http://schemas.microsoft.com/office/drawing/2014/main" id="{C0D42774-E8DB-46EC-864E-813D4B6F3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81743"/>
              </p:ext>
            </p:extLst>
          </p:nvPr>
        </p:nvGraphicFramePr>
        <p:xfrm>
          <a:off x="7099573" y="346569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algn="ctr">
                        <a:spcAft>
                          <a:spcPts val="488"/>
                        </a:spcAft>
                      </a:pPr>
                      <a:r>
                        <a:rPr lang="ru-RU" sz="800" dirty="0" err="1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Сирдарьинская</a:t>
                      </a:r>
                      <a:r>
                        <a:rPr lang="ru-RU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 область</a:t>
                      </a:r>
                      <a:endParaRPr lang="en-GB" sz="800" dirty="0">
                        <a:solidFill>
                          <a:srgbClr val="00425F"/>
                        </a:solidFill>
                        <a:latin typeface="Montserrat" pitchFamily="2" charset="-52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5100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0,8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21" name="Rectangle 21">
            <a:extLst>
              <a:ext uri="{FF2B5EF4-FFF2-40B4-BE49-F238E27FC236}">
                <a16:creationId xmlns:a16="http://schemas.microsoft.com/office/drawing/2014/main" id="{FCEC694F-E7A6-4776-B513-489647E0DE34}"/>
              </a:ext>
            </a:extLst>
          </p:cNvPr>
          <p:cNvSpPr/>
          <p:nvPr/>
        </p:nvSpPr>
        <p:spPr>
          <a:xfrm>
            <a:off x="10715434" y="2676800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-RU" sz="800" dirty="0" err="1">
                <a:solidFill>
                  <a:srgbClr val="00425F"/>
                </a:solidFill>
                <a:latin typeface="Montserrat" pitchFamily="2" charset="-52"/>
              </a:rPr>
              <a:t>Сирдарьинская</a:t>
            </a: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 область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222" name="Connector: Elbow 26">
            <a:extLst>
              <a:ext uri="{FF2B5EF4-FFF2-40B4-BE49-F238E27FC236}">
                <a16:creationId xmlns:a16="http://schemas.microsoft.com/office/drawing/2014/main" id="{C3384EC7-1691-4F18-A7AE-48A0726C8287}"/>
              </a:ext>
            </a:extLst>
          </p:cNvPr>
          <p:cNvCxnSpPr>
            <a:cxnSpLocks/>
            <a:stCxn id="221" idx="1"/>
          </p:cNvCxnSpPr>
          <p:nvPr/>
        </p:nvCxnSpPr>
        <p:spPr>
          <a:xfrm rot="10800000" flipV="1">
            <a:off x="10376152" y="2814524"/>
            <a:ext cx="339282" cy="648606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Нидерланды ">
            <a:extLst>
              <a:ext uri="{FF2B5EF4-FFF2-40B4-BE49-F238E27FC236}">
                <a16:creationId xmlns:a16="http://schemas.microsoft.com/office/drawing/2014/main" id="{B61DA1C4-B201-4947-940D-1F85249D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3860120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Бельгия ">
            <a:extLst>
              <a:ext uri="{FF2B5EF4-FFF2-40B4-BE49-F238E27FC236}">
                <a16:creationId xmlns:a16="http://schemas.microsoft.com/office/drawing/2014/main" id="{C9A20C6A-B00D-4D87-B390-8F16D6DD5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2752596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единенные Штаты Америки ">
            <a:extLst>
              <a:ext uri="{FF2B5EF4-FFF2-40B4-BE49-F238E27FC236}">
                <a16:creationId xmlns:a16="http://schemas.microsoft.com/office/drawing/2014/main" id="{B0EB6AE2-CCD2-44A0-A636-3E17F9E84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2211434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лаг ">
            <a:extLst>
              <a:ext uri="{FF2B5EF4-FFF2-40B4-BE49-F238E27FC236}">
                <a16:creationId xmlns:a16="http://schemas.microsoft.com/office/drawing/2014/main" id="{F988A75A-A1A5-4720-B142-61AD419E3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3023177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талия ">
            <a:extLst>
              <a:ext uri="{FF2B5EF4-FFF2-40B4-BE49-F238E27FC236}">
                <a16:creationId xmlns:a16="http://schemas.microsoft.com/office/drawing/2014/main" id="{F5F1D14A-D9C6-47EA-94F2-933424C9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3589539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16D44B82-B144-4414-8D87-F9C7D5098CD2}"/>
              </a:ext>
            </a:extLst>
          </p:cNvPr>
          <p:cNvSpPr txBox="1"/>
          <p:nvPr/>
        </p:nvSpPr>
        <p:spPr>
          <a:xfrm>
            <a:off x="6627719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A43A880-52D6-49EE-A501-D9ECC94D53B7}"/>
              </a:ext>
            </a:extLst>
          </p:cNvPr>
          <p:cNvSpPr/>
          <p:nvPr/>
        </p:nvSpPr>
        <p:spPr>
          <a:xfrm>
            <a:off x="9535583" y="1226625"/>
            <a:ext cx="648000" cy="648000"/>
          </a:xfrm>
          <a:prstGeom prst="ellipse">
            <a:avLst/>
          </a:prstGeom>
          <a:blipFill>
            <a:blip r:embed="rId1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BEC7438-7A32-4077-97EC-470E76B20EF4}"/>
              </a:ext>
            </a:extLst>
          </p:cNvPr>
          <p:cNvSpPr/>
          <p:nvPr/>
        </p:nvSpPr>
        <p:spPr>
          <a:xfrm>
            <a:off x="6831118" y="1226625"/>
            <a:ext cx="648000" cy="6480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bject 31">
            <a:extLst>
              <a:ext uri="{FF2B5EF4-FFF2-40B4-BE49-F238E27FC236}">
                <a16:creationId xmlns:a16="http://schemas.microsoft.com/office/drawing/2014/main" id="{FD4C5B17-5A34-430C-9167-C771AC8C52E1}"/>
              </a:ext>
            </a:extLst>
          </p:cNvPr>
          <p:cNvSpPr txBox="1"/>
          <p:nvPr/>
        </p:nvSpPr>
        <p:spPr>
          <a:xfrm>
            <a:off x="7539844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31">
            <a:extLst>
              <a:ext uri="{FF2B5EF4-FFF2-40B4-BE49-F238E27FC236}">
                <a16:creationId xmlns:a16="http://schemas.microsoft.com/office/drawing/2014/main" id="{446F8840-4F2F-4DD4-A5DE-623942BD5C00}"/>
              </a:ext>
            </a:extLst>
          </p:cNvPr>
          <p:cNvSpPr txBox="1"/>
          <p:nvPr/>
        </p:nvSpPr>
        <p:spPr>
          <a:xfrm>
            <a:off x="10236115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5C84AE5-DD5F-41A0-9F2C-DF99C3EEA18F}"/>
              </a:ext>
            </a:extLst>
          </p:cNvPr>
          <p:cNvSpPr txBox="1"/>
          <p:nvPr/>
        </p:nvSpPr>
        <p:spPr>
          <a:xfrm>
            <a:off x="6627719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7" name="Picture 6">
            <a:extLst>
              <a:ext uri="{FF2B5EF4-FFF2-40B4-BE49-F238E27FC236}">
                <a16:creationId xmlns:a16="http://schemas.microsoft.com/office/drawing/2014/main" id="{FF1110E6-B921-4B69-8FED-BDBEEC28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CEBE18FA-7A26-442B-8E41-02266878E024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624</Words>
  <Application>Microsoft Office PowerPoint</Application>
  <PresentationFormat>Широкоэкранный</PresentationFormat>
  <Paragraphs>159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145</cp:revision>
  <dcterms:created xsi:type="dcterms:W3CDTF">2024-07-25T07:55:13Z</dcterms:created>
  <dcterms:modified xsi:type="dcterms:W3CDTF">2025-04-27T12:34:55Z</dcterms:modified>
</cp:coreProperties>
</file>