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BC4BF"/>
    <a:srgbClr val="A6A6A6"/>
    <a:srgbClr val="B6E2E7"/>
    <a:srgbClr val="2F6EA4"/>
    <a:srgbClr val="6F9AC0"/>
    <a:srgbClr val="000000"/>
    <a:srgbClr val="3E77AB"/>
    <a:srgbClr val="79A0C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4" autoAdjust="0"/>
  </p:normalViewPr>
  <p:slideViewPr>
    <p:cSldViewPr snapToGrid="0">
      <p:cViewPr varScale="1">
        <p:scale>
          <a:sx n="111" d="100"/>
          <a:sy n="111" d="100"/>
        </p:scale>
        <p:origin x="54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dirty="0">
            <a:solidFill>
              <a:schemeClr val="bg1"/>
            </a:solidFill>
            <a:latin typeface="Montserrat" pitchFamily="2" charset="-52"/>
          </a:endParaRP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92247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17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102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13 000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52036" y="-552036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3 года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до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 3 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b="0" kern="1200" dirty="0">
            <a:latin typeface="Montserrat" pitchFamily="2" charset="-52"/>
          </a:endParaRPr>
        </a:p>
      </dsp:txBody>
      <dsp:txXfrm rot="5400000">
        <a:off x="-1" y="1"/>
        <a:ext cx="2007974" cy="677926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>
        <a:off x="2007974" y="0"/>
        <a:ext cx="2007974" cy="677926"/>
      </dsp:txXfrm>
    </dsp:sp>
    <dsp:sp modelId="{43449363-4EDA-467E-B961-270B2D8631D9}">
      <dsp:nvSpPr>
        <dsp:cNvPr id="0" name=""/>
        <dsp:cNvSpPr/>
      </dsp:nvSpPr>
      <dsp:spPr>
        <a:xfrm rot="10800000">
          <a:off x="0" y="903901"/>
          <a:ext cx="2007974" cy="903901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10800000">
        <a:off x="0" y="1129876"/>
        <a:ext cx="2007974" cy="677926"/>
      </dsp:txXfrm>
    </dsp:sp>
    <dsp:sp modelId="{A0A23C6F-A844-46E1-88BE-F3410554CBA0}">
      <dsp:nvSpPr>
        <dsp:cNvPr id="0" name=""/>
        <dsp:cNvSpPr/>
      </dsp:nvSpPr>
      <dsp:spPr>
        <a:xfrm rot="5400000">
          <a:off x="2560010" y="351865"/>
          <a:ext cx="903901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лет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, если инвестиции составляют от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-RU" altLang="en-US" sz="1200" b="1" kern="1200" dirty="0">
              <a:solidFill>
                <a:srgbClr val="00425F"/>
              </a:solidFill>
              <a:latin typeface="Montserrat" pitchFamily="2" charset="-52"/>
            </a:rPr>
            <a:t>млн</a:t>
          </a:r>
          <a:r>
            <a:rPr lang="ru-RU" altLang="en-US" sz="1200" b="0" kern="1200" dirty="0">
              <a:solidFill>
                <a:srgbClr val="00425F"/>
              </a:solidFill>
              <a:latin typeface="Montserrat" pitchFamily="2" charset="-52"/>
            </a:rPr>
            <a:t> долларов США</a:t>
          </a:r>
          <a:endParaRPr lang="en-US" sz="1200" kern="1200" dirty="0"/>
        </a:p>
      </dsp:txBody>
      <dsp:txXfrm rot="-5400000">
        <a:off x="2007973" y="1129876"/>
        <a:ext cx="2007974" cy="677926"/>
      </dsp:txXfrm>
    </dsp:sp>
    <dsp:sp modelId="{A10CFAA8-7A06-484B-A328-27E6FE273152}">
      <dsp:nvSpPr>
        <dsp:cNvPr id="0" name=""/>
        <dsp:cNvSpPr/>
      </dsp:nvSpPr>
      <dsp:spPr>
        <a:xfrm>
          <a:off x="1269989" y="695445"/>
          <a:ext cx="1475969" cy="416911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  <a:endParaRPr lang="en-US" sz="1200" kern="1200" dirty="0">
            <a:solidFill>
              <a:schemeClr val="bg1"/>
            </a:solidFill>
            <a:latin typeface="Montserrat" pitchFamily="2" charset="-52"/>
          </a:endParaRPr>
        </a:p>
      </dsp:txBody>
      <dsp:txXfrm>
        <a:off x="1290341" y="715797"/>
        <a:ext cx="1435265" cy="376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17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102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13 000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6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microsoft.com/office/2007/relationships/hdphoto" Target="../media/hdphoto1.wdp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0.png"/><Relationship Id="rId3" Type="http://schemas.openxmlformats.org/officeDocument/2006/relationships/image" Target="../media/image10.png"/><Relationship Id="rId21" Type="http://schemas.openxmlformats.org/officeDocument/2006/relationships/image" Target="../media/image22.png"/><Relationship Id="rId7" Type="http://schemas.openxmlformats.org/officeDocument/2006/relationships/image" Target="../media/image14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diagramData" Target="../diagrams/data2.xml"/><Relationship Id="rId5" Type="http://schemas.openxmlformats.org/officeDocument/2006/relationships/image" Target="../media/image12.png"/><Relationship Id="rId15" Type="http://schemas.microsoft.com/office/2007/relationships/diagramDrawing" Target="../diagrams/drawing2.xml"/><Relationship Id="rId10" Type="http://schemas.openxmlformats.org/officeDocument/2006/relationships/image" Target="../media/image17.png"/><Relationship Id="rId19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object 5">
            <a:extLst>
              <a:ext uri="{FF2B5EF4-FFF2-40B4-BE49-F238E27FC236}">
                <a16:creationId xmlns:a16="http://schemas.microsoft.com/office/drawing/2014/main" id="{EA540C70-828C-4E17-BB0E-B6FFC6A0DF6A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2" name="object 6">
              <a:extLst>
                <a:ext uri="{FF2B5EF4-FFF2-40B4-BE49-F238E27FC236}">
                  <a16:creationId xmlns:a16="http://schemas.microsoft.com/office/drawing/2014/main" id="{54E5C9D1-D870-43DC-9CA6-673BB3B318AD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2EB4E5A8-2AC0-4074-8C0D-EDE9AA254612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60" name="object 3">
            <a:extLst>
              <a:ext uri="{FF2B5EF4-FFF2-40B4-BE49-F238E27FC236}">
                <a16:creationId xmlns:a16="http://schemas.microsoft.com/office/drawing/2014/main" id="{D6A8F9CD-FFBB-4BAC-A5F3-6228A9FFAB2B}"/>
              </a:ext>
            </a:extLst>
          </p:cNvPr>
          <p:cNvSpPr/>
          <p:nvPr/>
        </p:nvSpPr>
        <p:spPr>
          <a:xfrm>
            <a:off x="4479063" y="1037339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09045" y="211813"/>
            <a:ext cx="829230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сердечных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4084"/>
            <a:ext cx="2631121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проекта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Проект по разработке и производству сердечных </a:t>
            </a:r>
            <a:r>
              <a:rPr lang="ru-RU" sz="1200" spc="-20" dirty="0" err="1">
                <a:solidFill>
                  <a:srgbClr val="00425F"/>
                </a:solidFill>
                <a:latin typeface="Montserrat" pitchFamily="2" charset="-52"/>
              </a:rPr>
              <a:t>стентов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898715" y="1160787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</a:rPr>
              <a:t>6</a:t>
            </a:r>
            <a:r>
              <a:rPr lang="ru-RU" sz="1200" spc="-20" dirty="0">
                <a:solidFill>
                  <a:srgbClr val="00425F"/>
                </a:solidFill>
                <a:latin typeface="Montserrat" pitchFamily="2" charset="-52"/>
              </a:rPr>
              <a:t>0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endParaRPr lang="uz-Cyrl-UZ" sz="12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ru-RU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lang="ru-RU"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2A6ECBC-4D4C-41CB-88CD-CF83306340C1}"/>
              </a:ext>
            </a:extLst>
          </p:cNvPr>
          <p:cNvSpPr/>
          <p:nvPr/>
        </p:nvSpPr>
        <p:spPr>
          <a:xfrm>
            <a:off x="5075973" y="5285208"/>
            <a:ext cx="5532328" cy="33085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</a:t>
            </a:r>
            <a:r>
              <a:rPr lang="ru-RU" sz="1400" b="1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стентами</a:t>
            </a: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(2024 г.)</a:t>
            </a:r>
            <a:endParaRPr lang="ru-RU" sz="1400" dirty="0">
              <a:latin typeface="Montserrat" pitchFamily="2" charset="-52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5972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1" name="object 30">
            <a:extLst>
              <a:ext uri="{FF2B5EF4-FFF2-40B4-BE49-F238E27FC236}">
                <a16:creationId xmlns:a16="http://schemas.microsoft.com/office/drawing/2014/main" id="{67C851D2-048E-4DB3-813B-9FA8C005A6E6}"/>
              </a:ext>
            </a:extLst>
          </p:cNvPr>
          <p:cNvSpPr txBox="1"/>
          <p:nvPr/>
        </p:nvSpPr>
        <p:spPr>
          <a:xfrm>
            <a:off x="9410374" y="4768558"/>
            <a:ext cx="119792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200</a:t>
            </a:r>
            <a:r>
              <a:rPr lang="en-US"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8821" y="3715614"/>
            <a:ext cx="1991446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производственные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CA3C689D-3508-44A1-9C7A-418175ACC5A6}"/>
              </a:ext>
            </a:extLst>
          </p:cNvPr>
          <p:cNvSpPr txBox="1"/>
          <p:nvPr/>
        </p:nvSpPr>
        <p:spPr>
          <a:xfrm>
            <a:off x="5831132" y="4535518"/>
            <a:ext cx="2333109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Соответствие стандартам и требованиям медицинских регулирующих органов, таких как FDA, CE и других.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8474242" y="4603491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37836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385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5972" y="1114377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Бизнес-модель: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сердечных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 мощностью 200 тыс. единиц в год.</a:t>
            </a:r>
            <a:endParaRPr lang="en-US" sz="1400" u="sng" spc="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5972" y="1725529"/>
            <a:ext cx="531109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сердечных </a:t>
            </a:r>
            <a:r>
              <a:rPr lang="ru-RU" sz="1400" b="1" spc="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64" name="object 37">
            <a:extLst>
              <a:ext uri="{FF2B5EF4-FFF2-40B4-BE49-F238E27FC236}">
                <a16:creationId xmlns:a16="http://schemas.microsoft.com/office/drawing/2014/main" id="{C6F4F434-C9FC-46D0-8808-15F911496D05}"/>
              </a:ext>
            </a:extLst>
          </p:cNvPr>
          <p:cNvGrpSpPr/>
          <p:nvPr/>
        </p:nvGrpSpPr>
        <p:grpSpPr>
          <a:xfrm>
            <a:off x="5166232" y="3566558"/>
            <a:ext cx="3843608" cy="1418939"/>
            <a:chOff x="574175" y="7113598"/>
            <a:chExt cx="3421445" cy="1418939"/>
          </a:xfrm>
        </p:grpSpPr>
        <p:sp>
          <p:nvSpPr>
            <p:cNvPr id="68" name="object 38">
              <a:extLst>
                <a:ext uri="{FF2B5EF4-FFF2-40B4-BE49-F238E27FC236}">
                  <a16:creationId xmlns:a16="http://schemas.microsoft.com/office/drawing/2014/main" id="{ED50FA76-B8DB-4CE7-8790-0555EA7F0860}"/>
                </a:ext>
              </a:extLst>
            </p:cNvPr>
            <p:cNvSpPr/>
            <p:nvPr/>
          </p:nvSpPr>
          <p:spPr>
            <a:xfrm>
              <a:off x="574175" y="7113598"/>
              <a:ext cx="576827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2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1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2" y="540003"/>
                  </a:lnTo>
                  <a:lnTo>
                    <a:pt x="318533" y="535654"/>
                  </a:lnTo>
                  <a:lnTo>
                    <a:pt x="364211" y="523112"/>
                  </a:lnTo>
                  <a:lnTo>
                    <a:pt x="406273" y="503142"/>
                  </a:lnTo>
                  <a:lnTo>
                    <a:pt x="443957" y="476504"/>
                  </a:lnTo>
                  <a:lnTo>
                    <a:pt x="476500" y="443963"/>
                  </a:lnTo>
                  <a:lnTo>
                    <a:pt x="503139" y="406279"/>
                  </a:lnTo>
                  <a:lnTo>
                    <a:pt x="523111" y="364216"/>
                  </a:lnTo>
                  <a:lnTo>
                    <a:pt x="535653" y="318536"/>
                  </a:lnTo>
                  <a:lnTo>
                    <a:pt x="540004" y="270001"/>
                  </a:lnTo>
                  <a:lnTo>
                    <a:pt x="535653" y="221470"/>
                  </a:lnTo>
                  <a:lnTo>
                    <a:pt x="523111" y="175792"/>
                  </a:lnTo>
                  <a:lnTo>
                    <a:pt x="503139" y="133730"/>
                  </a:lnTo>
                  <a:lnTo>
                    <a:pt x="476500" y="96046"/>
                  </a:lnTo>
                  <a:lnTo>
                    <a:pt x="443957" y="63503"/>
                  </a:lnTo>
                  <a:lnTo>
                    <a:pt x="406273" y="36864"/>
                  </a:lnTo>
                  <a:lnTo>
                    <a:pt x="364211" y="16892"/>
                  </a:lnTo>
                  <a:lnTo>
                    <a:pt x="318533" y="4350"/>
                  </a:lnTo>
                  <a:lnTo>
                    <a:pt x="2700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9" name="object 39">
              <a:extLst>
                <a:ext uri="{FF2B5EF4-FFF2-40B4-BE49-F238E27FC236}">
                  <a16:creationId xmlns:a16="http://schemas.microsoft.com/office/drawing/2014/main" id="{EFB4C399-90C6-4FE4-8D06-6A6AD73F6A99}"/>
                </a:ext>
              </a:extLst>
            </p:cNvPr>
            <p:cNvSpPr/>
            <p:nvPr/>
          </p:nvSpPr>
          <p:spPr>
            <a:xfrm>
              <a:off x="3644465" y="8297587"/>
              <a:ext cx="351155" cy="234950"/>
            </a:xfrm>
            <a:custGeom>
              <a:avLst/>
              <a:gdLst/>
              <a:ahLst/>
              <a:cxnLst/>
              <a:rect l="l" t="t" r="r" b="b"/>
              <a:pathLst>
                <a:path w="351155" h="234950">
                  <a:moveTo>
                    <a:pt x="186691" y="0"/>
                  </a:moveTo>
                  <a:lnTo>
                    <a:pt x="186691" y="88099"/>
                  </a:lnTo>
                  <a:lnTo>
                    <a:pt x="289003" y="87807"/>
                  </a:lnTo>
                  <a:lnTo>
                    <a:pt x="289003" y="73418"/>
                  </a:lnTo>
                  <a:lnTo>
                    <a:pt x="201322" y="73418"/>
                  </a:lnTo>
                  <a:lnTo>
                    <a:pt x="201322" y="14681"/>
                  </a:lnTo>
                  <a:lnTo>
                    <a:pt x="289003" y="14681"/>
                  </a:lnTo>
                  <a:lnTo>
                    <a:pt x="289003" y="292"/>
                  </a:lnTo>
                  <a:lnTo>
                    <a:pt x="186691" y="0"/>
                  </a:lnTo>
                  <a:close/>
                </a:path>
                <a:path w="351155" h="234950">
                  <a:moveTo>
                    <a:pt x="289003" y="14681"/>
                  </a:moveTo>
                  <a:lnTo>
                    <a:pt x="274652" y="14681"/>
                  </a:lnTo>
                  <a:lnTo>
                    <a:pt x="274652" y="73418"/>
                  </a:lnTo>
                  <a:lnTo>
                    <a:pt x="289003" y="73418"/>
                  </a:lnTo>
                  <a:lnTo>
                    <a:pt x="289003" y="14681"/>
                  </a:lnTo>
                  <a:close/>
                </a:path>
                <a:path w="351155" h="234950">
                  <a:moveTo>
                    <a:pt x="262307" y="58140"/>
                  </a:moveTo>
                  <a:lnTo>
                    <a:pt x="213057" y="58140"/>
                  </a:lnTo>
                  <a:lnTo>
                    <a:pt x="213057" y="63042"/>
                  </a:lnTo>
                  <a:lnTo>
                    <a:pt x="213247" y="64592"/>
                  </a:lnTo>
                  <a:lnTo>
                    <a:pt x="213425" y="64820"/>
                  </a:lnTo>
                  <a:lnTo>
                    <a:pt x="213666" y="65036"/>
                  </a:lnTo>
                  <a:lnTo>
                    <a:pt x="224741" y="65189"/>
                  </a:lnTo>
                  <a:lnTo>
                    <a:pt x="262307" y="65189"/>
                  </a:lnTo>
                  <a:lnTo>
                    <a:pt x="262307" y="58140"/>
                  </a:lnTo>
                  <a:close/>
                </a:path>
                <a:path w="351155" h="234950">
                  <a:moveTo>
                    <a:pt x="236138" y="36779"/>
                  </a:moveTo>
                  <a:lnTo>
                    <a:pt x="220092" y="36779"/>
                  </a:lnTo>
                  <a:lnTo>
                    <a:pt x="220092" y="51092"/>
                  </a:lnTo>
                  <a:lnTo>
                    <a:pt x="227128" y="51092"/>
                  </a:lnTo>
                  <a:lnTo>
                    <a:pt x="227230" y="38265"/>
                  </a:lnTo>
                  <a:lnTo>
                    <a:pt x="227319" y="37604"/>
                  </a:lnTo>
                  <a:lnTo>
                    <a:pt x="236392" y="37604"/>
                  </a:lnTo>
                  <a:lnTo>
                    <a:pt x="236138" y="36779"/>
                  </a:lnTo>
                  <a:close/>
                </a:path>
                <a:path w="351155" h="234950">
                  <a:moveTo>
                    <a:pt x="255468" y="37604"/>
                  </a:moveTo>
                  <a:lnTo>
                    <a:pt x="248147" y="37604"/>
                  </a:lnTo>
                  <a:lnTo>
                    <a:pt x="248236" y="51092"/>
                  </a:lnTo>
                  <a:lnTo>
                    <a:pt x="255271" y="51092"/>
                  </a:lnTo>
                  <a:lnTo>
                    <a:pt x="255361" y="39014"/>
                  </a:lnTo>
                  <a:lnTo>
                    <a:pt x="255468" y="37604"/>
                  </a:lnTo>
                  <a:close/>
                </a:path>
                <a:path w="351155" h="234950">
                  <a:moveTo>
                    <a:pt x="236392" y="37604"/>
                  </a:moveTo>
                  <a:lnTo>
                    <a:pt x="228398" y="37604"/>
                  </a:lnTo>
                  <a:lnTo>
                    <a:pt x="229097" y="38049"/>
                  </a:lnTo>
                  <a:lnTo>
                    <a:pt x="232284" y="41897"/>
                  </a:lnTo>
                  <a:lnTo>
                    <a:pt x="236983" y="39522"/>
                  </a:lnTo>
                  <a:lnTo>
                    <a:pt x="236392" y="37604"/>
                  </a:lnTo>
                  <a:close/>
                </a:path>
                <a:path w="351155" h="234950">
                  <a:moveTo>
                    <a:pt x="225109" y="24549"/>
                  </a:moveTo>
                  <a:lnTo>
                    <a:pt x="222671" y="24549"/>
                  </a:lnTo>
                  <a:lnTo>
                    <a:pt x="221032" y="25806"/>
                  </a:lnTo>
                  <a:lnTo>
                    <a:pt x="210758" y="36118"/>
                  </a:lnTo>
                  <a:lnTo>
                    <a:pt x="210237" y="37376"/>
                  </a:lnTo>
                  <a:lnTo>
                    <a:pt x="214835" y="40792"/>
                  </a:lnTo>
                  <a:lnTo>
                    <a:pt x="216105" y="40411"/>
                  </a:lnTo>
                  <a:lnTo>
                    <a:pt x="218851" y="37972"/>
                  </a:lnTo>
                  <a:lnTo>
                    <a:pt x="220092" y="36779"/>
                  </a:lnTo>
                  <a:lnTo>
                    <a:pt x="236138" y="36779"/>
                  </a:lnTo>
                  <a:lnTo>
                    <a:pt x="235523" y="34785"/>
                  </a:lnTo>
                  <a:lnTo>
                    <a:pt x="233135" y="32105"/>
                  </a:lnTo>
                  <a:lnTo>
                    <a:pt x="226658" y="25730"/>
                  </a:lnTo>
                  <a:lnTo>
                    <a:pt x="225109" y="24549"/>
                  </a:lnTo>
                  <a:close/>
                </a:path>
                <a:path w="351155" h="234950">
                  <a:moveTo>
                    <a:pt x="265226" y="37007"/>
                  </a:moveTo>
                  <a:lnTo>
                    <a:pt x="256021" y="37007"/>
                  </a:lnTo>
                  <a:lnTo>
                    <a:pt x="256770" y="37528"/>
                  </a:lnTo>
                  <a:lnTo>
                    <a:pt x="257392" y="38265"/>
                  </a:lnTo>
                  <a:lnTo>
                    <a:pt x="259170" y="40195"/>
                  </a:lnTo>
                  <a:lnTo>
                    <a:pt x="260390" y="40639"/>
                  </a:lnTo>
                  <a:lnTo>
                    <a:pt x="261888" y="39903"/>
                  </a:lnTo>
                  <a:lnTo>
                    <a:pt x="265495" y="37972"/>
                  </a:lnTo>
                  <a:lnTo>
                    <a:pt x="265226" y="37007"/>
                  </a:lnTo>
                  <a:close/>
                </a:path>
                <a:path w="351155" h="234950">
                  <a:moveTo>
                    <a:pt x="252135" y="22910"/>
                  </a:moveTo>
                  <a:lnTo>
                    <a:pt x="251982" y="22910"/>
                  </a:lnTo>
                  <a:lnTo>
                    <a:pt x="241860" y="33223"/>
                  </a:lnTo>
                  <a:lnTo>
                    <a:pt x="239598" y="35966"/>
                  </a:lnTo>
                  <a:lnTo>
                    <a:pt x="239473" y="37668"/>
                  </a:lnTo>
                  <a:lnTo>
                    <a:pt x="241949" y="40563"/>
                  </a:lnTo>
                  <a:lnTo>
                    <a:pt x="243168" y="40563"/>
                  </a:lnTo>
                  <a:lnTo>
                    <a:pt x="244337" y="39903"/>
                  </a:lnTo>
                  <a:lnTo>
                    <a:pt x="246737" y="38265"/>
                  </a:lnTo>
                  <a:lnTo>
                    <a:pt x="247817" y="37604"/>
                  </a:lnTo>
                  <a:lnTo>
                    <a:pt x="255468" y="37604"/>
                  </a:lnTo>
                  <a:lnTo>
                    <a:pt x="255513" y="37007"/>
                  </a:lnTo>
                  <a:lnTo>
                    <a:pt x="265226" y="37007"/>
                  </a:lnTo>
                  <a:lnTo>
                    <a:pt x="264936" y="35966"/>
                  </a:lnTo>
                  <a:lnTo>
                    <a:pt x="252135" y="22910"/>
                  </a:lnTo>
                  <a:close/>
                </a:path>
                <a:path w="351155" h="234950">
                  <a:moveTo>
                    <a:pt x="164416" y="0"/>
                  </a:moveTo>
                  <a:lnTo>
                    <a:pt x="62066" y="292"/>
                  </a:lnTo>
                  <a:lnTo>
                    <a:pt x="61966" y="83685"/>
                  </a:lnTo>
                  <a:lnTo>
                    <a:pt x="62066" y="87363"/>
                  </a:lnTo>
                  <a:lnTo>
                    <a:pt x="64513" y="87730"/>
                  </a:lnTo>
                  <a:lnTo>
                    <a:pt x="72695" y="87955"/>
                  </a:lnTo>
                  <a:lnTo>
                    <a:pt x="113374" y="88099"/>
                  </a:lnTo>
                  <a:lnTo>
                    <a:pt x="164416" y="88099"/>
                  </a:lnTo>
                  <a:lnTo>
                    <a:pt x="164416" y="73418"/>
                  </a:lnTo>
                  <a:lnTo>
                    <a:pt x="76468" y="73418"/>
                  </a:lnTo>
                  <a:lnTo>
                    <a:pt x="76468" y="14681"/>
                  </a:lnTo>
                  <a:lnTo>
                    <a:pt x="164416" y="14681"/>
                  </a:lnTo>
                  <a:lnTo>
                    <a:pt x="164416" y="0"/>
                  </a:lnTo>
                  <a:close/>
                </a:path>
                <a:path w="351155" h="234950">
                  <a:moveTo>
                    <a:pt x="164416" y="14681"/>
                  </a:moveTo>
                  <a:lnTo>
                    <a:pt x="149734" y="14681"/>
                  </a:lnTo>
                  <a:lnTo>
                    <a:pt x="149734" y="73418"/>
                  </a:lnTo>
                  <a:lnTo>
                    <a:pt x="164416" y="73418"/>
                  </a:lnTo>
                  <a:lnTo>
                    <a:pt x="164416" y="14681"/>
                  </a:lnTo>
                  <a:close/>
                </a:path>
                <a:path w="351155" h="234950">
                  <a:moveTo>
                    <a:pt x="138050" y="58140"/>
                  </a:moveTo>
                  <a:lnTo>
                    <a:pt x="88749" y="58140"/>
                  </a:lnTo>
                  <a:lnTo>
                    <a:pt x="88749" y="65189"/>
                  </a:lnTo>
                  <a:lnTo>
                    <a:pt x="137720" y="64896"/>
                  </a:lnTo>
                  <a:lnTo>
                    <a:pt x="137903" y="61696"/>
                  </a:lnTo>
                  <a:lnTo>
                    <a:pt x="138050" y="58140"/>
                  </a:lnTo>
                  <a:close/>
                </a:path>
                <a:path w="351155" h="234950">
                  <a:moveTo>
                    <a:pt x="131252" y="37604"/>
                  </a:moveTo>
                  <a:lnTo>
                    <a:pt x="123788" y="37604"/>
                  </a:lnTo>
                  <a:lnTo>
                    <a:pt x="123825" y="37972"/>
                  </a:lnTo>
                  <a:lnTo>
                    <a:pt x="123928" y="51168"/>
                  </a:lnTo>
                  <a:lnTo>
                    <a:pt x="127306" y="50952"/>
                  </a:lnTo>
                  <a:lnTo>
                    <a:pt x="130684" y="50799"/>
                  </a:lnTo>
                  <a:lnTo>
                    <a:pt x="131252" y="37604"/>
                  </a:lnTo>
                  <a:close/>
                </a:path>
                <a:path w="351155" h="234950">
                  <a:moveTo>
                    <a:pt x="102821" y="37007"/>
                  </a:moveTo>
                  <a:lnTo>
                    <a:pt x="95556" y="37007"/>
                  </a:lnTo>
                  <a:lnTo>
                    <a:pt x="95667" y="38557"/>
                  </a:lnTo>
                  <a:lnTo>
                    <a:pt x="95785" y="51092"/>
                  </a:lnTo>
                  <a:lnTo>
                    <a:pt x="102821" y="51092"/>
                  </a:lnTo>
                  <a:lnTo>
                    <a:pt x="102821" y="37007"/>
                  </a:lnTo>
                  <a:close/>
                </a:path>
                <a:path w="351155" h="234950">
                  <a:moveTo>
                    <a:pt x="111634" y="36779"/>
                  </a:moveTo>
                  <a:lnTo>
                    <a:pt x="102821" y="36779"/>
                  </a:lnTo>
                  <a:lnTo>
                    <a:pt x="104129" y="38049"/>
                  </a:lnTo>
                  <a:lnTo>
                    <a:pt x="106389" y="40043"/>
                  </a:lnTo>
                  <a:lnTo>
                    <a:pt x="107990" y="40639"/>
                  </a:lnTo>
                  <a:lnTo>
                    <a:pt x="110466" y="39306"/>
                  </a:lnTo>
                  <a:lnTo>
                    <a:pt x="111591" y="37668"/>
                  </a:lnTo>
                  <a:lnTo>
                    <a:pt x="111634" y="36779"/>
                  </a:lnTo>
                  <a:close/>
                </a:path>
                <a:path w="351155" h="234950">
                  <a:moveTo>
                    <a:pt x="127128" y="22910"/>
                  </a:moveTo>
                  <a:lnTo>
                    <a:pt x="116054" y="34188"/>
                  </a:lnTo>
                  <a:lnTo>
                    <a:pt x="115165" y="35369"/>
                  </a:lnTo>
                  <a:lnTo>
                    <a:pt x="115165" y="38341"/>
                  </a:lnTo>
                  <a:lnTo>
                    <a:pt x="115533" y="38938"/>
                  </a:lnTo>
                  <a:lnTo>
                    <a:pt x="116892" y="39674"/>
                  </a:lnTo>
                  <a:lnTo>
                    <a:pt x="118772" y="40639"/>
                  </a:lnTo>
                  <a:lnTo>
                    <a:pt x="120093" y="40347"/>
                  </a:lnTo>
                  <a:lnTo>
                    <a:pt x="121591" y="38557"/>
                  </a:lnTo>
                  <a:lnTo>
                    <a:pt x="121960" y="38049"/>
                  </a:lnTo>
                  <a:lnTo>
                    <a:pt x="122671" y="37604"/>
                  </a:lnTo>
                  <a:lnTo>
                    <a:pt x="131252" y="37604"/>
                  </a:lnTo>
                  <a:lnTo>
                    <a:pt x="131345" y="36931"/>
                  </a:lnTo>
                  <a:lnTo>
                    <a:pt x="139830" y="36931"/>
                  </a:lnTo>
                  <a:lnTo>
                    <a:pt x="139476" y="35890"/>
                  </a:lnTo>
                  <a:lnTo>
                    <a:pt x="139320" y="35369"/>
                  </a:lnTo>
                  <a:lnTo>
                    <a:pt x="136831" y="32626"/>
                  </a:lnTo>
                  <a:lnTo>
                    <a:pt x="133974" y="29743"/>
                  </a:lnTo>
                  <a:lnTo>
                    <a:pt x="127128" y="22910"/>
                  </a:lnTo>
                  <a:close/>
                </a:path>
                <a:path w="351155" h="234950">
                  <a:moveTo>
                    <a:pt x="139830" y="36931"/>
                  </a:moveTo>
                  <a:lnTo>
                    <a:pt x="131345" y="36931"/>
                  </a:lnTo>
                  <a:lnTo>
                    <a:pt x="133593" y="39598"/>
                  </a:lnTo>
                  <a:lnTo>
                    <a:pt x="136133" y="40639"/>
                  </a:lnTo>
                  <a:lnTo>
                    <a:pt x="138901" y="39154"/>
                  </a:lnTo>
                  <a:lnTo>
                    <a:pt x="139930" y="37223"/>
                  </a:lnTo>
                  <a:lnTo>
                    <a:pt x="139830" y="36931"/>
                  </a:lnTo>
                  <a:close/>
                </a:path>
                <a:path w="351155" h="234950">
                  <a:moveTo>
                    <a:pt x="99125" y="22910"/>
                  </a:moveTo>
                  <a:lnTo>
                    <a:pt x="98922" y="22910"/>
                  </a:lnTo>
                  <a:lnTo>
                    <a:pt x="86222" y="35890"/>
                  </a:lnTo>
                  <a:lnTo>
                    <a:pt x="85561" y="37972"/>
                  </a:lnTo>
                  <a:lnTo>
                    <a:pt x="89028" y="39827"/>
                  </a:lnTo>
                  <a:lnTo>
                    <a:pt x="90438" y="40487"/>
                  </a:lnTo>
                  <a:lnTo>
                    <a:pt x="92178" y="39966"/>
                  </a:lnTo>
                  <a:lnTo>
                    <a:pt x="94286" y="37604"/>
                  </a:lnTo>
                  <a:lnTo>
                    <a:pt x="95036" y="37007"/>
                  </a:lnTo>
                  <a:lnTo>
                    <a:pt x="102821" y="37007"/>
                  </a:lnTo>
                  <a:lnTo>
                    <a:pt x="102821" y="36779"/>
                  </a:lnTo>
                  <a:lnTo>
                    <a:pt x="111634" y="36779"/>
                  </a:lnTo>
                  <a:lnTo>
                    <a:pt x="111567" y="35890"/>
                  </a:lnTo>
                  <a:lnTo>
                    <a:pt x="109196" y="33223"/>
                  </a:lnTo>
                  <a:lnTo>
                    <a:pt x="99125" y="22910"/>
                  </a:lnTo>
                  <a:close/>
                </a:path>
                <a:path w="351155" h="234950">
                  <a:moveTo>
                    <a:pt x="312460" y="96091"/>
                  </a:moveTo>
                  <a:lnTo>
                    <a:pt x="98382" y="96091"/>
                  </a:lnTo>
                  <a:lnTo>
                    <a:pt x="57094" y="96218"/>
                  </a:lnTo>
                  <a:lnTo>
                    <a:pt x="14230" y="109172"/>
                  </a:lnTo>
                  <a:lnTo>
                    <a:pt x="0" y="140795"/>
                  </a:lnTo>
                  <a:lnTo>
                    <a:pt x="881" y="152860"/>
                  </a:lnTo>
                  <a:lnTo>
                    <a:pt x="28730" y="186896"/>
                  </a:lnTo>
                  <a:lnTo>
                    <a:pt x="108788" y="190833"/>
                  </a:lnTo>
                  <a:lnTo>
                    <a:pt x="256859" y="190833"/>
                  </a:lnTo>
                  <a:lnTo>
                    <a:pt x="298113" y="190579"/>
                  </a:lnTo>
                  <a:lnTo>
                    <a:pt x="337123" y="176609"/>
                  </a:lnTo>
                  <a:lnTo>
                    <a:pt x="337404" y="176228"/>
                  </a:lnTo>
                  <a:lnTo>
                    <a:pt x="107155" y="176228"/>
                  </a:lnTo>
                  <a:lnTo>
                    <a:pt x="45733" y="175847"/>
                  </a:lnTo>
                  <a:lnTo>
                    <a:pt x="14211" y="149431"/>
                  </a:lnTo>
                  <a:lnTo>
                    <a:pt x="13779" y="143081"/>
                  </a:lnTo>
                  <a:lnTo>
                    <a:pt x="13784" y="140541"/>
                  </a:lnTo>
                  <a:lnTo>
                    <a:pt x="40616" y="110823"/>
                  </a:lnTo>
                  <a:lnTo>
                    <a:pt x="337192" y="109934"/>
                  </a:lnTo>
                  <a:lnTo>
                    <a:pt x="334202" y="106886"/>
                  </a:lnTo>
                  <a:lnTo>
                    <a:pt x="326075" y="101425"/>
                  </a:lnTo>
                  <a:lnTo>
                    <a:pt x="316676" y="97488"/>
                  </a:lnTo>
                  <a:lnTo>
                    <a:pt x="312460" y="96091"/>
                  </a:lnTo>
                  <a:close/>
                </a:path>
                <a:path w="351155" h="234950">
                  <a:moveTo>
                    <a:pt x="337192" y="109934"/>
                  </a:moveTo>
                  <a:lnTo>
                    <a:pt x="234560" y="109934"/>
                  </a:lnTo>
                  <a:lnTo>
                    <a:pt x="300328" y="110315"/>
                  </a:lnTo>
                  <a:lnTo>
                    <a:pt x="309361" y="110569"/>
                  </a:lnTo>
                  <a:lnTo>
                    <a:pt x="336596" y="141176"/>
                  </a:lnTo>
                  <a:lnTo>
                    <a:pt x="336705" y="143081"/>
                  </a:lnTo>
                  <a:lnTo>
                    <a:pt x="335909" y="150447"/>
                  </a:lnTo>
                  <a:lnTo>
                    <a:pt x="305765" y="175847"/>
                  </a:lnTo>
                  <a:lnTo>
                    <a:pt x="245799" y="176228"/>
                  </a:lnTo>
                  <a:lnTo>
                    <a:pt x="337404" y="176228"/>
                  </a:lnTo>
                  <a:lnTo>
                    <a:pt x="346118" y="164417"/>
                  </a:lnTo>
                  <a:lnTo>
                    <a:pt x="350622" y="150955"/>
                  </a:lnTo>
                  <a:lnTo>
                    <a:pt x="350747" y="138636"/>
                  </a:lnTo>
                  <a:lnTo>
                    <a:pt x="350755" y="136223"/>
                  </a:lnTo>
                  <a:lnTo>
                    <a:pt x="346127" y="121999"/>
                  </a:lnTo>
                  <a:lnTo>
                    <a:pt x="340929" y="113744"/>
                  </a:lnTo>
                  <a:lnTo>
                    <a:pt x="337192" y="109934"/>
                  </a:lnTo>
                  <a:close/>
                </a:path>
                <a:path w="351155" h="234950">
                  <a:moveTo>
                    <a:pt x="43442" y="117935"/>
                  </a:moveTo>
                  <a:lnTo>
                    <a:pt x="22277" y="150320"/>
                  </a:lnTo>
                  <a:lnTo>
                    <a:pt x="25675" y="157051"/>
                  </a:lnTo>
                  <a:lnTo>
                    <a:pt x="27446" y="160607"/>
                  </a:lnTo>
                  <a:lnTo>
                    <a:pt x="32412" y="165052"/>
                  </a:lnTo>
                  <a:lnTo>
                    <a:pt x="44515" y="169243"/>
                  </a:lnTo>
                  <a:lnTo>
                    <a:pt x="52440" y="168862"/>
                  </a:lnTo>
                  <a:lnTo>
                    <a:pt x="64975" y="163147"/>
                  </a:lnTo>
                  <a:lnTo>
                    <a:pt x="69940" y="157051"/>
                  </a:lnTo>
                  <a:lnTo>
                    <a:pt x="70361" y="155400"/>
                  </a:lnTo>
                  <a:lnTo>
                    <a:pt x="47576" y="155400"/>
                  </a:lnTo>
                  <a:lnTo>
                    <a:pt x="43054" y="154638"/>
                  </a:lnTo>
                  <a:lnTo>
                    <a:pt x="39498" y="150955"/>
                  </a:lnTo>
                  <a:lnTo>
                    <a:pt x="36470" y="145494"/>
                  </a:lnTo>
                  <a:lnTo>
                    <a:pt x="36586" y="143081"/>
                  </a:lnTo>
                  <a:lnTo>
                    <a:pt x="36885" y="139398"/>
                  </a:lnTo>
                  <a:lnTo>
                    <a:pt x="40424" y="134572"/>
                  </a:lnTo>
                  <a:lnTo>
                    <a:pt x="46483" y="132413"/>
                  </a:lnTo>
                  <a:lnTo>
                    <a:pt x="53672" y="131905"/>
                  </a:lnTo>
                  <a:lnTo>
                    <a:pt x="69767" y="131905"/>
                  </a:lnTo>
                  <a:lnTo>
                    <a:pt x="68957" y="130000"/>
                  </a:lnTo>
                  <a:lnTo>
                    <a:pt x="64470" y="124412"/>
                  </a:lnTo>
                  <a:lnTo>
                    <a:pt x="58558" y="120475"/>
                  </a:lnTo>
                  <a:lnTo>
                    <a:pt x="51373" y="118062"/>
                  </a:lnTo>
                  <a:lnTo>
                    <a:pt x="43442" y="117935"/>
                  </a:lnTo>
                  <a:close/>
                </a:path>
                <a:path w="351155" h="234950">
                  <a:moveTo>
                    <a:pt x="307747" y="117935"/>
                  </a:moveTo>
                  <a:lnTo>
                    <a:pt x="277128" y="146637"/>
                  </a:lnTo>
                  <a:lnTo>
                    <a:pt x="279909" y="155146"/>
                  </a:lnTo>
                  <a:lnTo>
                    <a:pt x="312460" y="168735"/>
                  </a:lnTo>
                  <a:lnTo>
                    <a:pt x="320715" y="164290"/>
                  </a:lnTo>
                  <a:lnTo>
                    <a:pt x="325350" y="156924"/>
                  </a:lnTo>
                  <a:lnTo>
                    <a:pt x="325984" y="155527"/>
                  </a:lnTo>
                  <a:lnTo>
                    <a:pt x="303684" y="155527"/>
                  </a:lnTo>
                  <a:lnTo>
                    <a:pt x="298566" y="154257"/>
                  </a:lnTo>
                  <a:lnTo>
                    <a:pt x="291809" y="145748"/>
                  </a:lnTo>
                  <a:lnTo>
                    <a:pt x="292140" y="139525"/>
                  </a:lnTo>
                  <a:lnTo>
                    <a:pt x="298388" y="132413"/>
                  </a:lnTo>
                  <a:lnTo>
                    <a:pt x="304484" y="131270"/>
                  </a:lnTo>
                  <a:lnTo>
                    <a:pt x="325955" y="131270"/>
                  </a:lnTo>
                  <a:lnTo>
                    <a:pt x="322177" y="125682"/>
                  </a:lnTo>
                  <a:lnTo>
                    <a:pt x="315517" y="120729"/>
                  </a:lnTo>
                  <a:lnTo>
                    <a:pt x="307747" y="117935"/>
                  </a:lnTo>
                  <a:close/>
                </a:path>
                <a:path w="351155" h="234950">
                  <a:moveTo>
                    <a:pt x="236082" y="117935"/>
                  </a:moveTo>
                  <a:lnTo>
                    <a:pt x="227319" y="119586"/>
                  </a:lnTo>
                  <a:lnTo>
                    <a:pt x="220092" y="124920"/>
                  </a:lnTo>
                  <a:lnTo>
                    <a:pt x="214695" y="136350"/>
                  </a:lnTo>
                  <a:lnTo>
                    <a:pt x="214606" y="149685"/>
                  </a:lnTo>
                  <a:lnTo>
                    <a:pt x="220092" y="160861"/>
                  </a:lnTo>
                  <a:lnTo>
                    <a:pt x="225769" y="165814"/>
                  </a:lnTo>
                  <a:lnTo>
                    <a:pt x="232996" y="167846"/>
                  </a:lnTo>
                  <a:lnTo>
                    <a:pt x="234583" y="168354"/>
                  </a:lnTo>
                  <a:lnTo>
                    <a:pt x="237682" y="168608"/>
                  </a:lnTo>
                  <a:lnTo>
                    <a:pt x="240920" y="168354"/>
                  </a:lnTo>
                  <a:lnTo>
                    <a:pt x="245238" y="168227"/>
                  </a:lnTo>
                  <a:lnTo>
                    <a:pt x="246877" y="167846"/>
                  </a:lnTo>
                  <a:lnTo>
                    <a:pt x="250026" y="166449"/>
                  </a:lnTo>
                  <a:lnTo>
                    <a:pt x="257474" y="161369"/>
                  </a:lnTo>
                  <a:lnTo>
                    <a:pt x="261753" y="155400"/>
                  </a:lnTo>
                  <a:lnTo>
                    <a:pt x="239701" y="155400"/>
                  </a:lnTo>
                  <a:lnTo>
                    <a:pt x="235244" y="154384"/>
                  </a:lnTo>
                  <a:lnTo>
                    <a:pt x="227408" y="146637"/>
                  </a:lnTo>
                  <a:lnTo>
                    <a:pt x="227598" y="139144"/>
                  </a:lnTo>
                  <a:lnTo>
                    <a:pt x="234824" y="132921"/>
                  </a:lnTo>
                  <a:lnTo>
                    <a:pt x="236463" y="132159"/>
                  </a:lnTo>
                  <a:lnTo>
                    <a:pt x="261961" y="132159"/>
                  </a:lnTo>
                  <a:lnTo>
                    <a:pt x="260245" y="128476"/>
                  </a:lnTo>
                  <a:lnTo>
                    <a:pt x="253586" y="121999"/>
                  </a:lnTo>
                  <a:lnTo>
                    <a:pt x="245235" y="118316"/>
                  </a:lnTo>
                  <a:lnTo>
                    <a:pt x="236082" y="117935"/>
                  </a:lnTo>
                  <a:close/>
                </a:path>
                <a:path w="351155" h="234950">
                  <a:moveTo>
                    <a:pt x="108167" y="116792"/>
                  </a:moveTo>
                  <a:lnTo>
                    <a:pt x="86197" y="142319"/>
                  </a:lnTo>
                  <a:lnTo>
                    <a:pt x="86662" y="149177"/>
                  </a:lnTo>
                  <a:lnTo>
                    <a:pt x="86781" y="149812"/>
                  </a:lnTo>
                  <a:lnTo>
                    <a:pt x="88660" y="156797"/>
                  </a:lnTo>
                  <a:lnTo>
                    <a:pt x="93397" y="162766"/>
                  </a:lnTo>
                  <a:lnTo>
                    <a:pt x="100103" y="165941"/>
                  </a:lnTo>
                  <a:lnTo>
                    <a:pt x="102402" y="167084"/>
                  </a:lnTo>
                  <a:lnTo>
                    <a:pt x="104942" y="168100"/>
                  </a:lnTo>
                  <a:lnTo>
                    <a:pt x="106580" y="168354"/>
                  </a:lnTo>
                  <a:lnTo>
                    <a:pt x="109577" y="168481"/>
                  </a:lnTo>
                  <a:lnTo>
                    <a:pt x="112485" y="168354"/>
                  </a:lnTo>
                  <a:lnTo>
                    <a:pt x="117045" y="168354"/>
                  </a:lnTo>
                  <a:lnTo>
                    <a:pt x="118302" y="168100"/>
                  </a:lnTo>
                  <a:lnTo>
                    <a:pt x="121731" y="166449"/>
                  </a:lnTo>
                  <a:lnTo>
                    <a:pt x="130651" y="159718"/>
                  </a:lnTo>
                  <a:lnTo>
                    <a:pt x="133331" y="154765"/>
                  </a:lnTo>
                  <a:lnTo>
                    <a:pt x="111546" y="154765"/>
                  </a:lnTo>
                  <a:lnTo>
                    <a:pt x="109996" y="154638"/>
                  </a:lnTo>
                  <a:lnTo>
                    <a:pt x="107240" y="153368"/>
                  </a:lnTo>
                  <a:lnTo>
                    <a:pt x="102318" y="149177"/>
                  </a:lnTo>
                  <a:lnTo>
                    <a:pt x="100613" y="143970"/>
                  </a:lnTo>
                  <a:lnTo>
                    <a:pt x="100603" y="143081"/>
                  </a:lnTo>
                  <a:lnTo>
                    <a:pt x="101809" y="137747"/>
                  </a:lnTo>
                  <a:lnTo>
                    <a:pt x="106339" y="133429"/>
                  </a:lnTo>
                  <a:lnTo>
                    <a:pt x="108777" y="132159"/>
                  </a:lnTo>
                  <a:lnTo>
                    <a:pt x="112955" y="131905"/>
                  </a:lnTo>
                  <a:lnTo>
                    <a:pt x="133676" y="131905"/>
                  </a:lnTo>
                  <a:lnTo>
                    <a:pt x="132742" y="129365"/>
                  </a:lnTo>
                  <a:lnTo>
                    <a:pt x="129986" y="125174"/>
                  </a:lnTo>
                  <a:lnTo>
                    <a:pt x="126989" y="122507"/>
                  </a:lnTo>
                  <a:lnTo>
                    <a:pt x="115165" y="116919"/>
                  </a:lnTo>
                  <a:lnTo>
                    <a:pt x="108167" y="116792"/>
                  </a:lnTo>
                  <a:close/>
                </a:path>
                <a:path w="351155" h="234950">
                  <a:moveTo>
                    <a:pt x="179656" y="118189"/>
                  </a:moveTo>
                  <a:lnTo>
                    <a:pt x="165488" y="119840"/>
                  </a:lnTo>
                  <a:lnTo>
                    <a:pt x="154995" y="128349"/>
                  </a:lnTo>
                  <a:lnTo>
                    <a:pt x="150327" y="140795"/>
                  </a:lnTo>
                  <a:lnTo>
                    <a:pt x="150262" y="141557"/>
                  </a:lnTo>
                  <a:lnTo>
                    <a:pt x="153010" y="155019"/>
                  </a:lnTo>
                  <a:lnTo>
                    <a:pt x="173661" y="168481"/>
                  </a:lnTo>
                  <a:lnTo>
                    <a:pt x="181726" y="168227"/>
                  </a:lnTo>
                  <a:lnTo>
                    <a:pt x="198326" y="154130"/>
                  </a:lnTo>
                  <a:lnTo>
                    <a:pt x="172906" y="154130"/>
                  </a:lnTo>
                  <a:lnTo>
                    <a:pt x="167675" y="150955"/>
                  </a:lnTo>
                  <a:lnTo>
                    <a:pt x="164694" y="145494"/>
                  </a:lnTo>
                  <a:lnTo>
                    <a:pt x="165203" y="139144"/>
                  </a:lnTo>
                  <a:lnTo>
                    <a:pt x="168315" y="131778"/>
                  </a:lnTo>
                  <a:lnTo>
                    <a:pt x="177738" y="129873"/>
                  </a:lnTo>
                  <a:lnTo>
                    <a:pt x="196828" y="129873"/>
                  </a:lnTo>
                  <a:lnTo>
                    <a:pt x="193527" y="125301"/>
                  </a:lnTo>
                  <a:lnTo>
                    <a:pt x="187262" y="120729"/>
                  </a:lnTo>
                  <a:lnTo>
                    <a:pt x="179656" y="118189"/>
                  </a:lnTo>
                  <a:close/>
                </a:path>
                <a:path w="351155" h="234950">
                  <a:moveTo>
                    <a:pt x="325955" y="131270"/>
                  </a:moveTo>
                  <a:lnTo>
                    <a:pt x="304484" y="131270"/>
                  </a:lnTo>
                  <a:lnTo>
                    <a:pt x="311101" y="134445"/>
                  </a:lnTo>
                  <a:lnTo>
                    <a:pt x="313717" y="137620"/>
                  </a:lnTo>
                  <a:lnTo>
                    <a:pt x="314887" y="141557"/>
                  </a:lnTo>
                  <a:lnTo>
                    <a:pt x="315965" y="144986"/>
                  </a:lnTo>
                  <a:lnTo>
                    <a:pt x="313260" y="150955"/>
                  </a:lnTo>
                  <a:lnTo>
                    <a:pt x="308840" y="153114"/>
                  </a:lnTo>
                  <a:lnTo>
                    <a:pt x="303684" y="155527"/>
                  </a:lnTo>
                  <a:lnTo>
                    <a:pt x="325984" y="155527"/>
                  </a:lnTo>
                  <a:lnTo>
                    <a:pt x="327944" y="151209"/>
                  </a:lnTo>
                  <a:lnTo>
                    <a:pt x="329013" y="145367"/>
                  </a:lnTo>
                  <a:lnTo>
                    <a:pt x="328898" y="141557"/>
                  </a:lnTo>
                  <a:lnTo>
                    <a:pt x="328742" y="138636"/>
                  </a:lnTo>
                  <a:lnTo>
                    <a:pt x="326899" y="132667"/>
                  </a:lnTo>
                  <a:lnTo>
                    <a:pt x="325955" y="131270"/>
                  </a:lnTo>
                  <a:close/>
                </a:path>
                <a:path w="351155" h="234950">
                  <a:moveTo>
                    <a:pt x="69767" y="131905"/>
                  </a:moveTo>
                  <a:lnTo>
                    <a:pt x="53672" y="131905"/>
                  </a:lnTo>
                  <a:lnTo>
                    <a:pt x="58688" y="136858"/>
                  </a:lnTo>
                  <a:lnTo>
                    <a:pt x="57837" y="148161"/>
                  </a:lnTo>
                  <a:lnTo>
                    <a:pt x="55767" y="151209"/>
                  </a:lnTo>
                  <a:lnTo>
                    <a:pt x="47576" y="155400"/>
                  </a:lnTo>
                  <a:lnTo>
                    <a:pt x="70361" y="155400"/>
                  </a:lnTo>
                  <a:lnTo>
                    <a:pt x="73179" y="144351"/>
                  </a:lnTo>
                  <a:lnTo>
                    <a:pt x="73060" y="141303"/>
                  </a:lnTo>
                  <a:lnTo>
                    <a:pt x="71871" y="136858"/>
                  </a:lnTo>
                  <a:lnTo>
                    <a:pt x="69767" y="131905"/>
                  </a:lnTo>
                  <a:close/>
                </a:path>
                <a:path w="351155" h="234950">
                  <a:moveTo>
                    <a:pt x="261961" y="132159"/>
                  </a:moveTo>
                  <a:lnTo>
                    <a:pt x="239790" y="132159"/>
                  </a:lnTo>
                  <a:lnTo>
                    <a:pt x="246940" y="134826"/>
                  </a:lnTo>
                  <a:lnTo>
                    <a:pt x="250187" y="140795"/>
                  </a:lnTo>
                  <a:lnTo>
                    <a:pt x="250293" y="141303"/>
                  </a:lnTo>
                  <a:lnTo>
                    <a:pt x="249452" y="148034"/>
                  </a:lnTo>
                  <a:lnTo>
                    <a:pt x="243829" y="153368"/>
                  </a:lnTo>
                  <a:lnTo>
                    <a:pt x="239701" y="155400"/>
                  </a:lnTo>
                  <a:lnTo>
                    <a:pt x="261753" y="155400"/>
                  </a:lnTo>
                  <a:lnTo>
                    <a:pt x="262572" y="154257"/>
                  </a:lnTo>
                  <a:lnTo>
                    <a:pt x="264973" y="146002"/>
                  </a:lnTo>
                  <a:lnTo>
                    <a:pt x="264355" y="137620"/>
                  </a:lnTo>
                  <a:lnTo>
                    <a:pt x="264267" y="137112"/>
                  </a:lnTo>
                  <a:lnTo>
                    <a:pt x="261961" y="132159"/>
                  </a:lnTo>
                  <a:close/>
                </a:path>
                <a:path w="351155" h="234950">
                  <a:moveTo>
                    <a:pt x="133676" y="131905"/>
                  </a:moveTo>
                  <a:lnTo>
                    <a:pt x="112955" y="131905"/>
                  </a:lnTo>
                  <a:lnTo>
                    <a:pt x="115343" y="132794"/>
                  </a:lnTo>
                  <a:lnTo>
                    <a:pt x="120321" y="134699"/>
                  </a:lnTo>
                  <a:lnTo>
                    <a:pt x="123327" y="140541"/>
                  </a:lnTo>
                  <a:lnTo>
                    <a:pt x="123361" y="141176"/>
                  </a:lnTo>
                  <a:lnTo>
                    <a:pt x="121299" y="149304"/>
                  </a:lnTo>
                  <a:lnTo>
                    <a:pt x="117934" y="152860"/>
                  </a:lnTo>
                  <a:lnTo>
                    <a:pt x="114682" y="153876"/>
                  </a:lnTo>
                  <a:lnTo>
                    <a:pt x="111546" y="154765"/>
                  </a:lnTo>
                  <a:lnTo>
                    <a:pt x="133331" y="154765"/>
                  </a:lnTo>
                  <a:lnTo>
                    <a:pt x="135669" y="150447"/>
                  </a:lnTo>
                  <a:lnTo>
                    <a:pt x="135788" y="149685"/>
                  </a:lnTo>
                  <a:lnTo>
                    <a:pt x="136513" y="140541"/>
                  </a:lnTo>
                  <a:lnTo>
                    <a:pt x="136387" y="139271"/>
                  </a:lnTo>
                  <a:lnTo>
                    <a:pt x="133676" y="131905"/>
                  </a:lnTo>
                  <a:close/>
                </a:path>
                <a:path w="351155" h="234950">
                  <a:moveTo>
                    <a:pt x="196828" y="129873"/>
                  </a:moveTo>
                  <a:lnTo>
                    <a:pt x="177738" y="129873"/>
                  </a:lnTo>
                  <a:lnTo>
                    <a:pt x="189005" y="141176"/>
                  </a:lnTo>
                  <a:lnTo>
                    <a:pt x="189071" y="141557"/>
                  </a:lnTo>
                  <a:lnTo>
                    <a:pt x="187022" y="150447"/>
                  </a:lnTo>
                  <a:lnTo>
                    <a:pt x="179148" y="153749"/>
                  </a:lnTo>
                  <a:lnTo>
                    <a:pt x="172906" y="154130"/>
                  </a:lnTo>
                  <a:lnTo>
                    <a:pt x="198326" y="154130"/>
                  </a:lnTo>
                  <a:lnTo>
                    <a:pt x="200655" y="147399"/>
                  </a:lnTo>
                  <a:lnTo>
                    <a:pt x="200631" y="139144"/>
                  </a:lnTo>
                  <a:lnTo>
                    <a:pt x="198112" y="131651"/>
                  </a:lnTo>
                  <a:lnTo>
                    <a:pt x="196828" y="129873"/>
                  </a:lnTo>
                  <a:close/>
                </a:path>
                <a:path w="351155" h="234950">
                  <a:moveTo>
                    <a:pt x="294718" y="220268"/>
                  </a:moveTo>
                  <a:lnTo>
                    <a:pt x="246928" y="220268"/>
                  </a:lnTo>
                  <a:lnTo>
                    <a:pt x="245289" y="220713"/>
                  </a:lnTo>
                  <a:lnTo>
                    <a:pt x="243029" y="223608"/>
                  </a:lnTo>
                  <a:lnTo>
                    <a:pt x="241530" y="225463"/>
                  </a:lnTo>
                  <a:lnTo>
                    <a:pt x="248756" y="234949"/>
                  </a:lnTo>
                  <a:lnTo>
                    <a:pt x="290171" y="234949"/>
                  </a:lnTo>
                  <a:lnTo>
                    <a:pt x="294299" y="234797"/>
                  </a:lnTo>
                  <a:lnTo>
                    <a:pt x="295708" y="234137"/>
                  </a:lnTo>
                  <a:lnTo>
                    <a:pt x="299785" y="231978"/>
                  </a:lnTo>
                  <a:lnTo>
                    <a:pt x="301195" y="226860"/>
                  </a:lnTo>
                  <a:lnTo>
                    <a:pt x="298617" y="223608"/>
                  </a:lnTo>
                  <a:lnTo>
                    <a:pt x="296369" y="220713"/>
                  </a:lnTo>
                  <a:lnTo>
                    <a:pt x="294718" y="220268"/>
                  </a:lnTo>
                  <a:close/>
                </a:path>
                <a:path w="351155" h="234950">
                  <a:moveTo>
                    <a:pt x="278170" y="198539"/>
                  </a:moveTo>
                  <a:lnTo>
                    <a:pt x="263488" y="198539"/>
                  </a:lnTo>
                  <a:lnTo>
                    <a:pt x="263488" y="220268"/>
                  </a:lnTo>
                  <a:lnTo>
                    <a:pt x="278170" y="220268"/>
                  </a:lnTo>
                  <a:lnTo>
                    <a:pt x="278170" y="198539"/>
                  </a:lnTo>
                  <a:close/>
                </a:path>
                <a:path w="351155" h="234950">
                  <a:moveTo>
                    <a:pt x="94616" y="198539"/>
                  </a:moveTo>
                  <a:lnTo>
                    <a:pt x="80545" y="198539"/>
                  </a:lnTo>
                  <a:lnTo>
                    <a:pt x="80545" y="220268"/>
                  </a:lnTo>
                  <a:lnTo>
                    <a:pt x="63565" y="220268"/>
                  </a:lnTo>
                  <a:lnTo>
                    <a:pt x="61317" y="220929"/>
                  </a:lnTo>
                  <a:lnTo>
                    <a:pt x="57365" y="227164"/>
                  </a:lnTo>
                  <a:lnTo>
                    <a:pt x="57345" y="227761"/>
                  </a:lnTo>
                  <a:lnTo>
                    <a:pt x="58777" y="232422"/>
                  </a:lnTo>
                  <a:lnTo>
                    <a:pt x="62574" y="234137"/>
                  </a:lnTo>
                  <a:lnTo>
                    <a:pt x="64500" y="234497"/>
                  </a:lnTo>
                  <a:lnTo>
                    <a:pt x="68728" y="234715"/>
                  </a:lnTo>
                  <a:lnTo>
                    <a:pt x="76308" y="234808"/>
                  </a:lnTo>
                  <a:lnTo>
                    <a:pt x="101819" y="234698"/>
                  </a:lnTo>
                  <a:lnTo>
                    <a:pt x="116981" y="227761"/>
                  </a:lnTo>
                  <a:lnTo>
                    <a:pt x="116981" y="227164"/>
                  </a:lnTo>
                  <a:lnTo>
                    <a:pt x="116283" y="225234"/>
                  </a:lnTo>
                  <a:lnTo>
                    <a:pt x="114682" y="221157"/>
                  </a:lnTo>
                  <a:lnTo>
                    <a:pt x="113285" y="220560"/>
                  </a:lnTo>
                  <a:lnTo>
                    <a:pt x="94616" y="220192"/>
                  </a:lnTo>
                  <a:lnTo>
                    <a:pt x="94616" y="198539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2BDF5F8-F23A-48AD-A364-937276558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3438" y1="42135" x2="73438" y2="42135"/>
                        <a14:foregroundMark x1="73438" y1="42135" x2="73438" y2="42135"/>
                        <a14:foregroundMark x1="50677" y1="35833" x2="50677" y2="35833"/>
                        <a14:foregroundMark x1="24479" y1="42708" x2="24479" y2="42708"/>
                        <a14:foregroundMark x1="32448" y1="43802" x2="32448" y2="43802"/>
                        <a14:foregroundMark x1="68854" y1="46094" x2="68854" y2="46094"/>
                        <a14:foregroundMark x1="71146" y1="60885" x2="71146" y2="60885"/>
                        <a14:foregroundMark x1="46667" y1="63750" x2="46667" y2="63750"/>
                        <a14:foregroundMark x1="29010" y1="62031" x2="29010" y2="62031"/>
                        <a14:foregroundMark x1="32448" y1="63177" x2="32448" y2="63177"/>
                        <a14:foregroundMark x1="70000" y1="62604" x2="70000" y2="62604"/>
                        <a14:backgroundMark x1="69688" y1="64583" x2="69688" y2="64583"/>
                        <a14:backgroundMark x1="30729" y1="64375" x2="30729" y2="6437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11" y="3465046"/>
            <a:ext cx="727779" cy="728603"/>
          </a:xfrm>
          <a:prstGeom prst="rect">
            <a:avLst/>
          </a:prstGeom>
        </p:spPr>
      </p:pic>
      <p:pic>
        <p:nvPicPr>
          <p:cNvPr id="41" name="Рисунок 40" descr="Контрольный список со сплошной заливкой">
            <a:extLst>
              <a:ext uri="{FF2B5EF4-FFF2-40B4-BE49-F238E27FC236}">
                <a16:creationId xmlns:a16="http://schemas.microsoft.com/office/drawing/2014/main" id="{68F92C16-31A4-4989-A44E-8898133DE7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37511" y="4571669"/>
            <a:ext cx="676217" cy="630613"/>
          </a:xfrm>
          <a:prstGeom prst="rect">
            <a:avLst/>
          </a:prstGeom>
        </p:spPr>
      </p:pic>
      <p:sp>
        <p:nvSpPr>
          <p:cNvPr id="91" name="object 4">
            <a:extLst>
              <a:ext uri="{FF2B5EF4-FFF2-40B4-BE49-F238E27FC236}">
                <a16:creationId xmlns:a16="http://schemas.microsoft.com/office/drawing/2014/main" id="{904D9A68-EAFA-403A-A932-A40B9667AA4B}"/>
              </a:ext>
            </a:extLst>
          </p:cNvPr>
          <p:cNvSpPr/>
          <p:nvPr/>
        </p:nvSpPr>
        <p:spPr>
          <a:xfrm>
            <a:off x="5075972" y="2029231"/>
            <a:ext cx="6536504" cy="896067"/>
          </a:xfrm>
          <a:custGeom>
            <a:avLst/>
            <a:gdLst/>
            <a:ahLst/>
            <a:cxnLst/>
            <a:rect l="l" t="t" r="r" b="b"/>
            <a:pathLst>
              <a:path w="6492875" h="814070">
                <a:moveTo>
                  <a:pt x="1643303" y="407111"/>
                </a:moveTo>
                <a:lnTo>
                  <a:pt x="1430413" y="0"/>
                </a:lnTo>
                <a:lnTo>
                  <a:pt x="0" y="0"/>
                </a:lnTo>
                <a:lnTo>
                  <a:pt x="0" y="814057"/>
                </a:lnTo>
                <a:lnTo>
                  <a:pt x="1430413" y="814057"/>
                </a:lnTo>
                <a:lnTo>
                  <a:pt x="1643303" y="407111"/>
                </a:lnTo>
                <a:close/>
              </a:path>
              <a:path w="6492875" h="814070">
                <a:moveTo>
                  <a:pt x="3245993" y="407111"/>
                </a:moveTo>
                <a:lnTo>
                  <a:pt x="3033103" y="0"/>
                </a:lnTo>
                <a:lnTo>
                  <a:pt x="1567116" y="0"/>
                </a:lnTo>
                <a:lnTo>
                  <a:pt x="1780006" y="407111"/>
                </a:lnTo>
                <a:lnTo>
                  <a:pt x="1567116" y="814057"/>
                </a:lnTo>
                <a:lnTo>
                  <a:pt x="3033103" y="814057"/>
                </a:lnTo>
                <a:lnTo>
                  <a:pt x="3245993" y="407111"/>
                </a:lnTo>
                <a:close/>
              </a:path>
              <a:path w="6492875" h="814070">
                <a:moveTo>
                  <a:pt x="4869002" y="407111"/>
                </a:moveTo>
                <a:lnTo>
                  <a:pt x="4656112" y="0"/>
                </a:lnTo>
                <a:lnTo>
                  <a:pt x="3170809" y="0"/>
                </a:lnTo>
                <a:lnTo>
                  <a:pt x="3383699" y="407111"/>
                </a:lnTo>
                <a:lnTo>
                  <a:pt x="3170809" y="814057"/>
                </a:lnTo>
                <a:lnTo>
                  <a:pt x="4656112" y="814057"/>
                </a:lnTo>
                <a:lnTo>
                  <a:pt x="4869002" y="407111"/>
                </a:lnTo>
                <a:close/>
              </a:path>
              <a:path w="6492875" h="814070">
                <a:moveTo>
                  <a:pt x="6492811" y="407111"/>
                </a:moveTo>
                <a:lnTo>
                  <a:pt x="6279921" y="0"/>
                </a:lnTo>
                <a:lnTo>
                  <a:pt x="4794618" y="0"/>
                </a:lnTo>
                <a:lnTo>
                  <a:pt x="5007508" y="407111"/>
                </a:lnTo>
                <a:lnTo>
                  <a:pt x="4794618" y="814057"/>
                </a:lnTo>
                <a:lnTo>
                  <a:pt x="6279921" y="814057"/>
                </a:lnTo>
                <a:lnTo>
                  <a:pt x="6492811" y="407111"/>
                </a:lnTo>
                <a:close/>
              </a:path>
            </a:pathLst>
          </a:custGeom>
          <a:solidFill>
            <a:srgbClr val="5BC4B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5">
            <a:extLst>
              <a:ext uri="{FF2B5EF4-FFF2-40B4-BE49-F238E27FC236}">
                <a16:creationId xmlns:a16="http://schemas.microsoft.com/office/drawing/2014/main" id="{03AE4222-E809-49F6-9F68-069CF77EFCAA}"/>
              </a:ext>
            </a:extLst>
          </p:cNvPr>
          <p:cNvSpPr txBox="1"/>
          <p:nvPr/>
        </p:nvSpPr>
        <p:spPr>
          <a:xfrm>
            <a:off x="5165166" y="227045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5" name="object 26">
            <a:extLst>
              <a:ext uri="{FF2B5EF4-FFF2-40B4-BE49-F238E27FC236}">
                <a16:creationId xmlns:a16="http://schemas.microsoft.com/office/drawing/2014/main" id="{7507F307-0FEB-43D0-B4B2-868F709A0909}"/>
              </a:ext>
            </a:extLst>
          </p:cNvPr>
          <p:cNvSpPr txBox="1"/>
          <p:nvPr/>
        </p:nvSpPr>
        <p:spPr>
          <a:xfrm>
            <a:off x="7001938" y="2284107"/>
            <a:ext cx="128869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Производственные процессы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6" name="object 27">
            <a:extLst>
              <a:ext uri="{FF2B5EF4-FFF2-40B4-BE49-F238E27FC236}">
                <a16:creationId xmlns:a16="http://schemas.microsoft.com/office/drawing/2014/main" id="{9446D10D-217A-4AA8-A7C6-58D58F9D8C57}"/>
              </a:ext>
            </a:extLst>
          </p:cNvPr>
          <p:cNvSpPr txBox="1"/>
          <p:nvPr/>
        </p:nvSpPr>
        <p:spPr>
          <a:xfrm>
            <a:off x="8554867" y="2270459"/>
            <a:ext cx="1386049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Упаковка и логистика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98" name="object 28">
            <a:extLst>
              <a:ext uri="{FF2B5EF4-FFF2-40B4-BE49-F238E27FC236}">
                <a16:creationId xmlns:a16="http://schemas.microsoft.com/office/drawing/2014/main" id="{05DE1B62-6BFC-4ADB-B69F-D2E9F373774C}"/>
              </a:ext>
            </a:extLst>
          </p:cNvPr>
          <p:cNvSpPr txBox="1"/>
          <p:nvPr/>
        </p:nvSpPr>
        <p:spPr>
          <a:xfrm>
            <a:off x="10210952" y="2216937"/>
            <a:ext cx="138003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Соблюдение нормативных требований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103" name="object 55">
            <a:extLst>
              <a:ext uri="{FF2B5EF4-FFF2-40B4-BE49-F238E27FC236}">
                <a16:creationId xmlns:a16="http://schemas.microsoft.com/office/drawing/2014/main" id="{4EDE1433-2BD3-44C8-93B7-1C2D95F7F701}"/>
              </a:ext>
            </a:extLst>
          </p:cNvPr>
          <p:cNvSpPr/>
          <p:nvPr/>
        </p:nvSpPr>
        <p:spPr>
          <a:xfrm>
            <a:off x="5165166" y="4379811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4" name="object 55">
            <a:extLst>
              <a:ext uri="{FF2B5EF4-FFF2-40B4-BE49-F238E27FC236}">
                <a16:creationId xmlns:a16="http://schemas.microsoft.com/office/drawing/2014/main" id="{B875779E-DCD8-4CF7-8A10-0EBCA70B4B5C}"/>
              </a:ext>
            </a:extLst>
          </p:cNvPr>
          <p:cNvSpPr/>
          <p:nvPr/>
        </p:nvSpPr>
        <p:spPr>
          <a:xfrm>
            <a:off x="8439810" y="437798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64F7B719-3768-464F-BDF4-070B2ADD6775}"/>
              </a:ext>
            </a:extLst>
          </p:cNvPr>
          <p:cNvCxnSpPr>
            <a:cxnSpLocks/>
          </p:cNvCxnSpPr>
          <p:nvPr/>
        </p:nvCxnSpPr>
        <p:spPr>
          <a:xfrm>
            <a:off x="5064818" y="5616062"/>
            <a:ext cx="5431991" cy="3931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5039E423-1B8B-4B0C-8ED7-C9E280C81C82}"/>
              </a:ext>
            </a:extLst>
          </p:cNvPr>
          <p:cNvCxnSpPr>
            <a:cxnSpLocks/>
          </p:cNvCxnSpPr>
          <p:nvPr/>
        </p:nvCxnSpPr>
        <p:spPr>
          <a:xfrm>
            <a:off x="5163327" y="6074992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693A1951-BA86-483F-8A3B-993EBB336E14}"/>
              </a:ext>
            </a:extLst>
          </p:cNvPr>
          <p:cNvCxnSpPr>
            <a:cxnSpLocks/>
          </p:cNvCxnSpPr>
          <p:nvPr/>
        </p:nvCxnSpPr>
        <p:spPr>
          <a:xfrm>
            <a:off x="5163327" y="6518404"/>
            <a:ext cx="662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7A820421-B45E-454E-B449-13837251A174}"/>
              </a:ext>
            </a:extLst>
          </p:cNvPr>
          <p:cNvSpPr/>
          <p:nvPr/>
        </p:nvSpPr>
        <p:spPr>
          <a:xfrm>
            <a:off x="5229452" y="5730691"/>
            <a:ext cx="630587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082C7B3D-E212-4800-A98A-154D6E27BF23}"/>
              </a:ext>
            </a:extLst>
          </p:cNvPr>
          <p:cNvSpPr/>
          <p:nvPr/>
        </p:nvSpPr>
        <p:spPr>
          <a:xfrm>
            <a:off x="5049749" y="6116783"/>
            <a:ext cx="133564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50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C104EDC6-09A1-43F8-AB48-E8A28EB0CF6A}"/>
              </a:ext>
            </a:extLst>
          </p:cNvPr>
          <p:cNvSpPr/>
          <p:nvPr/>
        </p:nvSpPr>
        <p:spPr>
          <a:xfrm>
            <a:off x="6518477" y="6193727"/>
            <a:ext cx="8451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120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-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4204C36B-978F-4F5D-B2B6-EE82FC1CE65B}"/>
              </a:ext>
            </a:extLst>
          </p:cNvPr>
          <p:cNvSpPr/>
          <p:nvPr/>
        </p:nvSpPr>
        <p:spPr>
          <a:xfrm>
            <a:off x="7545994" y="6116783"/>
            <a:ext cx="9492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180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6FE30A9A-9F17-4B5C-9C24-FE74A45457B1}"/>
              </a:ext>
            </a:extLst>
          </p:cNvPr>
          <p:cNvSpPr/>
          <p:nvPr/>
        </p:nvSpPr>
        <p:spPr>
          <a:xfrm>
            <a:off x="9093683" y="6116783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2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тыс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70CAF210-3565-4699-86DB-E2EECFF7F437}"/>
              </a:ext>
            </a:extLst>
          </p:cNvPr>
          <p:cNvSpPr/>
          <p:nvPr/>
        </p:nvSpPr>
        <p:spPr>
          <a:xfrm>
            <a:off x="6632287" y="5730692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A462585B-D87C-4F50-AB60-AE46111A7778}"/>
              </a:ext>
            </a:extLst>
          </p:cNvPr>
          <p:cNvSpPr/>
          <p:nvPr/>
        </p:nvSpPr>
        <p:spPr>
          <a:xfrm>
            <a:off x="7668160" y="5730692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D683CFA8-1A70-4F31-8808-CBF887C88D1E}"/>
              </a:ext>
            </a:extLst>
          </p:cNvPr>
          <p:cNvSpPr/>
          <p:nvPr/>
        </p:nvSpPr>
        <p:spPr>
          <a:xfrm>
            <a:off x="8941071" y="5730692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id="{34D6D95D-9BEB-4AA4-B59E-CDC24BF7E432}"/>
              </a:ext>
            </a:extLst>
          </p:cNvPr>
          <p:cNvSpPr/>
          <p:nvPr/>
        </p:nvSpPr>
        <p:spPr>
          <a:xfrm>
            <a:off x="4713479" y="6072820"/>
            <a:ext cx="396000" cy="39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B8529E42-A320-4AE0-A3F3-AA83C97E124A}"/>
              </a:ext>
            </a:extLst>
          </p:cNvPr>
          <p:cNvSpPr/>
          <p:nvPr/>
        </p:nvSpPr>
        <p:spPr>
          <a:xfrm>
            <a:off x="10738191" y="6116783"/>
            <a:ext cx="9685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100" dirty="0">
                <a:solidFill>
                  <a:srgbClr val="00425F"/>
                </a:solidFill>
                <a:latin typeface="Montserrat" pitchFamily="2" charset="-52"/>
              </a:rPr>
              <a:t>2-3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шт</a:t>
            </a:r>
            <a:endParaRPr lang="uz-Cyrl-UZ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D7E1261A-47D1-426B-94DE-A5CF75F663CF}"/>
              </a:ext>
            </a:extLst>
          </p:cNvPr>
          <p:cNvSpPr/>
          <p:nvPr/>
        </p:nvSpPr>
        <p:spPr>
          <a:xfrm>
            <a:off x="10387070" y="5733869"/>
            <a:ext cx="15318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Спрос (государства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Нить ДНК ">
            <a:extLst>
              <a:ext uri="{FF2B5EF4-FFF2-40B4-BE49-F238E27FC236}">
                <a16:creationId xmlns:a16="http://schemas.microsoft.com/office/drawing/2014/main" id="{29B6D196-0F1B-4D38-9DE8-D610BAFF2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818" y="6092952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object 35">
            <a:extLst>
              <a:ext uri="{FF2B5EF4-FFF2-40B4-BE49-F238E27FC236}">
                <a16:creationId xmlns:a16="http://schemas.microsoft.com/office/drawing/2014/main" id="{272B746E-C07C-4000-8AA7-CD6BC89CF0C5}"/>
              </a:ext>
            </a:extLst>
          </p:cNvPr>
          <p:cNvSpPr txBox="1"/>
          <p:nvPr/>
        </p:nvSpPr>
        <p:spPr>
          <a:xfrm>
            <a:off x="9215233" y="3567084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57" name="object 48">
            <a:extLst>
              <a:ext uri="{FF2B5EF4-FFF2-40B4-BE49-F238E27FC236}">
                <a16:creationId xmlns:a16="http://schemas.microsoft.com/office/drawing/2014/main" id="{223E90CE-41E1-4CF4-B1F2-A649773742F6}"/>
              </a:ext>
            </a:extLst>
          </p:cNvPr>
          <p:cNvSpPr/>
          <p:nvPr/>
        </p:nvSpPr>
        <p:spPr>
          <a:xfrm>
            <a:off x="8424602" y="355629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6" name="Picture 8" descr="Рынок ">
            <a:extLst>
              <a:ext uri="{FF2B5EF4-FFF2-40B4-BE49-F238E27FC236}">
                <a16:creationId xmlns:a16="http://schemas.microsoft.com/office/drawing/2014/main" id="{A2F028AC-9B00-4987-BA3D-014F144A2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7017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319C4C88-22C1-49DB-BDFC-27DC20D3792F}"/>
              </a:ext>
            </a:extLst>
          </p:cNvPr>
          <p:cNvSpPr txBox="1"/>
          <p:nvPr/>
        </p:nvSpPr>
        <p:spPr>
          <a:xfrm>
            <a:off x="759760" y="553682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7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 err="1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КВч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цент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/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м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70" name="object 24">
            <a:extLst>
              <a:ext uri="{FF2B5EF4-FFF2-40B4-BE49-F238E27FC236}">
                <a16:creationId xmlns:a16="http://schemas.microsoft.com/office/drawing/2014/main" id="{C6AE3FBD-800F-4D46-9BD3-AE0CA037523B}"/>
              </a:ext>
            </a:extLst>
          </p:cNvPr>
          <p:cNvSpPr txBox="1"/>
          <p:nvPr/>
        </p:nvSpPr>
        <p:spPr>
          <a:xfrm>
            <a:off x="286703" y="2010960"/>
            <a:ext cx="4113900" cy="168642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Инфраструктуры за счет государства </a:t>
            </a:r>
            <a:r>
              <a:rPr lang="en-US" sz="1100" spc="-25" dirty="0">
                <a:solidFill>
                  <a:srgbClr val="00425F"/>
                </a:solidFill>
                <a:latin typeface="Montserrat" pitchFamily="2" charset="-52"/>
              </a:rPr>
              <a:t>*</a:t>
            </a:r>
            <a:r>
              <a:rPr lang="ru-RU" sz="11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если стоимость проекта превышает более 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15 </a:t>
            </a:r>
            <a:r>
              <a:rPr lang="ru-RU" sz="1100" i="1" spc="-25" dirty="0">
                <a:solidFill>
                  <a:srgbClr val="00425F"/>
                </a:solidFill>
                <a:latin typeface="Montserrat" pitchFamily="2" charset="-52"/>
              </a:rPr>
              <a:t>млн </a:t>
            </a:r>
            <a:r>
              <a:rPr lang="ru-RU" sz="1100" i="1" spc="-25" dirty="0" err="1">
                <a:solidFill>
                  <a:srgbClr val="00425F"/>
                </a:solidFill>
                <a:latin typeface="Montserrat" pitchFamily="2" charset="-52"/>
              </a:rPr>
              <a:t>долл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По всей республике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27 СЭЗ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предлагают налоговые льготы на землю, имущество, воду и налог на прибыль предприятий.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(НДС - применяется для инвестиций свыше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 млн долларов США)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71" name="Схема 70">
            <a:extLst>
              <a:ext uri="{FF2B5EF4-FFF2-40B4-BE49-F238E27FC236}">
                <a16:creationId xmlns:a16="http://schemas.microsoft.com/office/drawing/2014/main" id="{E040A502-B395-432D-BBB3-DD20601F5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080085"/>
              </p:ext>
            </p:extLst>
          </p:nvPr>
        </p:nvGraphicFramePr>
        <p:xfrm>
          <a:off x="258409" y="3717338"/>
          <a:ext cx="4015948" cy="180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2" name="Picture 2" descr="Fire ">
            <a:extLst>
              <a:ext uri="{FF2B5EF4-FFF2-40B4-BE49-F238E27FC236}">
                <a16:creationId xmlns:a16="http://schemas.microsoft.com/office/drawing/2014/main" id="{C5356CD4-91A6-41CB-8D90-C22DF81E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7" y="583183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190D6ABE-79B3-4AA2-88CC-48B7A079761E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957" y="6119182"/>
            <a:ext cx="252000" cy="252000"/>
          </a:xfrm>
          <a:prstGeom prst="rect">
            <a:avLst/>
          </a:prstGeom>
          <a:noFill/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E52691CD-31B2-4129-940C-2B6FE1919104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208" y="6415279"/>
            <a:ext cx="252000" cy="252000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FDCC9030-2334-4B81-A979-0B9C39DE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082C3EE-D850-4497-9693-3B29BDB3E82F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object 7">
            <a:extLst>
              <a:ext uri="{FF2B5EF4-FFF2-40B4-BE49-F238E27FC236}">
                <a16:creationId xmlns:a16="http://schemas.microsoft.com/office/drawing/2014/main" id="{8075B493-D077-4E9E-B1F3-577E27B7B0F7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12434" y="252262"/>
            <a:ext cx="8450327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</a:t>
            </a:r>
            <a:r>
              <a:rPr lang="ru-RU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212434" y="1020551"/>
            <a:ext cx="626618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Конкуренция: Узбекистан предлагает высококонкурентную структуру операционных затрат на производство </a:t>
            </a:r>
            <a:r>
              <a:rPr lang="ru-RU" sz="14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на международном уровне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993162"/>
              </p:ext>
            </p:extLst>
          </p:nvPr>
        </p:nvGraphicFramePr>
        <p:xfrm>
          <a:off x="184848" y="2135665"/>
          <a:ext cx="65583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597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639597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США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10-15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Швейцария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10-12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Япония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highlight>
                            <a:srgbClr val="FFFFFF"/>
                          </a:highlight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7-14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Франция</a:t>
                      </a:r>
                      <a:endParaRPr lang="en-US" sz="14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3,5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highlight>
                          <a:srgbClr val="FFFF00"/>
                        </a:highlight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8-12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Италия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0,95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8-13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kern="120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Южная Корея</a:t>
                      </a: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-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2,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3,5-7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lang="uz-Cyrl-UZ" sz="120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0170014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937061" y="2068401"/>
            <a:ext cx="4720602" cy="10160"/>
            <a:chOff x="1671905" y="1317593"/>
            <a:chExt cx="4720602" cy="11444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671905" y="1317593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32546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4952507" y="1329037"/>
              <a:ext cx="144000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913432" y="1770707"/>
            <a:ext cx="1419048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Топ-7 производителей </a:t>
            </a:r>
            <a:r>
              <a:rPr lang="ru-RU" sz="80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стентов</a:t>
            </a: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 млн долл. США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70759" y="1690960"/>
            <a:ext cx="137696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заработная плата, 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223811" y="1649015"/>
            <a:ext cx="1314450" cy="38343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операции, тыс. долл. США за операцию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649" y="2221328"/>
            <a:ext cx="97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649" y="2489037"/>
            <a:ext cx="540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649" y="2766936"/>
            <a:ext cx="396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650" y="3047573"/>
            <a:ext cx="24797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650" y="3320349"/>
            <a:ext cx="15653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7204" y="3607591"/>
            <a:ext cx="113646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4664" y="3850235"/>
            <a:ext cx="79992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7" name="object 41">
            <a:extLst>
              <a:ext uri="{FF2B5EF4-FFF2-40B4-BE49-F238E27FC236}">
                <a16:creationId xmlns:a16="http://schemas.microsoft.com/office/drawing/2014/main" id="{83192974-6CF5-433E-9905-7014B5FDE767}"/>
              </a:ext>
            </a:extLst>
          </p:cNvPr>
          <p:cNvSpPr txBox="1"/>
          <p:nvPr/>
        </p:nvSpPr>
        <p:spPr>
          <a:xfrm>
            <a:off x="5487167" y="4078347"/>
            <a:ext cx="570670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14"/>
              </a:spcBef>
            </a:pPr>
            <a:r>
              <a:rPr lang="en-US"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1,5-2,0</a:t>
            </a: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84191" y="2201155"/>
            <a:ext cx="908508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84192" y="2755072"/>
            <a:ext cx="1152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87079" y="2468283"/>
            <a:ext cx="52398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84191" y="3014700"/>
            <a:ext cx="36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85492" y="3292556"/>
            <a:ext cx="481758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87366" y="3567098"/>
            <a:ext cx="270333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88290" y="3848683"/>
            <a:ext cx="519607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55135" y="4079886"/>
            <a:ext cx="980717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Узбекистан</a:t>
            </a:r>
            <a:r>
              <a:rPr sz="1200" spc="28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9234" y="4105549"/>
            <a:ext cx="212265" cy="212252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15257" y="2212997"/>
            <a:ext cx="1260000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17692" y="2467854"/>
            <a:ext cx="720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16471" y="2748293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15257" y="303332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15256" y="3311177"/>
            <a:ext cx="468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22876" y="3566669"/>
            <a:ext cx="50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15258" y="3848683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12434" y="4525753"/>
            <a:ext cx="6563519" cy="220784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</a:t>
            </a:r>
            <a:r>
              <a:rPr lang="ru-RU" sz="1200" b="1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стентовой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продукции могут получить выгоду от: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Растущий спрос на медицинские учреждения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Преимущества в плане затрат из-за дешевой заработной платы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Возможности партнерства с поставщиками медицинских услуг, научно-исследовательскими институтами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Квалифицированные специалисты в области медицины и инжиниринга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Стимулы: Зоны свободной фармацевтики предлагают налоговые льготы на землю, налог на прибыль предприятий, воду.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30" name="Picture 6" descr="Соединенные Штаты Америки ">
            <a:extLst>
              <a:ext uri="{FF2B5EF4-FFF2-40B4-BE49-F238E27FC236}">
                <a16:creationId xmlns:a16="http://schemas.microsoft.com/office/drawing/2014/main" id="{1D0D31DE-6355-4534-8F1D-FAFFE0095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" y="217722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5390A7-1046-44B6-BE89-ED74F4563E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9" y="2472197"/>
            <a:ext cx="169200" cy="169200"/>
          </a:xfrm>
          <a:prstGeom prst="rect">
            <a:avLst/>
          </a:prstGeom>
        </p:spPr>
      </p:pic>
      <p:pic>
        <p:nvPicPr>
          <p:cNvPr id="2050" name="Picture 2" descr="Швейцария ">
            <a:extLst>
              <a:ext uri="{FF2B5EF4-FFF2-40B4-BE49-F238E27FC236}">
                <a16:creationId xmlns:a16="http://schemas.microsoft.com/office/drawing/2014/main" id="{56D91952-A1AD-495D-83E6-15548724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9" y="274890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лаг Японии ">
            <a:extLst>
              <a:ext uri="{FF2B5EF4-FFF2-40B4-BE49-F238E27FC236}">
                <a16:creationId xmlns:a16="http://schemas.microsoft.com/office/drawing/2014/main" id="{5C68B966-0784-4886-B42F-176F59270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9" y="306760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ранция ">
            <a:extLst>
              <a:ext uri="{FF2B5EF4-FFF2-40B4-BE49-F238E27FC236}">
                <a16:creationId xmlns:a16="http://schemas.microsoft.com/office/drawing/2014/main" id="{09C1137D-9E21-447E-AD22-AE9C6A7B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5" y="3341460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талия ">
            <a:extLst>
              <a:ext uri="{FF2B5EF4-FFF2-40B4-BE49-F238E27FC236}">
                <a16:creationId xmlns:a16="http://schemas.microsoft.com/office/drawing/2014/main" id="{A905E864-A9C9-499F-ABDD-8945F7DAA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7" y="3609474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Южная Корея ">
            <a:extLst>
              <a:ext uri="{FF2B5EF4-FFF2-40B4-BE49-F238E27FC236}">
                <a16:creationId xmlns:a16="http://schemas.microsoft.com/office/drawing/2014/main" id="{899530B8-0E8D-4A26-8207-36FD55859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73" y="3855562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3" name="Схема 142">
            <a:extLst>
              <a:ext uri="{FF2B5EF4-FFF2-40B4-BE49-F238E27FC236}">
                <a16:creationId xmlns:a16="http://schemas.microsoft.com/office/drawing/2014/main" id="{A73A3FB8-5265-4A59-ADE6-F40C53B6F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30142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4" name="TextBox 143">
            <a:extLst>
              <a:ext uri="{FF2B5EF4-FFF2-40B4-BE49-F238E27FC236}">
                <a16:creationId xmlns:a16="http://schemas.microsoft.com/office/drawing/2014/main" id="{F568D288-4541-4476-BA71-410632532FB3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фармацевтике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45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A145FED5-B6FB-4644-A3D8-073B010C7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id="{67EDD8D6-5A1B-4240-B640-CA49711CF273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7" name="Picture 6" descr="Рабочие ">
            <a:extLst>
              <a:ext uri="{FF2B5EF4-FFF2-40B4-BE49-F238E27FC236}">
                <a16:creationId xmlns:a16="http://schemas.microsoft.com/office/drawing/2014/main" id="{D3E6EC6C-5620-4BBD-AAD4-991E45842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bject 20">
            <a:extLst>
              <a:ext uri="{FF2B5EF4-FFF2-40B4-BE49-F238E27FC236}">
                <a16:creationId xmlns:a16="http://schemas.microsoft.com/office/drawing/2014/main" id="{10BE9209-8973-4C13-8A22-1EFC6708D591}"/>
              </a:ext>
            </a:extLst>
          </p:cNvPr>
          <p:cNvSpPr/>
          <p:nvPr/>
        </p:nvSpPr>
        <p:spPr>
          <a:xfrm>
            <a:off x="3478669" y="4142882"/>
            <a:ext cx="324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C6AE968A-3F85-42B7-B913-C3AB292B6773}"/>
              </a:ext>
            </a:extLst>
          </p:cNvPr>
          <p:cNvSpPr/>
          <p:nvPr/>
        </p:nvSpPr>
        <p:spPr>
          <a:xfrm>
            <a:off x="5115256" y="4139301"/>
            <a:ext cx="396000" cy="126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89" name="Graphic 4">
            <a:extLst>
              <a:ext uri="{FF2B5EF4-FFF2-40B4-BE49-F238E27FC236}">
                <a16:creationId xmlns:a16="http://schemas.microsoft.com/office/drawing/2014/main" id="{36FA1562-1391-4436-BEAF-0EC6CC9BADF3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0" name="Freeform: Shape 6">
              <a:extLst>
                <a:ext uri="{FF2B5EF4-FFF2-40B4-BE49-F238E27FC236}">
                  <a16:creationId xmlns:a16="http://schemas.microsoft.com/office/drawing/2014/main" id="{11D54DB8-25ED-4CE6-AC32-8012DA585873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9" name="Freeform: Shape 7">
              <a:extLst>
                <a:ext uri="{FF2B5EF4-FFF2-40B4-BE49-F238E27FC236}">
                  <a16:creationId xmlns:a16="http://schemas.microsoft.com/office/drawing/2014/main" id="{AAA5AD76-88CD-40D2-A240-4E51F6A769A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71242AE-CBAA-4D71-8234-F096F8455E5C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FABC83AB-125A-4E65-87C5-BC23129A89C8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8" name="Freeform: Shape 10">
              <a:extLst>
                <a:ext uri="{FF2B5EF4-FFF2-40B4-BE49-F238E27FC236}">
                  <a16:creationId xmlns:a16="http://schemas.microsoft.com/office/drawing/2014/main" id="{1D9FB97A-3E5D-4787-9B1A-A422789C96D7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19" name="Freeform: Shape 11">
              <a:extLst>
                <a:ext uri="{FF2B5EF4-FFF2-40B4-BE49-F238E27FC236}">
                  <a16:creationId xmlns:a16="http://schemas.microsoft.com/office/drawing/2014/main" id="{A038F530-8280-4B96-BE10-ED9DA99A5E8D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20" name="Freeform: Shape 12">
              <a:extLst>
                <a:ext uri="{FF2B5EF4-FFF2-40B4-BE49-F238E27FC236}">
                  <a16:creationId xmlns:a16="http://schemas.microsoft.com/office/drawing/2014/main" id="{E8ABA0F7-D79D-495D-86B3-530C8F623788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21" name="Freeform: Shape 13">
              <a:extLst>
                <a:ext uri="{FF2B5EF4-FFF2-40B4-BE49-F238E27FC236}">
                  <a16:creationId xmlns:a16="http://schemas.microsoft.com/office/drawing/2014/main" id="{A1CA47FD-CACF-41A6-843E-20F18DAB2741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3" name="Freeform: Shape 14">
              <a:extLst>
                <a:ext uri="{FF2B5EF4-FFF2-40B4-BE49-F238E27FC236}">
                  <a16:creationId xmlns:a16="http://schemas.microsoft.com/office/drawing/2014/main" id="{FABBCABC-FD75-42DF-91F7-1F1072789B74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27" name="Freeform: Shape 15">
              <a:extLst>
                <a:ext uri="{FF2B5EF4-FFF2-40B4-BE49-F238E27FC236}">
                  <a16:creationId xmlns:a16="http://schemas.microsoft.com/office/drawing/2014/main" id="{9CF70D19-082B-4706-B40E-65DE3C726BB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6">
              <a:extLst>
                <a:ext uri="{FF2B5EF4-FFF2-40B4-BE49-F238E27FC236}">
                  <a16:creationId xmlns:a16="http://schemas.microsoft.com/office/drawing/2014/main" id="{360BF762-3288-4DDA-94FC-11AE6E913EB3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7">
              <a:extLst>
                <a:ext uri="{FF2B5EF4-FFF2-40B4-BE49-F238E27FC236}">
                  <a16:creationId xmlns:a16="http://schemas.microsoft.com/office/drawing/2014/main" id="{B72689A1-A87F-4F2F-AE61-142D2336E74E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2" name="Freeform: Shape 18">
              <a:extLst>
                <a:ext uri="{FF2B5EF4-FFF2-40B4-BE49-F238E27FC236}">
                  <a16:creationId xmlns:a16="http://schemas.microsoft.com/office/drawing/2014/main" id="{D98815E7-4019-4A14-890B-F1FEF9F7114C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9">
              <a:extLst>
                <a:ext uri="{FF2B5EF4-FFF2-40B4-BE49-F238E27FC236}">
                  <a16:creationId xmlns:a16="http://schemas.microsoft.com/office/drawing/2014/main" id="{58DBAF14-258A-4796-AAE6-9A6C71BF3F5E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9" name="Freeform: Shape 20">
              <a:extLst>
                <a:ext uri="{FF2B5EF4-FFF2-40B4-BE49-F238E27FC236}">
                  <a16:creationId xmlns:a16="http://schemas.microsoft.com/office/drawing/2014/main" id="{D609737B-64A4-4038-88C6-40B333383115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0" name="Freeform: Shape 21">
              <a:extLst>
                <a:ext uri="{FF2B5EF4-FFF2-40B4-BE49-F238E27FC236}">
                  <a16:creationId xmlns:a16="http://schemas.microsoft.com/office/drawing/2014/main" id="{EDEFF271-6FB8-4875-915A-9EA50FD572CC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1" name="Freeform: Shape 22">
              <a:extLst>
                <a:ext uri="{FF2B5EF4-FFF2-40B4-BE49-F238E27FC236}">
                  <a16:creationId xmlns:a16="http://schemas.microsoft.com/office/drawing/2014/main" id="{44C92917-FA54-411B-A43A-2BEB5E85125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2" name="Table 24">
            <a:extLst>
              <a:ext uri="{FF2B5EF4-FFF2-40B4-BE49-F238E27FC236}">
                <a16:creationId xmlns:a16="http://schemas.microsoft.com/office/drawing/2014/main" id="{93162F46-5445-432C-B2BE-18E6457BB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13633"/>
              </p:ext>
            </p:extLst>
          </p:nvPr>
        </p:nvGraphicFramePr>
        <p:xfrm>
          <a:off x="7145293" y="3473311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algn="ctr">
                        <a:spcAft>
                          <a:spcPts val="488"/>
                        </a:spcAft>
                      </a:pPr>
                      <a:r>
                        <a:rPr lang="ru-RU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Наманганская область</a:t>
                      </a:r>
                      <a:endParaRPr lang="en-GB" sz="800" dirty="0">
                        <a:solidFill>
                          <a:srgbClr val="00425F"/>
                        </a:solidFill>
                        <a:latin typeface="Montserrat" pitchFamily="2" charset="-52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7 9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3,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53" name="Rectangle 21">
            <a:extLst>
              <a:ext uri="{FF2B5EF4-FFF2-40B4-BE49-F238E27FC236}">
                <a16:creationId xmlns:a16="http://schemas.microsoft.com/office/drawing/2014/main" id="{70E0561D-5903-41D4-A657-5A8EB42BBB21}"/>
              </a:ext>
            </a:extLst>
          </p:cNvPr>
          <p:cNvSpPr/>
          <p:nvPr/>
        </p:nvSpPr>
        <p:spPr>
          <a:xfrm>
            <a:off x="10684814" y="2501917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Наманганская область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54" name="Connector: Elbow 26">
            <a:extLst>
              <a:ext uri="{FF2B5EF4-FFF2-40B4-BE49-F238E27FC236}">
                <a16:creationId xmlns:a16="http://schemas.microsoft.com/office/drawing/2014/main" id="{E056EDCC-0031-4F3E-9DB0-17BC7807CD90}"/>
              </a:ext>
            </a:extLst>
          </p:cNvPr>
          <p:cNvCxnSpPr>
            <a:cxnSpLocks/>
          </p:cNvCxnSpPr>
          <p:nvPr/>
        </p:nvCxnSpPr>
        <p:spPr>
          <a:xfrm rot="5400000">
            <a:off x="10748022" y="2968719"/>
            <a:ext cx="539206" cy="200184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6">
            <a:extLst>
              <a:ext uri="{FF2B5EF4-FFF2-40B4-BE49-F238E27FC236}">
                <a16:creationId xmlns:a16="http://schemas.microsoft.com/office/drawing/2014/main" id="{2D07F25C-43E6-48B9-BD10-1D09F480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BE162536-A644-45FE-ADE6-50C3217BF3C8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6262E75-7BB7-46B9-B2EC-05BD7C71A1BC}"/>
              </a:ext>
            </a:extLst>
          </p:cNvPr>
          <p:cNvSpPr txBox="1"/>
          <p:nvPr/>
        </p:nvSpPr>
        <p:spPr>
          <a:xfrm>
            <a:off x="6627719" y="666150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12" name="Овал 111">
            <a:extLst>
              <a:ext uri="{FF2B5EF4-FFF2-40B4-BE49-F238E27FC236}">
                <a16:creationId xmlns:a16="http://schemas.microsoft.com/office/drawing/2014/main" id="{00C3575F-58B1-4F47-B3B9-135223C0B6D8}"/>
              </a:ext>
            </a:extLst>
          </p:cNvPr>
          <p:cNvSpPr/>
          <p:nvPr/>
        </p:nvSpPr>
        <p:spPr>
          <a:xfrm>
            <a:off x="9535583" y="1226625"/>
            <a:ext cx="648000" cy="648000"/>
          </a:xfrm>
          <a:prstGeom prst="ellipse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Овал 112">
            <a:extLst>
              <a:ext uri="{FF2B5EF4-FFF2-40B4-BE49-F238E27FC236}">
                <a16:creationId xmlns:a16="http://schemas.microsoft.com/office/drawing/2014/main" id="{6A8DB924-6EBB-48EA-8936-D6B75B13063B}"/>
              </a:ext>
            </a:extLst>
          </p:cNvPr>
          <p:cNvSpPr/>
          <p:nvPr/>
        </p:nvSpPr>
        <p:spPr>
          <a:xfrm>
            <a:off x="6831118" y="1226625"/>
            <a:ext cx="648000" cy="648000"/>
          </a:xfrm>
          <a:prstGeom prst="ellipse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bject 31">
            <a:extLst>
              <a:ext uri="{FF2B5EF4-FFF2-40B4-BE49-F238E27FC236}">
                <a16:creationId xmlns:a16="http://schemas.microsoft.com/office/drawing/2014/main" id="{6878503E-4464-4422-B25D-54E944148390}"/>
              </a:ext>
            </a:extLst>
          </p:cNvPr>
          <p:cNvSpPr txBox="1"/>
          <p:nvPr/>
        </p:nvSpPr>
        <p:spPr>
          <a:xfrm>
            <a:off x="7539844" y="1114959"/>
            <a:ext cx="1876714" cy="982319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GSP+ позволяет экспортировать в ЕС по сниженным или нулевым тарифам 6 200 наименований товаров.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4" name="object 31">
            <a:extLst>
              <a:ext uri="{FF2B5EF4-FFF2-40B4-BE49-F238E27FC236}">
                <a16:creationId xmlns:a16="http://schemas.microsoft.com/office/drawing/2014/main" id="{58DC4C9E-BE99-48D0-9D6C-E36E5C0D6507}"/>
              </a:ext>
            </a:extLst>
          </p:cNvPr>
          <p:cNvSpPr txBox="1"/>
          <p:nvPr/>
        </p:nvSpPr>
        <p:spPr>
          <a:xfrm>
            <a:off x="10236115" y="1105434"/>
            <a:ext cx="1880615" cy="820736"/>
          </a:xfrm>
          <a:prstGeom prst="rect">
            <a:avLst/>
          </a:prstGeom>
          <a:ln>
            <a:solidFill>
              <a:srgbClr val="CCEBEE"/>
            </a:solidFill>
          </a:ln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5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DDE0BB1-7D06-4406-8FF1-0B8CADBAAFD4}"/>
              </a:ext>
            </a:extLst>
          </p:cNvPr>
          <p:cNvSpPr txBox="1"/>
          <p:nvPr/>
        </p:nvSpPr>
        <p:spPr>
          <a:xfrm>
            <a:off x="6627719" y="2243648"/>
            <a:ext cx="2548558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603926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607</Words>
  <Application>Microsoft Office PowerPoint</Application>
  <PresentationFormat>Широкоэкранный</PresentationFormat>
  <Paragraphs>152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AZIMJON ISMATOV</cp:lastModifiedBy>
  <cp:revision>166</cp:revision>
  <dcterms:created xsi:type="dcterms:W3CDTF">2024-07-25T07:55:13Z</dcterms:created>
  <dcterms:modified xsi:type="dcterms:W3CDTF">2025-04-27T12:48:58Z</dcterms:modified>
</cp:coreProperties>
</file>