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AFABAB"/>
    <a:srgbClr val="A6A6A6"/>
    <a:srgbClr val="F9F9F9"/>
    <a:srgbClr val="8FD7CD"/>
    <a:srgbClr val="7CD1CD"/>
    <a:srgbClr val="CCEBEE"/>
    <a:srgbClr val="B6E2E7"/>
    <a:srgbClr val="72CCC8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555" autoAdjust="0"/>
  </p:normalViewPr>
  <p:slideViewPr>
    <p:cSldViewPr snapToGrid="0">
      <p:cViewPr varScale="1">
        <p:scale>
          <a:sx n="122" d="100"/>
          <a:sy n="122" d="100"/>
        </p:scale>
        <p:origin x="159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  <a:endParaRPr lang="en-US" sz="1200" dirty="0">
            <a:solidFill>
              <a:schemeClr val="bg1"/>
            </a:solidFill>
            <a:latin typeface="Montserrat" pitchFamily="2" charset="-52"/>
          </a:endParaRP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3 года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до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 3 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b="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92247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b="0" dirty="0">
              <a:latin typeface="Montserrat" pitchFamily="2" charset="0"/>
            </a:rPr>
            <a:t>Высшие учебные заведения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7</a:t>
          </a:r>
          <a:r>
            <a:rPr lang="en-US" sz="1400" dirty="0">
              <a:latin typeface="Montserrat" pitchFamily="2" charset="-52"/>
            </a:rPr>
            <a:t>	 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Факультеты высшего образования</a:t>
          </a:r>
          <a:r>
            <a:rPr lang="en-US" sz="1400" dirty="0">
              <a:latin typeface="Montserrat" pitchFamily="2" charset="-52"/>
            </a:rPr>
            <a:t>: </a:t>
          </a:r>
          <a:r>
            <a:rPr lang="ru-RU" sz="1400" dirty="0">
              <a:latin typeface="Montserrat" pitchFamily="2" charset="-52"/>
            </a:rPr>
            <a:t>9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Количество выпускников</a:t>
          </a:r>
          <a:r>
            <a:rPr lang="en-US" sz="1400" dirty="0">
              <a:latin typeface="Montserrat" pitchFamily="2" charset="-52"/>
            </a:rPr>
            <a:t>: </a:t>
          </a:r>
          <a:r>
            <a:rPr lang="ru-RU" sz="1400" dirty="0">
              <a:latin typeface="Montserrat" pitchFamily="2" charset="-52"/>
            </a:rPr>
            <a:t>1 200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52036" y="-552036"/>
          <a:ext cx="903901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3 года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до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 3 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b="0" kern="1200" dirty="0">
            <a:latin typeface="Montserrat" pitchFamily="2" charset="-52"/>
          </a:endParaRPr>
        </a:p>
      </dsp:txBody>
      <dsp:txXfrm rot="5400000">
        <a:off x="-1" y="1"/>
        <a:ext cx="2007974" cy="677926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903901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>
        <a:off x="2007974" y="0"/>
        <a:ext cx="2007974" cy="677926"/>
      </dsp:txXfrm>
    </dsp:sp>
    <dsp:sp modelId="{43449363-4EDA-467E-B961-270B2D8631D9}">
      <dsp:nvSpPr>
        <dsp:cNvPr id="0" name=""/>
        <dsp:cNvSpPr/>
      </dsp:nvSpPr>
      <dsp:spPr>
        <a:xfrm rot="10800000">
          <a:off x="0" y="903901"/>
          <a:ext cx="2007974" cy="903901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 rot="10800000">
        <a:off x="0" y="1129876"/>
        <a:ext cx="2007974" cy="677926"/>
      </dsp:txXfrm>
    </dsp:sp>
    <dsp:sp modelId="{A0A23C6F-A844-46E1-88BE-F3410554CBA0}">
      <dsp:nvSpPr>
        <dsp:cNvPr id="0" name=""/>
        <dsp:cNvSpPr/>
      </dsp:nvSpPr>
      <dsp:spPr>
        <a:xfrm rot="5400000">
          <a:off x="2560010" y="351865"/>
          <a:ext cx="903901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 rot="-5400000">
        <a:off x="2007973" y="1129876"/>
        <a:ext cx="2007974" cy="677926"/>
      </dsp:txXfrm>
    </dsp:sp>
    <dsp:sp modelId="{A10CFAA8-7A06-484B-A328-27E6FE273152}">
      <dsp:nvSpPr>
        <dsp:cNvPr id="0" name=""/>
        <dsp:cNvSpPr/>
      </dsp:nvSpPr>
      <dsp:spPr>
        <a:xfrm>
          <a:off x="1269989" y="695445"/>
          <a:ext cx="1475969" cy="416911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  <a:endParaRPr lang="en-US" sz="1200" kern="1200" dirty="0">
            <a:solidFill>
              <a:schemeClr val="bg1"/>
            </a:solidFill>
            <a:latin typeface="Montserrat" pitchFamily="2" charset="-52"/>
          </a:endParaRPr>
        </a:p>
      </dsp:txBody>
      <dsp:txXfrm>
        <a:off x="1290341" y="715797"/>
        <a:ext cx="1435265" cy="3762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Montserrat" pitchFamily="2" charset="0"/>
            </a:rPr>
            <a:t>Высшие учебные заведения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7</a:t>
          </a:r>
          <a:r>
            <a:rPr lang="en-US" sz="1400" kern="1200" dirty="0">
              <a:latin typeface="Montserrat" pitchFamily="2" charset="-52"/>
            </a:rPr>
            <a:t>	 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Факультеты высшего образования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ru-RU" sz="1400" kern="1200" dirty="0">
              <a:latin typeface="Montserrat" pitchFamily="2" charset="-52"/>
            </a:rPr>
            <a:t>9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Количество выпускников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ru-RU" sz="1400" kern="1200" dirty="0">
              <a:latin typeface="Montserrat" pitchFamily="2" charset="-52"/>
            </a:rPr>
            <a:t>1 200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png"/><Relationship Id="rId15" Type="http://schemas.microsoft.com/office/2007/relationships/hdphoto" Target="../media/hdphoto1.wdp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diagramData" Target="../diagrams/data2.xml"/><Relationship Id="rId21" Type="http://schemas.openxmlformats.org/officeDocument/2006/relationships/image" Target="../media/image9.png"/><Relationship Id="rId7" Type="http://schemas.microsoft.com/office/2007/relationships/diagramDrawing" Target="../diagrams/drawing2.xml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6.png"/><Relationship Id="rId10" Type="http://schemas.openxmlformats.org/officeDocument/2006/relationships/image" Target="../media/image2.png"/><Relationship Id="rId19" Type="http://schemas.openxmlformats.org/officeDocument/2006/relationships/image" Target="../media/image20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object 2">
            <a:extLst>
              <a:ext uri="{FF2B5EF4-FFF2-40B4-BE49-F238E27FC236}">
                <a16:creationId xmlns:a16="http://schemas.microsoft.com/office/drawing/2014/main" id="{EF3CB5A7-1E61-40CF-B4AC-4EBBA534A020}"/>
              </a:ext>
            </a:extLst>
          </p:cNvPr>
          <p:cNvGrpSpPr/>
          <p:nvPr/>
        </p:nvGrpSpPr>
        <p:grpSpPr>
          <a:xfrm>
            <a:off x="4524874" y="910503"/>
            <a:ext cx="7611111" cy="5703523"/>
            <a:chOff x="0" y="3962400"/>
            <a:chExt cx="7560309" cy="5181600"/>
          </a:xfrm>
        </p:grpSpPr>
        <p:sp>
          <p:nvSpPr>
            <p:cNvPr id="72" name="object 3">
              <a:extLst>
                <a:ext uri="{FF2B5EF4-FFF2-40B4-BE49-F238E27FC236}">
                  <a16:creationId xmlns:a16="http://schemas.microsoft.com/office/drawing/2014/main" id="{D39D17C3-7276-486E-8811-C6688FFA8B77}"/>
                </a:ext>
              </a:extLst>
            </p:cNvPr>
            <p:cNvSpPr/>
            <p:nvPr/>
          </p:nvSpPr>
          <p:spPr>
            <a:xfrm>
              <a:off x="0" y="3962400"/>
              <a:ext cx="7560309" cy="5181600"/>
            </a:xfrm>
            <a:custGeom>
              <a:avLst/>
              <a:gdLst/>
              <a:ahLst/>
              <a:cxnLst/>
              <a:rect l="l" t="t" r="r" b="b"/>
              <a:pathLst>
                <a:path w="7560309" h="5181600">
                  <a:moveTo>
                    <a:pt x="7559992" y="0"/>
                  </a:moveTo>
                  <a:lnTo>
                    <a:pt x="0" y="0"/>
                  </a:lnTo>
                  <a:lnTo>
                    <a:pt x="0" y="5181600"/>
                  </a:lnTo>
                  <a:lnTo>
                    <a:pt x="7559992" y="51816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CCEBEE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3" name="object 4">
              <a:extLst>
                <a:ext uri="{FF2B5EF4-FFF2-40B4-BE49-F238E27FC236}">
                  <a16:creationId xmlns:a16="http://schemas.microsoft.com/office/drawing/2014/main" id="{A69E3B40-5963-4AB9-BE3E-644F02676F7D}"/>
                </a:ext>
              </a:extLst>
            </p:cNvPr>
            <p:cNvSpPr/>
            <p:nvPr/>
          </p:nvSpPr>
          <p:spPr>
            <a:xfrm>
              <a:off x="539584" y="4985282"/>
              <a:ext cx="6492875" cy="814069"/>
            </a:xfrm>
            <a:custGeom>
              <a:avLst/>
              <a:gdLst/>
              <a:ahLst/>
              <a:cxnLst/>
              <a:rect l="l" t="t" r="r" b="b"/>
              <a:pathLst>
                <a:path w="6492875" h="814070">
                  <a:moveTo>
                    <a:pt x="1643303" y="407111"/>
                  </a:moveTo>
                  <a:lnTo>
                    <a:pt x="1430413" y="0"/>
                  </a:lnTo>
                  <a:lnTo>
                    <a:pt x="0" y="0"/>
                  </a:lnTo>
                  <a:lnTo>
                    <a:pt x="0" y="814057"/>
                  </a:lnTo>
                  <a:lnTo>
                    <a:pt x="1430413" y="814057"/>
                  </a:lnTo>
                  <a:lnTo>
                    <a:pt x="1643303" y="407111"/>
                  </a:lnTo>
                  <a:close/>
                </a:path>
                <a:path w="6492875" h="814070">
                  <a:moveTo>
                    <a:pt x="3245993" y="407111"/>
                  </a:moveTo>
                  <a:lnTo>
                    <a:pt x="3033103" y="0"/>
                  </a:lnTo>
                  <a:lnTo>
                    <a:pt x="1567116" y="0"/>
                  </a:lnTo>
                  <a:lnTo>
                    <a:pt x="1780006" y="407111"/>
                  </a:lnTo>
                  <a:lnTo>
                    <a:pt x="1567116" y="814057"/>
                  </a:lnTo>
                  <a:lnTo>
                    <a:pt x="3033103" y="814057"/>
                  </a:lnTo>
                  <a:lnTo>
                    <a:pt x="3245993" y="407111"/>
                  </a:lnTo>
                  <a:close/>
                </a:path>
                <a:path w="6492875" h="814070">
                  <a:moveTo>
                    <a:pt x="4869002" y="407111"/>
                  </a:moveTo>
                  <a:lnTo>
                    <a:pt x="4656112" y="0"/>
                  </a:lnTo>
                  <a:lnTo>
                    <a:pt x="3170809" y="0"/>
                  </a:lnTo>
                  <a:lnTo>
                    <a:pt x="3383699" y="407111"/>
                  </a:lnTo>
                  <a:lnTo>
                    <a:pt x="3170809" y="814057"/>
                  </a:lnTo>
                  <a:lnTo>
                    <a:pt x="4656112" y="814057"/>
                  </a:lnTo>
                  <a:lnTo>
                    <a:pt x="4869002" y="407111"/>
                  </a:lnTo>
                  <a:close/>
                </a:path>
                <a:path w="6492875" h="814070">
                  <a:moveTo>
                    <a:pt x="6492811" y="407111"/>
                  </a:moveTo>
                  <a:lnTo>
                    <a:pt x="6279921" y="0"/>
                  </a:lnTo>
                  <a:lnTo>
                    <a:pt x="4794618" y="0"/>
                  </a:lnTo>
                  <a:lnTo>
                    <a:pt x="5007508" y="407111"/>
                  </a:lnTo>
                  <a:lnTo>
                    <a:pt x="4794618" y="814057"/>
                  </a:lnTo>
                  <a:lnTo>
                    <a:pt x="6279921" y="814057"/>
                  </a:lnTo>
                  <a:lnTo>
                    <a:pt x="6492811" y="407111"/>
                  </a:lnTo>
                  <a:close/>
                </a:path>
              </a:pathLst>
            </a:custGeom>
            <a:solidFill>
              <a:srgbClr val="5BC4B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154260" y="230289"/>
            <a:ext cx="5285549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</a:t>
            </a:r>
            <a:r>
              <a:rPr lang="ru-RU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глицирризиновой</a:t>
            </a: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кислоты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4" y="1162782"/>
            <a:ext cx="2450440" cy="68089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Цель проекта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Строительство завода по переработке солодки</a:t>
            </a:r>
            <a:endParaRPr lang="en-US"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096107"/>
            <a:ext cx="1250676" cy="57195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400"/>
              </a:spcBef>
              <a:spcAft>
                <a:spcPts val="400"/>
              </a:spcAft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Стоимость </a:t>
            </a:r>
          </a:p>
          <a:p>
            <a:pPr marL="12701">
              <a:spcBef>
                <a:spcPts val="400"/>
              </a:spcBef>
              <a:spcAft>
                <a:spcPts val="400"/>
              </a:spcAft>
            </a:pPr>
            <a:r>
              <a:rPr lang="en-US"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</a:t>
            </a:r>
            <a:r>
              <a:rPr lang="uz-Cyrl-UZ"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6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 </a:t>
            </a:r>
            <a:r>
              <a:rPr lang="ru-RU" sz="1200" spc="-25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долл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ru-RU" sz="1600" b="1" spc="-10" dirty="0">
                <a:solidFill>
                  <a:schemeClr val="bg1"/>
                </a:solidFill>
                <a:latin typeface="Montserrat" pitchFamily="2" charset="-52"/>
              </a:rPr>
              <a:t>Обзор проекта</a:t>
            </a:r>
            <a:endParaRPr lang="ru-RU"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2998834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Описание проекта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53067" y="3550415"/>
            <a:ext cx="182775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производственные линии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5953067" y="4159520"/>
            <a:ext cx="2124876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Возможность переработки 2,8 тыс. тонн корня солодки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15233" y="4239497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~15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рабочих мест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370027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356488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29503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291023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399499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021259"/>
            <a:ext cx="7067901" cy="36676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endParaRPr lang="ru-RU" sz="900" b="1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2701" marR="5080"/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Бизнес-модель: </a:t>
            </a:r>
            <a:r>
              <a:rPr lang="ru-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100 тонн </a:t>
            </a:r>
            <a:r>
              <a:rPr lang="ru-RU" sz="140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глицирризиновой</a:t>
            </a:r>
            <a:r>
              <a:rPr lang="ru-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кислоты в год.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65746" y="1569924"/>
            <a:ext cx="4864715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-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Производственный процесс для производства лекарственных средств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098357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05002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399430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1" name="object 29">
            <a:extLst>
              <a:ext uri="{FF2B5EF4-FFF2-40B4-BE49-F238E27FC236}">
                <a16:creationId xmlns:a16="http://schemas.microsoft.com/office/drawing/2014/main" id="{AB86DC1C-171B-4244-88B7-BEB28DB2FD6C}"/>
              </a:ext>
            </a:extLst>
          </p:cNvPr>
          <p:cNvSpPr txBox="1"/>
          <p:nvPr/>
        </p:nvSpPr>
        <p:spPr>
          <a:xfrm>
            <a:off x="5076473" y="4893315"/>
            <a:ext cx="6869342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Объем производства и реализации лекарственных средств (2024 г.)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B47461AB-A01D-4CF2-ACE5-FBE980B2B657}"/>
              </a:ext>
            </a:extLst>
          </p:cNvPr>
          <p:cNvCxnSpPr>
            <a:cxnSpLocks/>
          </p:cNvCxnSpPr>
          <p:nvPr/>
        </p:nvCxnSpPr>
        <p:spPr>
          <a:xfrm flipV="1">
            <a:off x="5392927" y="5765371"/>
            <a:ext cx="6480000" cy="6546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793740B3-FA08-41BC-B07A-A46995DA5323}"/>
              </a:ext>
            </a:extLst>
          </p:cNvPr>
          <p:cNvCxnSpPr>
            <a:cxnSpLocks/>
          </p:cNvCxnSpPr>
          <p:nvPr/>
        </p:nvCxnSpPr>
        <p:spPr>
          <a:xfrm flipV="1">
            <a:off x="5402451" y="6209401"/>
            <a:ext cx="6480000" cy="5928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456AC6CE-EF14-4BE2-9CF7-F17721A78C02}"/>
              </a:ext>
            </a:extLst>
          </p:cNvPr>
          <p:cNvSpPr/>
          <p:nvPr/>
        </p:nvSpPr>
        <p:spPr>
          <a:xfrm>
            <a:off x="7892770" y="5480203"/>
            <a:ext cx="87999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Импорт</a:t>
            </a:r>
            <a:r>
              <a:rPr lang="uz-Cyrl-UZ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  <a:p>
            <a:pPr algn="ctr">
              <a:lnSpc>
                <a:spcPct val="100000"/>
              </a:lnSpc>
            </a:pPr>
            <a:r>
              <a:rPr lang="ru-RU" sz="900" b="1" i="1" dirty="0">
                <a:solidFill>
                  <a:srgbClr val="00425F"/>
                </a:solidFill>
                <a:latin typeface="Montserrat" pitchFamily="2" charset="-52"/>
              </a:rPr>
              <a:t>	</a:t>
            </a:r>
            <a:endParaRPr lang="en-US" sz="1050" b="1" i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1BDCBD5D-ECA9-4C6A-A38C-A5EB178AE59B}"/>
              </a:ext>
            </a:extLst>
          </p:cNvPr>
          <p:cNvSpPr/>
          <p:nvPr/>
        </p:nvSpPr>
        <p:spPr>
          <a:xfrm>
            <a:off x="8931597" y="5480203"/>
            <a:ext cx="1144865" cy="25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Спрос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 </a:t>
            </a:r>
            <a:endParaRPr lang="en-US" sz="900" b="1" i="1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2065910-EF5E-4214-8A0E-F54B1BC952E2}"/>
              </a:ext>
            </a:extLst>
          </p:cNvPr>
          <p:cNvSpPr/>
          <p:nvPr/>
        </p:nvSpPr>
        <p:spPr>
          <a:xfrm>
            <a:off x="4874024" y="5813401"/>
            <a:ext cx="396000" cy="396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Производство ">
            <a:extLst>
              <a:ext uri="{FF2B5EF4-FFF2-40B4-BE49-F238E27FC236}">
                <a16:creationId xmlns:a16="http://schemas.microsoft.com/office/drawing/2014/main" id="{43845847-BCE0-4249-A13D-920CC70D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87" y="3457595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85" y="4189555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32" y="3377136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7" name="Прямая соединительная линия 156">
            <a:extLst>
              <a:ext uri="{FF2B5EF4-FFF2-40B4-BE49-F238E27FC236}">
                <a16:creationId xmlns:a16="http://schemas.microsoft.com/office/drawing/2014/main" id="{4EAD265B-9F84-4117-9717-24AC80183FBD}"/>
              </a:ext>
            </a:extLst>
          </p:cNvPr>
          <p:cNvCxnSpPr>
            <a:cxnSpLocks/>
          </p:cNvCxnSpPr>
          <p:nvPr/>
        </p:nvCxnSpPr>
        <p:spPr>
          <a:xfrm>
            <a:off x="5076473" y="5170118"/>
            <a:ext cx="5292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84F826F6-4DED-4B75-B2CC-650EA7DEE96C}"/>
              </a:ext>
            </a:extLst>
          </p:cNvPr>
          <p:cNvSpPr/>
          <p:nvPr/>
        </p:nvSpPr>
        <p:spPr>
          <a:xfrm>
            <a:off x="10349624" y="5310431"/>
            <a:ext cx="1489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00425F"/>
                </a:solidFill>
                <a:latin typeface="Montserrat" pitchFamily="2" charset="-52"/>
              </a:rPr>
              <a:t>Спрос</a:t>
            </a:r>
            <a:br>
              <a:rPr lang="ru-RU" sz="1050" b="1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-RU" sz="1050" b="1" dirty="0">
                <a:solidFill>
                  <a:srgbClr val="00425F"/>
                </a:solidFill>
                <a:latin typeface="Montserrat" pitchFamily="2" charset="-52"/>
              </a:rPr>
              <a:t>(государства ЦА)</a:t>
            </a:r>
          </a:p>
        </p:txBody>
      </p:sp>
      <p:sp>
        <p:nvSpPr>
          <p:cNvPr id="58" name="object 35">
            <a:extLst>
              <a:ext uri="{FF2B5EF4-FFF2-40B4-BE49-F238E27FC236}">
                <a16:creationId xmlns:a16="http://schemas.microsoft.com/office/drawing/2014/main" id="{4D0703EF-BDA8-4E1B-BE58-6FC249B449B8}"/>
              </a:ext>
            </a:extLst>
          </p:cNvPr>
          <p:cNvSpPr txBox="1"/>
          <p:nvPr/>
        </p:nvSpPr>
        <p:spPr>
          <a:xfrm>
            <a:off x="9215233" y="3374044"/>
            <a:ext cx="2874941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Местный рынок включая 5 соседних государств, Российская Федерация, Европ, Ближний восток</a:t>
            </a:r>
          </a:p>
        </p:txBody>
      </p:sp>
      <p:sp>
        <p:nvSpPr>
          <p:cNvPr id="56" name="object 25">
            <a:extLst>
              <a:ext uri="{FF2B5EF4-FFF2-40B4-BE49-F238E27FC236}">
                <a16:creationId xmlns:a16="http://schemas.microsoft.com/office/drawing/2014/main" id="{D78BDA2A-BA33-41CF-B040-0D0F49BE156F}"/>
              </a:ext>
            </a:extLst>
          </p:cNvPr>
          <p:cNvSpPr txBox="1"/>
          <p:nvPr/>
        </p:nvSpPr>
        <p:spPr>
          <a:xfrm>
            <a:off x="5216602" y="2280331"/>
            <a:ext cx="146214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Выращивание и сбор урожая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60" name="object 26">
            <a:extLst>
              <a:ext uri="{FF2B5EF4-FFF2-40B4-BE49-F238E27FC236}">
                <a16:creationId xmlns:a16="http://schemas.microsoft.com/office/drawing/2014/main" id="{DF7C1DE8-4FC8-43A7-9B21-8CCB83E5FA16}"/>
              </a:ext>
            </a:extLst>
          </p:cNvPr>
          <p:cNvSpPr txBox="1"/>
          <p:nvPr/>
        </p:nvSpPr>
        <p:spPr>
          <a:xfrm>
            <a:off x="7027025" y="2280331"/>
            <a:ext cx="1066578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Добыча материалов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61" name="object 27">
            <a:extLst>
              <a:ext uri="{FF2B5EF4-FFF2-40B4-BE49-F238E27FC236}">
                <a16:creationId xmlns:a16="http://schemas.microsoft.com/office/drawing/2014/main" id="{5E5CDFEE-7DBC-4B6C-A593-075C80035D35}"/>
              </a:ext>
            </a:extLst>
          </p:cNvPr>
          <p:cNvSpPr txBox="1"/>
          <p:nvPr/>
        </p:nvSpPr>
        <p:spPr>
          <a:xfrm>
            <a:off x="8555139" y="2280331"/>
            <a:ext cx="1386049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Очистка и контроль качества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62" name="object 28">
            <a:extLst>
              <a:ext uri="{FF2B5EF4-FFF2-40B4-BE49-F238E27FC236}">
                <a16:creationId xmlns:a16="http://schemas.microsoft.com/office/drawing/2014/main" id="{BC6F7C04-7FAF-4696-8B7B-1F4F28AA19E9}"/>
              </a:ext>
            </a:extLst>
          </p:cNvPr>
          <p:cNvSpPr txBox="1"/>
          <p:nvPr/>
        </p:nvSpPr>
        <p:spPr>
          <a:xfrm>
            <a:off x="10183105" y="2280331"/>
            <a:ext cx="1380039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Упаковка и дистрибуция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830986DE-85D9-4A50-B78A-BECD5D2E728A}"/>
              </a:ext>
            </a:extLst>
          </p:cNvPr>
          <p:cNvSpPr/>
          <p:nvPr/>
        </p:nvSpPr>
        <p:spPr>
          <a:xfrm>
            <a:off x="5801561" y="5793143"/>
            <a:ext cx="272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-</a:t>
            </a:r>
            <a:endParaRPr lang="uz-Cyrl-UZ" sz="12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4E4FF051-5E28-47F1-B987-B85285CC0EAE}"/>
              </a:ext>
            </a:extLst>
          </p:cNvPr>
          <p:cNvSpPr/>
          <p:nvPr/>
        </p:nvSpPr>
        <p:spPr>
          <a:xfrm>
            <a:off x="9141998" y="5876600"/>
            <a:ext cx="68320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45 tons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C35BAFC9-0ADB-4DCA-8E04-1229D9B3E1C9}"/>
              </a:ext>
            </a:extLst>
          </p:cNvPr>
          <p:cNvSpPr/>
          <p:nvPr/>
        </p:nvSpPr>
        <p:spPr>
          <a:xfrm>
            <a:off x="7942566" y="5876600"/>
            <a:ext cx="64633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10</a:t>
            </a:r>
            <a:r>
              <a:rPr lang="uz-Cyrl-UZ" sz="80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tons</a:t>
            </a:r>
            <a:endParaRPr lang="uz-Cyrl-UZ" sz="1050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2" name="Picture 2" descr="Фармацевтика ">
            <a:extLst>
              <a:ext uri="{FF2B5EF4-FFF2-40B4-BE49-F238E27FC236}">
                <a16:creationId xmlns:a16="http://schemas.microsoft.com/office/drawing/2014/main" id="{C7CB24FE-4E11-4C81-8855-8405D9801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250" y="4082393"/>
            <a:ext cx="419001" cy="41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5AB528CB-2120-4B20-B9F5-939F8930FB86}"/>
              </a:ext>
            </a:extLst>
          </p:cNvPr>
          <p:cNvSpPr/>
          <p:nvPr/>
        </p:nvSpPr>
        <p:spPr>
          <a:xfrm>
            <a:off x="6798567" y="5480203"/>
            <a:ext cx="83227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Экспорт</a:t>
            </a:r>
            <a:r>
              <a:rPr lang="uz-Cyrl-UZ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  <a:p>
            <a:pPr algn="ctr">
              <a:lnSpc>
                <a:spcPct val="100000"/>
              </a:lnSpc>
            </a:pPr>
            <a:endParaRPr lang="en-US" sz="1050" b="1" i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E06282C4-A198-4615-8990-9A457E3AEA7A}"/>
              </a:ext>
            </a:extLst>
          </p:cNvPr>
          <p:cNvSpPr/>
          <p:nvPr/>
        </p:nvSpPr>
        <p:spPr>
          <a:xfrm>
            <a:off x="5392580" y="5480203"/>
            <a:ext cx="127470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Производство</a:t>
            </a:r>
            <a:r>
              <a:rPr lang="uz-Cyrl-UZ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  <a:p>
            <a:pPr algn="ctr">
              <a:lnSpc>
                <a:spcPct val="100000"/>
              </a:lnSpc>
            </a:pPr>
            <a:endParaRPr lang="en-US" sz="1050" b="1" i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3" name="Picture 2" descr="Лекарственный препарат ">
            <a:extLst>
              <a:ext uri="{FF2B5EF4-FFF2-40B4-BE49-F238E27FC236}">
                <a16:creationId xmlns:a16="http://schemas.microsoft.com/office/drawing/2014/main" id="{EED844AF-AA34-4774-B46C-21C49F690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192" y="5836771"/>
            <a:ext cx="333108" cy="33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0B79ECCB-270B-4757-9594-CEC6508FA088}"/>
              </a:ext>
            </a:extLst>
          </p:cNvPr>
          <p:cNvSpPr/>
          <p:nvPr/>
        </p:nvSpPr>
        <p:spPr>
          <a:xfrm>
            <a:off x="10714252" y="5876600"/>
            <a:ext cx="76014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250 tons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31D4F6E8-48BB-4ACB-BC3E-5656CE8461B1}"/>
              </a:ext>
            </a:extLst>
          </p:cNvPr>
          <p:cNvSpPr/>
          <p:nvPr/>
        </p:nvSpPr>
        <p:spPr>
          <a:xfrm>
            <a:off x="7062658" y="5804788"/>
            <a:ext cx="272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-</a:t>
            </a:r>
            <a:endParaRPr lang="uz-Cyrl-UZ" sz="12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5" name="object 24">
            <a:extLst>
              <a:ext uri="{FF2B5EF4-FFF2-40B4-BE49-F238E27FC236}">
                <a16:creationId xmlns:a16="http://schemas.microsoft.com/office/drawing/2014/main" id="{601FD370-A734-4F07-8094-766F2D2370E7}"/>
              </a:ext>
            </a:extLst>
          </p:cNvPr>
          <p:cNvSpPr txBox="1"/>
          <p:nvPr/>
        </p:nvSpPr>
        <p:spPr>
          <a:xfrm>
            <a:off x="694188" y="5655345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Инфраструктура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Газ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м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Электричество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7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 err="1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КВч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Вода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м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78" name="object 24">
            <a:extLst>
              <a:ext uri="{FF2B5EF4-FFF2-40B4-BE49-F238E27FC236}">
                <a16:creationId xmlns:a16="http://schemas.microsoft.com/office/drawing/2014/main" id="{E636FABD-00F9-461A-B0C6-2CD706D10BB3}"/>
              </a:ext>
            </a:extLst>
          </p:cNvPr>
          <p:cNvSpPr txBox="1"/>
          <p:nvPr/>
        </p:nvSpPr>
        <p:spPr>
          <a:xfrm>
            <a:off x="221131" y="2129476"/>
            <a:ext cx="4113900" cy="168642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Льготы и преференции 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ru-RU" sz="1100" spc="-25" dirty="0">
                <a:solidFill>
                  <a:srgbClr val="00425F"/>
                </a:solidFill>
                <a:latin typeface="Montserrat" pitchFamily="2" charset="-52"/>
              </a:rPr>
              <a:t>Инфраструктуры за счет государства </a:t>
            </a:r>
            <a:r>
              <a:rPr lang="en-US" sz="1100" spc="-25" dirty="0">
                <a:solidFill>
                  <a:srgbClr val="00425F"/>
                </a:solidFill>
                <a:latin typeface="Montserrat" pitchFamily="2" charset="-52"/>
              </a:rPr>
              <a:t>*</a:t>
            </a:r>
            <a:r>
              <a:rPr lang="ru-RU" sz="11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</a:t>
            </a:r>
            <a:r>
              <a:rPr lang="ru-RU" sz="1100" i="1" spc="-25" dirty="0">
                <a:solidFill>
                  <a:srgbClr val="00425F"/>
                </a:solidFill>
                <a:latin typeface="Montserrat" pitchFamily="2" charset="-52"/>
              </a:rPr>
              <a:t>если стоимость проекта превышает более 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15 </a:t>
            </a:r>
            <a:r>
              <a:rPr lang="ru-RU" sz="1100" i="1" spc="-25" dirty="0">
                <a:solidFill>
                  <a:srgbClr val="00425F"/>
                </a:solidFill>
                <a:latin typeface="Montserrat" pitchFamily="2" charset="-52"/>
              </a:rPr>
              <a:t>млн </a:t>
            </a:r>
            <a:r>
              <a:rPr lang="ru-RU" sz="1100" i="1" spc="-25" dirty="0" err="1">
                <a:solidFill>
                  <a:srgbClr val="00425F"/>
                </a:solidFill>
                <a:latin typeface="Montserrat" pitchFamily="2" charset="-52"/>
              </a:rPr>
              <a:t>долл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По всей республике </a:t>
            </a: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</a:rPr>
              <a:t>27 СЭЗ </a:t>
            </a: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предлагают налоговые льготы на землю, имущество, воду и налог на прибыль предприятий.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(НДС - применяется для инвестиций свыше </a:t>
            </a: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</a:rPr>
              <a:t>3</a:t>
            </a: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 млн долларов США)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79" name="Схема 78">
            <a:extLst>
              <a:ext uri="{FF2B5EF4-FFF2-40B4-BE49-F238E27FC236}">
                <a16:creationId xmlns:a16="http://schemas.microsoft.com/office/drawing/2014/main" id="{77ACDC61-DBA4-41C0-A9DF-B7756F1432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5400984"/>
              </p:ext>
            </p:extLst>
          </p:nvPr>
        </p:nvGraphicFramePr>
        <p:xfrm>
          <a:off x="192837" y="3835854"/>
          <a:ext cx="4015948" cy="1807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0" name="Picture 2" descr="Fire ">
            <a:extLst>
              <a:ext uri="{FF2B5EF4-FFF2-40B4-BE49-F238E27FC236}">
                <a16:creationId xmlns:a16="http://schemas.microsoft.com/office/drawing/2014/main" id="{7C20C9A7-B061-4A14-922B-D66419C2B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5" y="5950354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6FF49F0E-06D4-4589-BB9A-80F4D703BA58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385" y="6237698"/>
            <a:ext cx="252000" cy="252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CA1EA12D-00E9-43D3-B4C9-CFBC8948F389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5636" y="6533795"/>
            <a:ext cx="252000" cy="252000"/>
          </a:xfrm>
          <a:prstGeom prst="rect">
            <a:avLst/>
          </a:prstGeom>
        </p:spPr>
      </p:pic>
      <p:pic>
        <p:nvPicPr>
          <p:cNvPr id="67" name="Picture 6">
            <a:extLst>
              <a:ext uri="{FF2B5EF4-FFF2-40B4-BE49-F238E27FC236}">
                <a16:creationId xmlns:a16="http://schemas.microsoft.com/office/drawing/2014/main" id="{41DC9458-2AF4-4380-9F9C-0F2467E31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BA7FC807-E8AA-48F2-99D0-F5A8EE84A9C0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-14179" y="-792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41264" y="123952"/>
            <a:ext cx="9394319" cy="56682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Приглашаем инвестировать в производство </a:t>
            </a:r>
            <a:r>
              <a:rPr lang="ru-RU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глицирризиновой</a:t>
            </a: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кислоты в Узбекистане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843270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222964" y="861584"/>
            <a:ext cx="626618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00425F"/>
                </a:solidFill>
                <a:latin typeface="Montserrat" pitchFamily="2" charset="-52"/>
              </a:rPr>
              <a:t>Конкуренция: Узбекистан предлагает высококонкурентную структуру операционных затрат на производство готовой продукции на международном уровне</a:t>
            </a:r>
            <a:endParaRPr sz="14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02910" y="4524196"/>
            <a:ext cx="6826775" cy="2092432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	Местные производители фармацевтических препаратов могут получить выгоду от: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Повсеместного использования кислоты в пищевой, косметической и фармацевтической промышленности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Доступности квалифицированной и неквалифицированной рабочей силы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Возможности заполнить пустующую нишу на рынке CA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Развитие инфраструктуры за счет государства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Стимулы: Свободные экономические зоны предлагают налоговые льготы на землю, налог на прибыль предприятий, воду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82" name="object 2">
            <a:extLst>
              <a:ext uri="{FF2B5EF4-FFF2-40B4-BE49-F238E27FC236}">
                <a16:creationId xmlns:a16="http://schemas.microsoft.com/office/drawing/2014/main" id="{ED6A94CC-A0B7-462E-B336-2D5A89B873B0}"/>
              </a:ext>
            </a:extLst>
          </p:cNvPr>
          <p:cNvSpPr/>
          <p:nvPr/>
        </p:nvSpPr>
        <p:spPr>
          <a:xfrm>
            <a:off x="7059280" y="2270665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6947679"/>
              </p:ext>
            </p:extLst>
          </p:nvPr>
        </p:nvGraphicFramePr>
        <p:xfrm>
          <a:off x="7333833" y="4435955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7099573" y="4151604"/>
            <a:ext cx="495175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рабочей силы в медицинской сфере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369932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704449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082723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4" name="Таблица 7">
            <a:extLst>
              <a:ext uri="{FF2B5EF4-FFF2-40B4-BE49-F238E27FC236}">
                <a16:creationId xmlns:a16="http://schemas.microsoft.com/office/drawing/2014/main" id="{E8907A14-88E2-4C96-A37E-98E43BDAC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951015"/>
              </p:ext>
            </p:extLst>
          </p:nvPr>
        </p:nvGraphicFramePr>
        <p:xfrm>
          <a:off x="184849" y="21356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Китай 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968  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268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1,3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Франция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195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5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Малайзия 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92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17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9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Испания 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62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2,2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Индия 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49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37                    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Германия 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89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25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США</a:t>
                      </a: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46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4,5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834072"/>
                  </a:ext>
                </a:extLst>
              </a:tr>
            </a:tbl>
          </a:graphicData>
        </a:graphic>
      </p:graphicFrame>
      <p:grpSp>
        <p:nvGrpSpPr>
          <p:cNvPr id="115" name="object 43">
            <a:extLst>
              <a:ext uri="{FF2B5EF4-FFF2-40B4-BE49-F238E27FC236}">
                <a16:creationId xmlns:a16="http://schemas.microsoft.com/office/drawing/2014/main" id="{BB8B9628-84FF-481A-948F-313981FAA53B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117" name="object 44">
              <a:extLst>
                <a:ext uri="{FF2B5EF4-FFF2-40B4-BE49-F238E27FC236}">
                  <a16:creationId xmlns:a16="http://schemas.microsoft.com/office/drawing/2014/main" id="{0CAB9299-DFF1-4B1E-8317-68F785DA58BA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142" name="object 45">
              <a:extLst>
                <a:ext uri="{FF2B5EF4-FFF2-40B4-BE49-F238E27FC236}">
                  <a16:creationId xmlns:a16="http://schemas.microsoft.com/office/drawing/2014/main" id="{FFF4853E-19FC-4774-A5A8-312DE0C1732C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143" name="object 46">
              <a:extLst>
                <a:ext uri="{FF2B5EF4-FFF2-40B4-BE49-F238E27FC236}">
                  <a16:creationId xmlns:a16="http://schemas.microsoft.com/office/drawing/2014/main" id="{0868B653-C78A-4BA3-83F7-94D5EC704EC9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144" name="object 47">
              <a:extLst>
                <a:ext uri="{FF2B5EF4-FFF2-40B4-BE49-F238E27FC236}">
                  <a16:creationId xmlns:a16="http://schemas.microsoft.com/office/drawing/2014/main" id="{A630399B-5104-4590-A759-679BBE96A048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145" name="object 48">
            <a:extLst>
              <a:ext uri="{FF2B5EF4-FFF2-40B4-BE49-F238E27FC236}">
                <a16:creationId xmlns:a16="http://schemas.microsoft.com/office/drawing/2014/main" id="{68FE6996-9CFD-4B6C-B204-3790D733AE94}"/>
              </a:ext>
            </a:extLst>
          </p:cNvPr>
          <p:cNvSpPr txBox="1"/>
          <p:nvPr/>
        </p:nvSpPr>
        <p:spPr>
          <a:xfrm>
            <a:off x="1456660" y="1644757"/>
            <a:ext cx="1264920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Топ-7 экспортеров продукции, млн долл. США</a:t>
            </a:r>
            <a:endParaRPr lang="uz-Cyrl-UZ" sz="800" spc="-20" dirty="0">
              <a:solidFill>
                <a:srgbClr val="6D6E71"/>
              </a:solidFill>
              <a:latin typeface="Montserrat" pitchFamily="2" charset="-52"/>
            </a:endParaRPr>
          </a:p>
        </p:txBody>
      </p:sp>
      <p:sp>
        <p:nvSpPr>
          <p:cNvPr id="146" name="object 49">
            <a:extLst>
              <a:ext uri="{FF2B5EF4-FFF2-40B4-BE49-F238E27FC236}">
                <a16:creationId xmlns:a16="http://schemas.microsoft.com/office/drawing/2014/main" id="{52E9B797-6324-4354-8675-2A9C96B73CE3}"/>
              </a:ext>
            </a:extLst>
          </p:cNvPr>
          <p:cNvSpPr txBox="1"/>
          <p:nvPr/>
        </p:nvSpPr>
        <p:spPr>
          <a:xfrm>
            <a:off x="4154058" y="1642702"/>
            <a:ext cx="1329390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заработная плата, тыс. долл. США в месяц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47" name="object 50">
            <a:extLst>
              <a:ext uri="{FF2B5EF4-FFF2-40B4-BE49-F238E27FC236}">
                <a16:creationId xmlns:a16="http://schemas.microsoft.com/office/drawing/2014/main" id="{E1F065FA-0DFF-4EB0-99B1-D6E59BE04C91}"/>
              </a:ext>
            </a:extLst>
          </p:cNvPr>
          <p:cNvSpPr txBox="1"/>
          <p:nvPr/>
        </p:nvSpPr>
        <p:spPr>
          <a:xfrm>
            <a:off x="5495658" y="1634175"/>
            <a:ext cx="1314450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стоимость электроэнергии, центов США за м3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48" name="object 49">
            <a:extLst>
              <a:ext uri="{FF2B5EF4-FFF2-40B4-BE49-F238E27FC236}">
                <a16:creationId xmlns:a16="http://schemas.microsoft.com/office/drawing/2014/main" id="{140DAB4B-502A-4C68-9906-DE266E1F2965}"/>
              </a:ext>
            </a:extLst>
          </p:cNvPr>
          <p:cNvSpPr txBox="1"/>
          <p:nvPr/>
        </p:nvSpPr>
        <p:spPr>
          <a:xfrm>
            <a:off x="2789439" y="1639394"/>
            <a:ext cx="1428115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Импорт кислоты в Узбекистан, тыс. долл. США</a:t>
            </a:r>
            <a:endParaRPr lang="uz-Cyrl-UZ" sz="800" dirty="0">
              <a:latin typeface="Montserrat" pitchFamily="2" charset="-52"/>
              <a:cs typeface="Arial MT"/>
            </a:endParaRPr>
          </a:p>
        </p:txBody>
      </p:sp>
      <p:sp>
        <p:nvSpPr>
          <p:cNvPr id="149" name="object 20">
            <a:extLst>
              <a:ext uri="{FF2B5EF4-FFF2-40B4-BE49-F238E27FC236}">
                <a16:creationId xmlns:a16="http://schemas.microsoft.com/office/drawing/2014/main" id="{09E87F95-D199-4AE3-8391-28F1C1697D0C}"/>
              </a:ext>
            </a:extLst>
          </p:cNvPr>
          <p:cNvSpPr/>
          <p:nvPr/>
        </p:nvSpPr>
        <p:spPr>
          <a:xfrm>
            <a:off x="1517194" y="2200536"/>
            <a:ext cx="864000" cy="16839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0" name="object 20">
            <a:extLst>
              <a:ext uri="{FF2B5EF4-FFF2-40B4-BE49-F238E27FC236}">
                <a16:creationId xmlns:a16="http://schemas.microsoft.com/office/drawing/2014/main" id="{637F6122-E30F-4220-9D17-0D3F092CDCDA}"/>
              </a:ext>
            </a:extLst>
          </p:cNvPr>
          <p:cNvSpPr/>
          <p:nvPr/>
        </p:nvSpPr>
        <p:spPr>
          <a:xfrm>
            <a:off x="1517194" y="2456836"/>
            <a:ext cx="36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51" name="object 20">
            <a:extLst>
              <a:ext uri="{FF2B5EF4-FFF2-40B4-BE49-F238E27FC236}">
                <a16:creationId xmlns:a16="http://schemas.microsoft.com/office/drawing/2014/main" id="{9E35A90F-0E63-461D-B1D3-182081B12F71}"/>
              </a:ext>
            </a:extLst>
          </p:cNvPr>
          <p:cNvSpPr/>
          <p:nvPr/>
        </p:nvSpPr>
        <p:spPr>
          <a:xfrm>
            <a:off x="1517194" y="2732121"/>
            <a:ext cx="21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2" name="object 20">
            <a:extLst>
              <a:ext uri="{FF2B5EF4-FFF2-40B4-BE49-F238E27FC236}">
                <a16:creationId xmlns:a16="http://schemas.microsoft.com/office/drawing/2014/main" id="{B3278B06-0DEA-4857-A621-579B99F14B9E}"/>
              </a:ext>
            </a:extLst>
          </p:cNvPr>
          <p:cNvSpPr/>
          <p:nvPr/>
        </p:nvSpPr>
        <p:spPr>
          <a:xfrm>
            <a:off x="1517194" y="3013430"/>
            <a:ext cx="18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3" name="object 20">
            <a:extLst>
              <a:ext uri="{FF2B5EF4-FFF2-40B4-BE49-F238E27FC236}">
                <a16:creationId xmlns:a16="http://schemas.microsoft.com/office/drawing/2014/main" id="{EEF15D99-C549-47E5-822F-BA56A5425CF1}"/>
              </a:ext>
            </a:extLst>
          </p:cNvPr>
          <p:cNvSpPr/>
          <p:nvPr/>
        </p:nvSpPr>
        <p:spPr>
          <a:xfrm>
            <a:off x="1517194" y="3304493"/>
            <a:ext cx="14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4" name="object 20">
            <a:extLst>
              <a:ext uri="{FF2B5EF4-FFF2-40B4-BE49-F238E27FC236}">
                <a16:creationId xmlns:a16="http://schemas.microsoft.com/office/drawing/2014/main" id="{0770AD54-BE88-4DBD-AC47-DAC750A9DAA1}"/>
              </a:ext>
            </a:extLst>
          </p:cNvPr>
          <p:cNvSpPr/>
          <p:nvPr/>
        </p:nvSpPr>
        <p:spPr>
          <a:xfrm>
            <a:off x="1512747" y="3555827"/>
            <a:ext cx="10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5" name="object 20">
            <a:extLst>
              <a:ext uri="{FF2B5EF4-FFF2-40B4-BE49-F238E27FC236}">
                <a16:creationId xmlns:a16="http://schemas.microsoft.com/office/drawing/2014/main" id="{FB44E528-3C20-4644-8925-5E28790E5B53}"/>
              </a:ext>
            </a:extLst>
          </p:cNvPr>
          <p:cNvSpPr/>
          <p:nvPr/>
        </p:nvSpPr>
        <p:spPr>
          <a:xfrm>
            <a:off x="1512587" y="3839141"/>
            <a:ext cx="10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6" name="object 20">
            <a:extLst>
              <a:ext uri="{FF2B5EF4-FFF2-40B4-BE49-F238E27FC236}">
                <a16:creationId xmlns:a16="http://schemas.microsoft.com/office/drawing/2014/main" id="{A2070967-1CED-4205-9C16-D88A7AF375BB}"/>
              </a:ext>
            </a:extLst>
          </p:cNvPr>
          <p:cNvSpPr/>
          <p:nvPr/>
        </p:nvSpPr>
        <p:spPr>
          <a:xfrm>
            <a:off x="2833468" y="2185586"/>
            <a:ext cx="86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8" name="object 20">
            <a:extLst>
              <a:ext uri="{FF2B5EF4-FFF2-40B4-BE49-F238E27FC236}">
                <a16:creationId xmlns:a16="http://schemas.microsoft.com/office/drawing/2014/main" id="{286FEBB5-24A1-41E4-B11C-62ABFB4646DF}"/>
              </a:ext>
            </a:extLst>
          </p:cNvPr>
          <p:cNvSpPr/>
          <p:nvPr/>
        </p:nvSpPr>
        <p:spPr>
          <a:xfrm flipH="1">
            <a:off x="2834429" y="2732145"/>
            <a:ext cx="18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r>
              <a:rPr lang="ru-RU" dirty="0">
                <a:latin typeface="Montserrat" pitchFamily="2" charset="-52"/>
              </a:rPr>
              <a:t>   </a:t>
            </a:r>
            <a:endParaRPr dirty="0">
              <a:latin typeface="Montserrat" pitchFamily="2" charset="-52"/>
            </a:endParaRPr>
          </a:p>
        </p:txBody>
      </p:sp>
      <p:sp>
        <p:nvSpPr>
          <p:cNvPr id="160" name="object 20">
            <a:extLst>
              <a:ext uri="{FF2B5EF4-FFF2-40B4-BE49-F238E27FC236}">
                <a16:creationId xmlns:a16="http://schemas.microsoft.com/office/drawing/2014/main" id="{C961F280-0FB2-442F-8D1A-4E604B053856}"/>
              </a:ext>
            </a:extLst>
          </p:cNvPr>
          <p:cNvSpPr/>
          <p:nvPr/>
        </p:nvSpPr>
        <p:spPr>
          <a:xfrm>
            <a:off x="4155800" y="2468126"/>
            <a:ext cx="50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61" name="object 20">
            <a:extLst>
              <a:ext uri="{FF2B5EF4-FFF2-40B4-BE49-F238E27FC236}">
                <a16:creationId xmlns:a16="http://schemas.microsoft.com/office/drawing/2014/main" id="{97D7154F-64A9-4A82-BE1D-D18AB67136E0}"/>
              </a:ext>
            </a:extLst>
          </p:cNvPr>
          <p:cNvSpPr/>
          <p:nvPr/>
        </p:nvSpPr>
        <p:spPr>
          <a:xfrm>
            <a:off x="4152627" y="2739552"/>
            <a:ext cx="28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2" name="object 20">
            <a:extLst>
              <a:ext uri="{FF2B5EF4-FFF2-40B4-BE49-F238E27FC236}">
                <a16:creationId xmlns:a16="http://schemas.microsoft.com/office/drawing/2014/main" id="{82A62EBE-DD42-47C9-AB62-6995AAF313E1}"/>
              </a:ext>
            </a:extLst>
          </p:cNvPr>
          <p:cNvSpPr/>
          <p:nvPr/>
        </p:nvSpPr>
        <p:spPr>
          <a:xfrm>
            <a:off x="4147522" y="2189555"/>
            <a:ext cx="32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3" name="object 20">
            <a:extLst>
              <a:ext uri="{FF2B5EF4-FFF2-40B4-BE49-F238E27FC236}">
                <a16:creationId xmlns:a16="http://schemas.microsoft.com/office/drawing/2014/main" id="{0F7F8FCA-5020-4330-AA43-54E42AB5C67E}"/>
              </a:ext>
            </a:extLst>
          </p:cNvPr>
          <p:cNvSpPr/>
          <p:nvPr/>
        </p:nvSpPr>
        <p:spPr>
          <a:xfrm>
            <a:off x="4152626" y="3014621"/>
            <a:ext cx="39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4" name="object 20">
            <a:extLst>
              <a:ext uri="{FF2B5EF4-FFF2-40B4-BE49-F238E27FC236}">
                <a16:creationId xmlns:a16="http://schemas.microsoft.com/office/drawing/2014/main" id="{D214FCBD-E01E-4B52-B1BD-899C2D3557BF}"/>
              </a:ext>
            </a:extLst>
          </p:cNvPr>
          <p:cNvSpPr/>
          <p:nvPr/>
        </p:nvSpPr>
        <p:spPr>
          <a:xfrm>
            <a:off x="4153927" y="3299567"/>
            <a:ext cx="3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5" name="object 20">
            <a:extLst>
              <a:ext uri="{FF2B5EF4-FFF2-40B4-BE49-F238E27FC236}">
                <a16:creationId xmlns:a16="http://schemas.microsoft.com/office/drawing/2014/main" id="{E933C3FA-FD97-4388-B6CE-48359428C2E2}"/>
              </a:ext>
            </a:extLst>
          </p:cNvPr>
          <p:cNvSpPr/>
          <p:nvPr/>
        </p:nvSpPr>
        <p:spPr>
          <a:xfrm>
            <a:off x="4155800" y="3566910"/>
            <a:ext cx="57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6" name="object 20">
            <a:extLst>
              <a:ext uri="{FF2B5EF4-FFF2-40B4-BE49-F238E27FC236}">
                <a16:creationId xmlns:a16="http://schemas.microsoft.com/office/drawing/2014/main" id="{4387D381-EAC8-4CCE-9F29-E1756E3364CD}"/>
              </a:ext>
            </a:extLst>
          </p:cNvPr>
          <p:cNvSpPr/>
          <p:nvPr/>
        </p:nvSpPr>
        <p:spPr>
          <a:xfrm>
            <a:off x="4155124" y="3833446"/>
            <a:ext cx="72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7" name="object 31">
            <a:extLst>
              <a:ext uri="{FF2B5EF4-FFF2-40B4-BE49-F238E27FC236}">
                <a16:creationId xmlns:a16="http://schemas.microsoft.com/office/drawing/2014/main" id="{B4C46530-7B7C-4ACB-AAD9-A5F35908D94E}"/>
              </a:ext>
            </a:extLst>
          </p:cNvPr>
          <p:cNvSpPr txBox="1"/>
          <p:nvPr/>
        </p:nvSpPr>
        <p:spPr>
          <a:xfrm>
            <a:off x="402862" y="4078250"/>
            <a:ext cx="1061721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Узбекистан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68" name="object 20">
            <a:extLst>
              <a:ext uri="{FF2B5EF4-FFF2-40B4-BE49-F238E27FC236}">
                <a16:creationId xmlns:a16="http://schemas.microsoft.com/office/drawing/2014/main" id="{DCB1452B-E366-4060-B5F6-4181130894E6}"/>
              </a:ext>
            </a:extLst>
          </p:cNvPr>
          <p:cNvSpPr/>
          <p:nvPr/>
        </p:nvSpPr>
        <p:spPr>
          <a:xfrm>
            <a:off x="5457792" y="2475039"/>
            <a:ext cx="50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9" name="object 20">
            <a:extLst>
              <a:ext uri="{FF2B5EF4-FFF2-40B4-BE49-F238E27FC236}">
                <a16:creationId xmlns:a16="http://schemas.microsoft.com/office/drawing/2014/main" id="{0F4DC469-1DAC-453A-83BA-7EC74339D28D}"/>
              </a:ext>
            </a:extLst>
          </p:cNvPr>
          <p:cNvSpPr/>
          <p:nvPr/>
        </p:nvSpPr>
        <p:spPr>
          <a:xfrm>
            <a:off x="5469821" y="2180425"/>
            <a:ext cx="50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0" name="object 20">
            <a:extLst>
              <a:ext uri="{FF2B5EF4-FFF2-40B4-BE49-F238E27FC236}">
                <a16:creationId xmlns:a16="http://schemas.microsoft.com/office/drawing/2014/main" id="{E699B1DF-D5CE-46EF-ACCB-E8B8A44C5AC7}"/>
              </a:ext>
            </a:extLst>
          </p:cNvPr>
          <p:cNvSpPr/>
          <p:nvPr/>
        </p:nvSpPr>
        <p:spPr>
          <a:xfrm>
            <a:off x="5469821" y="3004574"/>
            <a:ext cx="61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1" name="object 20">
            <a:extLst>
              <a:ext uri="{FF2B5EF4-FFF2-40B4-BE49-F238E27FC236}">
                <a16:creationId xmlns:a16="http://schemas.microsoft.com/office/drawing/2014/main" id="{EED3242D-F814-4489-BC49-3E94CCB1E9C9}"/>
              </a:ext>
            </a:extLst>
          </p:cNvPr>
          <p:cNvSpPr/>
          <p:nvPr/>
        </p:nvSpPr>
        <p:spPr>
          <a:xfrm>
            <a:off x="5472252" y="2729649"/>
            <a:ext cx="39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2" name="object 20">
            <a:extLst>
              <a:ext uri="{FF2B5EF4-FFF2-40B4-BE49-F238E27FC236}">
                <a16:creationId xmlns:a16="http://schemas.microsoft.com/office/drawing/2014/main" id="{D9685F54-FB8C-4B34-88D1-8C99BC260ECE}"/>
              </a:ext>
            </a:extLst>
          </p:cNvPr>
          <p:cNvSpPr/>
          <p:nvPr/>
        </p:nvSpPr>
        <p:spPr>
          <a:xfrm>
            <a:off x="5469821" y="3299567"/>
            <a:ext cx="43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3" name="object 20">
            <a:extLst>
              <a:ext uri="{FF2B5EF4-FFF2-40B4-BE49-F238E27FC236}">
                <a16:creationId xmlns:a16="http://schemas.microsoft.com/office/drawing/2014/main" id="{60A475E3-2C96-46C6-BEB0-4A090E07721C}"/>
              </a:ext>
            </a:extLst>
          </p:cNvPr>
          <p:cNvSpPr/>
          <p:nvPr/>
        </p:nvSpPr>
        <p:spPr>
          <a:xfrm>
            <a:off x="5469821" y="3566910"/>
            <a:ext cx="97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4" name="object 20">
            <a:extLst>
              <a:ext uri="{FF2B5EF4-FFF2-40B4-BE49-F238E27FC236}">
                <a16:creationId xmlns:a16="http://schemas.microsoft.com/office/drawing/2014/main" id="{78F9CC5B-85D7-4E8F-9551-1613018427C1}"/>
              </a:ext>
            </a:extLst>
          </p:cNvPr>
          <p:cNvSpPr/>
          <p:nvPr/>
        </p:nvSpPr>
        <p:spPr>
          <a:xfrm>
            <a:off x="5469823" y="3841835"/>
            <a:ext cx="43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6" name="object 20">
            <a:extLst>
              <a:ext uri="{FF2B5EF4-FFF2-40B4-BE49-F238E27FC236}">
                <a16:creationId xmlns:a16="http://schemas.microsoft.com/office/drawing/2014/main" id="{A2C09DB4-F28A-42DC-B549-6ECE9C6BD03B}"/>
              </a:ext>
            </a:extLst>
          </p:cNvPr>
          <p:cNvSpPr/>
          <p:nvPr/>
        </p:nvSpPr>
        <p:spPr>
          <a:xfrm>
            <a:off x="4152338" y="4127545"/>
            <a:ext cx="3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7" name="object 20">
            <a:extLst>
              <a:ext uri="{FF2B5EF4-FFF2-40B4-BE49-F238E27FC236}">
                <a16:creationId xmlns:a16="http://schemas.microsoft.com/office/drawing/2014/main" id="{701684BA-29C6-48AE-A062-52C713E374E1}"/>
              </a:ext>
            </a:extLst>
          </p:cNvPr>
          <p:cNvSpPr/>
          <p:nvPr/>
        </p:nvSpPr>
        <p:spPr>
          <a:xfrm>
            <a:off x="5469821" y="4106824"/>
            <a:ext cx="32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94" name="Picture 14" descr="Узбекистан ">
            <a:extLst>
              <a:ext uri="{FF2B5EF4-FFF2-40B4-BE49-F238E27FC236}">
                <a16:creationId xmlns:a16="http://schemas.microsoft.com/office/drawing/2014/main" id="{86138C4E-56CE-410D-8233-CEFB4A73A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4" y="4130703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2" name="Graphic 4">
            <a:extLst>
              <a:ext uri="{FF2B5EF4-FFF2-40B4-BE49-F238E27FC236}">
                <a16:creationId xmlns:a16="http://schemas.microsoft.com/office/drawing/2014/main" id="{943D35DC-05B4-457B-A370-73EA6822C2FA}"/>
              </a:ext>
            </a:extLst>
          </p:cNvPr>
          <p:cNvGrpSpPr/>
          <p:nvPr/>
        </p:nvGrpSpPr>
        <p:grpSpPr>
          <a:xfrm>
            <a:off x="8092639" y="2373641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203" name="Freeform: Shape 6">
              <a:extLst>
                <a:ext uri="{FF2B5EF4-FFF2-40B4-BE49-F238E27FC236}">
                  <a16:creationId xmlns:a16="http://schemas.microsoft.com/office/drawing/2014/main" id="{E73C7384-4A7A-4C95-B732-D7E3F2B284EC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4" name="Freeform: Shape 7">
              <a:extLst>
                <a:ext uri="{FF2B5EF4-FFF2-40B4-BE49-F238E27FC236}">
                  <a16:creationId xmlns:a16="http://schemas.microsoft.com/office/drawing/2014/main" id="{0A960976-9940-49F7-8FBA-01B8DFD27A48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5" name="Freeform: Shape 8">
              <a:extLst>
                <a:ext uri="{FF2B5EF4-FFF2-40B4-BE49-F238E27FC236}">
                  <a16:creationId xmlns:a16="http://schemas.microsoft.com/office/drawing/2014/main" id="{A9570A21-9156-449D-86F5-00DF14A1BF56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6" name="Freeform: Shape 9">
              <a:extLst>
                <a:ext uri="{FF2B5EF4-FFF2-40B4-BE49-F238E27FC236}">
                  <a16:creationId xmlns:a16="http://schemas.microsoft.com/office/drawing/2014/main" id="{F584982E-3280-48BA-9F2A-2A11F427E390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7" name="Freeform: Shape 10">
              <a:extLst>
                <a:ext uri="{FF2B5EF4-FFF2-40B4-BE49-F238E27FC236}">
                  <a16:creationId xmlns:a16="http://schemas.microsoft.com/office/drawing/2014/main" id="{3A60B0F1-B440-4B18-88D1-79805F972936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8" name="Freeform: Shape 11">
              <a:extLst>
                <a:ext uri="{FF2B5EF4-FFF2-40B4-BE49-F238E27FC236}">
                  <a16:creationId xmlns:a16="http://schemas.microsoft.com/office/drawing/2014/main" id="{61B43886-C3C2-4E1A-9FEE-40DF9A959B1D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09" name="Freeform: Shape 12">
              <a:extLst>
                <a:ext uri="{FF2B5EF4-FFF2-40B4-BE49-F238E27FC236}">
                  <a16:creationId xmlns:a16="http://schemas.microsoft.com/office/drawing/2014/main" id="{AE092659-F3D5-4DD7-BA50-F81A02146775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0" name="Freeform: Shape 13">
              <a:extLst>
                <a:ext uri="{FF2B5EF4-FFF2-40B4-BE49-F238E27FC236}">
                  <a16:creationId xmlns:a16="http://schemas.microsoft.com/office/drawing/2014/main" id="{FAE6B090-21D0-4059-BF5C-DF268959BAB9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11" name="Freeform: Shape 14">
              <a:extLst>
                <a:ext uri="{FF2B5EF4-FFF2-40B4-BE49-F238E27FC236}">
                  <a16:creationId xmlns:a16="http://schemas.microsoft.com/office/drawing/2014/main" id="{DD19B841-1FED-4431-939E-20F2500C44C6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2" name="Freeform: Shape 15">
              <a:extLst>
                <a:ext uri="{FF2B5EF4-FFF2-40B4-BE49-F238E27FC236}">
                  <a16:creationId xmlns:a16="http://schemas.microsoft.com/office/drawing/2014/main" id="{3EEA3E52-4DD6-4104-B0F6-078F042B9479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13" name="Freeform: Shape 16">
              <a:extLst>
                <a:ext uri="{FF2B5EF4-FFF2-40B4-BE49-F238E27FC236}">
                  <a16:creationId xmlns:a16="http://schemas.microsoft.com/office/drawing/2014/main" id="{82E89811-EC93-4DB0-902F-677519FCCE9F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4" name="Freeform: Shape 17">
              <a:extLst>
                <a:ext uri="{FF2B5EF4-FFF2-40B4-BE49-F238E27FC236}">
                  <a16:creationId xmlns:a16="http://schemas.microsoft.com/office/drawing/2014/main" id="{5BF0AB4E-10C3-4831-81B4-1A0D7CB5CB99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5" name="Freeform: Shape 18">
              <a:extLst>
                <a:ext uri="{FF2B5EF4-FFF2-40B4-BE49-F238E27FC236}">
                  <a16:creationId xmlns:a16="http://schemas.microsoft.com/office/drawing/2014/main" id="{09AA972D-E3C2-4381-A0CA-904FF15183F2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srgbClr val="A6A6A6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16" name="Freeform: Shape 19">
              <a:extLst>
                <a:ext uri="{FF2B5EF4-FFF2-40B4-BE49-F238E27FC236}">
                  <a16:creationId xmlns:a16="http://schemas.microsoft.com/office/drawing/2014/main" id="{4C0F2A09-6C61-4DAE-932A-A14B654EDF44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7" name="Freeform: Shape 20">
              <a:extLst>
                <a:ext uri="{FF2B5EF4-FFF2-40B4-BE49-F238E27FC236}">
                  <a16:creationId xmlns:a16="http://schemas.microsoft.com/office/drawing/2014/main" id="{27128A83-29F4-4B5D-ABBD-6DE61142C9BD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8" name="Freeform: Shape 21">
              <a:extLst>
                <a:ext uri="{FF2B5EF4-FFF2-40B4-BE49-F238E27FC236}">
                  <a16:creationId xmlns:a16="http://schemas.microsoft.com/office/drawing/2014/main" id="{92044BD1-FBEC-427C-A070-0AC1FB9C78A6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9" name="Freeform: Shape 22">
              <a:extLst>
                <a:ext uri="{FF2B5EF4-FFF2-40B4-BE49-F238E27FC236}">
                  <a16:creationId xmlns:a16="http://schemas.microsoft.com/office/drawing/2014/main" id="{FD134714-6354-446D-B0A7-6CA47CB5510F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220" name="Table 24">
            <a:extLst>
              <a:ext uri="{FF2B5EF4-FFF2-40B4-BE49-F238E27FC236}">
                <a16:creationId xmlns:a16="http://schemas.microsoft.com/office/drawing/2014/main" id="{C0D42774-E8DB-46EC-864E-813D4B6F3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292005"/>
              </p:ext>
            </p:extLst>
          </p:nvPr>
        </p:nvGraphicFramePr>
        <p:xfrm>
          <a:off x="7099573" y="3465691"/>
          <a:ext cx="141468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856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algn="ctr">
                        <a:spcAft>
                          <a:spcPts val="488"/>
                        </a:spcAft>
                      </a:pPr>
                      <a:r>
                        <a:rPr lang="ru-RU" sz="800" dirty="0" err="1">
                          <a:solidFill>
                            <a:srgbClr val="00425F"/>
                          </a:solidFill>
                          <a:latin typeface="Montserrat" pitchFamily="2" charset="-52"/>
                        </a:rPr>
                        <a:t>Джиззакская</a:t>
                      </a:r>
                      <a:r>
                        <a:rPr lang="ru-RU" sz="800" dirty="0">
                          <a:solidFill>
                            <a:srgbClr val="00425F"/>
                          </a:solidFill>
                          <a:latin typeface="Montserrat" pitchFamily="2" charset="-52"/>
                        </a:rPr>
                        <a:t> область </a:t>
                      </a:r>
                      <a:endParaRPr lang="en-GB" sz="800" dirty="0">
                        <a:solidFill>
                          <a:srgbClr val="00425F"/>
                        </a:solidFill>
                        <a:latin typeface="Montserrat" pitchFamily="2" charset="-52"/>
                      </a:endParaRP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Размер 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20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500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км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 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1,3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млн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221" name="Rectangle 21">
            <a:extLst>
              <a:ext uri="{FF2B5EF4-FFF2-40B4-BE49-F238E27FC236}">
                <a16:creationId xmlns:a16="http://schemas.microsoft.com/office/drawing/2014/main" id="{FCEC694F-E7A6-4776-B513-489647E0DE34}"/>
              </a:ext>
            </a:extLst>
          </p:cNvPr>
          <p:cNvSpPr/>
          <p:nvPr/>
        </p:nvSpPr>
        <p:spPr>
          <a:xfrm>
            <a:off x="10715434" y="2676800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ru-RU" sz="800" dirty="0" err="1">
                <a:solidFill>
                  <a:srgbClr val="00425F"/>
                </a:solidFill>
                <a:latin typeface="Montserrat" pitchFamily="2" charset="-52"/>
              </a:rPr>
              <a:t>Джиззакская</a:t>
            </a:r>
            <a:r>
              <a:rPr lang="ru-RU" sz="800" dirty="0">
                <a:solidFill>
                  <a:srgbClr val="00425F"/>
                </a:solidFill>
                <a:latin typeface="Montserrat" pitchFamily="2" charset="-52"/>
              </a:rPr>
              <a:t> область </a:t>
            </a:r>
            <a:endParaRPr lang="en-GB" sz="800" dirty="0">
              <a:solidFill>
                <a:srgbClr val="00425F"/>
              </a:solidFill>
              <a:latin typeface="Montserrat" pitchFamily="2" charset="-52"/>
            </a:endParaRPr>
          </a:p>
        </p:txBody>
      </p:sp>
      <p:cxnSp>
        <p:nvCxnSpPr>
          <p:cNvPr id="222" name="Connector: Elbow 26">
            <a:extLst>
              <a:ext uri="{FF2B5EF4-FFF2-40B4-BE49-F238E27FC236}">
                <a16:creationId xmlns:a16="http://schemas.microsoft.com/office/drawing/2014/main" id="{C3384EC7-1691-4F18-A7AE-48A0726C8287}"/>
              </a:ext>
            </a:extLst>
          </p:cNvPr>
          <p:cNvCxnSpPr>
            <a:cxnSpLocks/>
            <a:stCxn id="221" idx="1"/>
          </p:cNvCxnSpPr>
          <p:nvPr/>
        </p:nvCxnSpPr>
        <p:spPr>
          <a:xfrm rot="10800000" flipV="1">
            <a:off x="10147606" y="2814524"/>
            <a:ext cx="567829" cy="654788"/>
          </a:xfrm>
          <a:prstGeom prst="bentConnector2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Соединенные Штаты Америки ">
            <a:extLst>
              <a:ext uri="{FF2B5EF4-FFF2-40B4-BE49-F238E27FC236}">
                <a16:creationId xmlns:a16="http://schemas.microsoft.com/office/drawing/2014/main" id="{B0EB6AE2-CCD2-44A0-A636-3E17F9E84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4" y="3852091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object 20">
            <a:extLst>
              <a:ext uri="{FF2B5EF4-FFF2-40B4-BE49-F238E27FC236}">
                <a16:creationId xmlns:a16="http://schemas.microsoft.com/office/drawing/2014/main" id="{5E9155E2-5E28-42D0-AEED-83A2CA036797}"/>
              </a:ext>
            </a:extLst>
          </p:cNvPr>
          <p:cNvSpPr/>
          <p:nvPr/>
        </p:nvSpPr>
        <p:spPr>
          <a:xfrm>
            <a:off x="2832688" y="3291178"/>
            <a:ext cx="36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5" name="Picture 6" descr="Китай ">
            <a:extLst>
              <a:ext uri="{FF2B5EF4-FFF2-40B4-BE49-F238E27FC236}">
                <a16:creationId xmlns:a16="http://schemas.microsoft.com/office/drawing/2014/main" id="{0F7A2FA3-E531-4D11-8BB8-621409E12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4" y="2169625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Франция ">
            <a:extLst>
              <a:ext uri="{FF2B5EF4-FFF2-40B4-BE49-F238E27FC236}">
                <a16:creationId xmlns:a16="http://schemas.microsoft.com/office/drawing/2014/main" id="{DFFACAFB-8C11-4FEC-88A5-F2F0E9ED6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4" y="2448236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Малайзия ">
            <a:extLst>
              <a:ext uri="{FF2B5EF4-FFF2-40B4-BE49-F238E27FC236}">
                <a16:creationId xmlns:a16="http://schemas.microsoft.com/office/drawing/2014/main" id="{F2D53D29-ACCF-4272-9E0C-330295F47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4" y="2726847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Мир ">
            <a:extLst>
              <a:ext uri="{FF2B5EF4-FFF2-40B4-BE49-F238E27FC236}">
                <a16:creationId xmlns:a16="http://schemas.microsoft.com/office/drawing/2014/main" id="{D5072665-5041-4C55-90E9-49A8E8FF2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4" y="3005458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Флаг ">
            <a:extLst>
              <a:ext uri="{FF2B5EF4-FFF2-40B4-BE49-F238E27FC236}">
                <a16:creationId xmlns:a16="http://schemas.microsoft.com/office/drawing/2014/main" id="{C749A72B-C259-4012-98D5-9F2CB7A98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4" y="328406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Германия ">
            <a:extLst>
              <a:ext uri="{FF2B5EF4-FFF2-40B4-BE49-F238E27FC236}">
                <a16:creationId xmlns:a16="http://schemas.microsoft.com/office/drawing/2014/main" id="{72235F33-7368-443B-8406-77877A7D8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4" y="3573480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object 20">
            <a:extLst>
              <a:ext uri="{FF2B5EF4-FFF2-40B4-BE49-F238E27FC236}">
                <a16:creationId xmlns:a16="http://schemas.microsoft.com/office/drawing/2014/main" id="{814AB48D-9FCE-4EAF-B217-9D66ED4055A5}"/>
              </a:ext>
            </a:extLst>
          </p:cNvPr>
          <p:cNvSpPr/>
          <p:nvPr/>
        </p:nvSpPr>
        <p:spPr>
          <a:xfrm>
            <a:off x="2834086" y="3561024"/>
            <a:ext cx="57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37BAF35-03E1-43D9-8A29-EB7D873C261C}"/>
              </a:ext>
            </a:extLst>
          </p:cNvPr>
          <p:cNvSpPr txBox="1"/>
          <p:nvPr/>
        </p:nvSpPr>
        <p:spPr>
          <a:xfrm>
            <a:off x="6627719" y="666150"/>
            <a:ext cx="2548558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Торговые соглашения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095659F3-1411-48D4-BB71-36420A204359}"/>
              </a:ext>
            </a:extLst>
          </p:cNvPr>
          <p:cNvSpPr/>
          <p:nvPr/>
        </p:nvSpPr>
        <p:spPr>
          <a:xfrm>
            <a:off x="9535583" y="1226625"/>
            <a:ext cx="648000" cy="648000"/>
          </a:xfrm>
          <a:prstGeom prst="ellipse">
            <a:avLst/>
          </a:prstGeom>
          <a:blipFill>
            <a:blip r:embed="rId1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A0C55160-E172-4838-80A3-BC917F4FEA97}"/>
              </a:ext>
            </a:extLst>
          </p:cNvPr>
          <p:cNvSpPr/>
          <p:nvPr/>
        </p:nvSpPr>
        <p:spPr>
          <a:xfrm>
            <a:off x="6831118" y="1226625"/>
            <a:ext cx="648000" cy="648000"/>
          </a:xfrm>
          <a:prstGeom prst="ellipse">
            <a:avLst/>
          </a:prstGeom>
          <a:blipFill>
            <a:blip r:embed="rId2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bject 31">
            <a:extLst>
              <a:ext uri="{FF2B5EF4-FFF2-40B4-BE49-F238E27FC236}">
                <a16:creationId xmlns:a16="http://schemas.microsoft.com/office/drawing/2014/main" id="{61CA1FC4-6BC4-46DA-8F9F-4F5F63C808AD}"/>
              </a:ext>
            </a:extLst>
          </p:cNvPr>
          <p:cNvSpPr txBox="1"/>
          <p:nvPr/>
        </p:nvSpPr>
        <p:spPr>
          <a:xfrm>
            <a:off x="7539844" y="1114959"/>
            <a:ext cx="1876714" cy="982319"/>
          </a:xfrm>
          <a:prstGeom prst="rect">
            <a:avLst/>
          </a:prstGeom>
          <a:ln>
            <a:solidFill>
              <a:srgbClr val="CCEBEE"/>
            </a:solidFill>
          </a:ln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Соглашение GSP+ позволяет экспортировать в ЕС по сниженным или нулевым тарифам 6 200 наименований товаров.</a:t>
            </a:r>
            <a:endParaRPr sz="105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97" name="object 31">
            <a:extLst>
              <a:ext uri="{FF2B5EF4-FFF2-40B4-BE49-F238E27FC236}">
                <a16:creationId xmlns:a16="http://schemas.microsoft.com/office/drawing/2014/main" id="{90FCC69E-5B82-43FC-B4FE-8D73B6CCB0E2}"/>
              </a:ext>
            </a:extLst>
          </p:cNvPr>
          <p:cNvSpPr txBox="1"/>
          <p:nvPr/>
        </p:nvSpPr>
        <p:spPr>
          <a:xfrm>
            <a:off x="10236115" y="1105434"/>
            <a:ext cx="1880615" cy="820736"/>
          </a:xfrm>
          <a:prstGeom prst="rect">
            <a:avLst/>
          </a:prstGeom>
          <a:ln>
            <a:solidFill>
              <a:srgbClr val="CCEBEE"/>
            </a:solidFill>
          </a:ln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Соглашение о свободной торговле СНГ создает более интегрированный и открытый рынок со странами СНГ.</a:t>
            </a:r>
            <a:endParaRPr sz="105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DEDF1D8-A5E6-4138-84CF-183AAC2C52A4}"/>
              </a:ext>
            </a:extLst>
          </p:cNvPr>
          <p:cNvSpPr txBox="1"/>
          <p:nvPr/>
        </p:nvSpPr>
        <p:spPr>
          <a:xfrm>
            <a:off x="6627719" y="2243648"/>
            <a:ext cx="2548558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Локация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00" name="Picture 6">
            <a:extLst>
              <a:ext uri="{FF2B5EF4-FFF2-40B4-BE49-F238E27FC236}">
                <a16:creationId xmlns:a16="http://schemas.microsoft.com/office/drawing/2014/main" id="{58A04176-71B9-4CCA-B45F-B6176AEB5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A20EFDD0-6A10-4199-BB3F-0DC970A0E3FC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 стратегическом международном логистическом коридоре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65" name="Picture 6">
            <a:extLst>
              <a:ext uri="{FF2B5EF4-FFF2-40B4-BE49-F238E27FC236}">
                <a16:creationId xmlns:a16="http://schemas.microsoft.com/office/drawing/2014/main" id="{FE649810-4D2E-4A1B-9846-628A8065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70553569-BAA9-4FBC-8C48-1A0E209B2AA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584468"/>
            <a:ext cx="2702987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90 стран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Разнообразный выбор из 59 перевозчиков в аэропорту Узбекистана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11 аэропортов по всей стране, основные аэропорты — Ташкент, Самарканд и Бухара</a:t>
            </a:r>
            <a:endParaRPr lang="en-US"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206681" y="52299"/>
            <a:ext cx="1027079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Отличное воздушное сообщение с Ташкентом и другими аэропортами Узбекистана и мира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1AD1002C-3A32-4CC5-9B87-7FD359C53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01F03-7193-4947-8CD5-032451DC54D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3478</TotalTime>
  <Words>612</Words>
  <Application>Microsoft Office PowerPoint</Application>
  <PresentationFormat>Широкоэкранный</PresentationFormat>
  <Paragraphs>165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AZIMJON ISMATOV</cp:lastModifiedBy>
  <cp:revision>148</cp:revision>
  <dcterms:created xsi:type="dcterms:W3CDTF">2024-07-25T07:55:13Z</dcterms:created>
  <dcterms:modified xsi:type="dcterms:W3CDTF">2025-04-27T13:26:44Z</dcterms:modified>
</cp:coreProperties>
</file>