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59" d="100"/>
          <a:sy n="59" d="100"/>
        </p:scale>
        <p:origin x="63" y="1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заведения: 7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образования: 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выпускников: 1 200</a:t>
          </a:r>
          <a:endParaRPr lang="en-US" sz="1400" dirty="0">
            <a:latin typeface="Montserrat" pitchFamily="2" charset="-52"/>
          </a:endParaRP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заведения: 7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образования: 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выпускников: 1 200</a:t>
          </a:r>
          <a:endParaRPr lang="en-US" sz="1400" kern="1200" dirty="0">
            <a:latin typeface="Montserrat" pitchFamily="2" charset="-52"/>
          </a:endParaRP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216037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662265" y="188542"/>
            <a:ext cx="490272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медицинских изделий</a:t>
            </a:r>
            <a:endParaRPr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01083"/>
            <a:ext cx="2663205" cy="90537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завода по производству медицинских изделий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786063" y="1147108"/>
            <a:ext cx="1747200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90 млн 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231061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782642"/>
            <a:ext cx="219265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 производственных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318429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медицинских изделий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71724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~350 сотрудников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02254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88715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5272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5232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22721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объект с производственной мощностью 550-600 тыс. единиц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глюкометров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тонометров, термометров,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пульсоксиметров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и компрессорных ингаляторов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49899" y="1801026"/>
            <a:ext cx="630655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для производства медицинских изделий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33058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8224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76971" y="53757"/>
            <a:ext cx="239159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22652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5094491"/>
            <a:ext cx="677739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медицинскими изделиями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04144"/>
            <a:ext cx="5013136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47556"/>
            <a:ext cx="5003611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29192" y="5581465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105051" y="5581465"/>
            <a:ext cx="1262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6045628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89822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421782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6093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493917"/>
            <a:ext cx="532959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8723663" y="5581465"/>
            <a:ext cx="1682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 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(Ц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14487"/>
            <a:ext cx="2874941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Рынки России, Европы, </a:t>
            </a:r>
            <a:br>
              <a:rPr lang="ru-RU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Ближнего Востока</a:t>
            </a: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323946" y="2515853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Исследования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разработки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961226" y="2509933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инжиниринг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622439" y="2509933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проверка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406063" y="2502683"/>
            <a:ext cx="103177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качества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E8342BD-57BF-4950-9AB1-4EA197739827}"/>
              </a:ext>
            </a:extLst>
          </p:cNvPr>
          <p:cNvGrpSpPr/>
          <p:nvPr/>
        </p:nvGrpSpPr>
        <p:grpSpPr>
          <a:xfrm>
            <a:off x="5185713" y="4416772"/>
            <a:ext cx="516251" cy="253167"/>
            <a:chOff x="5176091" y="4144764"/>
            <a:chExt cx="516251" cy="253167"/>
          </a:xfrm>
        </p:grpSpPr>
        <p:pic>
          <p:nvPicPr>
            <p:cNvPr id="82" name="Picture 4" descr="Стоматологическая дрель – Бесплатные иконки: медицинский">
              <a:extLst>
                <a:ext uri="{FF2B5EF4-FFF2-40B4-BE49-F238E27FC236}">
                  <a16:creationId xmlns:a16="http://schemas.microsoft.com/office/drawing/2014/main" id="{CC8A5D3E-B9D1-4197-B86B-A286509BD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091" y="4153290"/>
              <a:ext cx="244641" cy="24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6" descr="Инструменты стоматолога – Бесплатные иконки: здравоохранение и медицина">
              <a:extLst>
                <a:ext uri="{FF2B5EF4-FFF2-40B4-BE49-F238E27FC236}">
                  <a16:creationId xmlns:a16="http://schemas.microsoft.com/office/drawing/2014/main" id="{F2E45EA3-7FC6-4B8D-ABC7-F09CD3A25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7700" y="4144764"/>
              <a:ext cx="244642" cy="244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767418" y="6106463"/>
            <a:ext cx="955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167 тыс. шт.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8989537" y="6106463"/>
            <a:ext cx="10038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500 тыс. шт.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9" name="Picture 2" descr="Стул стоматолога – Бесплатные иконки: здравоохранение и медицина">
            <a:extLst>
              <a:ext uri="{FF2B5EF4-FFF2-40B4-BE49-F238E27FC236}">
                <a16:creationId xmlns:a16="http://schemas.microsoft.com/office/drawing/2014/main" id="{23E1EDEB-FA42-4407-B927-F407AA1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20" y="6103689"/>
            <a:ext cx="272518" cy="2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168918" y="6106463"/>
            <a:ext cx="955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167 тыс. шт.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27C23A07-08B5-4699-99AD-00FE1EC903B9}"/>
              </a:ext>
            </a:extLst>
          </p:cNvPr>
          <p:cNvSpPr txBox="1"/>
          <p:nvPr/>
        </p:nvSpPr>
        <p:spPr>
          <a:xfrm>
            <a:off x="267594" y="54939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5" name="Схема 74">
            <a:extLst>
              <a:ext uri="{FF2B5EF4-FFF2-40B4-BE49-F238E27FC236}">
                <a16:creationId xmlns:a16="http://schemas.microsoft.com/office/drawing/2014/main" id="{3C71029C-5E74-4C6F-9D6D-FCF974ED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59713"/>
              </p:ext>
            </p:extLst>
          </p:nvPr>
        </p:nvGraphicFramePr>
        <p:xfrm>
          <a:off x="223227" y="377384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6" name="object 24">
            <a:extLst>
              <a:ext uri="{FF2B5EF4-FFF2-40B4-BE49-F238E27FC236}">
                <a16:creationId xmlns:a16="http://schemas.microsoft.com/office/drawing/2014/main" id="{DFDAF5E7-DCF5-4D0D-AC0E-EDEDE21A3588}"/>
              </a:ext>
            </a:extLst>
          </p:cNvPr>
          <p:cNvSpPr txBox="1"/>
          <p:nvPr/>
        </p:nvSpPr>
        <p:spPr>
          <a:xfrm>
            <a:off x="267594" y="2204976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5562" y="205814"/>
            <a:ext cx="811759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медицинских изделий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199735" y="8493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926195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414650"/>
            <a:ext cx="6563519" cy="234654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Местные производители медицинских приборов могут получить следующие преимущества: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Растет число больниц и спрос на медицинские приборы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Развитие существующей инфраструктуры и распределительных сетей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Развитие инфраструктуры за счет государства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воду.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879232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6601" y="4288088"/>
            <a:ext cx="4044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промышленности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4383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Сингапур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Великобритания</a:t>
                      </a:r>
                      <a:endParaRPr lang="en-US" sz="9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Нидерланды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08641" y="1638079"/>
            <a:ext cx="13358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медицинских изделий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 долларов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212989" y="1617842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93563" y="162715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</a:t>
            </a:r>
            <a:b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центов за м3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84874" y="1635457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медицинских приборов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644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54981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80225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20207" y="384676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202364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C6709D8-0AA9-4B42-A5F4-74F0640929DD}"/>
              </a:ext>
            </a:extLst>
          </p:cNvPr>
          <p:cNvSpPr/>
          <p:nvPr/>
        </p:nvSpPr>
        <p:spPr>
          <a:xfrm>
            <a:off x="2832688" y="2463533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48923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DA402B1-4CCF-438A-8F51-37B1A851E2CC}"/>
              </a:ext>
            </a:extLst>
          </p:cNvPr>
          <p:cNvSpPr/>
          <p:nvPr/>
        </p:nvSpPr>
        <p:spPr>
          <a:xfrm>
            <a:off x="2832686" y="3040711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2626" y="2200535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47941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55514" y="248258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307956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83688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50224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463722" y="4078250"/>
            <a:ext cx="1000862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69822" y="2205929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72258" y="2482583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2996185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69821" y="2738070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83688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50224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9B0E6621-45FA-4178-AE6C-A3FD110CB3BD}"/>
              </a:ext>
            </a:extLst>
          </p:cNvPr>
          <p:cNvSpPr/>
          <p:nvPr/>
        </p:nvSpPr>
        <p:spPr>
          <a:xfrm>
            <a:off x="2842211" y="3289070"/>
            <a:ext cx="10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D2FA7421-A1BD-44C9-98C3-6C24A1C9AD81}"/>
              </a:ext>
            </a:extLst>
          </p:cNvPr>
          <p:cNvSpPr/>
          <p:nvPr/>
        </p:nvSpPr>
        <p:spPr>
          <a:xfrm>
            <a:off x="2832688" y="358022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2E049BFA-631D-419E-91E5-7DE1E6971CB1}"/>
              </a:ext>
            </a:extLst>
          </p:cNvPr>
          <p:cNvSpPr/>
          <p:nvPr/>
        </p:nvSpPr>
        <p:spPr>
          <a:xfrm>
            <a:off x="2832688" y="3858623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409714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6" descr="Флаг США — Википедия">
            <a:extLst>
              <a:ext uri="{FF2B5EF4-FFF2-40B4-BE49-F238E27FC236}">
                <a16:creationId xmlns:a16="http://schemas.microsoft.com/office/drawing/2014/main" id="{BF3FB649-D4E6-4011-9920-723FC0C5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213236"/>
            <a:ext cx="169200" cy="1505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Германия ">
            <a:extLst>
              <a:ext uri="{FF2B5EF4-FFF2-40B4-BE49-F238E27FC236}">
                <a16:creationId xmlns:a16="http://schemas.microsoft.com/office/drawing/2014/main" id="{E752252A-3D7A-42C2-9C3D-D1FADEEF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4705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 descr="Флаг Японии ">
            <a:extLst>
              <a:ext uri="{FF2B5EF4-FFF2-40B4-BE49-F238E27FC236}">
                <a16:creationId xmlns:a16="http://schemas.microsoft.com/office/drawing/2014/main" id="{64FA3E79-6701-44FC-909A-9524A7D5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02248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8" descr="Китай ">
            <a:extLst>
              <a:ext uri="{FF2B5EF4-FFF2-40B4-BE49-F238E27FC236}">
                <a16:creationId xmlns:a16="http://schemas.microsoft.com/office/drawing/2014/main" id="{5DA3F5B6-2B4E-4950-ADBE-712754AC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3045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89099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586343" y="2815207"/>
            <a:ext cx="113550" cy="497797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52665" y="227773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Сингапур ">
            <a:extLst>
              <a:ext uri="{FF2B5EF4-FFF2-40B4-BE49-F238E27FC236}">
                <a16:creationId xmlns:a16="http://schemas.microsoft.com/office/drawing/2014/main" id="{6220120C-4D24-4367-8A59-D8889C03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275058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Флаг ">
            <a:extLst>
              <a:ext uri="{FF2B5EF4-FFF2-40B4-BE49-F238E27FC236}">
                <a16:creationId xmlns:a16="http://schemas.microsoft.com/office/drawing/2014/main" id="{074244A8-9D6C-4047-AD37-F6BA720A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57329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идерланды ">
            <a:extLst>
              <a:ext uri="{FF2B5EF4-FFF2-40B4-BE49-F238E27FC236}">
                <a16:creationId xmlns:a16="http://schemas.microsoft.com/office/drawing/2014/main" id="{B61DA1C4-B201-4947-940D-1F85249D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385572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object 20">
            <a:extLst>
              <a:ext uri="{FF2B5EF4-FFF2-40B4-BE49-F238E27FC236}">
                <a16:creationId xmlns:a16="http://schemas.microsoft.com/office/drawing/2014/main" id="{5CDA5B2B-50B5-40C6-AB52-1F39C52439FA}"/>
              </a:ext>
            </a:extLst>
          </p:cNvPr>
          <p:cNvSpPr/>
          <p:nvPr/>
        </p:nvSpPr>
        <p:spPr>
          <a:xfrm>
            <a:off x="1510669" y="410840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DC3930-2F9D-485D-8502-2419D2BA298A}"/>
              </a:ext>
            </a:extLst>
          </p:cNvPr>
          <p:cNvSpPr txBox="1"/>
          <p:nvPr/>
        </p:nvSpPr>
        <p:spPr>
          <a:xfrm>
            <a:off x="6835254" y="765241"/>
            <a:ext cx="264825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9EB4362E-BDBF-4E2C-AF39-897AA58A3F7F}"/>
              </a:ext>
            </a:extLst>
          </p:cNvPr>
          <p:cNvSpPr/>
          <p:nvPr/>
        </p:nvSpPr>
        <p:spPr>
          <a:xfrm>
            <a:off x="9668018" y="1393663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5E7A5C52-E2CD-4A2D-B18B-5F7928DE6160}"/>
              </a:ext>
            </a:extLst>
          </p:cNvPr>
          <p:cNvSpPr/>
          <p:nvPr/>
        </p:nvSpPr>
        <p:spPr>
          <a:xfrm>
            <a:off x="7008534" y="1400013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6F9601F6-92D9-4637-9215-6431CF76EB06}"/>
              </a:ext>
            </a:extLst>
          </p:cNvPr>
          <p:cNvSpPr txBox="1"/>
          <p:nvPr/>
        </p:nvSpPr>
        <p:spPr>
          <a:xfrm>
            <a:off x="7706602" y="1164271"/>
            <a:ext cx="187178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8" name="object 31">
            <a:extLst>
              <a:ext uri="{FF2B5EF4-FFF2-40B4-BE49-F238E27FC236}">
                <a16:creationId xmlns:a16="http://schemas.microsoft.com/office/drawing/2014/main" id="{309755F7-67ED-440F-87D1-E4249475A6C6}"/>
              </a:ext>
            </a:extLst>
          </p:cNvPr>
          <p:cNvSpPr txBox="1"/>
          <p:nvPr/>
        </p:nvSpPr>
        <p:spPr>
          <a:xfrm>
            <a:off x="10405650" y="1164271"/>
            <a:ext cx="168289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468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135</cp:revision>
  <dcterms:created xsi:type="dcterms:W3CDTF">2024-07-25T07:55:13Z</dcterms:created>
  <dcterms:modified xsi:type="dcterms:W3CDTF">2025-04-27T13:07:00Z</dcterms:modified>
</cp:coreProperties>
</file>