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C4BF"/>
    <a:srgbClr val="A6A6A6"/>
    <a:srgbClr val="B6E2E7"/>
    <a:srgbClr val="2F6EA4"/>
    <a:srgbClr val="6F9AC0"/>
    <a:srgbClr val="000000"/>
    <a:srgbClr val="3E77AB"/>
    <a:srgbClr val="79A0C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4" autoAdjust="0"/>
    <p:restoredTop sz="91086" autoAdjust="0"/>
  </p:normalViewPr>
  <p:slideViewPr>
    <p:cSldViewPr snapToGrid="0">
      <p:cViewPr varScale="1">
        <p:scale>
          <a:sx n="64" d="100"/>
          <a:sy n="64" d="100"/>
        </p:scale>
        <p:origin x="75" y="81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заведения: 7</a:t>
          </a:r>
          <a:endParaRPr lang="en-US" sz="1400" dirty="0">
            <a:latin typeface="Montserrat" pitchFamily="2" charset="-52"/>
          </a:endParaRP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образования: 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выпускников: 1 200</a:t>
          </a:r>
          <a:endParaRPr lang="en-US" sz="1400" dirty="0">
            <a:latin typeface="Montserrat" pitchFamily="2" charset="-52"/>
          </a:endParaRP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заведения: 7</a:t>
          </a:r>
          <a:endParaRPr lang="en-US" sz="1400" kern="1200" dirty="0">
            <a:latin typeface="Montserrat" pitchFamily="2" charset="-52"/>
          </a:endParaRP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образования: 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выпускников: 1 200</a:t>
          </a:r>
          <a:endParaRPr lang="en-US" sz="1400" kern="1200" dirty="0">
            <a:latin typeface="Montserrat" pitchFamily="2" charset="-52"/>
          </a:endParaRP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.png"/><Relationship Id="rId10" Type="http://schemas.openxmlformats.org/officeDocument/2006/relationships/diagramLayout" Target="../diagrams/layout1.xml"/><Relationship Id="rId4" Type="http://schemas.microsoft.com/office/2007/relationships/hdphoto" Target="../media/hdphoto1.wdp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diagramData" Target="../diagrams/data2.xml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object 5">
            <a:extLst>
              <a:ext uri="{FF2B5EF4-FFF2-40B4-BE49-F238E27FC236}">
                <a16:creationId xmlns:a16="http://schemas.microsoft.com/office/drawing/2014/main" id="{EA540C70-828C-4E17-BB0E-B6FFC6A0DF6A}"/>
              </a:ext>
            </a:extLst>
          </p:cNvPr>
          <p:cNvGrpSpPr/>
          <p:nvPr/>
        </p:nvGrpSpPr>
        <p:grpSpPr>
          <a:xfrm>
            <a:off x="7898" y="6337"/>
            <a:ext cx="12192000" cy="1085124"/>
            <a:chOff x="386994" y="0"/>
            <a:chExt cx="7173595" cy="1461135"/>
          </a:xfrm>
        </p:grpSpPr>
        <p:sp>
          <p:nvSpPr>
            <p:cNvPr id="62" name="object 6">
              <a:extLst>
                <a:ext uri="{FF2B5EF4-FFF2-40B4-BE49-F238E27FC236}">
                  <a16:creationId xmlns:a16="http://schemas.microsoft.com/office/drawing/2014/main" id="{54E5C9D1-D870-43DC-9CA6-673BB3B318AD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7">
              <a:extLst>
                <a:ext uri="{FF2B5EF4-FFF2-40B4-BE49-F238E27FC236}">
                  <a16:creationId xmlns:a16="http://schemas.microsoft.com/office/drawing/2014/main" id="{2EB4E5A8-2AC0-4074-8C0D-EDE9AA254612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60" name="object 3">
            <a:extLst>
              <a:ext uri="{FF2B5EF4-FFF2-40B4-BE49-F238E27FC236}">
                <a16:creationId xmlns:a16="http://schemas.microsoft.com/office/drawing/2014/main" id="{D6A8F9CD-FFBB-4BAC-A5F3-6228A9FFAB2B}"/>
              </a:ext>
            </a:extLst>
          </p:cNvPr>
          <p:cNvSpPr/>
          <p:nvPr/>
        </p:nvSpPr>
        <p:spPr>
          <a:xfrm>
            <a:off x="4592376" y="758766"/>
            <a:ext cx="7611111" cy="595778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09045" y="257533"/>
            <a:ext cx="829230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кислорода для медицинских учреждений</a:t>
            </a:r>
            <a:endParaRPr lang="en-US" b="1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47384" y="1142956"/>
            <a:ext cx="2611841" cy="102021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0" dirty="0">
                <a:solidFill>
                  <a:srgbClr val="00425F"/>
                </a:solidFill>
                <a:latin typeface="Montserrat" pitchFamily="2" charset="-52"/>
              </a:rPr>
              <a:t>Производство медицинского кислорода для удовлетворения потребностей больниц и учреждений здравоохранения</a:t>
            </a:r>
            <a:endParaRPr lang="uz-Cyrl-UZ" sz="1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9226" y="1054942"/>
            <a:ext cx="1804214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ru-RU" sz="1200" spc="-20" dirty="0">
                <a:solidFill>
                  <a:srgbClr val="00425F"/>
                </a:solidFill>
                <a:latin typeface="Montserrat" pitchFamily="2" charset="-52"/>
              </a:rPr>
              <a:t>15 млн долларов США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2A6ECBC-4D4C-41CB-88CD-CF83306340C1}"/>
              </a:ext>
            </a:extLst>
          </p:cNvPr>
          <p:cNvSpPr/>
          <p:nvPr/>
        </p:nvSpPr>
        <p:spPr>
          <a:xfrm>
            <a:off x="5075972" y="5285207"/>
            <a:ext cx="5431991" cy="346369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кислородом (2024 г.)</a:t>
            </a:r>
            <a:endParaRPr lang="en-US" sz="1400" b="1" dirty="0">
              <a:latin typeface="Montserrat" pitchFamily="2" charset="-52"/>
              <a:cs typeface="Arial MT"/>
            </a:endParaRPr>
          </a:p>
          <a:p>
            <a:endParaRPr lang="ru-RU" sz="1400" dirty="0">
              <a:latin typeface="Montserrat" pitchFamily="2" charset="-52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5972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67C851D2-048E-4DB3-813B-9FA8C005A6E6}"/>
              </a:ext>
            </a:extLst>
          </p:cNvPr>
          <p:cNvSpPr txBox="1"/>
          <p:nvPr/>
        </p:nvSpPr>
        <p:spPr>
          <a:xfrm>
            <a:off x="9270674" y="4755858"/>
            <a:ext cx="148259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120</a:t>
            </a:r>
            <a:r>
              <a:rPr lang="en-US"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28821" y="3715614"/>
            <a:ext cx="2076942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 производственных линий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CA3C689D-3508-44A1-9C7A-418175ACC5A6}"/>
              </a:ext>
            </a:extLst>
          </p:cNvPr>
          <p:cNvSpPr txBox="1"/>
          <p:nvPr/>
        </p:nvSpPr>
        <p:spPr>
          <a:xfrm>
            <a:off x="5880119" y="4616435"/>
            <a:ext cx="19739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Способность производить кислород в различных размерах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8474242" y="4603491"/>
            <a:ext cx="612000" cy="504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78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8543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5972" y="111437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производство медицинского кислорода с производительностью 150 тонн в год.</a:t>
            </a:r>
            <a:endParaRPr lang="en-US" sz="1400" u="sng" spc="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5972" y="1725529"/>
            <a:ext cx="6842907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кислорода для медицинских учреждений</a:t>
            </a:r>
            <a:endParaRPr lang="en-US" sz="1400" b="1" spc="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64" name="object 37">
            <a:extLst>
              <a:ext uri="{FF2B5EF4-FFF2-40B4-BE49-F238E27FC236}">
                <a16:creationId xmlns:a16="http://schemas.microsoft.com/office/drawing/2014/main" id="{C6F4F434-C9FC-46D0-8808-15F911496D05}"/>
              </a:ext>
            </a:extLst>
          </p:cNvPr>
          <p:cNvGrpSpPr/>
          <p:nvPr/>
        </p:nvGrpSpPr>
        <p:grpSpPr>
          <a:xfrm>
            <a:off x="5213698" y="3549220"/>
            <a:ext cx="3763686" cy="1418939"/>
            <a:chOff x="574175" y="7113598"/>
            <a:chExt cx="3350301" cy="1418939"/>
          </a:xfrm>
        </p:grpSpPr>
        <p:sp>
          <p:nvSpPr>
            <p:cNvPr id="68" name="object 38">
              <a:extLst>
                <a:ext uri="{FF2B5EF4-FFF2-40B4-BE49-F238E27FC236}">
                  <a16:creationId xmlns:a16="http://schemas.microsoft.com/office/drawing/2014/main" id="{ED50FA76-B8DB-4CE7-8790-0555EA7F0860}"/>
                </a:ext>
              </a:extLst>
            </p:cNvPr>
            <p:cNvSpPr/>
            <p:nvPr/>
          </p:nvSpPr>
          <p:spPr>
            <a:xfrm>
              <a:off x="574175" y="7113598"/>
              <a:ext cx="576827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4">
                  <a:moveTo>
                    <a:pt x="270002" y="0"/>
                  </a:moveTo>
                  <a:lnTo>
                    <a:pt x="221470" y="4350"/>
                  </a:lnTo>
                  <a:lnTo>
                    <a:pt x="175792" y="16892"/>
                  </a:lnTo>
                  <a:lnTo>
                    <a:pt x="133730" y="36864"/>
                  </a:lnTo>
                  <a:lnTo>
                    <a:pt x="96046" y="63503"/>
                  </a:lnTo>
                  <a:lnTo>
                    <a:pt x="63503" y="96046"/>
                  </a:lnTo>
                  <a:lnTo>
                    <a:pt x="36864" y="133730"/>
                  </a:lnTo>
                  <a:lnTo>
                    <a:pt x="16892" y="175792"/>
                  </a:lnTo>
                  <a:lnTo>
                    <a:pt x="4350" y="221470"/>
                  </a:lnTo>
                  <a:lnTo>
                    <a:pt x="0" y="270001"/>
                  </a:lnTo>
                  <a:lnTo>
                    <a:pt x="4350" y="318536"/>
                  </a:lnTo>
                  <a:lnTo>
                    <a:pt x="16892" y="364216"/>
                  </a:lnTo>
                  <a:lnTo>
                    <a:pt x="36864" y="406279"/>
                  </a:lnTo>
                  <a:lnTo>
                    <a:pt x="63503" y="443963"/>
                  </a:lnTo>
                  <a:lnTo>
                    <a:pt x="96046" y="476504"/>
                  </a:lnTo>
                  <a:lnTo>
                    <a:pt x="133730" y="503142"/>
                  </a:lnTo>
                  <a:lnTo>
                    <a:pt x="175792" y="523112"/>
                  </a:lnTo>
                  <a:lnTo>
                    <a:pt x="221470" y="535654"/>
                  </a:lnTo>
                  <a:lnTo>
                    <a:pt x="270002" y="540003"/>
                  </a:lnTo>
                  <a:lnTo>
                    <a:pt x="318533" y="535654"/>
                  </a:lnTo>
                  <a:lnTo>
                    <a:pt x="364211" y="523112"/>
                  </a:lnTo>
                  <a:lnTo>
                    <a:pt x="406273" y="503142"/>
                  </a:lnTo>
                  <a:lnTo>
                    <a:pt x="443957" y="476504"/>
                  </a:lnTo>
                  <a:lnTo>
                    <a:pt x="476500" y="443963"/>
                  </a:lnTo>
                  <a:lnTo>
                    <a:pt x="503139" y="406279"/>
                  </a:lnTo>
                  <a:lnTo>
                    <a:pt x="523111" y="364216"/>
                  </a:lnTo>
                  <a:lnTo>
                    <a:pt x="535653" y="318536"/>
                  </a:lnTo>
                  <a:lnTo>
                    <a:pt x="540004" y="270001"/>
                  </a:lnTo>
                  <a:lnTo>
                    <a:pt x="535653" y="221470"/>
                  </a:lnTo>
                  <a:lnTo>
                    <a:pt x="523111" y="175792"/>
                  </a:lnTo>
                  <a:lnTo>
                    <a:pt x="503139" y="133730"/>
                  </a:lnTo>
                  <a:lnTo>
                    <a:pt x="476500" y="96046"/>
                  </a:lnTo>
                  <a:lnTo>
                    <a:pt x="443957" y="63503"/>
                  </a:lnTo>
                  <a:lnTo>
                    <a:pt x="406273" y="36864"/>
                  </a:lnTo>
                  <a:lnTo>
                    <a:pt x="364211" y="16892"/>
                  </a:lnTo>
                  <a:lnTo>
                    <a:pt x="318533" y="4350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9" name="object 39">
              <a:extLst>
                <a:ext uri="{FF2B5EF4-FFF2-40B4-BE49-F238E27FC236}">
                  <a16:creationId xmlns:a16="http://schemas.microsoft.com/office/drawing/2014/main" id="{EFB4C399-90C6-4FE4-8D06-6A6AD73F6A99}"/>
                </a:ext>
              </a:extLst>
            </p:cNvPr>
            <p:cNvSpPr/>
            <p:nvPr/>
          </p:nvSpPr>
          <p:spPr>
            <a:xfrm>
              <a:off x="3573321" y="8297587"/>
              <a:ext cx="351155" cy="234950"/>
            </a:xfrm>
            <a:custGeom>
              <a:avLst/>
              <a:gdLst/>
              <a:ahLst/>
              <a:cxnLst/>
              <a:rect l="l" t="t" r="r" b="b"/>
              <a:pathLst>
                <a:path w="351155" h="234950">
                  <a:moveTo>
                    <a:pt x="186691" y="0"/>
                  </a:moveTo>
                  <a:lnTo>
                    <a:pt x="186691" y="88099"/>
                  </a:lnTo>
                  <a:lnTo>
                    <a:pt x="289003" y="87807"/>
                  </a:lnTo>
                  <a:lnTo>
                    <a:pt x="289003" y="73418"/>
                  </a:lnTo>
                  <a:lnTo>
                    <a:pt x="201322" y="73418"/>
                  </a:lnTo>
                  <a:lnTo>
                    <a:pt x="201322" y="14681"/>
                  </a:lnTo>
                  <a:lnTo>
                    <a:pt x="289003" y="14681"/>
                  </a:lnTo>
                  <a:lnTo>
                    <a:pt x="289003" y="292"/>
                  </a:lnTo>
                  <a:lnTo>
                    <a:pt x="186691" y="0"/>
                  </a:lnTo>
                  <a:close/>
                </a:path>
                <a:path w="351155" h="234950">
                  <a:moveTo>
                    <a:pt x="289003" y="14681"/>
                  </a:moveTo>
                  <a:lnTo>
                    <a:pt x="274652" y="14681"/>
                  </a:lnTo>
                  <a:lnTo>
                    <a:pt x="274652" y="73418"/>
                  </a:lnTo>
                  <a:lnTo>
                    <a:pt x="289003" y="73418"/>
                  </a:lnTo>
                  <a:lnTo>
                    <a:pt x="289003" y="14681"/>
                  </a:lnTo>
                  <a:close/>
                </a:path>
                <a:path w="351155" h="234950">
                  <a:moveTo>
                    <a:pt x="262307" y="58140"/>
                  </a:moveTo>
                  <a:lnTo>
                    <a:pt x="213057" y="58140"/>
                  </a:lnTo>
                  <a:lnTo>
                    <a:pt x="213057" y="63042"/>
                  </a:lnTo>
                  <a:lnTo>
                    <a:pt x="213247" y="64592"/>
                  </a:lnTo>
                  <a:lnTo>
                    <a:pt x="213425" y="64820"/>
                  </a:lnTo>
                  <a:lnTo>
                    <a:pt x="213666" y="65036"/>
                  </a:lnTo>
                  <a:lnTo>
                    <a:pt x="224741" y="65189"/>
                  </a:lnTo>
                  <a:lnTo>
                    <a:pt x="262307" y="65189"/>
                  </a:lnTo>
                  <a:lnTo>
                    <a:pt x="262307" y="58140"/>
                  </a:lnTo>
                  <a:close/>
                </a:path>
                <a:path w="351155" h="234950">
                  <a:moveTo>
                    <a:pt x="236138" y="36779"/>
                  </a:moveTo>
                  <a:lnTo>
                    <a:pt x="220092" y="36779"/>
                  </a:lnTo>
                  <a:lnTo>
                    <a:pt x="220092" y="51092"/>
                  </a:lnTo>
                  <a:lnTo>
                    <a:pt x="227128" y="51092"/>
                  </a:lnTo>
                  <a:lnTo>
                    <a:pt x="227230" y="38265"/>
                  </a:lnTo>
                  <a:lnTo>
                    <a:pt x="227319" y="37604"/>
                  </a:lnTo>
                  <a:lnTo>
                    <a:pt x="236392" y="37604"/>
                  </a:lnTo>
                  <a:lnTo>
                    <a:pt x="236138" y="36779"/>
                  </a:lnTo>
                  <a:close/>
                </a:path>
                <a:path w="351155" h="234950">
                  <a:moveTo>
                    <a:pt x="255468" y="37604"/>
                  </a:moveTo>
                  <a:lnTo>
                    <a:pt x="248147" y="37604"/>
                  </a:lnTo>
                  <a:lnTo>
                    <a:pt x="248236" y="51092"/>
                  </a:lnTo>
                  <a:lnTo>
                    <a:pt x="255271" y="51092"/>
                  </a:lnTo>
                  <a:lnTo>
                    <a:pt x="255361" y="39014"/>
                  </a:lnTo>
                  <a:lnTo>
                    <a:pt x="255468" y="37604"/>
                  </a:lnTo>
                  <a:close/>
                </a:path>
                <a:path w="351155" h="234950">
                  <a:moveTo>
                    <a:pt x="236392" y="37604"/>
                  </a:moveTo>
                  <a:lnTo>
                    <a:pt x="228398" y="37604"/>
                  </a:lnTo>
                  <a:lnTo>
                    <a:pt x="229097" y="38049"/>
                  </a:lnTo>
                  <a:lnTo>
                    <a:pt x="232284" y="41897"/>
                  </a:lnTo>
                  <a:lnTo>
                    <a:pt x="236983" y="39522"/>
                  </a:lnTo>
                  <a:lnTo>
                    <a:pt x="236392" y="37604"/>
                  </a:lnTo>
                  <a:close/>
                </a:path>
                <a:path w="351155" h="234950">
                  <a:moveTo>
                    <a:pt x="225109" y="24549"/>
                  </a:moveTo>
                  <a:lnTo>
                    <a:pt x="222671" y="24549"/>
                  </a:lnTo>
                  <a:lnTo>
                    <a:pt x="221032" y="25806"/>
                  </a:lnTo>
                  <a:lnTo>
                    <a:pt x="210758" y="36118"/>
                  </a:lnTo>
                  <a:lnTo>
                    <a:pt x="210237" y="37376"/>
                  </a:lnTo>
                  <a:lnTo>
                    <a:pt x="214835" y="40792"/>
                  </a:lnTo>
                  <a:lnTo>
                    <a:pt x="216105" y="40411"/>
                  </a:lnTo>
                  <a:lnTo>
                    <a:pt x="218851" y="37972"/>
                  </a:lnTo>
                  <a:lnTo>
                    <a:pt x="220092" y="36779"/>
                  </a:lnTo>
                  <a:lnTo>
                    <a:pt x="236138" y="36779"/>
                  </a:lnTo>
                  <a:lnTo>
                    <a:pt x="235523" y="34785"/>
                  </a:lnTo>
                  <a:lnTo>
                    <a:pt x="233135" y="32105"/>
                  </a:lnTo>
                  <a:lnTo>
                    <a:pt x="226658" y="25730"/>
                  </a:lnTo>
                  <a:lnTo>
                    <a:pt x="225109" y="24549"/>
                  </a:lnTo>
                  <a:close/>
                </a:path>
                <a:path w="351155" h="234950">
                  <a:moveTo>
                    <a:pt x="265226" y="37007"/>
                  </a:moveTo>
                  <a:lnTo>
                    <a:pt x="256021" y="37007"/>
                  </a:lnTo>
                  <a:lnTo>
                    <a:pt x="256770" y="37528"/>
                  </a:lnTo>
                  <a:lnTo>
                    <a:pt x="257392" y="38265"/>
                  </a:lnTo>
                  <a:lnTo>
                    <a:pt x="259170" y="40195"/>
                  </a:lnTo>
                  <a:lnTo>
                    <a:pt x="260390" y="40639"/>
                  </a:lnTo>
                  <a:lnTo>
                    <a:pt x="261888" y="39903"/>
                  </a:lnTo>
                  <a:lnTo>
                    <a:pt x="265495" y="37972"/>
                  </a:lnTo>
                  <a:lnTo>
                    <a:pt x="265226" y="37007"/>
                  </a:lnTo>
                  <a:close/>
                </a:path>
                <a:path w="351155" h="234950">
                  <a:moveTo>
                    <a:pt x="252135" y="22910"/>
                  </a:moveTo>
                  <a:lnTo>
                    <a:pt x="251982" y="22910"/>
                  </a:lnTo>
                  <a:lnTo>
                    <a:pt x="241860" y="33223"/>
                  </a:lnTo>
                  <a:lnTo>
                    <a:pt x="239598" y="35966"/>
                  </a:lnTo>
                  <a:lnTo>
                    <a:pt x="239473" y="37668"/>
                  </a:lnTo>
                  <a:lnTo>
                    <a:pt x="241949" y="40563"/>
                  </a:lnTo>
                  <a:lnTo>
                    <a:pt x="243168" y="40563"/>
                  </a:lnTo>
                  <a:lnTo>
                    <a:pt x="244337" y="39903"/>
                  </a:lnTo>
                  <a:lnTo>
                    <a:pt x="246737" y="38265"/>
                  </a:lnTo>
                  <a:lnTo>
                    <a:pt x="247817" y="37604"/>
                  </a:lnTo>
                  <a:lnTo>
                    <a:pt x="255468" y="37604"/>
                  </a:lnTo>
                  <a:lnTo>
                    <a:pt x="255513" y="37007"/>
                  </a:lnTo>
                  <a:lnTo>
                    <a:pt x="265226" y="37007"/>
                  </a:lnTo>
                  <a:lnTo>
                    <a:pt x="264936" y="35966"/>
                  </a:lnTo>
                  <a:lnTo>
                    <a:pt x="252135" y="22910"/>
                  </a:lnTo>
                  <a:close/>
                </a:path>
                <a:path w="351155" h="234950">
                  <a:moveTo>
                    <a:pt x="164416" y="0"/>
                  </a:moveTo>
                  <a:lnTo>
                    <a:pt x="62066" y="292"/>
                  </a:lnTo>
                  <a:lnTo>
                    <a:pt x="61966" y="83685"/>
                  </a:lnTo>
                  <a:lnTo>
                    <a:pt x="62066" y="87363"/>
                  </a:lnTo>
                  <a:lnTo>
                    <a:pt x="64513" y="87730"/>
                  </a:lnTo>
                  <a:lnTo>
                    <a:pt x="72695" y="87955"/>
                  </a:lnTo>
                  <a:lnTo>
                    <a:pt x="113374" y="88099"/>
                  </a:lnTo>
                  <a:lnTo>
                    <a:pt x="164416" y="88099"/>
                  </a:lnTo>
                  <a:lnTo>
                    <a:pt x="164416" y="73418"/>
                  </a:lnTo>
                  <a:lnTo>
                    <a:pt x="76468" y="73418"/>
                  </a:lnTo>
                  <a:lnTo>
                    <a:pt x="76468" y="14681"/>
                  </a:lnTo>
                  <a:lnTo>
                    <a:pt x="164416" y="14681"/>
                  </a:lnTo>
                  <a:lnTo>
                    <a:pt x="164416" y="0"/>
                  </a:lnTo>
                  <a:close/>
                </a:path>
                <a:path w="351155" h="234950">
                  <a:moveTo>
                    <a:pt x="164416" y="14681"/>
                  </a:moveTo>
                  <a:lnTo>
                    <a:pt x="149734" y="14681"/>
                  </a:lnTo>
                  <a:lnTo>
                    <a:pt x="149734" y="73418"/>
                  </a:lnTo>
                  <a:lnTo>
                    <a:pt x="164416" y="73418"/>
                  </a:lnTo>
                  <a:lnTo>
                    <a:pt x="164416" y="14681"/>
                  </a:lnTo>
                  <a:close/>
                </a:path>
                <a:path w="351155" h="234950">
                  <a:moveTo>
                    <a:pt x="138050" y="58140"/>
                  </a:moveTo>
                  <a:lnTo>
                    <a:pt x="88749" y="58140"/>
                  </a:lnTo>
                  <a:lnTo>
                    <a:pt x="88749" y="65189"/>
                  </a:lnTo>
                  <a:lnTo>
                    <a:pt x="137720" y="64896"/>
                  </a:lnTo>
                  <a:lnTo>
                    <a:pt x="137903" y="61696"/>
                  </a:lnTo>
                  <a:lnTo>
                    <a:pt x="138050" y="58140"/>
                  </a:lnTo>
                  <a:close/>
                </a:path>
                <a:path w="351155" h="234950">
                  <a:moveTo>
                    <a:pt x="131252" y="37604"/>
                  </a:moveTo>
                  <a:lnTo>
                    <a:pt x="123788" y="37604"/>
                  </a:lnTo>
                  <a:lnTo>
                    <a:pt x="123825" y="37972"/>
                  </a:lnTo>
                  <a:lnTo>
                    <a:pt x="123928" y="51168"/>
                  </a:lnTo>
                  <a:lnTo>
                    <a:pt x="127306" y="50952"/>
                  </a:lnTo>
                  <a:lnTo>
                    <a:pt x="130684" y="50799"/>
                  </a:lnTo>
                  <a:lnTo>
                    <a:pt x="131252" y="37604"/>
                  </a:lnTo>
                  <a:close/>
                </a:path>
                <a:path w="351155" h="234950">
                  <a:moveTo>
                    <a:pt x="102821" y="37007"/>
                  </a:moveTo>
                  <a:lnTo>
                    <a:pt x="95556" y="37007"/>
                  </a:lnTo>
                  <a:lnTo>
                    <a:pt x="95667" y="38557"/>
                  </a:lnTo>
                  <a:lnTo>
                    <a:pt x="95785" y="51092"/>
                  </a:lnTo>
                  <a:lnTo>
                    <a:pt x="102821" y="51092"/>
                  </a:lnTo>
                  <a:lnTo>
                    <a:pt x="102821" y="37007"/>
                  </a:lnTo>
                  <a:close/>
                </a:path>
                <a:path w="351155" h="234950">
                  <a:moveTo>
                    <a:pt x="111634" y="36779"/>
                  </a:moveTo>
                  <a:lnTo>
                    <a:pt x="102821" y="36779"/>
                  </a:lnTo>
                  <a:lnTo>
                    <a:pt x="104129" y="38049"/>
                  </a:lnTo>
                  <a:lnTo>
                    <a:pt x="106389" y="40043"/>
                  </a:lnTo>
                  <a:lnTo>
                    <a:pt x="107990" y="40639"/>
                  </a:lnTo>
                  <a:lnTo>
                    <a:pt x="110466" y="39306"/>
                  </a:lnTo>
                  <a:lnTo>
                    <a:pt x="111591" y="37668"/>
                  </a:lnTo>
                  <a:lnTo>
                    <a:pt x="111634" y="36779"/>
                  </a:lnTo>
                  <a:close/>
                </a:path>
                <a:path w="351155" h="234950">
                  <a:moveTo>
                    <a:pt x="127128" y="22910"/>
                  </a:moveTo>
                  <a:lnTo>
                    <a:pt x="116054" y="34188"/>
                  </a:lnTo>
                  <a:lnTo>
                    <a:pt x="115165" y="35369"/>
                  </a:lnTo>
                  <a:lnTo>
                    <a:pt x="115165" y="38341"/>
                  </a:lnTo>
                  <a:lnTo>
                    <a:pt x="115533" y="38938"/>
                  </a:lnTo>
                  <a:lnTo>
                    <a:pt x="116892" y="39674"/>
                  </a:lnTo>
                  <a:lnTo>
                    <a:pt x="118772" y="40639"/>
                  </a:lnTo>
                  <a:lnTo>
                    <a:pt x="120093" y="40347"/>
                  </a:lnTo>
                  <a:lnTo>
                    <a:pt x="121591" y="38557"/>
                  </a:lnTo>
                  <a:lnTo>
                    <a:pt x="121960" y="38049"/>
                  </a:lnTo>
                  <a:lnTo>
                    <a:pt x="122671" y="37604"/>
                  </a:lnTo>
                  <a:lnTo>
                    <a:pt x="131252" y="37604"/>
                  </a:lnTo>
                  <a:lnTo>
                    <a:pt x="131345" y="36931"/>
                  </a:lnTo>
                  <a:lnTo>
                    <a:pt x="139830" y="36931"/>
                  </a:lnTo>
                  <a:lnTo>
                    <a:pt x="139476" y="35890"/>
                  </a:lnTo>
                  <a:lnTo>
                    <a:pt x="139320" y="35369"/>
                  </a:lnTo>
                  <a:lnTo>
                    <a:pt x="136831" y="32626"/>
                  </a:lnTo>
                  <a:lnTo>
                    <a:pt x="133974" y="29743"/>
                  </a:lnTo>
                  <a:lnTo>
                    <a:pt x="127128" y="22910"/>
                  </a:lnTo>
                  <a:close/>
                </a:path>
                <a:path w="351155" h="234950">
                  <a:moveTo>
                    <a:pt x="139830" y="36931"/>
                  </a:moveTo>
                  <a:lnTo>
                    <a:pt x="131345" y="36931"/>
                  </a:lnTo>
                  <a:lnTo>
                    <a:pt x="133593" y="39598"/>
                  </a:lnTo>
                  <a:lnTo>
                    <a:pt x="136133" y="40639"/>
                  </a:lnTo>
                  <a:lnTo>
                    <a:pt x="138901" y="39154"/>
                  </a:lnTo>
                  <a:lnTo>
                    <a:pt x="139930" y="37223"/>
                  </a:lnTo>
                  <a:lnTo>
                    <a:pt x="139830" y="36931"/>
                  </a:lnTo>
                  <a:close/>
                </a:path>
                <a:path w="351155" h="234950">
                  <a:moveTo>
                    <a:pt x="99125" y="22910"/>
                  </a:moveTo>
                  <a:lnTo>
                    <a:pt x="98922" y="22910"/>
                  </a:lnTo>
                  <a:lnTo>
                    <a:pt x="86222" y="35890"/>
                  </a:lnTo>
                  <a:lnTo>
                    <a:pt x="85561" y="37972"/>
                  </a:lnTo>
                  <a:lnTo>
                    <a:pt x="89028" y="39827"/>
                  </a:lnTo>
                  <a:lnTo>
                    <a:pt x="90438" y="40487"/>
                  </a:lnTo>
                  <a:lnTo>
                    <a:pt x="92178" y="39966"/>
                  </a:lnTo>
                  <a:lnTo>
                    <a:pt x="94286" y="37604"/>
                  </a:lnTo>
                  <a:lnTo>
                    <a:pt x="95036" y="37007"/>
                  </a:lnTo>
                  <a:lnTo>
                    <a:pt x="102821" y="37007"/>
                  </a:lnTo>
                  <a:lnTo>
                    <a:pt x="102821" y="36779"/>
                  </a:lnTo>
                  <a:lnTo>
                    <a:pt x="111634" y="36779"/>
                  </a:lnTo>
                  <a:lnTo>
                    <a:pt x="111567" y="35890"/>
                  </a:lnTo>
                  <a:lnTo>
                    <a:pt x="109196" y="33223"/>
                  </a:lnTo>
                  <a:lnTo>
                    <a:pt x="99125" y="22910"/>
                  </a:lnTo>
                  <a:close/>
                </a:path>
                <a:path w="351155" h="234950">
                  <a:moveTo>
                    <a:pt x="312460" y="96091"/>
                  </a:moveTo>
                  <a:lnTo>
                    <a:pt x="98382" y="96091"/>
                  </a:lnTo>
                  <a:lnTo>
                    <a:pt x="57094" y="96218"/>
                  </a:lnTo>
                  <a:lnTo>
                    <a:pt x="14230" y="109172"/>
                  </a:lnTo>
                  <a:lnTo>
                    <a:pt x="0" y="140795"/>
                  </a:lnTo>
                  <a:lnTo>
                    <a:pt x="881" y="152860"/>
                  </a:lnTo>
                  <a:lnTo>
                    <a:pt x="28730" y="186896"/>
                  </a:lnTo>
                  <a:lnTo>
                    <a:pt x="108788" y="190833"/>
                  </a:lnTo>
                  <a:lnTo>
                    <a:pt x="256859" y="190833"/>
                  </a:lnTo>
                  <a:lnTo>
                    <a:pt x="298113" y="190579"/>
                  </a:lnTo>
                  <a:lnTo>
                    <a:pt x="337123" y="176609"/>
                  </a:lnTo>
                  <a:lnTo>
                    <a:pt x="337404" y="176228"/>
                  </a:lnTo>
                  <a:lnTo>
                    <a:pt x="107155" y="176228"/>
                  </a:lnTo>
                  <a:lnTo>
                    <a:pt x="45733" y="175847"/>
                  </a:lnTo>
                  <a:lnTo>
                    <a:pt x="14211" y="149431"/>
                  </a:lnTo>
                  <a:lnTo>
                    <a:pt x="13779" y="143081"/>
                  </a:lnTo>
                  <a:lnTo>
                    <a:pt x="13784" y="140541"/>
                  </a:lnTo>
                  <a:lnTo>
                    <a:pt x="40616" y="110823"/>
                  </a:lnTo>
                  <a:lnTo>
                    <a:pt x="337192" y="109934"/>
                  </a:lnTo>
                  <a:lnTo>
                    <a:pt x="334202" y="106886"/>
                  </a:lnTo>
                  <a:lnTo>
                    <a:pt x="326075" y="101425"/>
                  </a:lnTo>
                  <a:lnTo>
                    <a:pt x="316676" y="97488"/>
                  </a:lnTo>
                  <a:lnTo>
                    <a:pt x="312460" y="96091"/>
                  </a:lnTo>
                  <a:close/>
                </a:path>
                <a:path w="351155" h="234950">
                  <a:moveTo>
                    <a:pt x="337192" y="109934"/>
                  </a:moveTo>
                  <a:lnTo>
                    <a:pt x="234560" y="109934"/>
                  </a:lnTo>
                  <a:lnTo>
                    <a:pt x="300328" y="110315"/>
                  </a:lnTo>
                  <a:lnTo>
                    <a:pt x="309361" y="110569"/>
                  </a:lnTo>
                  <a:lnTo>
                    <a:pt x="336596" y="141176"/>
                  </a:lnTo>
                  <a:lnTo>
                    <a:pt x="336705" y="143081"/>
                  </a:lnTo>
                  <a:lnTo>
                    <a:pt x="335909" y="150447"/>
                  </a:lnTo>
                  <a:lnTo>
                    <a:pt x="305765" y="175847"/>
                  </a:lnTo>
                  <a:lnTo>
                    <a:pt x="245799" y="176228"/>
                  </a:lnTo>
                  <a:lnTo>
                    <a:pt x="337404" y="176228"/>
                  </a:lnTo>
                  <a:lnTo>
                    <a:pt x="346118" y="164417"/>
                  </a:lnTo>
                  <a:lnTo>
                    <a:pt x="350622" y="150955"/>
                  </a:lnTo>
                  <a:lnTo>
                    <a:pt x="350747" y="138636"/>
                  </a:lnTo>
                  <a:lnTo>
                    <a:pt x="350755" y="136223"/>
                  </a:lnTo>
                  <a:lnTo>
                    <a:pt x="346127" y="121999"/>
                  </a:lnTo>
                  <a:lnTo>
                    <a:pt x="340929" y="113744"/>
                  </a:lnTo>
                  <a:lnTo>
                    <a:pt x="337192" y="109934"/>
                  </a:lnTo>
                  <a:close/>
                </a:path>
                <a:path w="351155" h="234950">
                  <a:moveTo>
                    <a:pt x="43442" y="117935"/>
                  </a:moveTo>
                  <a:lnTo>
                    <a:pt x="22277" y="150320"/>
                  </a:lnTo>
                  <a:lnTo>
                    <a:pt x="25675" y="157051"/>
                  </a:lnTo>
                  <a:lnTo>
                    <a:pt x="27446" y="160607"/>
                  </a:lnTo>
                  <a:lnTo>
                    <a:pt x="32412" y="165052"/>
                  </a:lnTo>
                  <a:lnTo>
                    <a:pt x="44515" y="169243"/>
                  </a:lnTo>
                  <a:lnTo>
                    <a:pt x="52440" y="168862"/>
                  </a:lnTo>
                  <a:lnTo>
                    <a:pt x="64975" y="163147"/>
                  </a:lnTo>
                  <a:lnTo>
                    <a:pt x="69940" y="157051"/>
                  </a:lnTo>
                  <a:lnTo>
                    <a:pt x="70361" y="155400"/>
                  </a:lnTo>
                  <a:lnTo>
                    <a:pt x="47576" y="155400"/>
                  </a:lnTo>
                  <a:lnTo>
                    <a:pt x="43054" y="154638"/>
                  </a:lnTo>
                  <a:lnTo>
                    <a:pt x="39498" y="150955"/>
                  </a:lnTo>
                  <a:lnTo>
                    <a:pt x="36470" y="145494"/>
                  </a:lnTo>
                  <a:lnTo>
                    <a:pt x="36586" y="143081"/>
                  </a:lnTo>
                  <a:lnTo>
                    <a:pt x="36885" y="139398"/>
                  </a:lnTo>
                  <a:lnTo>
                    <a:pt x="40424" y="134572"/>
                  </a:lnTo>
                  <a:lnTo>
                    <a:pt x="46483" y="132413"/>
                  </a:lnTo>
                  <a:lnTo>
                    <a:pt x="53672" y="131905"/>
                  </a:lnTo>
                  <a:lnTo>
                    <a:pt x="69767" y="131905"/>
                  </a:lnTo>
                  <a:lnTo>
                    <a:pt x="68957" y="130000"/>
                  </a:lnTo>
                  <a:lnTo>
                    <a:pt x="64470" y="124412"/>
                  </a:lnTo>
                  <a:lnTo>
                    <a:pt x="58558" y="120475"/>
                  </a:lnTo>
                  <a:lnTo>
                    <a:pt x="51373" y="118062"/>
                  </a:lnTo>
                  <a:lnTo>
                    <a:pt x="43442" y="117935"/>
                  </a:lnTo>
                  <a:close/>
                </a:path>
                <a:path w="351155" h="234950">
                  <a:moveTo>
                    <a:pt x="307747" y="117935"/>
                  </a:moveTo>
                  <a:lnTo>
                    <a:pt x="277128" y="146637"/>
                  </a:lnTo>
                  <a:lnTo>
                    <a:pt x="279909" y="155146"/>
                  </a:lnTo>
                  <a:lnTo>
                    <a:pt x="312460" y="168735"/>
                  </a:lnTo>
                  <a:lnTo>
                    <a:pt x="320715" y="164290"/>
                  </a:lnTo>
                  <a:lnTo>
                    <a:pt x="325350" y="156924"/>
                  </a:lnTo>
                  <a:lnTo>
                    <a:pt x="325984" y="155527"/>
                  </a:lnTo>
                  <a:lnTo>
                    <a:pt x="303684" y="155527"/>
                  </a:lnTo>
                  <a:lnTo>
                    <a:pt x="298566" y="154257"/>
                  </a:lnTo>
                  <a:lnTo>
                    <a:pt x="291809" y="145748"/>
                  </a:lnTo>
                  <a:lnTo>
                    <a:pt x="292140" y="139525"/>
                  </a:lnTo>
                  <a:lnTo>
                    <a:pt x="298388" y="132413"/>
                  </a:lnTo>
                  <a:lnTo>
                    <a:pt x="304484" y="131270"/>
                  </a:lnTo>
                  <a:lnTo>
                    <a:pt x="325955" y="131270"/>
                  </a:lnTo>
                  <a:lnTo>
                    <a:pt x="322177" y="125682"/>
                  </a:lnTo>
                  <a:lnTo>
                    <a:pt x="315517" y="120729"/>
                  </a:lnTo>
                  <a:lnTo>
                    <a:pt x="307747" y="117935"/>
                  </a:lnTo>
                  <a:close/>
                </a:path>
                <a:path w="351155" h="234950">
                  <a:moveTo>
                    <a:pt x="236082" y="117935"/>
                  </a:moveTo>
                  <a:lnTo>
                    <a:pt x="227319" y="119586"/>
                  </a:lnTo>
                  <a:lnTo>
                    <a:pt x="220092" y="124920"/>
                  </a:lnTo>
                  <a:lnTo>
                    <a:pt x="214695" y="136350"/>
                  </a:lnTo>
                  <a:lnTo>
                    <a:pt x="214606" y="149685"/>
                  </a:lnTo>
                  <a:lnTo>
                    <a:pt x="220092" y="160861"/>
                  </a:lnTo>
                  <a:lnTo>
                    <a:pt x="225769" y="165814"/>
                  </a:lnTo>
                  <a:lnTo>
                    <a:pt x="232996" y="167846"/>
                  </a:lnTo>
                  <a:lnTo>
                    <a:pt x="234583" y="168354"/>
                  </a:lnTo>
                  <a:lnTo>
                    <a:pt x="237682" y="168608"/>
                  </a:lnTo>
                  <a:lnTo>
                    <a:pt x="240920" y="168354"/>
                  </a:lnTo>
                  <a:lnTo>
                    <a:pt x="245238" y="168227"/>
                  </a:lnTo>
                  <a:lnTo>
                    <a:pt x="246877" y="167846"/>
                  </a:lnTo>
                  <a:lnTo>
                    <a:pt x="250026" y="166449"/>
                  </a:lnTo>
                  <a:lnTo>
                    <a:pt x="257474" y="161369"/>
                  </a:lnTo>
                  <a:lnTo>
                    <a:pt x="261753" y="155400"/>
                  </a:lnTo>
                  <a:lnTo>
                    <a:pt x="239701" y="155400"/>
                  </a:lnTo>
                  <a:lnTo>
                    <a:pt x="235244" y="154384"/>
                  </a:lnTo>
                  <a:lnTo>
                    <a:pt x="227408" y="146637"/>
                  </a:lnTo>
                  <a:lnTo>
                    <a:pt x="227598" y="139144"/>
                  </a:lnTo>
                  <a:lnTo>
                    <a:pt x="234824" y="132921"/>
                  </a:lnTo>
                  <a:lnTo>
                    <a:pt x="236463" y="132159"/>
                  </a:lnTo>
                  <a:lnTo>
                    <a:pt x="261961" y="132159"/>
                  </a:lnTo>
                  <a:lnTo>
                    <a:pt x="260245" y="128476"/>
                  </a:lnTo>
                  <a:lnTo>
                    <a:pt x="253586" y="121999"/>
                  </a:lnTo>
                  <a:lnTo>
                    <a:pt x="245235" y="118316"/>
                  </a:lnTo>
                  <a:lnTo>
                    <a:pt x="236082" y="117935"/>
                  </a:lnTo>
                  <a:close/>
                </a:path>
                <a:path w="351155" h="234950">
                  <a:moveTo>
                    <a:pt x="108167" y="116792"/>
                  </a:moveTo>
                  <a:lnTo>
                    <a:pt x="86197" y="142319"/>
                  </a:lnTo>
                  <a:lnTo>
                    <a:pt x="86662" y="149177"/>
                  </a:lnTo>
                  <a:lnTo>
                    <a:pt x="86781" y="149812"/>
                  </a:lnTo>
                  <a:lnTo>
                    <a:pt x="88660" y="156797"/>
                  </a:lnTo>
                  <a:lnTo>
                    <a:pt x="93397" y="162766"/>
                  </a:lnTo>
                  <a:lnTo>
                    <a:pt x="100103" y="165941"/>
                  </a:lnTo>
                  <a:lnTo>
                    <a:pt x="102402" y="167084"/>
                  </a:lnTo>
                  <a:lnTo>
                    <a:pt x="104942" y="168100"/>
                  </a:lnTo>
                  <a:lnTo>
                    <a:pt x="106580" y="168354"/>
                  </a:lnTo>
                  <a:lnTo>
                    <a:pt x="109577" y="168481"/>
                  </a:lnTo>
                  <a:lnTo>
                    <a:pt x="112485" y="168354"/>
                  </a:lnTo>
                  <a:lnTo>
                    <a:pt x="117045" y="168354"/>
                  </a:lnTo>
                  <a:lnTo>
                    <a:pt x="118302" y="168100"/>
                  </a:lnTo>
                  <a:lnTo>
                    <a:pt x="121731" y="166449"/>
                  </a:lnTo>
                  <a:lnTo>
                    <a:pt x="130651" y="159718"/>
                  </a:lnTo>
                  <a:lnTo>
                    <a:pt x="133331" y="154765"/>
                  </a:lnTo>
                  <a:lnTo>
                    <a:pt x="111546" y="154765"/>
                  </a:lnTo>
                  <a:lnTo>
                    <a:pt x="109996" y="154638"/>
                  </a:lnTo>
                  <a:lnTo>
                    <a:pt x="107240" y="153368"/>
                  </a:lnTo>
                  <a:lnTo>
                    <a:pt x="102318" y="149177"/>
                  </a:lnTo>
                  <a:lnTo>
                    <a:pt x="100613" y="143970"/>
                  </a:lnTo>
                  <a:lnTo>
                    <a:pt x="100603" y="143081"/>
                  </a:lnTo>
                  <a:lnTo>
                    <a:pt x="101809" y="137747"/>
                  </a:lnTo>
                  <a:lnTo>
                    <a:pt x="106339" y="133429"/>
                  </a:lnTo>
                  <a:lnTo>
                    <a:pt x="108777" y="132159"/>
                  </a:lnTo>
                  <a:lnTo>
                    <a:pt x="112955" y="131905"/>
                  </a:lnTo>
                  <a:lnTo>
                    <a:pt x="133676" y="131905"/>
                  </a:lnTo>
                  <a:lnTo>
                    <a:pt x="132742" y="129365"/>
                  </a:lnTo>
                  <a:lnTo>
                    <a:pt x="129986" y="125174"/>
                  </a:lnTo>
                  <a:lnTo>
                    <a:pt x="126989" y="122507"/>
                  </a:lnTo>
                  <a:lnTo>
                    <a:pt x="115165" y="116919"/>
                  </a:lnTo>
                  <a:lnTo>
                    <a:pt x="108167" y="116792"/>
                  </a:lnTo>
                  <a:close/>
                </a:path>
                <a:path w="351155" h="234950">
                  <a:moveTo>
                    <a:pt x="179656" y="118189"/>
                  </a:moveTo>
                  <a:lnTo>
                    <a:pt x="165488" y="119840"/>
                  </a:lnTo>
                  <a:lnTo>
                    <a:pt x="154995" y="128349"/>
                  </a:lnTo>
                  <a:lnTo>
                    <a:pt x="150327" y="140795"/>
                  </a:lnTo>
                  <a:lnTo>
                    <a:pt x="150262" y="141557"/>
                  </a:lnTo>
                  <a:lnTo>
                    <a:pt x="153010" y="155019"/>
                  </a:lnTo>
                  <a:lnTo>
                    <a:pt x="173661" y="168481"/>
                  </a:lnTo>
                  <a:lnTo>
                    <a:pt x="181726" y="168227"/>
                  </a:lnTo>
                  <a:lnTo>
                    <a:pt x="198326" y="154130"/>
                  </a:lnTo>
                  <a:lnTo>
                    <a:pt x="172906" y="154130"/>
                  </a:lnTo>
                  <a:lnTo>
                    <a:pt x="167675" y="150955"/>
                  </a:lnTo>
                  <a:lnTo>
                    <a:pt x="164694" y="145494"/>
                  </a:lnTo>
                  <a:lnTo>
                    <a:pt x="165203" y="139144"/>
                  </a:lnTo>
                  <a:lnTo>
                    <a:pt x="168315" y="131778"/>
                  </a:lnTo>
                  <a:lnTo>
                    <a:pt x="177738" y="129873"/>
                  </a:lnTo>
                  <a:lnTo>
                    <a:pt x="196828" y="129873"/>
                  </a:lnTo>
                  <a:lnTo>
                    <a:pt x="193527" y="125301"/>
                  </a:lnTo>
                  <a:lnTo>
                    <a:pt x="187262" y="120729"/>
                  </a:lnTo>
                  <a:lnTo>
                    <a:pt x="179656" y="118189"/>
                  </a:lnTo>
                  <a:close/>
                </a:path>
                <a:path w="351155" h="234950">
                  <a:moveTo>
                    <a:pt x="325955" y="131270"/>
                  </a:moveTo>
                  <a:lnTo>
                    <a:pt x="304484" y="131270"/>
                  </a:lnTo>
                  <a:lnTo>
                    <a:pt x="311101" y="134445"/>
                  </a:lnTo>
                  <a:lnTo>
                    <a:pt x="313717" y="137620"/>
                  </a:lnTo>
                  <a:lnTo>
                    <a:pt x="314887" y="141557"/>
                  </a:lnTo>
                  <a:lnTo>
                    <a:pt x="315965" y="144986"/>
                  </a:lnTo>
                  <a:lnTo>
                    <a:pt x="313260" y="150955"/>
                  </a:lnTo>
                  <a:lnTo>
                    <a:pt x="308840" y="153114"/>
                  </a:lnTo>
                  <a:lnTo>
                    <a:pt x="303684" y="155527"/>
                  </a:lnTo>
                  <a:lnTo>
                    <a:pt x="325984" y="155527"/>
                  </a:lnTo>
                  <a:lnTo>
                    <a:pt x="327944" y="151209"/>
                  </a:lnTo>
                  <a:lnTo>
                    <a:pt x="329013" y="145367"/>
                  </a:lnTo>
                  <a:lnTo>
                    <a:pt x="328898" y="141557"/>
                  </a:lnTo>
                  <a:lnTo>
                    <a:pt x="328742" y="138636"/>
                  </a:lnTo>
                  <a:lnTo>
                    <a:pt x="326899" y="132667"/>
                  </a:lnTo>
                  <a:lnTo>
                    <a:pt x="325955" y="131270"/>
                  </a:lnTo>
                  <a:close/>
                </a:path>
                <a:path w="351155" h="234950">
                  <a:moveTo>
                    <a:pt x="69767" y="131905"/>
                  </a:moveTo>
                  <a:lnTo>
                    <a:pt x="53672" y="131905"/>
                  </a:lnTo>
                  <a:lnTo>
                    <a:pt x="58688" y="136858"/>
                  </a:lnTo>
                  <a:lnTo>
                    <a:pt x="57837" y="148161"/>
                  </a:lnTo>
                  <a:lnTo>
                    <a:pt x="55767" y="151209"/>
                  </a:lnTo>
                  <a:lnTo>
                    <a:pt x="47576" y="155400"/>
                  </a:lnTo>
                  <a:lnTo>
                    <a:pt x="70361" y="155400"/>
                  </a:lnTo>
                  <a:lnTo>
                    <a:pt x="73179" y="144351"/>
                  </a:lnTo>
                  <a:lnTo>
                    <a:pt x="73060" y="141303"/>
                  </a:lnTo>
                  <a:lnTo>
                    <a:pt x="71871" y="136858"/>
                  </a:lnTo>
                  <a:lnTo>
                    <a:pt x="69767" y="131905"/>
                  </a:lnTo>
                  <a:close/>
                </a:path>
                <a:path w="351155" h="234950">
                  <a:moveTo>
                    <a:pt x="261961" y="132159"/>
                  </a:moveTo>
                  <a:lnTo>
                    <a:pt x="239790" y="132159"/>
                  </a:lnTo>
                  <a:lnTo>
                    <a:pt x="246940" y="134826"/>
                  </a:lnTo>
                  <a:lnTo>
                    <a:pt x="250187" y="140795"/>
                  </a:lnTo>
                  <a:lnTo>
                    <a:pt x="250293" y="141303"/>
                  </a:lnTo>
                  <a:lnTo>
                    <a:pt x="249452" y="148034"/>
                  </a:lnTo>
                  <a:lnTo>
                    <a:pt x="243829" y="153368"/>
                  </a:lnTo>
                  <a:lnTo>
                    <a:pt x="239701" y="155400"/>
                  </a:lnTo>
                  <a:lnTo>
                    <a:pt x="261753" y="155400"/>
                  </a:lnTo>
                  <a:lnTo>
                    <a:pt x="262572" y="154257"/>
                  </a:lnTo>
                  <a:lnTo>
                    <a:pt x="264973" y="146002"/>
                  </a:lnTo>
                  <a:lnTo>
                    <a:pt x="264355" y="137620"/>
                  </a:lnTo>
                  <a:lnTo>
                    <a:pt x="264267" y="137112"/>
                  </a:lnTo>
                  <a:lnTo>
                    <a:pt x="261961" y="132159"/>
                  </a:lnTo>
                  <a:close/>
                </a:path>
                <a:path w="351155" h="234950">
                  <a:moveTo>
                    <a:pt x="133676" y="131905"/>
                  </a:moveTo>
                  <a:lnTo>
                    <a:pt x="112955" y="131905"/>
                  </a:lnTo>
                  <a:lnTo>
                    <a:pt x="115343" y="132794"/>
                  </a:lnTo>
                  <a:lnTo>
                    <a:pt x="120321" y="134699"/>
                  </a:lnTo>
                  <a:lnTo>
                    <a:pt x="123327" y="140541"/>
                  </a:lnTo>
                  <a:lnTo>
                    <a:pt x="123361" y="141176"/>
                  </a:lnTo>
                  <a:lnTo>
                    <a:pt x="121299" y="149304"/>
                  </a:lnTo>
                  <a:lnTo>
                    <a:pt x="117934" y="152860"/>
                  </a:lnTo>
                  <a:lnTo>
                    <a:pt x="114682" y="153876"/>
                  </a:lnTo>
                  <a:lnTo>
                    <a:pt x="111546" y="154765"/>
                  </a:lnTo>
                  <a:lnTo>
                    <a:pt x="133331" y="154765"/>
                  </a:lnTo>
                  <a:lnTo>
                    <a:pt x="135669" y="150447"/>
                  </a:lnTo>
                  <a:lnTo>
                    <a:pt x="135788" y="149685"/>
                  </a:lnTo>
                  <a:lnTo>
                    <a:pt x="136513" y="140541"/>
                  </a:lnTo>
                  <a:lnTo>
                    <a:pt x="136387" y="139271"/>
                  </a:lnTo>
                  <a:lnTo>
                    <a:pt x="133676" y="131905"/>
                  </a:lnTo>
                  <a:close/>
                </a:path>
                <a:path w="351155" h="234950">
                  <a:moveTo>
                    <a:pt x="196828" y="129873"/>
                  </a:moveTo>
                  <a:lnTo>
                    <a:pt x="177738" y="129873"/>
                  </a:lnTo>
                  <a:lnTo>
                    <a:pt x="189005" y="141176"/>
                  </a:lnTo>
                  <a:lnTo>
                    <a:pt x="189071" y="141557"/>
                  </a:lnTo>
                  <a:lnTo>
                    <a:pt x="187022" y="150447"/>
                  </a:lnTo>
                  <a:lnTo>
                    <a:pt x="179148" y="153749"/>
                  </a:lnTo>
                  <a:lnTo>
                    <a:pt x="172906" y="154130"/>
                  </a:lnTo>
                  <a:lnTo>
                    <a:pt x="198326" y="154130"/>
                  </a:lnTo>
                  <a:lnTo>
                    <a:pt x="200655" y="147399"/>
                  </a:lnTo>
                  <a:lnTo>
                    <a:pt x="200631" y="139144"/>
                  </a:lnTo>
                  <a:lnTo>
                    <a:pt x="198112" y="131651"/>
                  </a:lnTo>
                  <a:lnTo>
                    <a:pt x="196828" y="129873"/>
                  </a:lnTo>
                  <a:close/>
                </a:path>
                <a:path w="351155" h="234950">
                  <a:moveTo>
                    <a:pt x="294718" y="220268"/>
                  </a:moveTo>
                  <a:lnTo>
                    <a:pt x="246928" y="220268"/>
                  </a:lnTo>
                  <a:lnTo>
                    <a:pt x="245289" y="220713"/>
                  </a:lnTo>
                  <a:lnTo>
                    <a:pt x="243029" y="223608"/>
                  </a:lnTo>
                  <a:lnTo>
                    <a:pt x="241530" y="225463"/>
                  </a:lnTo>
                  <a:lnTo>
                    <a:pt x="248756" y="234949"/>
                  </a:lnTo>
                  <a:lnTo>
                    <a:pt x="290171" y="234949"/>
                  </a:lnTo>
                  <a:lnTo>
                    <a:pt x="294299" y="234797"/>
                  </a:lnTo>
                  <a:lnTo>
                    <a:pt x="295708" y="234137"/>
                  </a:lnTo>
                  <a:lnTo>
                    <a:pt x="299785" y="231978"/>
                  </a:lnTo>
                  <a:lnTo>
                    <a:pt x="301195" y="226860"/>
                  </a:lnTo>
                  <a:lnTo>
                    <a:pt x="298617" y="223608"/>
                  </a:lnTo>
                  <a:lnTo>
                    <a:pt x="296369" y="220713"/>
                  </a:lnTo>
                  <a:lnTo>
                    <a:pt x="294718" y="220268"/>
                  </a:lnTo>
                  <a:close/>
                </a:path>
                <a:path w="351155" h="234950">
                  <a:moveTo>
                    <a:pt x="278170" y="198539"/>
                  </a:moveTo>
                  <a:lnTo>
                    <a:pt x="263488" y="198539"/>
                  </a:lnTo>
                  <a:lnTo>
                    <a:pt x="263488" y="220268"/>
                  </a:lnTo>
                  <a:lnTo>
                    <a:pt x="278170" y="220268"/>
                  </a:lnTo>
                  <a:lnTo>
                    <a:pt x="278170" y="198539"/>
                  </a:lnTo>
                  <a:close/>
                </a:path>
                <a:path w="351155" h="234950">
                  <a:moveTo>
                    <a:pt x="94616" y="198539"/>
                  </a:moveTo>
                  <a:lnTo>
                    <a:pt x="80545" y="198539"/>
                  </a:lnTo>
                  <a:lnTo>
                    <a:pt x="80545" y="220268"/>
                  </a:lnTo>
                  <a:lnTo>
                    <a:pt x="63565" y="220268"/>
                  </a:lnTo>
                  <a:lnTo>
                    <a:pt x="61317" y="220929"/>
                  </a:lnTo>
                  <a:lnTo>
                    <a:pt x="57365" y="227164"/>
                  </a:lnTo>
                  <a:lnTo>
                    <a:pt x="57345" y="227761"/>
                  </a:lnTo>
                  <a:lnTo>
                    <a:pt x="58777" y="232422"/>
                  </a:lnTo>
                  <a:lnTo>
                    <a:pt x="62574" y="234137"/>
                  </a:lnTo>
                  <a:lnTo>
                    <a:pt x="64500" y="234497"/>
                  </a:lnTo>
                  <a:lnTo>
                    <a:pt x="68728" y="234715"/>
                  </a:lnTo>
                  <a:lnTo>
                    <a:pt x="76308" y="234808"/>
                  </a:lnTo>
                  <a:lnTo>
                    <a:pt x="101819" y="234698"/>
                  </a:lnTo>
                  <a:lnTo>
                    <a:pt x="116981" y="227761"/>
                  </a:lnTo>
                  <a:lnTo>
                    <a:pt x="116981" y="227164"/>
                  </a:lnTo>
                  <a:lnTo>
                    <a:pt x="116283" y="225234"/>
                  </a:lnTo>
                  <a:lnTo>
                    <a:pt x="114682" y="221157"/>
                  </a:lnTo>
                  <a:lnTo>
                    <a:pt x="113285" y="220560"/>
                  </a:lnTo>
                  <a:lnTo>
                    <a:pt x="94616" y="220192"/>
                  </a:lnTo>
                  <a:lnTo>
                    <a:pt x="94616" y="198539"/>
                  </a:lnTo>
                  <a:close/>
                </a:path>
              </a:pathLst>
            </a:custGeom>
            <a:solidFill>
              <a:srgbClr val="6593BC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BDF5F8-F23A-48AD-A364-93727655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40" y="3465046"/>
            <a:ext cx="727779" cy="728603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31368" y="53757"/>
            <a:ext cx="2337193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1" name="object 4">
            <a:extLst>
              <a:ext uri="{FF2B5EF4-FFF2-40B4-BE49-F238E27FC236}">
                <a16:creationId xmlns:a16="http://schemas.microsoft.com/office/drawing/2014/main" id="{904D9A68-EAFA-403A-A932-A40B9667AA4B}"/>
              </a:ext>
            </a:extLst>
          </p:cNvPr>
          <p:cNvSpPr/>
          <p:nvPr/>
        </p:nvSpPr>
        <p:spPr>
          <a:xfrm>
            <a:off x="5075972" y="2029231"/>
            <a:ext cx="6536504" cy="896067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5">
            <a:extLst>
              <a:ext uri="{FF2B5EF4-FFF2-40B4-BE49-F238E27FC236}">
                <a16:creationId xmlns:a16="http://schemas.microsoft.com/office/drawing/2014/main" id="{03AE4222-E809-49F6-9F68-069CF77EFCAA}"/>
              </a:ext>
            </a:extLst>
          </p:cNvPr>
          <p:cNvSpPr txBox="1"/>
          <p:nvPr/>
        </p:nvSpPr>
        <p:spPr>
          <a:xfrm>
            <a:off x="5130625" y="2210410"/>
            <a:ext cx="146214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Проектирование и строительство объектов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5" name="object 26">
            <a:extLst>
              <a:ext uri="{FF2B5EF4-FFF2-40B4-BE49-F238E27FC236}">
                <a16:creationId xmlns:a16="http://schemas.microsoft.com/office/drawing/2014/main" id="{7507F307-0FEB-43D0-B4B2-868F709A0909}"/>
              </a:ext>
            </a:extLst>
          </p:cNvPr>
          <p:cNvSpPr txBox="1"/>
          <p:nvPr/>
        </p:nvSpPr>
        <p:spPr>
          <a:xfrm>
            <a:off x="6792473" y="2177570"/>
            <a:ext cx="143193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Технология производства кислорода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6" name="object 27">
            <a:extLst>
              <a:ext uri="{FF2B5EF4-FFF2-40B4-BE49-F238E27FC236}">
                <a16:creationId xmlns:a16="http://schemas.microsoft.com/office/drawing/2014/main" id="{9446D10D-217A-4AA8-A7C6-58D58F9D8C57}"/>
              </a:ext>
            </a:extLst>
          </p:cNvPr>
          <p:cNvSpPr txBox="1"/>
          <p:nvPr/>
        </p:nvSpPr>
        <p:spPr>
          <a:xfrm>
            <a:off x="8452649" y="2254622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Закупка </a:t>
            </a:r>
            <a:b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сырья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8" name="object 28">
            <a:extLst>
              <a:ext uri="{FF2B5EF4-FFF2-40B4-BE49-F238E27FC236}">
                <a16:creationId xmlns:a16="http://schemas.microsoft.com/office/drawing/2014/main" id="{05DE1B62-6BFC-4ADB-B69F-D2E9F373774C}"/>
              </a:ext>
            </a:extLst>
          </p:cNvPr>
          <p:cNvSpPr txBox="1"/>
          <p:nvPr/>
        </p:nvSpPr>
        <p:spPr>
          <a:xfrm>
            <a:off x="10063251" y="2151243"/>
            <a:ext cx="1380039" cy="53347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Наполнение и</a:t>
            </a:r>
          </a:p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кислородом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103" name="object 55">
            <a:extLst>
              <a:ext uri="{FF2B5EF4-FFF2-40B4-BE49-F238E27FC236}">
                <a16:creationId xmlns:a16="http://schemas.microsoft.com/office/drawing/2014/main" id="{4EDE1433-2BD3-44C8-93B7-1C2D95F7F701}"/>
              </a:ext>
            </a:extLst>
          </p:cNvPr>
          <p:cNvSpPr/>
          <p:nvPr/>
        </p:nvSpPr>
        <p:spPr>
          <a:xfrm>
            <a:off x="5165166" y="4379811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55">
            <a:extLst>
              <a:ext uri="{FF2B5EF4-FFF2-40B4-BE49-F238E27FC236}">
                <a16:creationId xmlns:a16="http://schemas.microsoft.com/office/drawing/2014/main" id="{B875779E-DCD8-4CF7-8A10-0EBCA70B4B5C}"/>
              </a:ext>
            </a:extLst>
          </p:cNvPr>
          <p:cNvSpPr/>
          <p:nvPr/>
        </p:nvSpPr>
        <p:spPr>
          <a:xfrm>
            <a:off x="8439810" y="437798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64F7B719-3768-464F-BDF4-070B2ADD6775}"/>
              </a:ext>
            </a:extLst>
          </p:cNvPr>
          <p:cNvCxnSpPr>
            <a:cxnSpLocks/>
          </p:cNvCxnSpPr>
          <p:nvPr/>
        </p:nvCxnSpPr>
        <p:spPr>
          <a:xfrm>
            <a:off x="5064818" y="5616062"/>
            <a:ext cx="5431991" cy="393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5039E423-1B8B-4B0C-8ED7-C9E280C81C82}"/>
              </a:ext>
            </a:extLst>
          </p:cNvPr>
          <p:cNvCxnSpPr>
            <a:cxnSpLocks/>
          </p:cNvCxnSpPr>
          <p:nvPr/>
        </p:nvCxnSpPr>
        <p:spPr>
          <a:xfrm>
            <a:off x="5163327" y="6074992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693A1951-BA86-483F-8A3B-993EBB336E14}"/>
              </a:ext>
            </a:extLst>
          </p:cNvPr>
          <p:cNvCxnSpPr>
            <a:cxnSpLocks/>
          </p:cNvCxnSpPr>
          <p:nvPr/>
        </p:nvCxnSpPr>
        <p:spPr>
          <a:xfrm>
            <a:off x="5163327" y="651840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A820421-B45E-454E-B449-13837251A174}"/>
              </a:ext>
            </a:extLst>
          </p:cNvPr>
          <p:cNvSpPr/>
          <p:nvPr/>
        </p:nvSpPr>
        <p:spPr>
          <a:xfrm>
            <a:off x="5229452" y="5730691"/>
            <a:ext cx="6305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082C7B3D-E212-4800-A98A-154D6E27BF23}"/>
              </a:ext>
            </a:extLst>
          </p:cNvPr>
          <p:cNvSpPr/>
          <p:nvPr/>
        </p:nvSpPr>
        <p:spPr>
          <a:xfrm>
            <a:off x="5092421" y="6156887"/>
            <a:ext cx="13356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            -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C104EDC6-09A1-43F8-AB48-E8A28EB0CF6A}"/>
              </a:ext>
            </a:extLst>
          </p:cNvPr>
          <p:cNvSpPr/>
          <p:nvPr/>
        </p:nvSpPr>
        <p:spPr>
          <a:xfrm>
            <a:off x="6486393" y="6149193"/>
            <a:ext cx="845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20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-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204C36B-978F-4F5D-B2B6-EE82FC1CE65B}"/>
              </a:ext>
            </a:extLst>
          </p:cNvPr>
          <p:cNvSpPr/>
          <p:nvPr/>
        </p:nvSpPr>
        <p:spPr>
          <a:xfrm>
            <a:off x="7602120" y="6156887"/>
            <a:ext cx="8050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100 тонн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6FE30A9A-9F17-4B5C-9C24-FE74A45457B1}"/>
              </a:ext>
            </a:extLst>
          </p:cNvPr>
          <p:cNvSpPr/>
          <p:nvPr/>
        </p:nvSpPr>
        <p:spPr>
          <a:xfrm>
            <a:off x="9088493" y="6156887"/>
            <a:ext cx="8050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100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тонн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70CAF210-3565-4699-86DB-E2EECFF7F437}"/>
              </a:ext>
            </a:extLst>
          </p:cNvPr>
          <p:cNvSpPr/>
          <p:nvPr/>
        </p:nvSpPr>
        <p:spPr>
          <a:xfrm>
            <a:off x="6632287" y="5730692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A462585B-D87C-4F50-AB60-AE46111A7778}"/>
              </a:ext>
            </a:extLst>
          </p:cNvPr>
          <p:cNvSpPr/>
          <p:nvPr/>
        </p:nvSpPr>
        <p:spPr>
          <a:xfrm>
            <a:off x="7668160" y="5730692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D683CFA8-1A70-4F31-8808-CBF887C88D1E}"/>
              </a:ext>
            </a:extLst>
          </p:cNvPr>
          <p:cNvSpPr/>
          <p:nvPr/>
        </p:nvSpPr>
        <p:spPr>
          <a:xfrm>
            <a:off x="8941071" y="5730692"/>
            <a:ext cx="13514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4D6D95D-9BEB-4AA4-B59E-CDC24BF7E432}"/>
              </a:ext>
            </a:extLst>
          </p:cNvPr>
          <p:cNvSpPr/>
          <p:nvPr/>
        </p:nvSpPr>
        <p:spPr>
          <a:xfrm>
            <a:off x="4713479" y="6099490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8529E42-A320-4AE0-A3F3-AA83C97E124A}"/>
              </a:ext>
            </a:extLst>
          </p:cNvPr>
          <p:cNvSpPr/>
          <p:nvPr/>
        </p:nvSpPr>
        <p:spPr>
          <a:xfrm>
            <a:off x="10734837" y="6156887"/>
            <a:ext cx="843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800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тонн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7E1261A-47D1-426B-94DE-A5CF75F663CF}"/>
              </a:ext>
            </a:extLst>
          </p:cNvPr>
          <p:cNvSpPr/>
          <p:nvPr/>
        </p:nvSpPr>
        <p:spPr>
          <a:xfrm>
            <a:off x="10387070" y="5733869"/>
            <a:ext cx="15318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Потребление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Ц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A)</a:t>
            </a:r>
          </a:p>
        </p:txBody>
      </p:sp>
      <p:sp>
        <p:nvSpPr>
          <p:cNvPr id="56" name="object 35">
            <a:extLst>
              <a:ext uri="{FF2B5EF4-FFF2-40B4-BE49-F238E27FC236}">
                <a16:creationId xmlns:a16="http://schemas.microsoft.com/office/drawing/2014/main" id="{272B746E-C07C-4000-8AA7-CD6BC89CF0C5}"/>
              </a:ext>
            </a:extLst>
          </p:cNvPr>
          <p:cNvSpPr txBox="1"/>
          <p:nvPr/>
        </p:nvSpPr>
        <p:spPr>
          <a:xfrm>
            <a:off x="9146621" y="3515455"/>
            <a:ext cx="2874941" cy="715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Внутренний рынок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Существующие 5 соседних рынков</a:t>
            </a:r>
          </a:p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Рынки России, Европы, </a:t>
            </a:r>
            <a:br>
              <a:rPr lang="ru-RU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Ближнего Востока</a:t>
            </a: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223E90CE-41E1-4CF4-B1F2-A649773742F6}"/>
              </a:ext>
            </a:extLst>
          </p:cNvPr>
          <p:cNvSpPr/>
          <p:nvPr/>
        </p:nvSpPr>
        <p:spPr>
          <a:xfrm>
            <a:off x="8424602" y="355629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6" name="Picture 8" descr="Рынок ">
            <a:extLst>
              <a:ext uri="{FF2B5EF4-FFF2-40B4-BE49-F238E27FC236}">
                <a16:creationId xmlns:a16="http://schemas.microsoft.com/office/drawing/2014/main" id="{A2F028AC-9B00-4987-BA3D-014F144A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7017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38">
            <a:extLst>
              <a:ext uri="{FF2B5EF4-FFF2-40B4-BE49-F238E27FC236}">
                <a16:creationId xmlns:a16="http://schemas.microsoft.com/office/drawing/2014/main" id="{9F4D3DCB-DE7D-48C1-9662-B06B8B8D9286}"/>
              </a:ext>
            </a:extLst>
          </p:cNvPr>
          <p:cNvSpPr/>
          <p:nvPr/>
        </p:nvSpPr>
        <p:spPr>
          <a:xfrm>
            <a:off x="5121441" y="4590186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1026" name="Picture 2" descr="o2 ">
            <a:extLst>
              <a:ext uri="{FF2B5EF4-FFF2-40B4-BE49-F238E27FC236}">
                <a16:creationId xmlns:a16="http://schemas.microsoft.com/office/drawing/2014/main" id="{27D89ED1-F97F-4F3F-96B5-9D2899F8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23" y="4643088"/>
            <a:ext cx="386855" cy="38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ислород ">
            <a:extLst>
              <a:ext uri="{FF2B5EF4-FFF2-40B4-BE49-F238E27FC236}">
                <a16:creationId xmlns:a16="http://schemas.microsoft.com/office/drawing/2014/main" id="{8C106DC2-93B9-4328-BBA6-9BA03F066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30" y="6145135"/>
            <a:ext cx="304717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object 24">
            <a:extLst>
              <a:ext uri="{FF2B5EF4-FFF2-40B4-BE49-F238E27FC236}">
                <a16:creationId xmlns:a16="http://schemas.microsoft.com/office/drawing/2014/main" id="{78DAC6A7-9AFA-464F-88BD-B2203AA1BF37}"/>
              </a:ext>
            </a:extLst>
          </p:cNvPr>
          <p:cNvSpPr txBox="1"/>
          <p:nvPr/>
        </p:nvSpPr>
        <p:spPr>
          <a:xfrm>
            <a:off x="267594" y="54939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71" name="Схема 70">
            <a:extLst>
              <a:ext uri="{FF2B5EF4-FFF2-40B4-BE49-F238E27FC236}">
                <a16:creationId xmlns:a16="http://schemas.microsoft.com/office/drawing/2014/main" id="{751F00F8-7808-47AA-B5D6-D70B0B7B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738290"/>
              </p:ext>
            </p:extLst>
          </p:nvPr>
        </p:nvGraphicFramePr>
        <p:xfrm>
          <a:off x="223227" y="3773841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2" name="object 24">
            <a:extLst>
              <a:ext uri="{FF2B5EF4-FFF2-40B4-BE49-F238E27FC236}">
                <a16:creationId xmlns:a16="http://schemas.microsoft.com/office/drawing/2014/main" id="{9BDB3B62-816D-4055-B211-EAC3BD1026C2}"/>
              </a:ext>
            </a:extLst>
          </p:cNvPr>
          <p:cNvSpPr txBox="1"/>
          <p:nvPr/>
        </p:nvSpPr>
        <p:spPr>
          <a:xfrm>
            <a:off x="267594" y="2204976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8075B493-D077-4E9E-B1F3-577E27B7B0F7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2434" y="252262"/>
            <a:ext cx="905391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кислорода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4" y="907817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42241" y="1037657"/>
            <a:ext cx="62661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структуру эксплуатационных расходов на производство кислорода на международном уровне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95513"/>
              </p:ext>
            </p:extLst>
          </p:nvPr>
        </p:nvGraphicFramePr>
        <p:xfrm>
          <a:off x="184848" y="2135665"/>
          <a:ext cx="65583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97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FF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algn="r" defTabSz="914400" rtl="0" eaLnBrk="1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Германия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4,1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620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Великобритания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Франция</a:t>
                      </a:r>
                      <a:r>
                        <a:rPr lang="en-US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FF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Италия</a:t>
                      </a:r>
                      <a:endParaRPr lang="en-US" sz="14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3,4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Китай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   3,3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550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70014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937061" y="2068401"/>
            <a:ext cx="4720602" cy="10160"/>
            <a:chOff x="1671905" y="1317593"/>
            <a:chExt cx="4720602" cy="11444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671905" y="1317593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32546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495250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883533" y="1765178"/>
            <a:ext cx="1351628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производителей кислорода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547841" y="1764992"/>
            <a:ext cx="1564453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218396" y="1669043"/>
            <a:ext cx="1557558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кислорода,</a:t>
            </a: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b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</a:b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доллары за единицу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841649" y="2221328"/>
            <a:ext cx="12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841649" y="2489037"/>
            <a:ext cx="1008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841649" y="2766936"/>
            <a:ext cx="864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841650" y="3038048"/>
            <a:ext cx="79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841650" y="3301299"/>
            <a:ext cx="32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837204" y="3588541"/>
            <a:ext cx="18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847839" y="3847060"/>
            <a:ext cx="7999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474666" y="2213855"/>
            <a:ext cx="61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474667" y="2764597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477554" y="2487333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474666" y="3040100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475967" y="3302081"/>
            <a:ext cx="46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474665" y="3576623"/>
            <a:ext cx="28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483210" y="3848683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855135" y="4079886"/>
            <a:ext cx="980717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r>
              <a:rPr sz="1200" spc="28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" y="4099199"/>
            <a:ext cx="169200" cy="169200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115257" y="2212997"/>
            <a:ext cx="504000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117692" y="2486904"/>
            <a:ext cx="57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116471" y="2748293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115257" y="3033321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115256" y="3311177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122876" y="3566669"/>
            <a:ext cx="43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115258" y="3848683"/>
            <a:ext cx="54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5" y="4619446"/>
            <a:ext cx="6563519" cy="218220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кислородной продукции могут получить выгоду от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Стратегическое расположение</a:t>
            </a:r>
          </a:p>
          <a:p>
            <a:pPr marL="463549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Преимущества в стоимости за счет заработной платы</a:t>
            </a:r>
            <a:endParaRPr lang="en-US" sz="1200" spc="-10" dirty="0">
              <a:solidFill>
                <a:srgbClr val="00425F"/>
              </a:solidFill>
              <a:highlight>
                <a:srgbClr val="FFFFFF"/>
              </a:highlight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Возможности партнерства с поставщиками медицинских услуг</a:t>
            </a:r>
            <a:endParaRPr lang="en-US" sz="1200" spc="-10" dirty="0">
              <a:solidFill>
                <a:srgbClr val="00425F"/>
              </a:solidFill>
              <a:highlight>
                <a:srgbClr val="FFFFFF"/>
              </a:highlight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Квалифицированные специалисты в области медицины и инжиниринга</a:t>
            </a:r>
            <a:endParaRPr lang="en-US" sz="1200" spc="-10" dirty="0">
              <a:solidFill>
                <a:srgbClr val="00425F"/>
              </a:solidFill>
              <a:highlight>
                <a:srgbClr val="FFFFFF"/>
              </a:highlight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Стимулы: Зоны свободного фармацевтики предлагают налоговые льготы на землю, налог на прибыль предприятий, воду.</a:t>
            </a: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31368" y="53757"/>
            <a:ext cx="2337193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030" name="Picture 6" descr="Соединенные Штаты Америки ">
            <a:extLst>
              <a:ext uri="{FF2B5EF4-FFF2-40B4-BE49-F238E27FC236}">
                <a16:creationId xmlns:a16="http://schemas.microsoft.com/office/drawing/2014/main" id="{1D0D31DE-6355-4534-8F1D-FAFFE009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18611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390A7-1046-44B6-BE89-ED74F4563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485078"/>
            <a:ext cx="169200" cy="169200"/>
          </a:xfrm>
          <a:prstGeom prst="rect">
            <a:avLst/>
          </a:prstGeom>
        </p:spPr>
      </p:pic>
      <p:pic>
        <p:nvPicPr>
          <p:cNvPr id="2052" name="Picture 4" descr="Флаг Японии ">
            <a:extLst>
              <a:ext uri="{FF2B5EF4-FFF2-40B4-BE49-F238E27FC236}">
                <a16:creationId xmlns:a16="http://schemas.microsoft.com/office/drawing/2014/main" id="{5C68B966-0784-4886-B42F-176F5927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84039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Южная Корея ">
            <a:extLst>
              <a:ext uri="{FF2B5EF4-FFF2-40B4-BE49-F238E27FC236}">
                <a16:creationId xmlns:a16="http://schemas.microsoft.com/office/drawing/2014/main" id="{899530B8-0E8D-4A26-8207-36FD5585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59203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" name="Схема 142">
            <a:extLst>
              <a:ext uri="{FF2B5EF4-FFF2-40B4-BE49-F238E27FC236}">
                <a16:creationId xmlns:a16="http://schemas.microsoft.com/office/drawing/2014/main" id="{A73A3FB8-5265-4A59-ADE6-F40C53B6F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997662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4" name="TextBox 143">
            <a:extLst>
              <a:ext uri="{FF2B5EF4-FFF2-40B4-BE49-F238E27FC236}">
                <a16:creationId xmlns:a16="http://schemas.microsoft.com/office/drawing/2014/main" id="{F568D288-4541-4476-BA71-410632532FB3}"/>
              </a:ext>
            </a:extLst>
          </p:cNvPr>
          <p:cNvSpPr txBox="1"/>
          <p:nvPr/>
        </p:nvSpPr>
        <p:spPr>
          <a:xfrm>
            <a:off x="7753349" y="4336214"/>
            <a:ext cx="4317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фармацевтической промышленности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45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A145FED5-B6FB-4644-A3D8-073B010C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67EDD8D6-5A1B-4240-B640-CA49711CF273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47" name="Picture 6" descr="Рабочие ">
            <a:extLst>
              <a:ext uri="{FF2B5EF4-FFF2-40B4-BE49-F238E27FC236}">
                <a16:creationId xmlns:a16="http://schemas.microsoft.com/office/drawing/2014/main" id="{D3E6EC6C-5620-4BBD-AAD4-991E4584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20">
            <a:extLst>
              <a:ext uri="{FF2B5EF4-FFF2-40B4-BE49-F238E27FC236}">
                <a16:creationId xmlns:a16="http://schemas.microsoft.com/office/drawing/2014/main" id="{10BE9209-8973-4C13-8A22-1EFC6708D591}"/>
              </a:ext>
            </a:extLst>
          </p:cNvPr>
          <p:cNvSpPr/>
          <p:nvPr/>
        </p:nvSpPr>
        <p:spPr>
          <a:xfrm>
            <a:off x="3478669" y="4142882"/>
            <a:ext cx="10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C6AE968A-3F85-42B7-B913-C3AB292B6773}"/>
              </a:ext>
            </a:extLst>
          </p:cNvPr>
          <p:cNvSpPr/>
          <p:nvPr/>
        </p:nvSpPr>
        <p:spPr>
          <a:xfrm>
            <a:off x="5115256" y="4120251"/>
            <a:ext cx="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9" name="Graphic 4">
            <a:extLst>
              <a:ext uri="{FF2B5EF4-FFF2-40B4-BE49-F238E27FC236}">
                <a16:creationId xmlns:a16="http://schemas.microsoft.com/office/drawing/2014/main" id="{36FA1562-1391-4436-BEAF-0EC6CC9BADF3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11D54DB8-25ED-4CE6-AC32-8012DA58587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9" name="Freeform: Shape 7">
              <a:extLst>
                <a:ext uri="{FF2B5EF4-FFF2-40B4-BE49-F238E27FC236}">
                  <a16:creationId xmlns:a16="http://schemas.microsoft.com/office/drawing/2014/main" id="{AAA5AD76-88CD-40D2-A240-4E51F6A769A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8">
              <a:extLst>
                <a:ext uri="{FF2B5EF4-FFF2-40B4-BE49-F238E27FC236}">
                  <a16:creationId xmlns:a16="http://schemas.microsoft.com/office/drawing/2014/main" id="{D71242AE-CBAA-4D71-8234-F096F8455E5C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9">
              <a:extLst>
                <a:ext uri="{FF2B5EF4-FFF2-40B4-BE49-F238E27FC236}">
                  <a16:creationId xmlns:a16="http://schemas.microsoft.com/office/drawing/2014/main" id="{FABC83AB-125A-4E65-87C5-BC23129A89C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0">
              <a:extLst>
                <a:ext uri="{FF2B5EF4-FFF2-40B4-BE49-F238E27FC236}">
                  <a16:creationId xmlns:a16="http://schemas.microsoft.com/office/drawing/2014/main" id="{1D9FB97A-3E5D-4787-9B1A-A422789C96D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11">
              <a:extLst>
                <a:ext uri="{FF2B5EF4-FFF2-40B4-BE49-F238E27FC236}">
                  <a16:creationId xmlns:a16="http://schemas.microsoft.com/office/drawing/2014/main" id="{A038F530-8280-4B96-BE10-ED9DA99A5E8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0" name="Freeform: Shape 12">
              <a:extLst>
                <a:ext uri="{FF2B5EF4-FFF2-40B4-BE49-F238E27FC236}">
                  <a16:creationId xmlns:a16="http://schemas.microsoft.com/office/drawing/2014/main" id="{E8ABA0F7-D79D-495D-86B3-530C8F623788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3">
              <a:extLst>
                <a:ext uri="{FF2B5EF4-FFF2-40B4-BE49-F238E27FC236}">
                  <a16:creationId xmlns:a16="http://schemas.microsoft.com/office/drawing/2014/main" id="{A1CA47FD-CACF-41A6-843E-20F18DAB2741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: Shape 14">
              <a:extLst>
                <a:ext uri="{FF2B5EF4-FFF2-40B4-BE49-F238E27FC236}">
                  <a16:creationId xmlns:a16="http://schemas.microsoft.com/office/drawing/2014/main" id="{FABBCABC-FD75-42DF-91F7-1F1072789B74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9CF70D19-082B-4706-B40E-65DE3C726BB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6">
              <a:extLst>
                <a:ext uri="{FF2B5EF4-FFF2-40B4-BE49-F238E27FC236}">
                  <a16:creationId xmlns:a16="http://schemas.microsoft.com/office/drawing/2014/main" id="{360BF762-3288-4DDA-94FC-11AE6E913EB3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7">
              <a:extLst>
                <a:ext uri="{FF2B5EF4-FFF2-40B4-BE49-F238E27FC236}">
                  <a16:creationId xmlns:a16="http://schemas.microsoft.com/office/drawing/2014/main" id="{B72689A1-A87F-4F2F-AE61-142D2336E74E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8">
              <a:extLst>
                <a:ext uri="{FF2B5EF4-FFF2-40B4-BE49-F238E27FC236}">
                  <a16:creationId xmlns:a16="http://schemas.microsoft.com/office/drawing/2014/main" id="{D98815E7-4019-4A14-890B-F1FEF9F7114C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9">
              <a:extLst>
                <a:ext uri="{FF2B5EF4-FFF2-40B4-BE49-F238E27FC236}">
                  <a16:creationId xmlns:a16="http://schemas.microsoft.com/office/drawing/2014/main" id="{58DBAF14-258A-4796-AAE6-9A6C71BF3F5E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0">
              <a:extLst>
                <a:ext uri="{FF2B5EF4-FFF2-40B4-BE49-F238E27FC236}">
                  <a16:creationId xmlns:a16="http://schemas.microsoft.com/office/drawing/2014/main" id="{D609737B-64A4-4038-88C6-40B33338311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21">
              <a:extLst>
                <a:ext uri="{FF2B5EF4-FFF2-40B4-BE49-F238E27FC236}">
                  <a16:creationId xmlns:a16="http://schemas.microsoft.com/office/drawing/2014/main" id="{EDEFF271-6FB8-4875-915A-9EA50FD572C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1" name="Freeform: Shape 22">
              <a:extLst>
                <a:ext uri="{FF2B5EF4-FFF2-40B4-BE49-F238E27FC236}">
                  <a16:creationId xmlns:a16="http://schemas.microsoft.com/office/drawing/2014/main" id="{44C92917-FA54-411B-A43A-2BEB5E85125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2" name="Table 24">
            <a:extLst>
              <a:ext uri="{FF2B5EF4-FFF2-40B4-BE49-F238E27FC236}">
                <a16:creationId xmlns:a16="http://schemas.microsoft.com/office/drawing/2014/main" id="{93162F46-5445-432C-B2BE-18E6457B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122904"/>
              </p:ext>
            </p:extLst>
          </p:nvPr>
        </p:nvGraphicFramePr>
        <p:xfrm>
          <a:off x="7145293" y="3473311"/>
          <a:ext cx="1621189" cy="76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49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54696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962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Сырдарьинская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7 9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62981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900 </a:t>
                      </a:r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тыс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3" name="Rectangle 21">
            <a:extLst>
              <a:ext uri="{FF2B5EF4-FFF2-40B4-BE49-F238E27FC236}">
                <a16:creationId xmlns:a16="http://schemas.microsoft.com/office/drawing/2014/main" id="{70E0561D-5903-41D4-A657-5A8EB42BBB21}"/>
              </a:ext>
            </a:extLst>
          </p:cNvPr>
          <p:cNvSpPr/>
          <p:nvPr/>
        </p:nvSpPr>
        <p:spPr>
          <a:xfrm>
            <a:off x="10241693" y="2438673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Сырдарьинская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54" name="Connector: Elbow 26">
            <a:extLst>
              <a:ext uri="{FF2B5EF4-FFF2-40B4-BE49-F238E27FC236}">
                <a16:creationId xmlns:a16="http://schemas.microsoft.com/office/drawing/2014/main" id="{E056EDCC-0031-4F3E-9DB0-17BC7807CD90}"/>
              </a:ext>
            </a:extLst>
          </p:cNvPr>
          <p:cNvCxnSpPr>
            <a:cxnSpLocks/>
          </p:cNvCxnSpPr>
          <p:nvPr/>
        </p:nvCxnSpPr>
        <p:spPr>
          <a:xfrm rot="5400000">
            <a:off x="10144933" y="2976861"/>
            <a:ext cx="704439" cy="175480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15EDA2-AF21-450F-8677-1F512DAC91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7650" y="3014196"/>
            <a:ext cx="169200" cy="169200"/>
          </a:xfrm>
          <a:prstGeom prst="rect">
            <a:avLst/>
          </a:prstGeom>
        </p:spPr>
      </p:pic>
      <p:pic>
        <p:nvPicPr>
          <p:cNvPr id="1026" name="Picture 2" descr="Швейцария ">
            <a:extLst>
              <a:ext uri="{FF2B5EF4-FFF2-40B4-BE49-F238E27FC236}">
                <a16:creationId xmlns:a16="http://schemas.microsoft.com/office/drawing/2014/main" id="{65C1B63C-0A25-4130-B842-23A165A1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0" y="3286125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object 20">
            <a:extLst>
              <a:ext uri="{FF2B5EF4-FFF2-40B4-BE49-F238E27FC236}">
                <a16:creationId xmlns:a16="http://schemas.microsoft.com/office/drawing/2014/main" id="{12AC8FC3-1F90-4DC9-8EA5-F61566792B37}"/>
              </a:ext>
            </a:extLst>
          </p:cNvPr>
          <p:cNvSpPr/>
          <p:nvPr/>
        </p:nvSpPr>
        <p:spPr>
          <a:xfrm>
            <a:off x="1847839" y="4132810"/>
            <a:ext cx="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8B8A6E-7B1C-4E16-BAB3-750B0D5A0C8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7650" y="2744987"/>
            <a:ext cx="170399" cy="17039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A79CFBD-4800-4FD5-8DE2-BB2DB04C857C}"/>
              </a:ext>
            </a:extLst>
          </p:cNvPr>
          <p:cNvSpPr txBox="1"/>
          <p:nvPr/>
        </p:nvSpPr>
        <p:spPr>
          <a:xfrm>
            <a:off x="6848601" y="2359009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88C9DAF-47EC-48FF-A756-9597F868FA03}"/>
              </a:ext>
            </a:extLst>
          </p:cNvPr>
          <p:cNvSpPr txBox="1"/>
          <p:nvPr/>
        </p:nvSpPr>
        <p:spPr>
          <a:xfrm>
            <a:off x="6827703" y="670274"/>
            <a:ext cx="264825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DADEEBA5-E242-42AD-ADA0-29C1D3B9EDB7}"/>
              </a:ext>
            </a:extLst>
          </p:cNvPr>
          <p:cNvSpPr/>
          <p:nvPr/>
        </p:nvSpPr>
        <p:spPr>
          <a:xfrm>
            <a:off x="9660467" y="1298696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7B56357A-9CDC-4EBB-AFA1-FA70533A480F}"/>
              </a:ext>
            </a:extLst>
          </p:cNvPr>
          <p:cNvSpPr/>
          <p:nvPr/>
        </p:nvSpPr>
        <p:spPr>
          <a:xfrm>
            <a:off x="7000983" y="1305046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bject 31">
            <a:extLst>
              <a:ext uri="{FF2B5EF4-FFF2-40B4-BE49-F238E27FC236}">
                <a16:creationId xmlns:a16="http://schemas.microsoft.com/office/drawing/2014/main" id="{EB63CAFC-5428-461F-AF91-51031969C33C}"/>
              </a:ext>
            </a:extLst>
          </p:cNvPr>
          <p:cNvSpPr txBox="1"/>
          <p:nvPr/>
        </p:nvSpPr>
        <p:spPr>
          <a:xfrm>
            <a:off x="7699051" y="1069304"/>
            <a:ext cx="187178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3" name="object 31">
            <a:extLst>
              <a:ext uri="{FF2B5EF4-FFF2-40B4-BE49-F238E27FC236}">
                <a16:creationId xmlns:a16="http://schemas.microsoft.com/office/drawing/2014/main" id="{DF7947FD-6A07-43A8-B205-BE99EE716B15}"/>
              </a:ext>
            </a:extLst>
          </p:cNvPr>
          <p:cNvSpPr txBox="1"/>
          <p:nvPr/>
        </p:nvSpPr>
        <p:spPr>
          <a:xfrm>
            <a:off x="10398099" y="1069304"/>
            <a:ext cx="1682899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039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492</Words>
  <Application>Microsoft Office PowerPoint</Application>
  <PresentationFormat>Широкоэкранный</PresentationFormat>
  <Paragraphs>155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ABBOSKHON SADIRDINOV</cp:lastModifiedBy>
  <cp:revision>209</cp:revision>
  <dcterms:created xsi:type="dcterms:W3CDTF">2024-07-25T07:55:13Z</dcterms:created>
  <dcterms:modified xsi:type="dcterms:W3CDTF">2025-04-27T12:52:03Z</dcterms:modified>
</cp:coreProperties>
</file>