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8" r:id="rId3"/>
    <p:sldId id="2147479658" r:id="rId4"/>
    <p:sldId id="21474796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6CA3"/>
    <a:srgbClr val="FFFFFF"/>
    <a:srgbClr val="5BC4BF"/>
    <a:srgbClr val="A6A6A6"/>
    <a:srgbClr val="B6E2E7"/>
    <a:srgbClr val="2F6EA4"/>
    <a:srgbClr val="6F9AC0"/>
    <a:srgbClr val="000000"/>
    <a:srgbClr val="3E77AB"/>
    <a:srgbClr val="79A0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22" autoAdjust="0"/>
    <p:restoredTop sz="91284" autoAdjust="0"/>
  </p:normalViewPr>
  <p:slideViewPr>
    <p:cSldViewPr snapToGrid="0">
      <p:cViewPr varScale="1">
        <p:scale>
          <a:sx n="58" d="100"/>
          <a:sy n="58" d="100"/>
        </p:scale>
        <p:origin x="27" y="9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42061-5BEC-47D5-BA30-A84020DEA96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B79785-6FEA-44E9-8009-3A5015B365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" sz="1200" dirty="0">
              <a:solidFill>
                <a:schemeClr val="bg1"/>
              </a:solidFill>
              <a:latin typeface="Montserrat" pitchFamily="2" charset="-52"/>
            </a:rPr>
            <a:t>Освобождение от налогов</a:t>
          </a:r>
        </a:p>
      </dgm:t>
    </dgm:pt>
    <dgm:pt modelId="{C2CAE0D2-F976-4FB1-9BDB-E82FABF9BE8B}" type="parTrans" cxnId="{2F1C375A-A050-423C-86E3-32C72EC0E32E}">
      <dgm:prSet/>
      <dgm:spPr/>
      <dgm:t>
        <a:bodyPr/>
        <a:lstStyle/>
        <a:p>
          <a:endParaRPr lang="en-US"/>
        </a:p>
      </dgm:t>
    </dgm:pt>
    <dgm:pt modelId="{974B8F99-FEA9-44DF-8DAE-70B2DBE65315}" type="sibTrans" cxnId="{2F1C375A-A050-423C-86E3-32C72EC0E32E}">
      <dgm:prSet/>
      <dgm:spPr/>
      <dgm:t>
        <a:bodyPr/>
        <a:lstStyle/>
        <a:p>
          <a:endParaRPr lang="en-US"/>
        </a:p>
      </dgm:t>
    </dgm:pt>
    <dgm:pt modelId="{795C57D0-9253-4CCD-9273-5FF3A6C5D9A6}">
      <dgm:prSet phldrT="[Текст]" custT="1"/>
      <dgm:spPr>
        <a:solidFill>
          <a:srgbClr val="CCEBEE"/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3 года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составляют от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0,3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ru" altLang="en-US" sz="11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dirty="0">
            <a:latin typeface="Montserrat" pitchFamily="2" charset="-52"/>
          </a:endParaRPr>
        </a:p>
      </dgm:t>
    </dgm:pt>
    <dgm:pt modelId="{61AABA27-661C-4B97-97C7-B2F7A446DCE2}" type="parTrans" cxnId="{AE4CB8CF-0366-4868-8E7F-A418AAF4B8B5}">
      <dgm:prSet/>
      <dgm:spPr/>
      <dgm:t>
        <a:bodyPr/>
        <a:lstStyle/>
        <a:p>
          <a:endParaRPr lang="en-US"/>
        </a:p>
      </dgm:t>
    </dgm:pt>
    <dgm:pt modelId="{4231D4F3-E390-4111-B66B-2A1D6BD9D2AF}" type="sibTrans" cxnId="{AE4CB8CF-0366-4868-8E7F-A418AAF4B8B5}">
      <dgm:prSet/>
      <dgm:spPr/>
      <dgm:t>
        <a:bodyPr/>
        <a:lstStyle/>
        <a:p>
          <a:endParaRPr lang="en-US"/>
        </a:p>
      </dgm:t>
    </dgm:pt>
    <dgm:pt modelId="{98969DB6-221D-42C7-BAD1-5D5FE6BDD7AB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5 лет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, если объем инвестиций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составляет от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3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млн.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долларов США</a:t>
          </a:r>
          <a:endParaRPr lang="en-US" sz="1100" dirty="0"/>
        </a:p>
      </dgm:t>
    </dgm:pt>
    <dgm:pt modelId="{2E342CCF-5578-42AF-957C-0BE351808316}" type="parTrans" cxnId="{4DFE9435-B0BD-40F0-9CCE-BC06C549169E}">
      <dgm:prSet/>
      <dgm:spPr/>
      <dgm:t>
        <a:bodyPr/>
        <a:lstStyle/>
        <a:p>
          <a:endParaRPr lang="en-US"/>
        </a:p>
      </dgm:t>
    </dgm:pt>
    <dgm:pt modelId="{7BDC31EE-98AF-4369-865F-1A652BD8CFC5}" type="sibTrans" cxnId="{4DFE9435-B0BD-40F0-9CCE-BC06C549169E}">
      <dgm:prSet/>
      <dgm:spPr/>
      <dgm:t>
        <a:bodyPr/>
        <a:lstStyle/>
        <a:p>
          <a:endParaRPr lang="en-US"/>
        </a:p>
      </dgm:t>
    </dgm:pt>
    <dgm:pt modelId="{F0B696D2-904F-4BCC-AF3B-B135758869A2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7 лет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составляют от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dirty="0"/>
        </a:p>
      </dgm:t>
    </dgm:pt>
    <dgm:pt modelId="{6DBB6DF5-0AFB-4F1C-BBC2-31703E49E1A9}" type="parTrans" cxnId="{DB99AC75-4A2A-4B34-A1A0-5948F4A18307}">
      <dgm:prSet/>
      <dgm:spPr/>
      <dgm:t>
        <a:bodyPr/>
        <a:lstStyle/>
        <a:p>
          <a:endParaRPr lang="en-US"/>
        </a:p>
      </dgm:t>
    </dgm:pt>
    <dgm:pt modelId="{B9000015-BB4C-476C-AD76-6D6A1919B721}" type="sibTrans" cxnId="{DB99AC75-4A2A-4B34-A1A0-5948F4A18307}">
      <dgm:prSet/>
      <dgm:spPr/>
      <dgm:t>
        <a:bodyPr/>
        <a:lstStyle/>
        <a:p>
          <a:endParaRPr lang="en-US"/>
        </a:p>
      </dgm:t>
    </dgm:pt>
    <dgm:pt modelId="{23455BE8-05A7-40FB-801E-2ECBCD00B469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10 лет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превышают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dirty="0"/>
        </a:p>
      </dgm:t>
    </dgm:pt>
    <dgm:pt modelId="{67F71C27-347E-4FDD-ACAD-23A0D80B3D79}" type="parTrans" cxnId="{66191EB4-71AC-4BCC-A165-37F75AD28D13}">
      <dgm:prSet/>
      <dgm:spPr/>
      <dgm:t>
        <a:bodyPr/>
        <a:lstStyle/>
        <a:p>
          <a:endParaRPr lang="en-US"/>
        </a:p>
      </dgm:t>
    </dgm:pt>
    <dgm:pt modelId="{9009592E-471B-48E1-9218-DAD9996BD927}" type="sibTrans" cxnId="{66191EB4-71AC-4BCC-A165-37F75AD28D13}">
      <dgm:prSet/>
      <dgm:spPr/>
      <dgm:t>
        <a:bodyPr/>
        <a:lstStyle/>
        <a:p>
          <a:endParaRPr lang="en-US"/>
        </a:p>
      </dgm:t>
    </dgm:pt>
    <dgm:pt modelId="{97F5D52F-9296-4440-B591-EB5EF92FF65F}" type="pres">
      <dgm:prSet presAssocID="{A5542061-5BEC-47D5-BA30-A84020DEA96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06B4EE-7B9F-4188-9E8E-4F154FBC7412}" type="pres">
      <dgm:prSet presAssocID="{A5542061-5BEC-47D5-BA30-A84020DEA960}" presName="matrix" presStyleCnt="0"/>
      <dgm:spPr/>
    </dgm:pt>
    <dgm:pt modelId="{E1A643D9-C8B2-4BB8-ACB9-99D2DBA72391}" type="pres">
      <dgm:prSet presAssocID="{A5542061-5BEC-47D5-BA30-A84020DEA960}" presName="tile1" presStyleLbl="node1" presStyleIdx="0" presStyleCnt="4" custLinFactNeighborX="-261"/>
      <dgm:spPr/>
    </dgm:pt>
    <dgm:pt modelId="{77F17806-7DD7-476E-A9AB-26200A8DA2AC}" type="pres">
      <dgm:prSet presAssocID="{A5542061-5BEC-47D5-BA30-A84020DEA96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7726BBB-A49C-4930-B363-0B32B57D7BC6}" type="pres">
      <dgm:prSet presAssocID="{A5542061-5BEC-47D5-BA30-A84020DEA960}" presName="tile2" presStyleLbl="node1" presStyleIdx="1" presStyleCnt="4" custLinFactNeighborX="1666" custLinFactNeighborY="-3694"/>
      <dgm:spPr/>
    </dgm:pt>
    <dgm:pt modelId="{D9FD8E4A-ABC3-4553-B9E2-1D9F1D34763C}" type="pres">
      <dgm:prSet presAssocID="{A5542061-5BEC-47D5-BA30-A84020DEA96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3449363-4EDA-467E-B961-270B2D8631D9}" type="pres">
      <dgm:prSet presAssocID="{A5542061-5BEC-47D5-BA30-A84020DEA960}" presName="tile3" presStyleLbl="node1" presStyleIdx="2" presStyleCnt="4"/>
      <dgm:spPr/>
    </dgm:pt>
    <dgm:pt modelId="{7B313741-FE8E-45AD-9C9D-FC542759B1BF}" type="pres">
      <dgm:prSet presAssocID="{A5542061-5BEC-47D5-BA30-A84020DEA96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0A23C6F-A844-46E1-88BE-F3410554CBA0}" type="pres">
      <dgm:prSet presAssocID="{A5542061-5BEC-47D5-BA30-A84020DEA960}" presName="tile4" presStyleLbl="node1" presStyleIdx="3" presStyleCnt="4" custLinFactNeighborY="1029"/>
      <dgm:spPr/>
    </dgm:pt>
    <dgm:pt modelId="{09292C08-1968-44CB-BE17-57B869F8110E}" type="pres">
      <dgm:prSet presAssocID="{A5542061-5BEC-47D5-BA30-A84020DEA96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10CFAA8-7A06-484B-A328-27E6FE273152}" type="pres">
      <dgm:prSet presAssocID="{A5542061-5BEC-47D5-BA30-A84020DEA960}" presName="centerTile" presStyleLbl="fgShp" presStyleIdx="0" presStyleCnt="1" custScaleX="122509" custScaleY="111148">
        <dgm:presLayoutVars>
          <dgm:chMax val="0"/>
          <dgm:chPref val="0"/>
        </dgm:presLayoutVars>
      </dgm:prSet>
      <dgm:spPr/>
    </dgm:pt>
  </dgm:ptLst>
  <dgm:cxnLst>
    <dgm:cxn modelId="{6EF6F91D-C2C6-4137-8A72-C02A866CF1E1}" type="presOf" srcId="{F0B696D2-904F-4BCC-AF3B-B135758869A2}" destId="{7B313741-FE8E-45AD-9C9D-FC542759B1BF}" srcOrd="1" destOrd="0" presId="urn:microsoft.com/office/officeart/2005/8/layout/matrix1"/>
    <dgm:cxn modelId="{75415F28-DD55-4F75-9A46-21969785CBF3}" type="presOf" srcId="{F0B696D2-904F-4BCC-AF3B-B135758869A2}" destId="{43449363-4EDA-467E-B961-270B2D8631D9}" srcOrd="0" destOrd="0" presId="urn:microsoft.com/office/officeart/2005/8/layout/matrix1"/>
    <dgm:cxn modelId="{4DFE9435-B0BD-40F0-9CCE-BC06C549169E}" srcId="{26B79785-6FEA-44E9-8009-3A5015B36541}" destId="{98969DB6-221D-42C7-BAD1-5D5FE6BDD7AB}" srcOrd="1" destOrd="0" parTransId="{2E342CCF-5578-42AF-957C-0BE351808316}" sibTransId="{7BDC31EE-98AF-4369-865F-1A652BD8CFC5}"/>
    <dgm:cxn modelId="{72B03349-33C2-41E3-81BA-724762574B8D}" type="presOf" srcId="{98969DB6-221D-42C7-BAD1-5D5FE6BDD7AB}" destId="{D9FD8E4A-ABC3-4553-B9E2-1D9F1D34763C}" srcOrd="1" destOrd="0" presId="urn:microsoft.com/office/officeart/2005/8/layout/matrix1"/>
    <dgm:cxn modelId="{483CAD4C-5531-4561-B790-2C72F68F9ECA}" type="presOf" srcId="{795C57D0-9253-4CCD-9273-5FF3A6C5D9A6}" destId="{77F17806-7DD7-476E-A9AB-26200A8DA2AC}" srcOrd="1" destOrd="0" presId="urn:microsoft.com/office/officeart/2005/8/layout/matrix1"/>
    <dgm:cxn modelId="{B6F56E4F-EBC4-477C-ACA3-98962FA05135}" type="presOf" srcId="{A5542061-5BEC-47D5-BA30-A84020DEA960}" destId="{97F5D52F-9296-4440-B591-EB5EF92FF65F}" srcOrd="0" destOrd="0" presId="urn:microsoft.com/office/officeart/2005/8/layout/matrix1"/>
    <dgm:cxn modelId="{DB99AC75-4A2A-4B34-A1A0-5948F4A18307}" srcId="{26B79785-6FEA-44E9-8009-3A5015B36541}" destId="{F0B696D2-904F-4BCC-AF3B-B135758869A2}" srcOrd="2" destOrd="0" parTransId="{6DBB6DF5-0AFB-4F1C-BBC2-31703E49E1A9}" sibTransId="{B9000015-BB4C-476C-AD76-6D6A1919B721}"/>
    <dgm:cxn modelId="{2F1C375A-A050-423C-86E3-32C72EC0E32E}" srcId="{A5542061-5BEC-47D5-BA30-A84020DEA960}" destId="{26B79785-6FEA-44E9-8009-3A5015B36541}" srcOrd="0" destOrd="0" parTransId="{C2CAE0D2-F976-4FB1-9BDB-E82FABF9BE8B}" sibTransId="{974B8F99-FEA9-44DF-8DAE-70B2DBE65315}"/>
    <dgm:cxn modelId="{4EEE258E-B5E4-4ADF-B012-F2742B68377E}" type="presOf" srcId="{23455BE8-05A7-40FB-801E-2ECBCD00B469}" destId="{A0A23C6F-A844-46E1-88BE-F3410554CBA0}" srcOrd="0" destOrd="0" presId="urn:microsoft.com/office/officeart/2005/8/layout/matrix1"/>
    <dgm:cxn modelId="{265CE29A-EF13-44B6-9C04-2DB956C0AB1B}" type="presOf" srcId="{98969DB6-221D-42C7-BAD1-5D5FE6BDD7AB}" destId="{E7726BBB-A49C-4930-B363-0B32B57D7BC6}" srcOrd="0" destOrd="0" presId="urn:microsoft.com/office/officeart/2005/8/layout/matrix1"/>
    <dgm:cxn modelId="{953899B3-87A2-45D4-B728-ECAECDF04647}" type="presOf" srcId="{26B79785-6FEA-44E9-8009-3A5015B36541}" destId="{A10CFAA8-7A06-484B-A328-27E6FE273152}" srcOrd="0" destOrd="0" presId="urn:microsoft.com/office/officeart/2005/8/layout/matrix1"/>
    <dgm:cxn modelId="{66191EB4-71AC-4BCC-A165-37F75AD28D13}" srcId="{26B79785-6FEA-44E9-8009-3A5015B36541}" destId="{23455BE8-05A7-40FB-801E-2ECBCD00B469}" srcOrd="3" destOrd="0" parTransId="{67F71C27-347E-4FDD-ACAD-23A0D80B3D79}" sibTransId="{9009592E-471B-48E1-9218-DAD9996BD927}"/>
    <dgm:cxn modelId="{AE4CB8CF-0366-4868-8E7F-A418AAF4B8B5}" srcId="{26B79785-6FEA-44E9-8009-3A5015B36541}" destId="{795C57D0-9253-4CCD-9273-5FF3A6C5D9A6}" srcOrd="0" destOrd="0" parTransId="{61AABA27-661C-4B97-97C7-B2F7A446DCE2}" sibTransId="{4231D4F3-E390-4111-B66B-2A1D6BD9D2AF}"/>
    <dgm:cxn modelId="{8201C5E3-95DA-448C-9B69-4BF474933F4F}" type="presOf" srcId="{795C57D0-9253-4CCD-9273-5FF3A6C5D9A6}" destId="{E1A643D9-C8B2-4BB8-ACB9-99D2DBA72391}" srcOrd="0" destOrd="0" presId="urn:microsoft.com/office/officeart/2005/8/layout/matrix1"/>
    <dgm:cxn modelId="{BA8992E5-FB43-480B-833E-23EAE4048558}" type="presOf" srcId="{23455BE8-05A7-40FB-801E-2ECBCD00B469}" destId="{09292C08-1968-44CB-BE17-57B869F8110E}" srcOrd="1" destOrd="0" presId="urn:microsoft.com/office/officeart/2005/8/layout/matrix1"/>
    <dgm:cxn modelId="{335E1CE3-288E-4E75-8204-B03FAF84E56A}" type="presParOf" srcId="{97F5D52F-9296-4440-B591-EB5EF92FF65F}" destId="{B606B4EE-7B9F-4188-9E8E-4F154FBC7412}" srcOrd="0" destOrd="0" presId="urn:microsoft.com/office/officeart/2005/8/layout/matrix1"/>
    <dgm:cxn modelId="{3F4EBFBA-BC53-47CB-A8BB-6AB87E3D76F7}" type="presParOf" srcId="{B606B4EE-7B9F-4188-9E8E-4F154FBC7412}" destId="{E1A643D9-C8B2-4BB8-ACB9-99D2DBA72391}" srcOrd="0" destOrd="0" presId="urn:microsoft.com/office/officeart/2005/8/layout/matrix1"/>
    <dgm:cxn modelId="{A944CA7D-7336-48E5-8E3B-4F805465735F}" type="presParOf" srcId="{B606B4EE-7B9F-4188-9E8E-4F154FBC7412}" destId="{77F17806-7DD7-476E-A9AB-26200A8DA2AC}" srcOrd="1" destOrd="0" presId="urn:microsoft.com/office/officeart/2005/8/layout/matrix1"/>
    <dgm:cxn modelId="{CBC8650E-3432-4932-B640-E9FB52871216}" type="presParOf" srcId="{B606B4EE-7B9F-4188-9E8E-4F154FBC7412}" destId="{E7726BBB-A49C-4930-B363-0B32B57D7BC6}" srcOrd="2" destOrd="0" presId="urn:microsoft.com/office/officeart/2005/8/layout/matrix1"/>
    <dgm:cxn modelId="{7B1D6EEF-3104-472E-93F2-0F6E24CEF281}" type="presParOf" srcId="{B606B4EE-7B9F-4188-9E8E-4F154FBC7412}" destId="{D9FD8E4A-ABC3-4553-B9E2-1D9F1D34763C}" srcOrd="3" destOrd="0" presId="urn:microsoft.com/office/officeart/2005/8/layout/matrix1"/>
    <dgm:cxn modelId="{97723EEC-38B9-4400-942E-5BB8EF4E4BA1}" type="presParOf" srcId="{B606B4EE-7B9F-4188-9E8E-4F154FBC7412}" destId="{43449363-4EDA-467E-B961-270B2D8631D9}" srcOrd="4" destOrd="0" presId="urn:microsoft.com/office/officeart/2005/8/layout/matrix1"/>
    <dgm:cxn modelId="{8B7B695F-93EC-495D-8B57-7068F194861E}" type="presParOf" srcId="{B606B4EE-7B9F-4188-9E8E-4F154FBC7412}" destId="{7B313741-FE8E-45AD-9C9D-FC542759B1BF}" srcOrd="5" destOrd="0" presId="urn:microsoft.com/office/officeart/2005/8/layout/matrix1"/>
    <dgm:cxn modelId="{A100AFF8-8336-4F28-AE37-8D30B754BFDE}" type="presParOf" srcId="{B606B4EE-7B9F-4188-9E8E-4F154FBC7412}" destId="{A0A23C6F-A844-46E1-88BE-F3410554CBA0}" srcOrd="6" destOrd="0" presId="urn:microsoft.com/office/officeart/2005/8/layout/matrix1"/>
    <dgm:cxn modelId="{954E939C-7712-4833-BA14-52DE32D9B2B0}" type="presParOf" srcId="{B606B4EE-7B9F-4188-9E8E-4F154FBC7412}" destId="{09292C08-1968-44CB-BE17-57B869F8110E}" srcOrd="7" destOrd="0" presId="urn:microsoft.com/office/officeart/2005/8/layout/matrix1"/>
    <dgm:cxn modelId="{BB24B9B8-D034-4D92-A096-A743BA106941}" type="presParOf" srcId="{97F5D52F-9296-4440-B591-EB5EF92FF65F}" destId="{A10CFAA8-7A06-484B-A328-27E6FE27315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34DEEF-1062-43D8-ABA1-40243926E30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278DA7-F393-4C23-98D8-122A0B0659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-RU" sz="1400" b="0" dirty="0">
              <a:latin typeface="Montserrat" pitchFamily="2" charset="0"/>
            </a:rPr>
            <a:t>Высшие учебные заведения: 7</a:t>
          </a:r>
          <a:endParaRPr lang="en-US" sz="1400" dirty="0">
            <a:latin typeface="Montserrat" pitchFamily="2" charset="-52"/>
          </a:endParaRPr>
        </a:p>
      </dgm:t>
    </dgm:pt>
    <dgm:pt modelId="{8B6C85BA-64DA-4BBF-857D-2F3A588C1F59}" type="parTrans" cxnId="{296ACB95-1786-4BCE-9910-B658AAB58848}">
      <dgm:prSet/>
      <dgm:spPr/>
      <dgm:t>
        <a:bodyPr/>
        <a:lstStyle/>
        <a:p>
          <a:endParaRPr lang="en-US"/>
        </a:p>
      </dgm:t>
    </dgm:pt>
    <dgm:pt modelId="{00544CBD-2150-4AC8-8DF2-FC997DDFFA95}" type="sibTrans" cxnId="{296ACB95-1786-4BCE-9910-B658AAB58848}">
      <dgm:prSet/>
      <dgm:spPr>
        <a:ln>
          <a:solidFill>
            <a:srgbClr val="5BC4BF"/>
          </a:solidFill>
        </a:ln>
      </dgm:spPr>
      <dgm:t>
        <a:bodyPr/>
        <a:lstStyle/>
        <a:p>
          <a:endParaRPr lang="en-US"/>
        </a:p>
      </dgm:t>
    </dgm:pt>
    <dgm:pt modelId="{3D2C602E-7232-4D27-A55C-77FEF28D4B5B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-RU" sz="1400" dirty="0">
              <a:latin typeface="Montserrat" pitchFamily="2" charset="-52"/>
            </a:rPr>
            <a:t>Факультеты высшего образования: 9</a:t>
          </a:r>
          <a:endParaRPr lang="en-US" sz="1400" dirty="0">
            <a:latin typeface="Montserrat" pitchFamily="2" charset="-52"/>
          </a:endParaRPr>
        </a:p>
      </dgm:t>
    </dgm:pt>
    <dgm:pt modelId="{7ED4063D-C17F-4548-AB7A-3DE2A0A091FB}" type="parTrans" cxnId="{1792AD1A-6F9F-45D0-A6A6-29AE6FDCAFAF}">
      <dgm:prSet/>
      <dgm:spPr/>
      <dgm:t>
        <a:bodyPr/>
        <a:lstStyle/>
        <a:p>
          <a:endParaRPr lang="en-US"/>
        </a:p>
      </dgm:t>
    </dgm:pt>
    <dgm:pt modelId="{E60280C9-882C-4EB9-A5BF-B82D3F3BBB5C}" type="sibTrans" cxnId="{1792AD1A-6F9F-45D0-A6A6-29AE6FDCAFAF}">
      <dgm:prSet/>
      <dgm:spPr/>
      <dgm:t>
        <a:bodyPr/>
        <a:lstStyle/>
        <a:p>
          <a:endParaRPr lang="en-US"/>
        </a:p>
      </dgm:t>
    </dgm:pt>
    <dgm:pt modelId="{2F4F38C9-6452-4D41-9697-978CD5D74D17}">
      <dgm:prSet phldrT="[Текст]" custT="1"/>
      <dgm:spPr>
        <a:solidFill>
          <a:srgbClr val="72CCC8"/>
        </a:solidFill>
      </dgm:spPr>
      <dgm:t>
        <a:bodyPr/>
        <a:lstStyle/>
        <a:p>
          <a:r>
            <a:rPr lang="ru-RU" sz="1400" dirty="0">
              <a:latin typeface="Montserrat" pitchFamily="2" charset="-52"/>
            </a:rPr>
            <a:t>Количество выпускников: 1 200</a:t>
          </a:r>
          <a:endParaRPr lang="en-US" sz="1400" dirty="0">
            <a:latin typeface="Montserrat" pitchFamily="2" charset="-52"/>
          </a:endParaRPr>
        </a:p>
      </dgm:t>
    </dgm:pt>
    <dgm:pt modelId="{FE2B8F17-F2BA-4107-BF9E-36BC888C28C6}" type="parTrans" cxnId="{6FECEC55-BD0B-47F6-8154-9C16DD9A4C87}">
      <dgm:prSet/>
      <dgm:spPr/>
      <dgm:t>
        <a:bodyPr/>
        <a:lstStyle/>
        <a:p>
          <a:endParaRPr lang="en-US"/>
        </a:p>
      </dgm:t>
    </dgm:pt>
    <dgm:pt modelId="{A3600522-E410-4639-91C8-3A22DB1EBE3A}" type="sibTrans" cxnId="{6FECEC55-BD0B-47F6-8154-9C16DD9A4C87}">
      <dgm:prSet/>
      <dgm:spPr/>
      <dgm:t>
        <a:bodyPr/>
        <a:lstStyle/>
        <a:p>
          <a:endParaRPr lang="en-US"/>
        </a:p>
      </dgm:t>
    </dgm:pt>
    <dgm:pt modelId="{93BA2731-86D2-4EEB-B3BB-44ED707F2E78}" type="pres">
      <dgm:prSet presAssocID="{C234DEEF-1062-43D8-ABA1-40243926E30F}" presName="Name0" presStyleCnt="0">
        <dgm:presLayoutVars>
          <dgm:chMax val="7"/>
          <dgm:chPref val="7"/>
          <dgm:dir/>
        </dgm:presLayoutVars>
      </dgm:prSet>
      <dgm:spPr/>
    </dgm:pt>
    <dgm:pt modelId="{8D9AEE7F-E52D-4577-9686-8A81C022368D}" type="pres">
      <dgm:prSet presAssocID="{C234DEEF-1062-43D8-ABA1-40243926E30F}" presName="Name1" presStyleCnt="0"/>
      <dgm:spPr/>
    </dgm:pt>
    <dgm:pt modelId="{04C21AF5-8422-467E-B4B6-673E42CD83FE}" type="pres">
      <dgm:prSet presAssocID="{C234DEEF-1062-43D8-ABA1-40243926E30F}" presName="cycle" presStyleCnt="0"/>
      <dgm:spPr/>
    </dgm:pt>
    <dgm:pt modelId="{3B560AB7-CA10-4351-8167-7CC7E0FAE3B1}" type="pres">
      <dgm:prSet presAssocID="{C234DEEF-1062-43D8-ABA1-40243926E30F}" presName="srcNode" presStyleLbl="node1" presStyleIdx="0" presStyleCnt="3"/>
      <dgm:spPr/>
    </dgm:pt>
    <dgm:pt modelId="{683DB35F-0E23-4E79-8547-2CDCB10DD369}" type="pres">
      <dgm:prSet presAssocID="{C234DEEF-1062-43D8-ABA1-40243926E30F}" presName="conn" presStyleLbl="parChTrans1D2" presStyleIdx="0" presStyleCnt="1"/>
      <dgm:spPr/>
    </dgm:pt>
    <dgm:pt modelId="{216DF8AC-5B0C-4D06-B69F-6ABAB9EB8A37}" type="pres">
      <dgm:prSet presAssocID="{C234DEEF-1062-43D8-ABA1-40243926E30F}" presName="extraNode" presStyleLbl="node1" presStyleIdx="0" presStyleCnt="3"/>
      <dgm:spPr/>
    </dgm:pt>
    <dgm:pt modelId="{A6DC8F2C-FD07-4CA8-8F02-F8F952DD90FD}" type="pres">
      <dgm:prSet presAssocID="{C234DEEF-1062-43D8-ABA1-40243926E30F}" presName="dstNode" presStyleLbl="node1" presStyleIdx="0" presStyleCnt="3"/>
      <dgm:spPr/>
    </dgm:pt>
    <dgm:pt modelId="{307D479C-3D87-4FA4-B677-809D9B9C6CFA}" type="pres">
      <dgm:prSet presAssocID="{03278DA7-F393-4C23-98D8-122A0B065941}" presName="text_1" presStyleLbl="node1" presStyleIdx="0" presStyleCnt="3">
        <dgm:presLayoutVars>
          <dgm:bulletEnabled val="1"/>
        </dgm:presLayoutVars>
      </dgm:prSet>
      <dgm:spPr/>
    </dgm:pt>
    <dgm:pt modelId="{6F48DB3C-D6BB-4F29-891C-2C3060A028EC}" type="pres">
      <dgm:prSet presAssocID="{03278DA7-F393-4C23-98D8-122A0B065941}" presName="accent_1" presStyleCnt="0"/>
      <dgm:spPr/>
    </dgm:pt>
    <dgm:pt modelId="{1AAE0AB9-ACE3-4492-8DE1-6280EC809071}" type="pres">
      <dgm:prSet presAssocID="{03278DA7-F393-4C23-98D8-122A0B065941}" presName="accentRepeatNode" presStyleLbl="solidFgAcc1" presStyleIdx="0" presStyleCnt="3"/>
      <dgm:spPr>
        <a:ln>
          <a:solidFill>
            <a:srgbClr val="5BC4BF"/>
          </a:solidFill>
        </a:ln>
      </dgm:spPr>
    </dgm:pt>
    <dgm:pt modelId="{4A004DCE-5E09-498F-B67D-6C2632889D5F}" type="pres">
      <dgm:prSet presAssocID="{3D2C602E-7232-4D27-A55C-77FEF28D4B5B}" presName="text_2" presStyleLbl="node1" presStyleIdx="1" presStyleCnt="3">
        <dgm:presLayoutVars>
          <dgm:bulletEnabled val="1"/>
        </dgm:presLayoutVars>
      </dgm:prSet>
      <dgm:spPr/>
    </dgm:pt>
    <dgm:pt modelId="{A25B7AEC-AAFA-4BD3-BCCD-1402764A9898}" type="pres">
      <dgm:prSet presAssocID="{3D2C602E-7232-4D27-A55C-77FEF28D4B5B}" presName="accent_2" presStyleCnt="0"/>
      <dgm:spPr/>
    </dgm:pt>
    <dgm:pt modelId="{90A6ED45-F69D-4D83-8032-BAB57996FAD0}" type="pres">
      <dgm:prSet presAssocID="{3D2C602E-7232-4D27-A55C-77FEF28D4B5B}" presName="accentRepeatNode" presStyleLbl="solidFgAcc1" presStyleIdx="1" presStyleCnt="3"/>
      <dgm:spPr>
        <a:ln>
          <a:solidFill>
            <a:srgbClr val="5BC4BF"/>
          </a:solidFill>
        </a:ln>
      </dgm:spPr>
    </dgm:pt>
    <dgm:pt modelId="{087AC23C-06D5-43EB-9603-731A9B51A307}" type="pres">
      <dgm:prSet presAssocID="{2F4F38C9-6452-4D41-9697-978CD5D74D17}" presName="text_3" presStyleLbl="node1" presStyleIdx="2" presStyleCnt="3">
        <dgm:presLayoutVars>
          <dgm:bulletEnabled val="1"/>
        </dgm:presLayoutVars>
      </dgm:prSet>
      <dgm:spPr/>
    </dgm:pt>
    <dgm:pt modelId="{B6CB893C-743C-432A-9950-AA33D79CB937}" type="pres">
      <dgm:prSet presAssocID="{2F4F38C9-6452-4D41-9697-978CD5D74D17}" presName="accent_3" presStyleCnt="0"/>
      <dgm:spPr/>
    </dgm:pt>
    <dgm:pt modelId="{99625505-F78B-4C03-8E72-16BD5AE51518}" type="pres">
      <dgm:prSet presAssocID="{2F4F38C9-6452-4D41-9697-978CD5D74D17}" presName="accentRepeatNode" presStyleLbl="solidFgAcc1" presStyleIdx="2" presStyleCnt="3"/>
      <dgm:spPr>
        <a:ln>
          <a:solidFill>
            <a:srgbClr val="5BC4BF"/>
          </a:solidFill>
        </a:ln>
      </dgm:spPr>
    </dgm:pt>
  </dgm:ptLst>
  <dgm:cxnLst>
    <dgm:cxn modelId="{1792AD1A-6F9F-45D0-A6A6-29AE6FDCAFAF}" srcId="{C234DEEF-1062-43D8-ABA1-40243926E30F}" destId="{3D2C602E-7232-4D27-A55C-77FEF28D4B5B}" srcOrd="1" destOrd="0" parTransId="{7ED4063D-C17F-4548-AB7A-3DE2A0A091FB}" sibTransId="{E60280C9-882C-4EB9-A5BF-B82D3F3BBB5C}"/>
    <dgm:cxn modelId="{7021C74C-B800-4B78-BD4B-0212E432E1E9}" type="presOf" srcId="{2F4F38C9-6452-4D41-9697-978CD5D74D17}" destId="{087AC23C-06D5-43EB-9603-731A9B51A307}" srcOrd="0" destOrd="0" presId="urn:microsoft.com/office/officeart/2008/layout/VerticalCurvedList"/>
    <dgm:cxn modelId="{6FECEC55-BD0B-47F6-8154-9C16DD9A4C87}" srcId="{C234DEEF-1062-43D8-ABA1-40243926E30F}" destId="{2F4F38C9-6452-4D41-9697-978CD5D74D17}" srcOrd="2" destOrd="0" parTransId="{FE2B8F17-F2BA-4107-BF9E-36BC888C28C6}" sibTransId="{A3600522-E410-4639-91C8-3A22DB1EBE3A}"/>
    <dgm:cxn modelId="{AEB20D81-C8FF-414A-B90D-CFCAC3D2A6E1}" type="presOf" srcId="{C234DEEF-1062-43D8-ABA1-40243926E30F}" destId="{93BA2731-86D2-4EEB-B3BB-44ED707F2E78}" srcOrd="0" destOrd="0" presId="urn:microsoft.com/office/officeart/2008/layout/VerticalCurvedList"/>
    <dgm:cxn modelId="{0B071594-E977-476A-830B-6E51CE970CC6}" type="presOf" srcId="{03278DA7-F393-4C23-98D8-122A0B065941}" destId="{307D479C-3D87-4FA4-B677-809D9B9C6CFA}" srcOrd="0" destOrd="0" presId="urn:microsoft.com/office/officeart/2008/layout/VerticalCurvedList"/>
    <dgm:cxn modelId="{296ACB95-1786-4BCE-9910-B658AAB58848}" srcId="{C234DEEF-1062-43D8-ABA1-40243926E30F}" destId="{03278DA7-F393-4C23-98D8-122A0B065941}" srcOrd="0" destOrd="0" parTransId="{8B6C85BA-64DA-4BBF-857D-2F3A588C1F59}" sibTransId="{00544CBD-2150-4AC8-8DF2-FC997DDFFA95}"/>
    <dgm:cxn modelId="{C4A448B9-BDDB-49B4-AA18-1FBDA5153967}" type="presOf" srcId="{3D2C602E-7232-4D27-A55C-77FEF28D4B5B}" destId="{4A004DCE-5E09-498F-B67D-6C2632889D5F}" srcOrd="0" destOrd="0" presId="urn:microsoft.com/office/officeart/2008/layout/VerticalCurvedList"/>
    <dgm:cxn modelId="{A48F2DFB-A561-4778-8247-CF5CC3C4FAB8}" type="presOf" srcId="{00544CBD-2150-4AC8-8DF2-FC997DDFFA95}" destId="{683DB35F-0E23-4E79-8547-2CDCB10DD369}" srcOrd="0" destOrd="0" presId="urn:microsoft.com/office/officeart/2008/layout/VerticalCurvedList"/>
    <dgm:cxn modelId="{9E2C4B8C-B6F8-4416-8551-CE49F5318235}" type="presParOf" srcId="{93BA2731-86D2-4EEB-B3BB-44ED707F2E78}" destId="{8D9AEE7F-E52D-4577-9686-8A81C022368D}" srcOrd="0" destOrd="0" presId="urn:microsoft.com/office/officeart/2008/layout/VerticalCurvedList"/>
    <dgm:cxn modelId="{B2F9CDAA-B48A-40D4-B5D9-56C43515591B}" type="presParOf" srcId="{8D9AEE7F-E52D-4577-9686-8A81C022368D}" destId="{04C21AF5-8422-467E-B4B6-673E42CD83FE}" srcOrd="0" destOrd="0" presId="urn:microsoft.com/office/officeart/2008/layout/VerticalCurvedList"/>
    <dgm:cxn modelId="{5B664EB4-944E-407B-A1C5-0ED0FA13529A}" type="presParOf" srcId="{04C21AF5-8422-467E-B4B6-673E42CD83FE}" destId="{3B560AB7-CA10-4351-8167-7CC7E0FAE3B1}" srcOrd="0" destOrd="0" presId="urn:microsoft.com/office/officeart/2008/layout/VerticalCurvedList"/>
    <dgm:cxn modelId="{E10B37CE-5361-4E37-B9DE-F5CC89770C98}" type="presParOf" srcId="{04C21AF5-8422-467E-B4B6-673E42CD83FE}" destId="{683DB35F-0E23-4E79-8547-2CDCB10DD369}" srcOrd="1" destOrd="0" presId="urn:microsoft.com/office/officeart/2008/layout/VerticalCurvedList"/>
    <dgm:cxn modelId="{07246B6F-3780-49D3-9456-AF28781547CF}" type="presParOf" srcId="{04C21AF5-8422-467E-B4B6-673E42CD83FE}" destId="{216DF8AC-5B0C-4D06-B69F-6ABAB9EB8A37}" srcOrd="2" destOrd="0" presId="urn:microsoft.com/office/officeart/2008/layout/VerticalCurvedList"/>
    <dgm:cxn modelId="{7EA9B02B-C452-4AF9-8E07-FB095D87A5F7}" type="presParOf" srcId="{04C21AF5-8422-467E-B4B6-673E42CD83FE}" destId="{A6DC8F2C-FD07-4CA8-8F02-F8F952DD90FD}" srcOrd="3" destOrd="0" presId="urn:microsoft.com/office/officeart/2008/layout/VerticalCurvedList"/>
    <dgm:cxn modelId="{D8F525A0-5F87-4BC6-B6F9-76C50CF212C8}" type="presParOf" srcId="{8D9AEE7F-E52D-4577-9686-8A81C022368D}" destId="{307D479C-3D87-4FA4-B677-809D9B9C6CFA}" srcOrd="1" destOrd="0" presId="urn:microsoft.com/office/officeart/2008/layout/VerticalCurvedList"/>
    <dgm:cxn modelId="{F63A433D-14F5-4A94-B04C-6FD7F8EF9BEE}" type="presParOf" srcId="{8D9AEE7F-E52D-4577-9686-8A81C022368D}" destId="{6F48DB3C-D6BB-4F29-891C-2C3060A028EC}" srcOrd="2" destOrd="0" presId="urn:microsoft.com/office/officeart/2008/layout/VerticalCurvedList"/>
    <dgm:cxn modelId="{B1FA8CB4-91DB-4B8B-A055-EBB5CB828C28}" type="presParOf" srcId="{6F48DB3C-D6BB-4F29-891C-2C3060A028EC}" destId="{1AAE0AB9-ACE3-4492-8DE1-6280EC809071}" srcOrd="0" destOrd="0" presId="urn:microsoft.com/office/officeart/2008/layout/VerticalCurvedList"/>
    <dgm:cxn modelId="{A9FE49BD-2FA3-4404-B10A-1A157CDBDB74}" type="presParOf" srcId="{8D9AEE7F-E52D-4577-9686-8A81C022368D}" destId="{4A004DCE-5E09-498F-B67D-6C2632889D5F}" srcOrd="3" destOrd="0" presId="urn:microsoft.com/office/officeart/2008/layout/VerticalCurvedList"/>
    <dgm:cxn modelId="{7A0577BE-BC7D-49DE-B3E4-EF840734DCAC}" type="presParOf" srcId="{8D9AEE7F-E52D-4577-9686-8A81C022368D}" destId="{A25B7AEC-AAFA-4BD3-BCCD-1402764A9898}" srcOrd="4" destOrd="0" presId="urn:microsoft.com/office/officeart/2008/layout/VerticalCurvedList"/>
    <dgm:cxn modelId="{5D5573E9-D9AA-464A-9FA8-469E8A534DF9}" type="presParOf" srcId="{A25B7AEC-AAFA-4BD3-BCCD-1402764A9898}" destId="{90A6ED45-F69D-4D83-8032-BAB57996FAD0}" srcOrd="0" destOrd="0" presId="urn:microsoft.com/office/officeart/2008/layout/VerticalCurvedList"/>
    <dgm:cxn modelId="{BB645C9A-95D6-4681-BAC4-3FF326022482}" type="presParOf" srcId="{8D9AEE7F-E52D-4577-9686-8A81C022368D}" destId="{087AC23C-06D5-43EB-9603-731A9B51A307}" srcOrd="5" destOrd="0" presId="urn:microsoft.com/office/officeart/2008/layout/VerticalCurvedList"/>
    <dgm:cxn modelId="{E1AA8827-2739-4021-8D8F-34AF249AD705}" type="presParOf" srcId="{8D9AEE7F-E52D-4577-9686-8A81C022368D}" destId="{B6CB893C-743C-432A-9950-AA33D79CB937}" srcOrd="6" destOrd="0" presId="urn:microsoft.com/office/officeart/2008/layout/VerticalCurvedList"/>
    <dgm:cxn modelId="{9F2CC245-5CBA-4BEA-9A07-8F1CF370206C}" type="presParOf" srcId="{B6CB893C-743C-432A-9950-AA33D79CB937}" destId="{99625505-F78B-4C03-8E72-16BD5AE515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643D9-C8B2-4BB8-ACB9-99D2DBA72391}">
      <dsp:nvSpPr>
        <dsp:cNvPr id="0" name=""/>
        <dsp:cNvSpPr/>
      </dsp:nvSpPr>
      <dsp:spPr>
        <a:xfrm rot="16200000">
          <a:off x="572590" y="-572590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3 года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составляют от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0,3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ru" altLang="en-US" sz="11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kern="1200" dirty="0">
            <a:latin typeface="Montserrat" pitchFamily="2" charset="-52"/>
          </a:endParaRPr>
        </a:p>
      </dsp:txBody>
      <dsp:txXfrm rot="5400000">
        <a:off x="0" y="0"/>
        <a:ext cx="2007974" cy="647095"/>
      </dsp:txXfrm>
    </dsp:sp>
    <dsp:sp modelId="{E7726BBB-A49C-4930-B363-0B32B57D7BC6}">
      <dsp:nvSpPr>
        <dsp:cNvPr id="0" name=""/>
        <dsp:cNvSpPr/>
      </dsp:nvSpPr>
      <dsp:spPr>
        <a:xfrm>
          <a:off x="2007974" y="0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5 лет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, если объем инвестиций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составляет от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3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млн.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долларов США</a:t>
          </a:r>
          <a:endParaRPr lang="en-US" sz="1100" kern="1200" dirty="0"/>
        </a:p>
      </dsp:txBody>
      <dsp:txXfrm>
        <a:off x="2007974" y="0"/>
        <a:ext cx="2007974" cy="647095"/>
      </dsp:txXfrm>
    </dsp:sp>
    <dsp:sp modelId="{43449363-4EDA-467E-B961-270B2D8631D9}">
      <dsp:nvSpPr>
        <dsp:cNvPr id="0" name=""/>
        <dsp:cNvSpPr/>
      </dsp:nvSpPr>
      <dsp:spPr>
        <a:xfrm rot="10800000">
          <a:off x="0" y="862793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7 лет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составляют от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kern="1200" dirty="0"/>
        </a:p>
      </dsp:txBody>
      <dsp:txXfrm rot="10800000">
        <a:off x="0" y="1078491"/>
        <a:ext cx="2007974" cy="647095"/>
      </dsp:txXfrm>
    </dsp:sp>
    <dsp:sp modelId="{A0A23C6F-A844-46E1-88BE-F3410554CBA0}">
      <dsp:nvSpPr>
        <dsp:cNvPr id="0" name=""/>
        <dsp:cNvSpPr/>
      </dsp:nvSpPr>
      <dsp:spPr>
        <a:xfrm rot="5400000">
          <a:off x="2580564" y="290203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10 лет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превышают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kern="1200" dirty="0"/>
        </a:p>
      </dsp:txBody>
      <dsp:txXfrm rot="-5400000">
        <a:off x="2007974" y="1078491"/>
        <a:ext cx="2007974" cy="647095"/>
      </dsp:txXfrm>
    </dsp:sp>
    <dsp:sp modelId="{A10CFAA8-7A06-484B-A328-27E6FE273152}">
      <dsp:nvSpPr>
        <dsp:cNvPr id="0" name=""/>
        <dsp:cNvSpPr/>
      </dsp:nvSpPr>
      <dsp:spPr>
        <a:xfrm>
          <a:off x="1269989" y="623049"/>
          <a:ext cx="1475969" cy="479488"/>
        </a:xfrm>
        <a:prstGeom prst="round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200" kern="1200" dirty="0">
              <a:solidFill>
                <a:schemeClr val="bg1"/>
              </a:solidFill>
              <a:latin typeface="Montserrat" pitchFamily="2" charset="-52"/>
            </a:rPr>
            <a:t>Освобождение от налогов</a:t>
          </a:r>
        </a:p>
      </dsp:txBody>
      <dsp:txXfrm>
        <a:off x="1293396" y="646456"/>
        <a:ext cx="1429155" cy="4326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DB35F-0E23-4E79-8547-2CDCB10DD369}">
      <dsp:nvSpPr>
        <dsp:cNvPr id="0" name=""/>
        <dsp:cNvSpPr/>
      </dsp:nvSpPr>
      <dsp:spPr>
        <a:xfrm>
          <a:off x="-2592250" y="-400038"/>
          <a:ext cx="3094483" cy="3094483"/>
        </a:xfrm>
        <a:prstGeom prst="blockArc">
          <a:avLst>
            <a:gd name="adj1" fmla="val 18900000"/>
            <a:gd name="adj2" fmla="val 2700000"/>
            <a:gd name="adj3" fmla="val 698"/>
          </a:avLst>
        </a:prstGeom>
        <a:noFill/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7D479C-3D87-4FA4-B677-809D9B9C6CFA}">
      <dsp:nvSpPr>
        <dsp:cNvPr id="0" name=""/>
        <dsp:cNvSpPr/>
      </dsp:nvSpPr>
      <dsp:spPr>
        <a:xfrm>
          <a:off x="322888" y="229440"/>
          <a:ext cx="4305130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latin typeface="Montserrat" pitchFamily="2" charset="0"/>
            </a:rPr>
            <a:t>Высшие учебные заведения: 7</a:t>
          </a:r>
          <a:endParaRPr lang="en-US" sz="1400" kern="1200" dirty="0">
            <a:latin typeface="Montserrat" pitchFamily="2" charset="-52"/>
          </a:endParaRPr>
        </a:p>
      </dsp:txBody>
      <dsp:txXfrm>
        <a:off x="322888" y="229440"/>
        <a:ext cx="4305130" cy="458881"/>
      </dsp:txXfrm>
    </dsp:sp>
    <dsp:sp modelId="{1AAE0AB9-ACE3-4492-8DE1-6280EC809071}">
      <dsp:nvSpPr>
        <dsp:cNvPr id="0" name=""/>
        <dsp:cNvSpPr/>
      </dsp:nvSpPr>
      <dsp:spPr>
        <a:xfrm>
          <a:off x="36087" y="172080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04DCE-5E09-498F-B67D-6C2632889D5F}">
      <dsp:nvSpPr>
        <dsp:cNvPr id="0" name=""/>
        <dsp:cNvSpPr/>
      </dsp:nvSpPr>
      <dsp:spPr>
        <a:xfrm>
          <a:off x="489692" y="917762"/>
          <a:ext cx="4138327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Montserrat" pitchFamily="2" charset="-52"/>
            </a:rPr>
            <a:t>Факультеты высшего образования: 9</a:t>
          </a:r>
          <a:endParaRPr lang="en-US" sz="1400" kern="1200" dirty="0">
            <a:latin typeface="Montserrat" pitchFamily="2" charset="-52"/>
          </a:endParaRPr>
        </a:p>
      </dsp:txBody>
      <dsp:txXfrm>
        <a:off x="489692" y="917762"/>
        <a:ext cx="4138327" cy="458881"/>
      </dsp:txXfrm>
    </dsp:sp>
    <dsp:sp modelId="{90A6ED45-F69D-4D83-8032-BAB57996FAD0}">
      <dsp:nvSpPr>
        <dsp:cNvPr id="0" name=""/>
        <dsp:cNvSpPr/>
      </dsp:nvSpPr>
      <dsp:spPr>
        <a:xfrm>
          <a:off x="202891" y="860402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AC23C-06D5-43EB-9603-731A9B51A307}">
      <dsp:nvSpPr>
        <dsp:cNvPr id="0" name=""/>
        <dsp:cNvSpPr/>
      </dsp:nvSpPr>
      <dsp:spPr>
        <a:xfrm>
          <a:off x="322888" y="1606084"/>
          <a:ext cx="4305130" cy="458881"/>
        </a:xfrm>
        <a:prstGeom prst="rect">
          <a:avLst/>
        </a:prstGeom>
        <a:solidFill>
          <a:srgbClr val="72CC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Montserrat" pitchFamily="2" charset="-52"/>
            </a:rPr>
            <a:t>Количество выпускников: 1 200</a:t>
          </a:r>
          <a:endParaRPr lang="en-US" sz="1400" kern="1200" dirty="0">
            <a:latin typeface="Montserrat" pitchFamily="2" charset="-52"/>
          </a:endParaRPr>
        </a:p>
      </dsp:txBody>
      <dsp:txXfrm>
        <a:off x="322888" y="1606084"/>
        <a:ext cx="4305130" cy="458881"/>
      </dsp:txXfrm>
    </dsp:sp>
    <dsp:sp modelId="{99625505-F78B-4C03-8E72-16BD5AE51518}">
      <dsp:nvSpPr>
        <dsp:cNvPr id="0" name=""/>
        <dsp:cNvSpPr/>
      </dsp:nvSpPr>
      <dsp:spPr>
        <a:xfrm>
          <a:off x="36087" y="1548724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92917-52B8-4AD6-BBF2-A2474DED65C3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BDE-4DB1-4958-8FE6-CD98BDC6D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0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860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54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560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253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1236C-7A51-4C95-A98E-208970D3B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4A20EB-2128-44A6-8BFD-E58068C34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3393B8-5772-48B5-8CE6-D76B9587D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E22452-C28C-41BC-9FA5-50EEE79B2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50A893-5789-4C0E-848C-D04786D3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67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B495E-927B-4E25-A74A-9FD9641D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D1C4DB-6C84-4D73-8AED-ACDDAD238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BECB8-8190-484B-A216-9D9DB688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5E4298-9DED-4296-8804-8E1AC3B6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43B7FE-445B-4AB5-B9A4-44143381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7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C2C91D-C5D3-436C-A542-079A6C835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D99D49-D196-44DF-B240-253AD6B79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76D07-FA25-49FD-942F-85EBAE7D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25C9E-4D66-49F7-AE01-EB02C392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D44D19-51DF-4210-A1F3-57EDDA52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0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A3B1-5FFF-4ACD-A3EE-103C0776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A5D9D-62A3-4C00-BC06-30EF1BF8D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DFB8BD-7693-45B6-BD96-FC178943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DD58B3-9742-4BC1-A21D-9FD4564F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2CFDDB-073F-4706-BD10-1BF0F00B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3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E60B3-7140-48A6-8D9B-4B831D09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298FB4-B704-47E2-8F0E-CF8B47270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8E2588-515F-469D-874D-52E0D8EA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F6CB5-638F-4844-956F-0224FAF4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0BC07D-E3C0-497D-9846-6A950C1D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5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8DFBF-86FA-4039-A265-CADACE3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2DE86-B50F-4131-8FED-B0C44F44B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642665-F3AE-4FF4-A44B-2EF23CC9C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255C8-757B-4FEC-B51C-EB74914A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33549E-FEEE-44E0-B699-98D1775A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18DFC-33A8-48FF-8C7B-38A7F2F3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22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9661B-B97C-47CA-AB9C-6EEFCD218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40226B-0BF6-43D7-B862-9246CD91B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9FA2C5-A255-4A5F-9FCC-8E8763742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BC88B2-D8E4-4713-9BA0-0239BC33D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6F5344-BC7F-44C1-893C-E817586FD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BE0516-CC2D-4C2E-B278-17DF7902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61F68F-5ACD-4B9E-8641-783B8A56D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650A0E-ECEF-4F7A-998B-9425C1EB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0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4CBE8-0324-4404-B9AB-4EBA1F3B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A8A66C-4269-4A84-B49B-FA0B8846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F7C0D9-C10C-4D88-805F-B1DD29CF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1288EF-CBDA-439B-9DF4-D6A19A78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0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B1B863-1478-44CA-989B-2035149A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1C3DC5-E3C4-4B7A-BC58-27FC11D3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80C362-0B97-4A96-8D67-163483AB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94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095E2-AAC7-46D6-A8E3-147F16AB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4E92FD-6A84-453D-97BF-2ABF63A34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F2CDC3-61C8-4E5B-9540-67B3069B8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81BFE4-E0E7-4F91-BAC0-4D1A99DD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FDF9B-0991-4D5E-9C09-0D3705E8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777171-928F-4E43-B09A-295B366B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3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F807E-3C2E-4E38-8AE8-B197B384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AB3C3D-2CC4-4981-85D9-E248F1473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9FFD8-BE5E-4CAC-B4D1-D7ADAC799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8A20A0-B2B3-4D9C-BA2B-FD2F9779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7696BC-0997-4747-9574-9A2567FB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6CF18-C3F5-4E2E-8D50-BC6D1A45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4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08329-2778-420F-A423-843E06920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772517-FF96-48DF-A4C4-3485446DB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15E134-D948-4707-A7B0-DFB83D952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A64C7-0FEA-4AF2-94BD-53B11935F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6127A-FE89-423D-8F42-1B59F1D4C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0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diagramQuickStyle" Target="../diagrams/quickStyle1.xml"/><Relationship Id="rId3" Type="http://schemas.openxmlformats.org/officeDocument/2006/relationships/image" Target="../media/image1.png"/><Relationship Id="rId7" Type="http://schemas.openxmlformats.org/officeDocument/2006/relationships/image" Target="../media/image4.svg"/><Relationship Id="rId12" Type="http://schemas.openxmlformats.org/officeDocument/2006/relationships/diagramLayout" Target="../diagrams/layou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diagramData" Target="../diagrams/data1.xml"/><Relationship Id="rId5" Type="http://schemas.openxmlformats.org/officeDocument/2006/relationships/image" Target="../media/image2.png"/><Relationship Id="rId15" Type="http://schemas.microsoft.com/office/2007/relationships/diagramDrawing" Target="../diagrams/drawing1.xml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diagramColors" Target="../diagrams/colors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diagramLayout" Target="../diagrams/layout2.xml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11.png"/><Relationship Id="rId12" Type="http://schemas.openxmlformats.org/officeDocument/2006/relationships/diagramData" Target="../diagrams/data2.xml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6" Type="http://schemas.microsoft.com/office/2007/relationships/diagramDrawing" Target="../diagrams/drawing2.xml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diagramColors" Target="../diagrams/colors2.xml"/><Relationship Id="rId10" Type="http://schemas.openxmlformats.org/officeDocument/2006/relationships/image" Target="../media/image14.png"/><Relationship Id="rId19" Type="http://schemas.openxmlformats.org/officeDocument/2006/relationships/image" Target="../media/image7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object 5">
            <a:extLst>
              <a:ext uri="{FF2B5EF4-FFF2-40B4-BE49-F238E27FC236}">
                <a16:creationId xmlns:a16="http://schemas.microsoft.com/office/drawing/2014/main" id="{EA540C70-828C-4E17-BB0E-B6FFC6A0DF6A}"/>
              </a:ext>
            </a:extLst>
          </p:cNvPr>
          <p:cNvGrpSpPr/>
          <p:nvPr/>
        </p:nvGrpSpPr>
        <p:grpSpPr>
          <a:xfrm>
            <a:off x="7898" y="6337"/>
            <a:ext cx="12192000" cy="1085124"/>
            <a:chOff x="386994" y="0"/>
            <a:chExt cx="7173595" cy="1461135"/>
          </a:xfrm>
        </p:grpSpPr>
        <p:sp>
          <p:nvSpPr>
            <p:cNvPr id="62" name="object 6">
              <a:extLst>
                <a:ext uri="{FF2B5EF4-FFF2-40B4-BE49-F238E27FC236}">
                  <a16:creationId xmlns:a16="http://schemas.microsoft.com/office/drawing/2014/main" id="{54E5C9D1-D870-43DC-9CA6-673BB3B318AD}"/>
                </a:ext>
              </a:extLst>
            </p:cNvPr>
            <p:cNvSpPr/>
            <p:nvPr/>
          </p:nvSpPr>
          <p:spPr>
            <a:xfrm>
              <a:off x="388800" y="980642"/>
              <a:ext cx="2248535" cy="480059"/>
            </a:xfrm>
            <a:custGeom>
              <a:avLst/>
              <a:gdLst/>
              <a:ahLst/>
              <a:cxnLst/>
              <a:rect l="l" t="t" r="r" b="b"/>
              <a:pathLst>
                <a:path w="2248535" h="480059">
                  <a:moveTo>
                    <a:pt x="2248103" y="0"/>
                  </a:moveTo>
                  <a:lnTo>
                    <a:pt x="0" y="0"/>
                  </a:lnTo>
                  <a:lnTo>
                    <a:pt x="0" y="479971"/>
                  </a:lnTo>
                  <a:lnTo>
                    <a:pt x="2072995" y="479971"/>
                  </a:lnTo>
                  <a:lnTo>
                    <a:pt x="2248103" y="0"/>
                  </a:lnTo>
                  <a:close/>
                </a:path>
              </a:pathLst>
            </a:custGeom>
            <a:solidFill>
              <a:srgbClr val="5BC4BF"/>
            </a:solidFill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3" name="object 7">
              <a:extLst>
                <a:ext uri="{FF2B5EF4-FFF2-40B4-BE49-F238E27FC236}">
                  <a16:creationId xmlns:a16="http://schemas.microsoft.com/office/drawing/2014/main" id="{2EB4E5A8-2AC0-4074-8C0D-EDE9AA254612}"/>
                </a:ext>
              </a:extLst>
            </p:cNvPr>
            <p:cNvSpPr/>
            <p:nvPr/>
          </p:nvSpPr>
          <p:spPr>
            <a:xfrm>
              <a:off x="386994" y="0"/>
              <a:ext cx="7173595" cy="981075"/>
            </a:xfrm>
            <a:custGeom>
              <a:avLst/>
              <a:gdLst/>
              <a:ahLst/>
              <a:cxnLst/>
              <a:rect l="l" t="t" r="r" b="b"/>
              <a:pathLst>
                <a:path w="7173595" h="981075">
                  <a:moveTo>
                    <a:pt x="7172998" y="0"/>
                  </a:moveTo>
                  <a:lnTo>
                    <a:pt x="0" y="0"/>
                  </a:lnTo>
                  <a:lnTo>
                    <a:pt x="0" y="980643"/>
                  </a:lnTo>
                  <a:lnTo>
                    <a:pt x="7172998" y="980643"/>
                  </a:lnTo>
                  <a:lnTo>
                    <a:pt x="7172998" y="0"/>
                  </a:lnTo>
                  <a:close/>
                </a:path>
              </a:pathLst>
            </a:custGeom>
            <a:solidFill>
              <a:srgbClr val="CCEBEE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sp>
        <p:nvSpPr>
          <p:cNvPr id="60" name="object 3">
            <a:extLst>
              <a:ext uri="{FF2B5EF4-FFF2-40B4-BE49-F238E27FC236}">
                <a16:creationId xmlns:a16="http://schemas.microsoft.com/office/drawing/2014/main" id="{D6A8F9CD-FFBB-4BAC-A5F3-6228A9FFAB2B}"/>
              </a:ext>
            </a:extLst>
          </p:cNvPr>
          <p:cNvSpPr/>
          <p:nvPr/>
        </p:nvSpPr>
        <p:spPr>
          <a:xfrm>
            <a:off x="4541691" y="846415"/>
            <a:ext cx="7490452" cy="5957785"/>
          </a:xfrm>
          <a:custGeom>
            <a:avLst/>
            <a:gdLst/>
            <a:ahLst/>
            <a:cxnLst/>
            <a:rect l="l" t="t" r="r" b="b"/>
            <a:pathLst>
              <a:path w="7560309" h="5181600">
                <a:moveTo>
                  <a:pt x="7559992" y="0"/>
                </a:moveTo>
                <a:lnTo>
                  <a:pt x="0" y="0"/>
                </a:lnTo>
                <a:lnTo>
                  <a:pt x="0" y="5181600"/>
                </a:lnTo>
                <a:lnTo>
                  <a:pt x="7559992" y="5181600"/>
                </a:lnTo>
                <a:lnTo>
                  <a:pt x="7559992" y="0"/>
                </a:lnTo>
                <a:close/>
              </a:path>
            </a:pathLst>
          </a:custGeom>
          <a:solidFill>
            <a:srgbClr val="CCEBEE"/>
          </a:solidFill>
          <a:ln>
            <a:noFill/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1251379" y="220051"/>
            <a:ext cx="8292302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ctr">
              <a:spcBef>
                <a:spcPts val="100"/>
              </a:spcBef>
            </a:pPr>
            <a:r>
              <a:rPr lang="ru-RU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Производство шприцев</a:t>
            </a:r>
            <a:endParaRPr b="1" dirty="0">
              <a:latin typeface="Montserrat" pitchFamily="2" charset="-52"/>
              <a:cs typeface="Arial MT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E6DC329C-BE58-4B79-8A6D-52B4DA07CA0D}"/>
              </a:ext>
            </a:extLst>
          </p:cNvPr>
          <p:cNvSpPr txBox="1"/>
          <p:nvPr/>
        </p:nvSpPr>
        <p:spPr>
          <a:xfrm>
            <a:off x="267594" y="1216948"/>
            <a:ext cx="2207260" cy="6680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Цель проекта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r>
              <a:rPr lang="ru-RU" sz="1200" spc="-20" dirty="0">
                <a:solidFill>
                  <a:srgbClr val="00425F"/>
                </a:solidFill>
                <a:latin typeface="Montserrat" pitchFamily="2" charset="-52"/>
              </a:rPr>
              <a:t>Проект по разработке и производству шприцев</a:t>
            </a:r>
            <a:endParaRPr lang="uz-Cyrl-UZ" sz="1200" spc="-2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3" name="object 21">
            <a:extLst>
              <a:ext uri="{FF2B5EF4-FFF2-40B4-BE49-F238E27FC236}">
                <a16:creationId xmlns:a16="http://schemas.microsoft.com/office/drawing/2014/main" id="{3458C570-E65B-439E-9EBC-EA5BD78C89D0}"/>
              </a:ext>
            </a:extLst>
          </p:cNvPr>
          <p:cNvSpPr txBox="1"/>
          <p:nvPr/>
        </p:nvSpPr>
        <p:spPr>
          <a:xfrm>
            <a:off x="2720975" y="1165429"/>
            <a:ext cx="1804112" cy="55912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Стоимость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0">
              <a:spcBef>
                <a:spcPts val="681"/>
              </a:spcBef>
              <a:tabLst>
                <a:tab pos="240677" algn="l"/>
              </a:tabLst>
            </a:pPr>
            <a:r>
              <a:rPr lang="ru-RU" sz="1200" spc="-20" dirty="0">
                <a:solidFill>
                  <a:srgbClr val="00425F"/>
                </a:solidFill>
                <a:latin typeface="Montserrat" pitchFamily="2" charset="-52"/>
              </a:rPr>
              <a:t>30 млн долларов США</a:t>
            </a:r>
            <a:endParaRPr lang="uz-Cyrl-UZ" sz="1200" spc="-2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ru-RU" sz="1600" b="1" spc="-10" dirty="0">
                <a:solidFill>
                  <a:schemeClr val="bg1"/>
                </a:solidFill>
                <a:latin typeface="Montserrat" pitchFamily="2" charset="-52"/>
              </a:rPr>
              <a:t>Обзор проекта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24" name="object 3">
            <a:extLst>
              <a:ext uri="{FF2B5EF4-FFF2-40B4-BE49-F238E27FC236}">
                <a16:creationId xmlns:a16="http://schemas.microsoft.com/office/drawing/2014/main" id="{72A6ECBC-4D4C-41CB-88CD-CF83306340C1}"/>
              </a:ext>
            </a:extLst>
          </p:cNvPr>
          <p:cNvSpPr/>
          <p:nvPr/>
        </p:nvSpPr>
        <p:spPr>
          <a:xfrm>
            <a:off x="5075972" y="5285207"/>
            <a:ext cx="5658703" cy="346369"/>
          </a:xfrm>
          <a:custGeom>
            <a:avLst/>
            <a:gdLst/>
            <a:ahLst/>
            <a:cxnLst/>
            <a:rect l="l" t="t" r="r" b="b"/>
            <a:pathLst>
              <a:path w="7560309" h="5181600">
                <a:moveTo>
                  <a:pt x="7559992" y="0"/>
                </a:moveTo>
                <a:lnTo>
                  <a:pt x="0" y="0"/>
                </a:lnTo>
                <a:lnTo>
                  <a:pt x="0" y="5181600"/>
                </a:lnTo>
                <a:lnTo>
                  <a:pt x="7559992" y="5181600"/>
                </a:lnTo>
                <a:lnTo>
                  <a:pt x="7559992" y="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lIns="0" tIns="0" rIns="0" bIns="0" rtlCol="0"/>
          <a:lstStyle/>
          <a:p>
            <a:r>
              <a:rPr lang="ru-RU" dirty="0">
                <a:latin typeface="Montserrat" pitchFamily="2" charset="-52"/>
              </a:rPr>
              <a:t> </a:t>
            </a:r>
            <a:r>
              <a:rPr lang="ru-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Объем производства и торговли шприцами (2024 г.)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30" name="object 29">
            <a:extLst>
              <a:ext uri="{FF2B5EF4-FFF2-40B4-BE49-F238E27FC236}">
                <a16:creationId xmlns:a16="http://schemas.microsoft.com/office/drawing/2014/main" id="{02DFE76C-894C-45E9-8F8B-8BE81EDF6147}"/>
              </a:ext>
            </a:extLst>
          </p:cNvPr>
          <p:cNvSpPr txBox="1"/>
          <p:nvPr/>
        </p:nvSpPr>
        <p:spPr>
          <a:xfrm>
            <a:off x="5075972" y="3114248"/>
            <a:ext cx="2070791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Описание проекта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sp>
        <p:nvSpPr>
          <p:cNvPr id="31" name="object 30">
            <a:extLst>
              <a:ext uri="{FF2B5EF4-FFF2-40B4-BE49-F238E27FC236}">
                <a16:creationId xmlns:a16="http://schemas.microsoft.com/office/drawing/2014/main" id="{67C851D2-048E-4DB3-813B-9FA8C005A6E6}"/>
              </a:ext>
            </a:extLst>
          </p:cNvPr>
          <p:cNvSpPr txBox="1"/>
          <p:nvPr/>
        </p:nvSpPr>
        <p:spPr>
          <a:xfrm>
            <a:off x="9245614" y="4579542"/>
            <a:ext cx="1422386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200 рабочих мест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2" name="object 31">
            <a:extLst>
              <a:ext uri="{FF2B5EF4-FFF2-40B4-BE49-F238E27FC236}">
                <a16:creationId xmlns:a16="http://schemas.microsoft.com/office/drawing/2014/main" id="{6C8404AD-4053-4BB7-9781-9A3F90CD96BF}"/>
              </a:ext>
            </a:extLst>
          </p:cNvPr>
          <p:cNvSpPr txBox="1"/>
          <p:nvPr/>
        </p:nvSpPr>
        <p:spPr>
          <a:xfrm>
            <a:off x="5928821" y="3715614"/>
            <a:ext cx="1872154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4 производственные линии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5" name="object 34">
            <a:extLst>
              <a:ext uri="{FF2B5EF4-FFF2-40B4-BE49-F238E27FC236}">
                <a16:creationId xmlns:a16="http://schemas.microsoft.com/office/drawing/2014/main" id="{CA3C689D-3508-44A1-9C7A-418175ACC5A6}"/>
              </a:ext>
            </a:extLst>
          </p:cNvPr>
          <p:cNvSpPr txBox="1"/>
          <p:nvPr/>
        </p:nvSpPr>
        <p:spPr>
          <a:xfrm>
            <a:off x="5831132" y="4354740"/>
            <a:ext cx="2333109" cy="68993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just">
              <a:spcBef>
                <a:spcPts val="100"/>
              </a:spcBef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Соответствие стандартам и требованиям медицинских регулирующих органов, таких как FDA, CE и других.</a:t>
            </a:r>
            <a:endParaRPr lang="en-US"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9" name="object 38">
            <a:extLst>
              <a:ext uri="{FF2B5EF4-FFF2-40B4-BE49-F238E27FC236}">
                <a16:creationId xmlns:a16="http://schemas.microsoft.com/office/drawing/2014/main" id="{F336414A-E3D2-4938-A218-7F884D48C7AF}"/>
              </a:ext>
            </a:extLst>
          </p:cNvPr>
          <p:cNvSpPr/>
          <p:nvPr/>
        </p:nvSpPr>
        <p:spPr>
          <a:xfrm>
            <a:off x="8474242" y="4422712"/>
            <a:ext cx="612000" cy="555217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51" name="object 53">
            <a:extLst>
              <a:ext uri="{FF2B5EF4-FFF2-40B4-BE49-F238E27FC236}">
                <a16:creationId xmlns:a16="http://schemas.microsoft.com/office/drawing/2014/main" id="{E330F3C8-573A-4039-A605-F5F245E7F598}"/>
              </a:ext>
            </a:extLst>
          </p:cNvPr>
          <p:cNvSpPr/>
          <p:nvPr/>
        </p:nvSpPr>
        <p:spPr>
          <a:xfrm>
            <a:off x="5121441" y="3378360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52" name="object 54">
            <a:extLst>
              <a:ext uri="{FF2B5EF4-FFF2-40B4-BE49-F238E27FC236}">
                <a16:creationId xmlns:a16="http://schemas.microsoft.com/office/drawing/2014/main" id="{F3BE0704-B673-4E06-8B42-8EA91D503F2B}"/>
              </a:ext>
            </a:extLst>
          </p:cNvPr>
          <p:cNvSpPr/>
          <p:nvPr/>
        </p:nvSpPr>
        <p:spPr>
          <a:xfrm>
            <a:off x="8439810" y="3385437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5" name="object 57">
            <a:extLst>
              <a:ext uri="{FF2B5EF4-FFF2-40B4-BE49-F238E27FC236}">
                <a16:creationId xmlns:a16="http://schemas.microsoft.com/office/drawing/2014/main" id="{1034BF3A-5379-47F7-B33C-66A21566FDAD}"/>
              </a:ext>
            </a:extLst>
          </p:cNvPr>
          <p:cNvSpPr txBox="1"/>
          <p:nvPr/>
        </p:nvSpPr>
        <p:spPr>
          <a:xfrm>
            <a:off x="5075972" y="1114377"/>
            <a:ext cx="6766778" cy="44371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/>
            <a:r>
              <a:rPr lang="ru-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Бизнес-модель: </a:t>
            </a:r>
            <a:r>
              <a:rPr lang="ru-RU"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производство шприцев мощностью 400 млн штук </a:t>
            </a:r>
            <a:br>
              <a:rPr lang="ru-RU"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</a:br>
            <a:r>
              <a:rPr lang="ru-RU"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в год.</a:t>
            </a:r>
            <a:endParaRPr lang="en-US" sz="1400" u="sng" spc="2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E09A7005-4829-4710-BD6E-85DD6705B938}"/>
              </a:ext>
            </a:extLst>
          </p:cNvPr>
          <p:cNvSpPr txBox="1"/>
          <p:nvPr/>
        </p:nvSpPr>
        <p:spPr>
          <a:xfrm>
            <a:off x="5075972" y="1725529"/>
            <a:ext cx="3640409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ru-RU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Процесс производства шприцев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68" name="object 38">
            <a:extLst>
              <a:ext uri="{FF2B5EF4-FFF2-40B4-BE49-F238E27FC236}">
                <a16:creationId xmlns:a16="http://schemas.microsoft.com/office/drawing/2014/main" id="{ED50FA76-B8DB-4CE7-8790-0555EA7F0860}"/>
              </a:ext>
            </a:extLst>
          </p:cNvPr>
          <p:cNvSpPr/>
          <p:nvPr/>
        </p:nvSpPr>
        <p:spPr>
          <a:xfrm>
            <a:off x="5213697" y="3549220"/>
            <a:ext cx="600363" cy="540385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2BDF5F8-F23A-48AD-A364-937276558D8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73438" y1="42135" x2="73438" y2="42135"/>
                        <a14:foregroundMark x1="73438" y1="42135" x2="73438" y2="42135"/>
                        <a14:foregroundMark x1="50677" y1="35833" x2="50677" y2="35833"/>
                        <a14:foregroundMark x1="24479" y1="42708" x2="24479" y2="42708"/>
                        <a14:foregroundMark x1="32448" y1="43802" x2="32448" y2="43802"/>
                        <a14:foregroundMark x1="68854" y1="46094" x2="68854" y2="46094"/>
                        <a14:foregroundMark x1="71146" y1="60885" x2="71146" y2="60885"/>
                        <a14:foregroundMark x1="46667" y1="63750" x2="46667" y2="63750"/>
                        <a14:foregroundMark x1="29010" y1="62031" x2="29010" y2="62031"/>
                        <a14:foregroundMark x1="32448" y1="63177" x2="32448" y2="63177"/>
                        <a14:foregroundMark x1="70000" y1="62604" x2="70000" y2="62604"/>
                        <a14:backgroundMark x1="69688" y1="64583" x2="69688" y2="64583"/>
                        <a14:backgroundMark x1="30729" y1="64375" x2="30729" y2="64375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830" y="3442362"/>
            <a:ext cx="727779" cy="728603"/>
          </a:xfrm>
          <a:prstGeom prst="rect">
            <a:avLst/>
          </a:prstGeom>
        </p:spPr>
      </p:pic>
      <p:pic>
        <p:nvPicPr>
          <p:cNvPr id="92" name="Picture 6">
            <a:extLst>
              <a:ext uri="{FF2B5EF4-FFF2-40B4-BE49-F238E27FC236}">
                <a16:creationId xmlns:a16="http://schemas.microsoft.com/office/drawing/2014/main" id="{62C642B3-2795-46FB-9C8C-701165D51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2604" y="94927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DDD1E09A-B353-4978-AFE9-25BDB8B50DD7}"/>
              </a:ext>
            </a:extLst>
          </p:cNvPr>
          <p:cNvSpPr txBox="1"/>
          <p:nvPr/>
        </p:nvSpPr>
        <p:spPr>
          <a:xfrm>
            <a:off x="9940915" y="53757"/>
            <a:ext cx="2327646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41" name="Рисунок 40" descr="Контрольный список со сплошной заливкой">
            <a:extLst>
              <a:ext uri="{FF2B5EF4-FFF2-40B4-BE49-F238E27FC236}">
                <a16:creationId xmlns:a16="http://schemas.microsoft.com/office/drawing/2014/main" id="{68F92C16-31A4-4989-A44E-8898133DE7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54915" y="4380285"/>
            <a:ext cx="676217" cy="630613"/>
          </a:xfrm>
          <a:prstGeom prst="rect">
            <a:avLst/>
          </a:prstGeom>
        </p:spPr>
      </p:pic>
      <p:sp>
        <p:nvSpPr>
          <p:cNvPr id="91" name="object 4">
            <a:extLst>
              <a:ext uri="{FF2B5EF4-FFF2-40B4-BE49-F238E27FC236}">
                <a16:creationId xmlns:a16="http://schemas.microsoft.com/office/drawing/2014/main" id="{904D9A68-EAFA-403A-A932-A40B9667AA4B}"/>
              </a:ext>
            </a:extLst>
          </p:cNvPr>
          <p:cNvSpPr/>
          <p:nvPr/>
        </p:nvSpPr>
        <p:spPr>
          <a:xfrm>
            <a:off x="5075972" y="2029231"/>
            <a:ext cx="6536504" cy="896067"/>
          </a:xfrm>
          <a:custGeom>
            <a:avLst/>
            <a:gdLst/>
            <a:ahLst/>
            <a:cxnLst/>
            <a:rect l="l" t="t" r="r" b="b"/>
            <a:pathLst>
              <a:path w="6492875" h="814070">
                <a:moveTo>
                  <a:pt x="1643303" y="407111"/>
                </a:moveTo>
                <a:lnTo>
                  <a:pt x="1430413" y="0"/>
                </a:lnTo>
                <a:lnTo>
                  <a:pt x="0" y="0"/>
                </a:lnTo>
                <a:lnTo>
                  <a:pt x="0" y="814057"/>
                </a:lnTo>
                <a:lnTo>
                  <a:pt x="1430413" y="814057"/>
                </a:lnTo>
                <a:lnTo>
                  <a:pt x="1643303" y="407111"/>
                </a:lnTo>
                <a:close/>
              </a:path>
              <a:path w="6492875" h="814070">
                <a:moveTo>
                  <a:pt x="3245993" y="407111"/>
                </a:moveTo>
                <a:lnTo>
                  <a:pt x="3033103" y="0"/>
                </a:lnTo>
                <a:lnTo>
                  <a:pt x="1567116" y="0"/>
                </a:lnTo>
                <a:lnTo>
                  <a:pt x="1780006" y="407111"/>
                </a:lnTo>
                <a:lnTo>
                  <a:pt x="1567116" y="814057"/>
                </a:lnTo>
                <a:lnTo>
                  <a:pt x="3033103" y="814057"/>
                </a:lnTo>
                <a:lnTo>
                  <a:pt x="3245993" y="407111"/>
                </a:lnTo>
                <a:close/>
              </a:path>
              <a:path w="6492875" h="814070">
                <a:moveTo>
                  <a:pt x="4869002" y="407111"/>
                </a:moveTo>
                <a:lnTo>
                  <a:pt x="4656112" y="0"/>
                </a:lnTo>
                <a:lnTo>
                  <a:pt x="3170809" y="0"/>
                </a:lnTo>
                <a:lnTo>
                  <a:pt x="3383699" y="407111"/>
                </a:lnTo>
                <a:lnTo>
                  <a:pt x="3170809" y="814057"/>
                </a:lnTo>
                <a:lnTo>
                  <a:pt x="4656112" y="814057"/>
                </a:lnTo>
                <a:lnTo>
                  <a:pt x="4869002" y="407111"/>
                </a:lnTo>
                <a:close/>
              </a:path>
              <a:path w="6492875" h="814070">
                <a:moveTo>
                  <a:pt x="6492811" y="407111"/>
                </a:moveTo>
                <a:lnTo>
                  <a:pt x="6279921" y="0"/>
                </a:lnTo>
                <a:lnTo>
                  <a:pt x="4794618" y="0"/>
                </a:lnTo>
                <a:lnTo>
                  <a:pt x="5007508" y="407111"/>
                </a:lnTo>
                <a:lnTo>
                  <a:pt x="4794618" y="814057"/>
                </a:lnTo>
                <a:lnTo>
                  <a:pt x="6279921" y="814057"/>
                </a:lnTo>
                <a:lnTo>
                  <a:pt x="6492811" y="407111"/>
                </a:lnTo>
                <a:close/>
              </a:path>
            </a:pathLst>
          </a:custGeom>
          <a:solidFill>
            <a:srgbClr val="5BC4BF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4" name="object 25">
            <a:extLst>
              <a:ext uri="{FF2B5EF4-FFF2-40B4-BE49-F238E27FC236}">
                <a16:creationId xmlns:a16="http://schemas.microsoft.com/office/drawing/2014/main" id="{03AE4222-E809-49F6-9F68-069CF77EFCAA}"/>
              </a:ext>
            </a:extLst>
          </p:cNvPr>
          <p:cNvSpPr txBox="1"/>
          <p:nvPr/>
        </p:nvSpPr>
        <p:spPr>
          <a:xfrm>
            <a:off x="5165166" y="2274915"/>
            <a:ext cx="1462145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Проектирование </a:t>
            </a:r>
            <a:br>
              <a:rPr lang="ru-RU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</a:br>
            <a:r>
              <a:rPr lang="ru-RU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и разработка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sp>
        <p:nvSpPr>
          <p:cNvPr id="95" name="object 26">
            <a:extLst>
              <a:ext uri="{FF2B5EF4-FFF2-40B4-BE49-F238E27FC236}">
                <a16:creationId xmlns:a16="http://schemas.microsoft.com/office/drawing/2014/main" id="{7507F307-0FEB-43D0-B4B2-868F709A0909}"/>
              </a:ext>
            </a:extLst>
          </p:cNvPr>
          <p:cNvSpPr txBox="1"/>
          <p:nvPr/>
        </p:nvSpPr>
        <p:spPr>
          <a:xfrm>
            <a:off x="6860016" y="2274915"/>
            <a:ext cx="1462145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ru-RU" sz="110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Производственные процессы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sp>
        <p:nvSpPr>
          <p:cNvPr id="96" name="object 27">
            <a:extLst>
              <a:ext uri="{FF2B5EF4-FFF2-40B4-BE49-F238E27FC236}">
                <a16:creationId xmlns:a16="http://schemas.microsoft.com/office/drawing/2014/main" id="{9446D10D-217A-4AA8-A7C6-58D58F9D8C57}"/>
              </a:ext>
            </a:extLst>
          </p:cNvPr>
          <p:cNvSpPr txBox="1"/>
          <p:nvPr/>
        </p:nvSpPr>
        <p:spPr>
          <a:xfrm>
            <a:off x="8687326" y="2274915"/>
            <a:ext cx="1032814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Упаковка </a:t>
            </a:r>
            <a:br>
              <a:rPr lang="ru-RU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</a:br>
            <a:r>
              <a:rPr lang="ru-RU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и логистика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sp>
        <p:nvSpPr>
          <p:cNvPr id="98" name="object 28">
            <a:extLst>
              <a:ext uri="{FF2B5EF4-FFF2-40B4-BE49-F238E27FC236}">
                <a16:creationId xmlns:a16="http://schemas.microsoft.com/office/drawing/2014/main" id="{05DE1B62-6BFC-4ADB-B69F-D2E9F373774C}"/>
              </a:ext>
            </a:extLst>
          </p:cNvPr>
          <p:cNvSpPr txBox="1"/>
          <p:nvPr/>
        </p:nvSpPr>
        <p:spPr>
          <a:xfrm>
            <a:off x="10228849" y="2190276"/>
            <a:ext cx="1380039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Соблюдение нормативных требований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sp>
        <p:nvSpPr>
          <p:cNvPr id="103" name="object 55">
            <a:extLst>
              <a:ext uri="{FF2B5EF4-FFF2-40B4-BE49-F238E27FC236}">
                <a16:creationId xmlns:a16="http://schemas.microsoft.com/office/drawing/2014/main" id="{4EDE1433-2BD3-44C8-93B7-1C2D95F7F701}"/>
              </a:ext>
            </a:extLst>
          </p:cNvPr>
          <p:cNvSpPr/>
          <p:nvPr/>
        </p:nvSpPr>
        <p:spPr>
          <a:xfrm>
            <a:off x="5165166" y="4199033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04" name="object 55">
            <a:extLst>
              <a:ext uri="{FF2B5EF4-FFF2-40B4-BE49-F238E27FC236}">
                <a16:creationId xmlns:a16="http://schemas.microsoft.com/office/drawing/2014/main" id="{B875779E-DCD8-4CF7-8A10-0EBCA70B4B5C}"/>
              </a:ext>
            </a:extLst>
          </p:cNvPr>
          <p:cNvSpPr/>
          <p:nvPr/>
        </p:nvSpPr>
        <p:spPr>
          <a:xfrm>
            <a:off x="8439810" y="4197209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cxnSp>
        <p:nvCxnSpPr>
          <p:cNvPr id="107" name="Прямая соединительная линия 106">
            <a:extLst>
              <a:ext uri="{FF2B5EF4-FFF2-40B4-BE49-F238E27FC236}">
                <a16:creationId xmlns:a16="http://schemas.microsoft.com/office/drawing/2014/main" id="{64F7B719-3768-464F-BDF4-070B2ADD6775}"/>
              </a:ext>
            </a:extLst>
          </p:cNvPr>
          <p:cNvCxnSpPr>
            <a:cxnSpLocks/>
          </p:cNvCxnSpPr>
          <p:nvPr/>
        </p:nvCxnSpPr>
        <p:spPr>
          <a:xfrm>
            <a:off x="5064818" y="5616062"/>
            <a:ext cx="5431991" cy="3931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:a16="http://schemas.microsoft.com/office/drawing/2014/main" id="{5039E423-1B8B-4B0C-8ED7-C9E280C81C82}"/>
              </a:ext>
            </a:extLst>
          </p:cNvPr>
          <p:cNvCxnSpPr>
            <a:cxnSpLocks/>
          </p:cNvCxnSpPr>
          <p:nvPr/>
        </p:nvCxnSpPr>
        <p:spPr>
          <a:xfrm>
            <a:off x="5163327" y="6056424"/>
            <a:ext cx="6624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:a16="http://schemas.microsoft.com/office/drawing/2014/main" id="{693A1951-BA86-483F-8A3B-993EBB336E14}"/>
              </a:ext>
            </a:extLst>
          </p:cNvPr>
          <p:cNvCxnSpPr>
            <a:cxnSpLocks/>
          </p:cNvCxnSpPr>
          <p:nvPr/>
        </p:nvCxnSpPr>
        <p:spPr>
          <a:xfrm>
            <a:off x="5163327" y="6541614"/>
            <a:ext cx="6624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Прямоугольник 112">
            <a:extLst>
              <a:ext uri="{FF2B5EF4-FFF2-40B4-BE49-F238E27FC236}">
                <a16:creationId xmlns:a16="http://schemas.microsoft.com/office/drawing/2014/main" id="{7A820421-B45E-454E-B449-13837251A174}"/>
              </a:ext>
            </a:extLst>
          </p:cNvPr>
          <p:cNvSpPr/>
          <p:nvPr/>
        </p:nvSpPr>
        <p:spPr>
          <a:xfrm>
            <a:off x="5405833" y="5730691"/>
            <a:ext cx="13027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>
                <a:solidFill>
                  <a:srgbClr val="00425F"/>
                </a:solidFill>
                <a:latin typeface="Montserrat" pitchFamily="2" charset="-52"/>
              </a:rPr>
              <a:t>Производство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14" name="Прямоугольник 113">
            <a:extLst>
              <a:ext uri="{FF2B5EF4-FFF2-40B4-BE49-F238E27FC236}">
                <a16:creationId xmlns:a16="http://schemas.microsoft.com/office/drawing/2014/main" id="{082C7B3D-E212-4800-A98A-154D6E27BF23}"/>
              </a:ext>
            </a:extLst>
          </p:cNvPr>
          <p:cNvSpPr/>
          <p:nvPr/>
        </p:nvSpPr>
        <p:spPr>
          <a:xfrm>
            <a:off x="5305937" y="6114143"/>
            <a:ext cx="133564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136 млн шт.</a:t>
            </a:r>
            <a:endParaRPr lang="uz-Cyrl-UZ"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16" name="Прямоугольник 115">
            <a:extLst>
              <a:ext uri="{FF2B5EF4-FFF2-40B4-BE49-F238E27FC236}">
                <a16:creationId xmlns:a16="http://schemas.microsoft.com/office/drawing/2014/main" id="{4204C36B-978F-4F5D-B2B6-EE82FC1CE65B}"/>
              </a:ext>
            </a:extLst>
          </p:cNvPr>
          <p:cNvSpPr/>
          <p:nvPr/>
        </p:nvSpPr>
        <p:spPr>
          <a:xfrm>
            <a:off x="6940674" y="6128047"/>
            <a:ext cx="101181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sz="1100" dirty="0">
                <a:solidFill>
                  <a:srgbClr val="00425F"/>
                </a:solidFill>
                <a:latin typeface="Montserrat" pitchFamily="2" charset="-52"/>
              </a:rPr>
              <a:t>107 млн шт.</a:t>
            </a:r>
          </a:p>
        </p:txBody>
      </p:sp>
      <p:sp>
        <p:nvSpPr>
          <p:cNvPr id="117" name="Прямоугольник 116">
            <a:extLst>
              <a:ext uri="{FF2B5EF4-FFF2-40B4-BE49-F238E27FC236}">
                <a16:creationId xmlns:a16="http://schemas.microsoft.com/office/drawing/2014/main" id="{6FE30A9A-9F17-4B5C-9C24-FE74A45457B1}"/>
              </a:ext>
            </a:extLst>
          </p:cNvPr>
          <p:cNvSpPr/>
          <p:nvPr/>
        </p:nvSpPr>
        <p:spPr>
          <a:xfrm>
            <a:off x="8364399" y="6121389"/>
            <a:ext cx="103746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230 млн шт.</a:t>
            </a:r>
            <a:endParaRPr lang="uz-Cyrl-UZ"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19" name="Прямоугольник 118">
            <a:extLst>
              <a:ext uri="{FF2B5EF4-FFF2-40B4-BE49-F238E27FC236}">
                <a16:creationId xmlns:a16="http://schemas.microsoft.com/office/drawing/2014/main" id="{A462585B-D87C-4F50-AB60-AE46111A7778}"/>
              </a:ext>
            </a:extLst>
          </p:cNvPr>
          <p:cNvSpPr/>
          <p:nvPr/>
        </p:nvSpPr>
        <p:spPr>
          <a:xfrm>
            <a:off x="6953349" y="5730692"/>
            <a:ext cx="75052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Импорт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20" name="Прямоугольник 119">
            <a:extLst>
              <a:ext uri="{FF2B5EF4-FFF2-40B4-BE49-F238E27FC236}">
                <a16:creationId xmlns:a16="http://schemas.microsoft.com/office/drawing/2014/main" id="{D683CFA8-1A70-4F31-8808-CBF887C88D1E}"/>
              </a:ext>
            </a:extLst>
          </p:cNvPr>
          <p:cNvSpPr/>
          <p:nvPr/>
        </p:nvSpPr>
        <p:spPr>
          <a:xfrm>
            <a:off x="8216977" y="5730692"/>
            <a:ext cx="123233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>
                <a:solidFill>
                  <a:srgbClr val="00425F"/>
                </a:solidFill>
                <a:latin typeface="Montserrat" pitchFamily="2" charset="-52"/>
              </a:rPr>
              <a:t>Потребление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21" name="Овал 120">
            <a:extLst>
              <a:ext uri="{FF2B5EF4-FFF2-40B4-BE49-F238E27FC236}">
                <a16:creationId xmlns:a16="http://schemas.microsoft.com/office/drawing/2014/main" id="{34D6D95D-9BEB-4AA4-B59E-CDC24BF7E432}"/>
              </a:ext>
            </a:extLst>
          </p:cNvPr>
          <p:cNvSpPr/>
          <p:nvPr/>
        </p:nvSpPr>
        <p:spPr>
          <a:xfrm>
            <a:off x="4713479" y="6119116"/>
            <a:ext cx="396000" cy="396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рямоугольник 122">
            <a:extLst>
              <a:ext uri="{FF2B5EF4-FFF2-40B4-BE49-F238E27FC236}">
                <a16:creationId xmlns:a16="http://schemas.microsoft.com/office/drawing/2014/main" id="{B8529E42-A320-4AE0-A3F3-AA83C97E124A}"/>
              </a:ext>
            </a:extLst>
          </p:cNvPr>
          <p:cNvSpPr/>
          <p:nvPr/>
        </p:nvSpPr>
        <p:spPr>
          <a:xfrm>
            <a:off x="10019132" y="6130774"/>
            <a:ext cx="104104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1 млрд шт.</a:t>
            </a:r>
            <a:endParaRPr lang="uz-Cyrl-UZ"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24" name="Прямоугольник 123">
            <a:extLst>
              <a:ext uri="{FF2B5EF4-FFF2-40B4-BE49-F238E27FC236}">
                <a16:creationId xmlns:a16="http://schemas.microsoft.com/office/drawing/2014/main" id="{D7E1261A-47D1-426B-94DE-A5CF75F663CF}"/>
              </a:ext>
            </a:extLst>
          </p:cNvPr>
          <p:cNvSpPr/>
          <p:nvPr/>
        </p:nvSpPr>
        <p:spPr>
          <a:xfrm>
            <a:off x="9802223" y="5733869"/>
            <a:ext cx="153180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>
                <a:solidFill>
                  <a:srgbClr val="00425F"/>
                </a:solidFill>
                <a:latin typeface="Montserrat" pitchFamily="2" charset="-52"/>
              </a:rPr>
              <a:t>Потребление (Ц</a:t>
            </a: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A)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56" name="object 35">
            <a:extLst>
              <a:ext uri="{FF2B5EF4-FFF2-40B4-BE49-F238E27FC236}">
                <a16:creationId xmlns:a16="http://schemas.microsoft.com/office/drawing/2014/main" id="{272B746E-C07C-4000-8AA7-CD6BC89CF0C5}"/>
              </a:ext>
            </a:extLst>
          </p:cNvPr>
          <p:cNvSpPr txBox="1"/>
          <p:nvPr/>
        </p:nvSpPr>
        <p:spPr>
          <a:xfrm>
            <a:off x="9130656" y="3444230"/>
            <a:ext cx="2874941" cy="71557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Внутренний рынок</a:t>
            </a:r>
          </a:p>
          <a:p>
            <a:pPr marL="12701">
              <a:spcBef>
                <a:spcPts val="100"/>
              </a:spcBef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Существующие 5 соседних рынков</a:t>
            </a:r>
          </a:p>
          <a:p>
            <a:pPr marL="12701">
              <a:spcBef>
                <a:spcPts val="100"/>
              </a:spcBef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Рынки России, Европы, Ближнего Востока</a:t>
            </a:r>
          </a:p>
        </p:txBody>
      </p:sp>
      <p:sp>
        <p:nvSpPr>
          <p:cNvPr id="57" name="object 48">
            <a:extLst>
              <a:ext uri="{FF2B5EF4-FFF2-40B4-BE49-F238E27FC236}">
                <a16:creationId xmlns:a16="http://schemas.microsoft.com/office/drawing/2014/main" id="{223E90CE-41E1-4CF4-B1F2-A649773742F6}"/>
              </a:ext>
            </a:extLst>
          </p:cNvPr>
          <p:cNvSpPr/>
          <p:nvPr/>
        </p:nvSpPr>
        <p:spPr>
          <a:xfrm>
            <a:off x="8449272" y="3537247"/>
            <a:ext cx="614110" cy="56283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1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2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1" y="540004"/>
                </a:lnTo>
                <a:lnTo>
                  <a:pt x="318536" y="535654"/>
                </a:lnTo>
                <a:lnTo>
                  <a:pt x="364216" y="523112"/>
                </a:lnTo>
                <a:lnTo>
                  <a:pt x="406279" y="503142"/>
                </a:lnTo>
                <a:lnTo>
                  <a:pt x="443963" y="476504"/>
                </a:lnTo>
                <a:lnTo>
                  <a:pt x="476504" y="443963"/>
                </a:lnTo>
                <a:lnTo>
                  <a:pt x="503142" y="406279"/>
                </a:lnTo>
                <a:lnTo>
                  <a:pt x="523112" y="364216"/>
                </a:lnTo>
                <a:lnTo>
                  <a:pt x="535654" y="318536"/>
                </a:lnTo>
                <a:lnTo>
                  <a:pt x="540004" y="270002"/>
                </a:lnTo>
                <a:lnTo>
                  <a:pt x="535654" y="221470"/>
                </a:lnTo>
                <a:lnTo>
                  <a:pt x="523112" y="175792"/>
                </a:lnTo>
                <a:lnTo>
                  <a:pt x="503142" y="133730"/>
                </a:lnTo>
                <a:lnTo>
                  <a:pt x="476504" y="96046"/>
                </a:lnTo>
                <a:lnTo>
                  <a:pt x="443963" y="63503"/>
                </a:lnTo>
                <a:lnTo>
                  <a:pt x="406279" y="36864"/>
                </a:lnTo>
                <a:lnTo>
                  <a:pt x="364216" y="16892"/>
                </a:lnTo>
                <a:lnTo>
                  <a:pt x="318536" y="4350"/>
                </a:lnTo>
                <a:lnTo>
                  <a:pt x="2700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66" name="Picture 8" descr="Рынок ">
            <a:extLst>
              <a:ext uri="{FF2B5EF4-FFF2-40B4-BE49-F238E27FC236}">
                <a16:creationId xmlns:a16="http://schemas.microsoft.com/office/drawing/2014/main" id="{A2F028AC-9B00-4987-BA3D-014F144A2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232" y="3570176"/>
            <a:ext cx="476959" cy="47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08E1BE0-A2E5-4A4F-AF61-44C74BF6D061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58449" y="6176728"/>
            <a:ext cx="283628" cy="283628"/>
          </a:xfrm>
          <a:prstGeom prst="rect">
            <a:avLst/>
          </a:prstGeom>
        </p:spPr>
      </p:pic>
      <p:pic>
        <p:nvPicPr>
          <p:cNvPr id="67" name="Picture 6" descr="Рабочие ">
            <a:extLst>
              <a:ext uri="{FF2B5EF4-FFF2-40B4-BE49-F238E27FC236}">
                <a16:creationId xmlns:a16="http://schemas.microsoft.com/office/drawing/2014/main" id="{163579C6-CCD9-431C-B2DF-3F382BF34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515" y="4491722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object 24">
            <a:extLst>
              <a:ext uri="{FF2B5EF4-FFF2-40B4-BE49-F238E27FC236}">
                <a16:creationId xmlns:a16="http://schemas.microsoft.com/office/drawing/2014/main" id="{E1EC26E5-686A-4DA7-B7A2-4CC00D50934E}"/>
              </a:ext>
            </a:extLst>
          </p:cNvPr>
          <p:cNvSpPr txBox="1"/>
          <p:nvPr/>
        </p:nvSpPr>
        <p:spPr>
          <a:xfrm>
            <a:off x="267594" y="5493917"/>
            <a:ext cx="2991973" cy="109401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ru" sz="1200" b="1" spc="-10" dirty="0">
                <a:solidFill>
                  <a:srgbClr val="5BC4BF"/>
                </a:solidFill>
                <a:latin typeface="Montserrat" pitchFamily="2" charset="-52"/>
              </a:rPr>
              <a:t>Инфраструктура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Газ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</a:rPr>
              <a:t>1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 цента/м³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</a:rPr>
              <a:t>Электричество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7 центов/кВтч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</a:rPr>
              <a:t>Вода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20 центов/м³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</p:txBody>
      </p:sp>
      <p:graphicFrame>
        <p:nvGraphicFramePr>
          <p:cNvPr id="54" name="Схема 53">
            <a:extLst>
              <a:ext uri="{FF2B5EF4-FFF2-40B4-BE49-F238E27FC236}">
                <a16:creationId xmlns:a16="http://schemas.microsoft.com/office/drawing/2014/main" id="{BD6C6DF3-B3EE-4285-9546-8A4EC140B0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864372"/>
              </p:ext>
            </p:extLst>
          </p:nvPr>
        </p:nvGraphicFramePr>
        <p:xfrm>
          <a:off x="223227" y="3773841"/>
          <a:ext cx="4015948" cy="1725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64" name="object 24">
            <a:extLst>
              <a:ext uri="{FF2B5EF4-FFF2-40B4-BE49-F238E27FC236}">
                <a16:creationId xmlns:a16="http://schemas.microsoft.com/office/drawing/2014/main" id="{D308F706-1B9F-4069-9092-D129C037D7FA}"/>
              </a:ext>
            </a:extLst>
          </p:cNvPr>
          <p:cNvSpPr txBox="1"/>
          <p:nvPr/>
        </p:nvSpPr>
        <p:spPr>
          <a:xfrm>
            <a:off x="267594" y="2104953"/>
            <a:ext cx="3821534" cy="1429174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ru" sz="1200" b="1" spc="-10" dirty="0">
                <a:solidFill>
                  <a:srgbClr val="5BC4BF"/>
                </a:solidFill>
                <a:latin typeface="Montserrat" pitchFamily="2" charset="-52"/>
              </a:rPr>
              <a:t>Стимулы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</a:rPr>
              <a:t>Инфраструктура за счет государства* </a:t>
            </a:r>
            <a:b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ru" sz="1100" i="1" spc="-25" dirty="0">
                <a:solidFill>
                  <a:srgbClr val="00425F"/>
                </a:solidFill>
                <a:latin typeface="Montserrat" pitchFamily="2" charset="-52"/>
              </a:rPr>
              <a:t>(стоимость проекта более 15 млн. долл. США)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endParaRPr lang="en-US" sz="800" i="1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</a:rPr>
              <a:t>Налоговые льготы в СЭЗ: земля, имущество, вода, корпоративный подоходный налог 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ru-RU" sz="1100" i="1" spc="-10" dirty="0">
                <a:solidFill>
                  <a:srgbClr val="00425F"/>
                </a:solidFill>
                <a:latin typeface="Montserrat" pitchFamily="2" charset="-52"/>
              </a:rPr>
              <a:t>(при инвестициях свыше 3 млн долларов)</a:t>
            </a:r>
          </a:p>
        </p:txBody>
      </p:sp>
    </p:spTree>
    <p:extLst>
      <p:ext uri="{BB962C8B-B14F-4D97-AF65-F5344CB8AC3E}">
        <p14:creationId xmlns:p14="http://schemas.microsoft.com/office/powerpoint/2010/main" val="52215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object 7">
            <a:extLst>
              <a:ext uri="{FF2B5EF4-FFF2-40B4-BE49-F238E27FC236}">
                <a16:creationId xmlns:a16="http://schemas.microsoft.com/office/drawing/2014/main" id="{8075B493-D077-4E9E-B1F3-577E27B7B0F7}"/>
              </a:ext>
            </a:extLst>
          </p:cNvPr>
          <p:cNvSpPr/>
          <p:nvPr/>
        </p:nvSpPr>
        <p:spPr>
          <a:xfrm>
            <a:off x="0" y="0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212434" y="227548"/>
            <a:ext cx="8450327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Приглашаем инвестировать в производство шприцев в Узбекистане</a:t>
            </a:r>
            <a:endParaRPr lang="en-US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02472F83-AFA7-4839-B69B-242E0FFE8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object 2">
            <a:extLst>
              <a:ext uri="{FF2B5EF4-FFF2-40B4-BE49-F238E27FC236}">
                <a16:creationId xmlns:a16="http://schemas.microsoft.com/office/drawing/2014/main" id="{E6D6F7C8-D227-420C-9606-52D04CDF22B9}"/>
              </a:ext>
            </a:extLst>
          </p:cNvPr>
          <p:cNvSpPr/>
          <p:nvPr/>
        </p:nvSpPr>
        <p:spPr>
          <a:xfrm>
            <a:off x="212434" y="1602860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8" name="object 3">
            <a:extLst>
              <a:ext uri="{FF2B5EF4-FFF2-40B4-BE49-F238E27FC236}">
                <a16:creationId xmlns:a16="http://schemas.microsoft.com/office/drawing/2014/main" id="{E51BAE42-4ED2-49DA-9B1B-05F4D0A106C1}"/>
              </a:ext>
            </a:extLst>
          </p:cNvPr>
          <p:cNvSpPr txBox="1"/>
          <p:nvPr/>
        </p:nvSpPr>
        <p:spPr>
          <a:xfrm>
            <a:off x="217957" y="831650"/>
            <a:ext cx="6266180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Конкуренция: Узбекистан предлагает высококонкурентную структуру операционных затрат на производство шприцев на международном уровне</a:t>
            </a:r>
            <a:endParaRPr sz="1400" dirty="0">
              <a:latin typeface="Montserrat" pitchFamily="2" charset="-52"/>
              <a:cs typeface="Arial MT"/>
            </a:endParaRPr>
          </a:p>
        </p:txBody>
      </p:sp>
      <p:graphicFrame>
        <p:nvGraphicFramePr>
          <p:cNvPr id="59" name="Таблица 7">
            <a:extLst>
              <a:ext uri="{FF2B5EF4-FFF2-40B4-BE49-F238E27FC236}">
                <a16:creationId xmlns:a16="http://schemas.microsoft.com/office/drawing/2014/main" id="{A21533DE-ABDE-40D7-8518-FC0D3CE1BE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9038903"/>
              </p:ext>
            </p:extLst>
          </p:nvPr>
        </p:nvGraphicFramePr>
        <p:xfrm>
          <a:off x="184848" y="2135665"/>
          <a:ext cx="6558388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9597">
                  <a:extLst>
                    <a:ext uri="{9D8B030D-6E8A-4147-A177-3AD203B41FA5}">
                      <a16:colId xmlns:a16="http://schemas.microsoft.com/office/drawing/2014/main" val="4261732651"/>
                    </a:ext>
                  </a:extLst>
                </a:gridCol>
                <a:gridCol w="1639597">
                  <a:extLst>
                    <a:ext uri="{9D8B030D-6E8A-4147-A177-3AD203B41FA5}">
                      <a16:colId xmlns:a16="http://schemas.microsoft.com/office/drawing/2014/main" val="2816029186"/>
                    </a:ext>
                  </a:extLst>
                </a:gridCol>
                <a:gridCol w="1639597">
                  <a:extLst>
                    <a:ext uri="{9D8B030D-6E8A-4147-A177-3AD203B41FA5}">
                      <a16:colId xmlns:a16="http://schemas.microsoft.com/office/drawing/2014/main" val="1164390507"/>
                    </a:ext>
                  </a:extLst>
                </a:gridCol>
                <a:gridCol w="1639597">
                  <a:extLst>
                    <a:ext uri="{9D8B030D-6E8A-4147-A177-3AD203B41FA5}">
                      <a16:colId xmlns:a16="http://schemas.microsoft.com/office/drawing/2014/main" val="2809058969"/>
                    </a:ext>
                  </a:extLst>
                </a:gridCol>
              </a:tblGrid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200" b="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США</a:t>
                      </a:r>
                      <a:endParaRPr sz="1200" b="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44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highlight>
                            <a:srgbClr val="FFFFFF"/>
                          </a:highlight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5,8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highlight>
                          <a:srgbClr val="FFFFFF"/>
                        </a:highlight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    0,30  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8781398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200" b="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Япония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2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14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2,4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highlight>
                          <a:srgbClr val="FFFF00"/>
                        </a:highlight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0,15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53222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Германия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2384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10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3,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highlight>
                          <a:srgbClr val="FFFF00"/>
                        </a:highlight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0,20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69596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200" kern="1200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Китай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92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highlight>
                            <a:srgbClr val="FFFFFF"/>
                          </a:highlight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highlight>
                            <a:srgbClr val="FFFFFF"/>
                          </a:highlight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1,5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highlight>
                          <a:srgbClr val="FFFFFF"/>
                        </a:highlight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0,14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23161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Швейцария</a:t>
                      </a:r>
                      <a:endParaRPr lang="en-US" sz="14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83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1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6,7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highlight>
                          <a:srgbClr val="FFFF00"/>
                        </a:highlight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    0,35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895149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noProof="0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Южная Корея</a:t>
                      </a:r>
                      <a:endParaRPr lang="uz-Cyrl-UZ" sz="1200" noProof="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19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,6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2,7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0,16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030134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r>
                        <a:rPr lang="ru-RU" sz="1200" kern="1200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Индия</a:t>
                      </a:r>
                      <a:endParaRPr lang="uz-Cyrl-UZ" sz="1200" noProof="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- 0,5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0,07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002549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endParaRPr lang="uz-Cyrl-UZ" sz="1200" noProof="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0,4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0170014"/>
                  </a:ext>
                </a:extLst>
              </a:tr>
            </a:tbl>
          </a:graphicData>
        </a:graphic>
      </p:graphicFrame>
      <p:grpSp>
        <p:nvGrpSpPr>
          <p:cNvPr id="60" name="object 43">
            <a:extLst>
              <a:ext uri="{FF2B5EF4-FFF2-40B4-BE49-F238E27FC236}">
                <a16:creationId xmlns:a16="http://schemas.microsoft.com/office/drawing/2014/main" id="{E0E7E6C1-61FC-43E0-8C10-55F449CE83D8}"/>
              </a:ext>
            </a:extLst>
          </p:cNvPr>
          <p:cNvGrpSpPr/>
          <p:nvPr/>
        </p:nvGrpSpPr>
        <p:grpSpPr>
          <a:xfrm>
            <a:off x="1937061" y="2068401"/>
            <a:ext cx="4720602" cy="10160"/>
            <a:chOff x="1671905" y="1317593"/>
            <a:chExt cx="4720602" cy="11444"/>
          </a:xfrm>
        </p:grpSpPr>
        <p:sp>
          <p:nvSpPr>
            <p:cNvPr id="61" name="object 44">
              <a:extLst>
                <a:ext uri="{FF2B5EF4-FFF2-40B4-BE49-F238E27FC236}">
                  <a16:creationId xmlns:a16="http://schemas.microsoft.com/office/drawing/2014/main" id="{3A78A92C-6F24-4C97-A285-406F780DDB5B}"/>
                </a:ext>
              </a:extLst>
            </p:cNvPr>
            <p:cNvSpPr/>
            <p:nvPr/>
          </p:nvSpPr>
          <p:spPr>
            <a:xfrm>
              <a:off x="1671905" y="1317593"/>
              <a:ext cx="1440000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3" name="object 46">
              <a:extLst>
                <a:ext uri="{FF2B5EF4-FFF2-40B4-BE49-F238E27FC236}">
                  <a16:creationId xmlns:a16="http://schemas.microsoft.com/office/drawing/2014/main" id="{E7ABBCAC-4E4D-46E4-87CC-F8477E1630DC}"/>
                </a:ext>
              </a:extLst>
            </p:cNvPr>
            <p:cNvSpPr/>
            <p:nvPr/>
          </p:nvSpPr>
          <p:spPr>
            <a:xfrm>
              <a:off x="3325467" y="1329037"/>
              <a:ext cx="1440000" cy="0"/>
            </a:xfrm>
            <a:custGeom>
              <a:avLst/>
              <a:gdLst/>
              <a:ahLst/>
              <a:cxnLst/>
              <a:rect l="l" t="t" r="r" b="b"/>
              <a:pathLst>
                <a:path w="1275714">
                  <a:moveTo>
                    <a:pt x="0" y="0"/>
                  </a:moveTo>
                  <a:lnTo>
                    <a:pt x="1275461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4" name="object 47">
              <a:extLst>
                <a:ext uri="{FF2B5EF4-FFF2-40B4-BE49-F238E27FC236}">
                  <a16:creationId xmlns:a16="http://schemas.microsoft.com/office/drawing/2014/main" id="{5C07E326-53D5-4148-86AE-949643B0F7C9}"/>
                </a:ext>
              </a:extLst>
            </p:cNvPr>
            <p:cNvSpPr/>
            <p:nvPr/>
          </p:nvSpPr>
          <p:spPr>
            <a:xfrm>
              <a:off x="4952507" y="1329037"/>
              <a:ext cx="1440000" cy="0"/>
            </a:xfrm>
            <a:custGeom>
              <a:avLst/>
              <a:gdLst/>
              <a:ahLst/>
              <a:cxnLst/>
              <a:rect l="l" t="t" r="r" b="b"/>
              <a:pathLst>
                <a:path w="1264920">
                  <a:moveTo>
                    <a:pt x="0" y="0"/>
                  </a:moveTo>
                  <a:lnTo>
                    <a:pt x="1264640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</p:grpSp>
      <p:sp>
        <p:nvSpPr>
          <p:cNvPr id="65" name="object 48">
            <a:extLst>
              <a:ext uri="{FF2B5EF4-FFF2-40B4-BE49-F238E27FC236}">
                <a16:creationId xmlns:a16="http://schemas.microsoft.com/office/drawing/2014/main" id="{5F03F07E-895F-4DD3-BE8A-94DE821DDAE0}"/>
              </a:ext>
            </a:extLst>
          </p:cNvPr>
          <p:cNvSpPr txBox="1"/>
          <p:nvPr/>
        </p:nvSpPr>
        <p:spPr>
          <a:xfrm>
            <a:off x="1835852" y="1649015"/>
            <a:ext cx="1506393" cy="3795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</a:pPr>
            <a:r>
              <a:rPr lang="ru-RU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Топ-7 производителей шприцев</a:t>
            </a: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,</a:t>
            </a:r>
            <a:r>
              <a:rPr sz="800" spc="1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br>
              <a:rPr lang="ru-RU" sz="800" spc="100" dirty="0">
                <a:solidFill>
                  <a:srgbClr val="164A69"/>
                </a:solidFill>
                <a:latin typeface="Montserrat" pitchFamily="2" charset="-52"/>
                <a:cs typeface="Arial MT"/>
              </a:rPr>
            </a:br>
            <a:r>
              <a:rPr lang="ru-RU" sz="800" spc="-2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млрд долларов</a:t>
            </a:r>
            <a:endParaRPr lang="uz-Cyrl-UZ" sz="800" dirty="0">
              <a:latin typeface="Montserrat" pitchFamily="2" charset="-52"/>
              <a:cs typeface="Arial MT"/>
            </a:endParaRPr>
          </a:p>
        </p:txBody>
      </p:sp>
      <p:sp>
        <p:nvSpPr>
          <p:cNvPr id="66" name="object 49">
            <a:extLst>
              <a:ext uri="{FF2B5EF4-FFF2-40B4-BE49-F238E27FC236}">
                <a16:creationId xmlns:a16="http://schemas.microsoft.com/office/drawing/2014/main" id="{C0BB0F57-401E-4C71-B13A-5D58D23156FA}"/>
              </a:ext>
            </a:extLst>
          </p:cNvPr>
          <p:cNvSpPr txBox="1"/>
          <p:nvPr/>
        </p:nvSpPr>
        <p:spPr>
          <a:xfrm>
            <a:off x="3547590" y="1649015"/>
            <a:ext cx="1506393" cy="255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lang="ru-RU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Средняя заработная плата</a:t>
            </a:r>
            <a:r>
              <a:rPr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,</a:t>
            </a:r>
            <a:r>
              <a:rPr lang="ru-RU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b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</a:br>
            <a:r>
              <a:rPr lang="ru-RU"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тыс. долл. в месяц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67" name="object 50">
            <a:extLst>
              <a:ext uri="{FF2B5EF4-FFF2-40B4-BE49-F238E27FC236}">
                <a16:creationId xmlns:a16="http://schemas.microsoft.com/office/drawing/2014/main" id="{8399D1F0-77AC-49FA-AE9A-69F4669B8DFC}"/>
              </a:ext>
            </a:extLst>
          </p:cNvPr>
          <p:cNvSpPr txBox="1"/>
          <p:nvPr/>
        </p:nvSpPr>
        <p:spPr>
          <a:xfrm>
            <a:off x="5223810" y="1649015"/>
            <a:ext cx="1552143" cy="39626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Средняя стоимость шприцев,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центов за единицу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76" name="object 20">
            <a:extLst>
              <a:ext uri="{FF2B5EF4-FFF2-40B4-BE49-F238E27FC236}">
                <a16:creationId xmlns:a16="http://schemas.microsoft.com/office/drawing/2014/main" id="{398A7929-ACAC-4D10-9386-892359C61D53}"/>
              </a:ext>
            </a:extLst>
          </p:cNvPr>
          <p:cNvSpPr/>
          <p:nvPr/>
        </p:nvSpPr>
        <p:spPr>
          <a:xfrm>
            <a:off x="1841649" y="2221328"/>
            <a:ext cx="126000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7" name="object 20">
            <a:extLst>
              <a:ext uri="{FF2B5EF4-FFF2-40B4-BE49-F238E27FC236}">
                <a16:creationId xmlns:a16="http://schemas.microsoft.com/office/drawing/2014/main" id="{7DB0891F-996E-42EE-A755-27B72C350BCD}"/>
              </a:ext>
            </a:extLst>
          </p:cNvPr>
          <p:cNvSpPr/>
          <p:nvPr/>
        </p:nvSpPr>
        <p:spPr>
          <a:xfrm>
            <a:off x="1841649" y="2489037"/>
            <a:ext cx="1008000" cy="12483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8" name="object 20">
            <a:extLst>
              <a:ext uri="{FF2B5EF4-FFF2-40B4-BE49-F238E27FC236}">
                <a16:creationId xmlns:a16="http://schemas.microsoft.com/office/drawing/2014/main" id="{DBC16959-71DD-4B67-988C-4FA881F05763}"/>
              </a:ext>
            </a:extLst>
          </p:cNvPr>
          <p:cNvSpPr/>
          <p:nvPr/>
        </p:nvSpPr>
        <p:spPr>
          <a:xfrm>
            <a:off x="1841649" y="2766936"/>
            <a:ext cx="864000" cy="12483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9" name="object 20">
            <a:extLst>
              <a:ext uri="{FF2B5EF4-FFF2-40B4-BE49-F238E27FC236}">
                <a16:creationId xmlns:a16="http://schemas.microsoft.com/office/drawing/2014/main" id="{7F86F9FC-8008-4DA1-866B-4F57D7B4EB78}"/>
              </a:ext>
            </a:extLst>
          </p:cNvPr>
          <p:cNvSpPr/>
          <p:nvPr/>
        </p:nvSpPr>
        <p:spPr>
          <a:xfrm>
            <a:off x="1841650" y="3038048"/>
            <a:ext cx="79200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0" name="object 20">
            <a:extLst>
              <a:ext uri="{FF2B5EF4-FFF2-40B4-BE49-F238E27FC236}">
                <a16:creationId xmlns:a16="http://schemas.microsoft.com/office/drawing/2014/main" id="{9935474B-9623-4995-BB49-9E9592D5512C}"/>
              </a:ext>
            </a:extLst>
          </p:cNvPr>
          <p:cNvSpPr/>
          <p:nvPr/>
        </p:nvSpPr>
        <p:spPr>
          <a:xfrm>
            <a:off x="1841650" y="3301299"/>
            <a:ext cx="32400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1" name="object 20">
            <a:extLst>
              <a:ext uri="{FF2B5EF4-FFF2-40B4-BE49-F238E27FC236}">
                <a16:creationId xmlns:a16="http://schemas.microsoft.com/office/drawing/2014/main" id="{73B82221-C539-4AA3-B933-BDCB6DAAD268}"/>
              </a:ext>
            </a:extLst>
          </p:cNvPr>
          <p:cNvSpPr/>
          <p:nvPr/>
        </p:nvSpPr>
        <p:spPr>
          <a:xfrm>
            <a:off x="1837204" y="3588541"/>
            <a:ext cx="18000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2" name="object 20">
            <a:extLst>
              <a:ext uri="{FF2B5EF4-FFF2-40B4-BE49-F238E27FC236}">
                <a16:creationId xmlns:a16="http://schemas.microsoft.com/office/drawing/2014/main" id="{DF6E3D57-3196-4A20-BB4E-E1EF710FC1CE}"/>
              </a:ext>
            </a:extLst>
          </p:cNvPr>
          <p:cNvSpPr/>
          <p:nvPr/>
        </p:nvSpPr>
        <p:spPr>
          <a:xfrm>
            <a:off x="1847839" y="3847060"/>
            <a:ext cx="79992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7" name="object 41">
            <a:extLst>
              <a:ext uri="{FF2B5EF4-FFF2-40B4-BE49-F238E27FC236}">
                <a16:creationId xmlns:a16="http://schemas.microsoft.com/office/drawing/2014/main" id="{83192974-6CF5-433E-9905-7014B5FDE767}"/>
              </a:ext>
            </a:extLst>
          </p:cNvPr>
          <p:cNvSpPr txBox="1"/>
          <p:nvPr/>
        </p:nvSpPr>
        <p:spPr>
          <a:xfrm>
            <a:off x="5363342" y="4078347"/>
            <a:ext cx="570670" cy="19941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 algn="ctr">
              <a:lnSpc>
                <a:spcPct val="100000"/>
              </a:lnSpc>
              <a:spcBef>
                <a:spcPts val="114"/>
              </a:spcBef>
            </a:pPr>
            <a:r>
              <a:rPr lang="en-US" sz="12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0,05</a:t>
            </a:r>
          </a:p>
        </p:txBody>
      </p:sp>
      <p:sp>
        <p:nvSpPr>
          <p:cNvPr id="92" name="object 20">
            <a:extLst>
              <a:ext uri="{FF2B5EF4-FFF2-40B4-BE49-F238E27FC236}">
                <a16:creationId xmlns:a16="http://schemas.microsoft.com/office/drawing/2014/main" id="{A1F76FFF-6F39-4A08-AC37-C1A0CA1F4380}"/>
              </a:ext>
            </a:extLst>
          </p:cNvPr>
          <p:cNvSpPr/>
          <p:nvPr/>
        </p:nvSpPr>
        <p:spPr>
          <a:xfrm>
            <a:off x="3484191" y="2213855"/>
            <a:ext cx="100800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93" name="object 20">
            <a:extLst>
              <a:ext uri="{FF2B5EF4-FFF2-40B4-BE49-F238E27FC236}">
                <a16:creationId xmlns:a16="http://schemas.microsoft.com/office/drawing/2014/main" id="{E9736899-A97F-449C-88D1-B2022252E70C}"/>
              </a:ext>
            </a:extLst>
          </p:cNvPr>
          <p:cNvSpPr/>
          <p:nvPr/>
        </p:nvSpPr>
        <p:spPr>
          <a:xfrm>
            <a:off x="3484192" y="2764597"/>
            <a:ext cx="75600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4" name="object 20">
            <a:extLst>
              <a:ext uri="{FF2B5EF4-FFF2-40B4-BE49-F238E27FC236}">
                <a16:creationId xmlns:a16="http://schemas.microsoft.com/office/drawing/2014/main" id="{2E304206-00D3-40DD-B53D-E301216F9F0B}"/>
              </a:ext>
            </a:extLst>
          </p:cNvPr>
          <p:cNvSpPr/>
          <p:nvPr/>
        </p:nvSpPr>
        <p:spPr>
          <a:xfrm>
            <a:off x="3487079" y="2487333"/>
            <a:ext cx="61200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5" name="object 20">
            <a:extLst>
              <a:ext uri="{FF2B5EF4-FFF2-40B4-BE49-F238E27FC236}">
                <a16:creationId xmlns:a16="http://schemas.microsoft.com/office/drawing/2014/main" id="{27B3C70C-1201-40E8-89F0-D6336483BB2A}"/>
              </a:ext>
            </a:extLst>
          </p:cNvPr>
          <p:cNvSpPr/>
          <p:nvPr/>
        </p:nvSpPr>
        <p:spPr>
          <a:xfrm>
            <a:off x="3484191" y="3014700"/>
            <a:ext cx="50400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6" name="object 20">
            <a:extLst>
              <a:ext uri="{FF2B5EF4-FFF2-40B4-BE49-F238E27FC236}">
                <a16:creationId xmlns:a16="http://schemas.microsoft.com/office/drawing/2014/main" id="{790EFA25-7D15-4F19-A796-E7A797B6472D}"/>
              </a:ext>
            </a:extLst>
          </p:cNvPr>
          <p:cNvSpPr/>
          <p:nvPr/>
        </p:nvSpPr>
        <p:spPr>
          <a:xfrm>
            <a:off x="3485492" y="3302081"/>
            <a:ext cx="111600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7" name="object 20">
            <a:extLst>
              <a:ext uri="{FF2B5EF4-FFF2-40B4-BE49-F238E27FC236}">
                <a16:creationId xmlns:a16="http://schemas.microsoft.com/office/drawing/2014/main" id="{C09323A7-6B0B-4F25-B95B-323C95CEA05A}"/>
              </a:ext>
            </a:extLst>
          </p:cNvPr>
          <p:cNvSpPr/>
          <p:nvPr/>
        </p:nvSpPr>
        <p:spPr>
          <a:xfrm>
            <a:off x="3474665" y="3576623"/>
            <a:ext cx="72000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8" name="object 20">
            <a:extLst>
              <a:ext uri="{FF2B5EF4-FFF2-40B4-BE49-F238E27FC236}">
                <a16:creationId xmlns:a16="http://schemas.microsoft.com/office/drawing/2014/main" id="{8ACFF95A-AD23-483F-8C55-804F6F06787B}"/>
              </a:ext>
            </a:extLst>
          </p:cNvPr>
          <p:cNvSpPr/>
          <p:nvPr/>
        </p:nvSpPr>
        <p:spPr>
          <a:xfrm>
            <a:off x="3475590" y="3848683"/>
            <a:ext cx="144000" cy="180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00" name="object 31">
            <a:extLst>
              <a:ext uri="{FF2B5EF4-FFF2-40B4-BE49-F238E27FC236}">
                <a16:creationId xmlns:a16="http://schemas.microsoft.com/office/drawing/2014/main" id="{9A52E44A-7B7F-4C05-99ED-133F961FFEB8}"/>
              </a:ext>
            </a:extLst>
          </p:cNvPr>
          <p:cNvSpPr txBox="1"/>
          <p:nvPr/>
        </p:nvSpPr>
        <p:spPr>
          <a:xfrm>
            <a:off x="855135" y="4079886"/>
            <a:ext cx="980717" cy="19941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ru-RU" sz="12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Узбекистан</a:t>
            </a:r>
            <a:r>
              <a:rPr sz="1200" spc="285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endParaRPr sz="1200" dirty="0">
              <a:latin typeface="Montserrat" pitchFamily="2" charset="-52"/>
              <a:cs typeface="Arial MT"/>
            </a:endParaRPr>
          </a:p>
        </p:txBody>
      </p:sp>
      <p:pic>
        <p:nvPicPr>
          <p:cNvPr id="101" name="object 42">
            <a:extLst>
              <a:ext uri="{FF2B5EF4-FFF2-40B4-BE49-F238E27FC236}">
                <a16:creationId xmlns:a16="http://schemas.microsoft.com/office/drawing/2014/main" id="{EE8A8CB6-3FC9-4700-B40D-44EB60FC4AC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6700" y="4099199"/>
            <a:ext cx="169200" cy="169200"/>
          </a:xfrm>
          <a:prstGeom prst="rect">
            <a:avLst/>
          </a:prstGeom>
        </p:spPr>
      </p:pic>
      <p:sp>
        <p:nvSpPr>
          <p:cNvPr id="102" name="object 20">
            <a:extLst>
              <a:ext uri="{FF2B5EF4-FFF2-40B4-BE49-F238E27FC236}">
                <a16:creationId xmlns:a16="http://schemas.microsoft.com/office/drawing/2014/main" id="{A9363E4F-018A-40F9-94D6-813ABF0BD81F}"/>
              </a:ext>
            </a:extLst>
          </p:cNvPr>
          <p:cNvSpPr/>
          <p:nvPr/>
        </p:nvSpPr>
        <p:spPr>
          <a:xfrm>
            <a:off x="5115257" y="2212997"/>
            <a:ext cx="1008000" cy="126858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3" name="object 20">
            <a:extLst>
              <a:ext uri="{FF2B5EF4-FFF2-40B4-BE49-F238E27FC236}">
                <a16:creationId xmlns:a16="http://schemas.microsoft.com/office/drawing/2014/main" id="{453D6BFD-9C31-48FE-B261-869491998873}"/>
              </a:ext>
            </a:extLst>
          </p:cNvPr>
          <p:cNvSpPr/>
          <p:nvPr/>
        </p:nvSpPr>
        <p:spPr>
          <a:xfrm>
            <a:off x="5117692" y="2486904"/>
            <a:ext cx="50400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4" name="object 20">
            <a:extLst>
              <a:ext uri="{FF2B5EF4-FFF2-40B4-BE49-F238E27FC236}">
                <a16:creationId xmlns:a16="http://schemas.microsoft.com/office/drawing/2014/main" id="{9B20C157-8DB0-47A0-83E9-2AF36F01E621}"/>
              </a:ext>
            </a:extLst>
          </p:cNvPr>
          <p:cNvSpPr/>
          <p:nvPr/>
        </p:nvSpPr>
        <p:spPr>
          <a:xfrm>
            <a:off x="5116471" y="2748293"/>
            <a:ext cx="57600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5" name="object 20">
            <a:extLst>
              <a:ext uri="{FF2B5EF4-FFF2-40B4-BE49-F238E27FC236}">
                <a16:creationId xmlns:a16="http://schemas.microsoft.com/office/drawing/2014/main" id="{2E5981EB-99D1-46B3-A6CB-920A462618C2}"/>
              </a:ext>
            </a:extLst>
          </p:cNvPr>
          <p:cNvSpPr/>
          <p:nvPr/>
        </p:nvSpPr>
        <p:spPr>
          <a:xfrm>
            <a:off x="5115257" y="3033321"/>
            <a:ext cx="43200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6" name="object 20">
            <a:extLst>
              <a:ext uri="{FF2B5EF4-FFF2-40B4-BE49-F238E27FC236}">
                <a16:creationId xmlns:a16="http://schemas.microsoft.com/office/drawing/2014/main" id="{6B00F4B4-0D88-4DB7-AD01-DF37ECB60A01}"/>
              </a:ext>
            </a:extLst>
          </p:cNvPr>
          <p:cNvSpPr/>
          <p:nvPr/>
        </p:nvSpPr>
        <p:spPr>
          <a:xfrm>
            <a:off x="5115256" y="3311177"/>
            <a:ext cx="104400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7" name="object 20">
            <a:extLst>
              <a:ext uri="{FF2B5EF4-FFF2-40B4-BE49-F238E27FC236}">
                <a16:creationId xmlns:a16="http://schemas.microsoft.com/office/drawing/2014/main" id="{AA61873E-2CBA-44F9-9B75-45156AE10DE8}"/>
              </a:ext>
            </a:extLst>
          </p:cNvPr>
          <p:cNvSpPr/>
          <p:nvPr/>
        </p:nvSpPr>
        <p:spPr>
          <a:xfrm>
            <a:off x="5122876" y="3566669"/>
            <a:ext cx="50400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8" name="object 20">
            <a:extLst>
              <a:ext uri="{FF2B5EF4-FFF2-40B4-BE49-F238E27FC236}">
                <a16:creationId xmlns:a16="http://schemas.microsoft.com/office/drawing/2014/main" id="{99899CE6-3525-4726-88B0-8559C5FC8D52}"/>
              </a:ext>
            </a:extLst>
          </p:cNvPr>
          <p:cNvSpPr/>
          <p:nvPr/>
        </p:nvSpPr>
        <p:spPr>
          <a:xfrm>
            <a:off x="5115258" y="3848683"/>
            <a:ext cx="39600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9" name="object 13">
            <a:extLst>
              <a:ext uri="{FF2B5EF4-FFF2-40B4-BE49-F238E27FC236}">
                <a16:creationId xmlns:a16="http://schemas.microsoft.com/office/drawing/2014/main" id="{0739E680-6AFE-47FF-8460-42355C4F00AC}"/>
              </a:ext>
            </a:extLst>
          </p:cNvPr>
          <p:cNvSpPr txBox="1"/>
          <p:nvPr/>
        </p:nvSpPr>
        <p:spPr>
          <a:xfrm>
            <a:off x="212435" y="4390846"/>
            <a:ext cx="6563519" cy="2408095"/>
          </a:xfrm>
          <a:prstGeom prst="rect">
            <a:avLst/>
          </a:prstGeom>
          <a:solidFill>
            <a:schemeClr val="bg1"/>
          </a:solidFill>
          <a:ln w="19050">
            <a:solidFill>
              <a:srgbClr val="5BC4B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tabLst>
                <a:tab pos="304165" algn="l"/>
              </a:tabLst>
            </a:pPr>
            <a:r>
              <a:rPr lang="ru-RU" sz="16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</a:t>
            </a:r>
            <a:r>
              <a:rPr lang="ru-RU" sz="1400" b="1" spc="-10" dirty="0">
                <a:solidFill>
                  <a:srgbClr val="00425F"/>
                </a:solidFill>
                <a:latin typeface="Montserrat" pitchFamily="2" charset="-52"/>
              </a:rPr>
              <a:t>Производители шприцев могут получить следующие преимущества:</a:t>
            </a:r>
            <a:endParaRPr lang="en-US" sz="1400" b="1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463549" lvl="1" indent="-171450">
              <a:lnSpc>
                <a:spcPct val="150000"/>
              </a:lnSpc>
              <a:buFontTx/>
              <a:buChar char="-"/>
              <a:tabLst>
                <a:tab pos="435609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Стратегическое расположение</a:t>
            </a:r>
          </a:p>
          <a:p>
            <a:pPr marL="463549" lvl="1" indent="-171450">
              <a:lnSpc>
                <a:spcPct val="150000"/>
              </a:lnSpc>
              <a:buFontTx/>
              <a:buChar char="-"/>
              <a:tabLst>
                <a:tab pos="435609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Преимущества в стоимости за счет заработной платы</a:t>
            </a:r>
          </a:p>
          <a:p>
            <a:pPr marL="463549" lvl="1" indent="-171450">
              <a:lnSpc>
                <a:spcPct val="150000"/>
              </a:lnSpc>
              <a:buFontTx/>
              <a:buChar char="-"/>
              <a:tabLst>
                <a:tab pos="435609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Возможности партнерства с поставщиками медицинских услуг</a:t>
            </a:r>
            <a:endParaRPr lang="en-US" sz="1200" spc="-10" dirty="0">
              <a:solidFill>
                <a:srgbClr val="00425F"/>
              </a:solidFill>
              <a:highlight>
                <a:srgbClr val="FFFFFF"/>
              </a:highlight>
              <a:latin typeface="Montserrat" pitchFamily="2" charset="-52"/>
              <a:cs typeface="Arial MT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</a:t>
            </a: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Квалифицированные специалисты в области медицины и инжиниринга</a:t>
            </a:r>
            <a:endParaRPr lang="en-US" sz="1200" spc="-10" dirty="0">
              <a:solidFill>
                <a:srgbClr val="00425F"/>
              </a:solidFill>
              <a:highlight>
                <a:srgbClr val="FFFFFF"/>
              </a:highlight>
              <a:latin typeface="Montserrat" pitchFamily="2" charset="-52"/>
              <a:cs typeface="Arial MT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</a:t>
            </a: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Стимулы: Зоны свободного фармацевтики предлагают налоговые льготы на землю, налог на прибыль предприятий, воду.</a:t>
            </a:r>
            <a:endParaRPr lang="en-US" sz="12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749299" lvl="2">
              <a:lnSpc>
                <a:spcPct val="150000"/>
              </a:lnSpc>
              <a:tabLst>
                <a:tab pos="435609" algn="l"/>
              </a:tabLst>
            </a:pPr>
            <a:endParaRPr lang="uz-Cyrl-UZ" sz="8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132" name="object 2">
            <a:extLst>
              <a:ext uri="{FF2B5EF4-FFF2-40B4-BE49-F238E27FC236}">
                <a16:creationId xmlns:a16="http://schemas.microsoft.com/office/drawing/2014/main" id="{2DF0A460-CFF6-496B-B0A6-5ED66E867B41}"/>
              </a:ext>
            </a:extLst>
          </p:cNvPr>
          <p:cNvSpPr/>
          <p:nvPr/>
        </p:nvSpPr>
        <p:spPr>
          <a:xfrm>
            <a:off x="7030221" y="2277929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55F869B-25F2-4002-96C3-56B9E8D7AB2C}"/>
              </a:ext>
            </a:extLst>
          </p:cNvPr>
          <p:cNvSpPr txBox="1"/>
          <p:nvPr/>
        </p:nvSpPr>
        <p:spPr>
          <a:xfrm>
            <a:off x="9931368" y="53757"/>
            <a:ext cx="2337193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1030" name="Picture 6" descr="Соединенные Штаты Америки ">
            <a:extLst>
              <a:ext uri="{FF2B5EF4-FFF2-40B4-BE49-F238E27FC236}">
                <a16:creationId xmlns:a16="http://schemas.microsoft.com/office/drawing/2014/main" id="{1D0D31DE-6355-4534-8F1D-FAFFE0095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2186114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65390A7-1046-44B6-BE89-ED74F4563E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" y="2742253"/>
            <a:ext cx="169200" cy="169200"/>
          </a:xfrm>
          <a:prstGeom prst="rect">
            <a:avLst/>
          </a:prstGeom>
        </p:spPr>
      </p:pic>
      <p:pic>
        <p:nvPicPr>
          <p:cNvPr id="2052" name="Picture 4" descr="Флаг Японии ">
            <a:extLst>
              <a:ext uri="{FF2B5EF4-FFF2-40B4-BE49-F238E27FC236}">
                <a16:creationId xmlns:a16="http://schemas.microsoft.com/office/drawing/2014/main" id="{5C68B966-0784-4886-B42F-176F59270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2459272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Южная Корея ">
            <a:extLst>
              <a:ext uri="{FF2B5EF4-FFF2-40B4-BE49-F238E27FC236}">
                <a16:creationId xmlns:a16="http://schemas.microsoft.com/office/drawing/2014/main" id="{899530B8-0E8D-4A26-8207-36FD55859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3592037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object 20">
            <a:extLst>
              <a:ext uri="{FF2B5EF4-FFF2-40B4-BE49-F238E27FC236}">
                <a16:creationId xmlns:a16="http://schemas.microsoft.com/office/drawing/2014/main" id="{10BE9209-8973-4C13-8A22-1EFC6708D591}"/>
              </a:ext>
            </a:extLst>
          </p:cNvPr>
          <p:cNvSpPr/>
          <p:nvPr/>
        </p:nvSpPr>
        <p:spPr>
          <a:xfrm>
            <a:off x="3478669" y="4142882"/>
            <a:ext cx="10800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8" name="object 20">
            <a:extLst>
              <a:ext uri="{FF2B5EF4-FFF2-40B4-BE49-F238E27FC236}">
                <a16:creationId xmlns:a16="http://schemas.microsoft.com/office/drawing/2014/main" id="{C6AE968A-3F85-42B7-B913-C3AB292B6773}"/>
              </a:ext>
            </a:extLst>
          </p:cNvPr>
          <p:cNvSpPr/>
          <p:nvPr/>
        </p:nvSpPr>
        <p:spPr>
          <a:xfrm>
            <a:off x="5115256" y="4120251"/>
            <a:ext cx="36000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grpSp>
        <p:nvGrpSpPr>
          <p:cNvPr id="89" name="Graphic 4">
            <a:extLst>
              <a:ext uri="{FF2B5EF4-FFF2-40B4-BE49-F238E27FC236}">
                <a16:creationId xmlns:a16="http://schemas.microsoft.com/office/drawing/2014/main" id="{36FA1562-1391-4436-BEAF-0EC6CC9BADF3}"/>
              </a:ext>
            </a:extLst>
          </p:cNvPr>
          <p:cNvGrpSpPr/>
          <p:nvPr/>
        </p:nvGrpSpPr>
        <p:grpSpPr>
          <a:xfrm>
            <a:off x="8138359" y="2385071"/>
            <a:ext cx="3121843" cy="1794594"/>
            <a:chOff x="1343025" y="333375"/>
            <a:chExt cx="9505949" cy="6191249"/>
          </a:xfrm>
          <a:solidFill>
            <a:schemeClr val="bg1">
              <a:lumMod val="75000"/>
            </a:schemeClr>
          </a:solidFill>
        </p:grpSpPr>
        <p:sp>
          <p:nvSpPr>
            <p:cNvPr id="90" name="Freeform: Shape 6">
              <a:extLst>
                <a:ext uri="{FF2B5EF4-FFF2-40B4-BE49-F238E27FC236}">
                  <a16:creationId xmlns:a16="http://schemas.microsoft.com/office/drawing/2014/main" id="{11D54DB8-25ED-4CE6-AC32-8012DA585873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99" name="Freeform: Shape 7">
              <a:extLst>
                <a:ext uri="{FF2B5EF4-FFF2-40B4-BE49-F238E27FC236}">
                  <a16:creationId xmlns:a16="http://schemas.microsoft.com/office/drawing/2014/main" id="{AAA5AD76-88CD-40D2-A240-4E51F6A769A8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14" name="Freeform: Shape 8">
              <a:extLst>
                <a:ext uri="{FF2B5EF4-FFF2-40B4-BE49-F238E27FC236}">
                  <a16:creationId xmlns:a16="http://schemas.microsoft.com/office/drawing/2014/main" id="{D71242AE-CBAA-4D71-8234-F096F8455E5C}"/>
                </a:ext>
              </a:extLst>
            </p:cNvPr>
            <p:cNvSpPr/>
            <p:nvPr/>
          </p:nvSpPr>
          <p:spPr>
            <a:xfrm>
              <a:off x="1343025" y="333375"/>
              <a:ext cx="3595688" cy="3479484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15" name="Freeform: Shape 9">
              <a:extLst>
                <a:ext uri="{FF2B5EF4-FFF2-40B4-BE49-F238E27FC236}">
                  <a16:creationId xmlns:a16="http://schemas.microsoft.com/office/drawing/2014/main" id="{FABC83AB-125A-4E65-87C5-BC23129A89C8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18" name="Freeform: Shape 10">
              <a:extLst>
                <a:ext uri="{FF2B5EF4-FFF2-40B4-BE49-F238E27FC236}">
                  <a16:creationId xmlns:a16="http://schemas.microsoft.com/office/drawing/2014/main" id="{1D9FB97A-3E5D-4787-9B1A-A422789C96D7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19" name="Freeform: Shape 11">
              <a:extLst>
                <a:ext uri="{FF2B5EF4-FFF2-40B4-BE49-F238E27FC236}">
                  <a16:creationId xmlns:a16="http://schemas.microsoft.com/office/drawing/2014/main" id="{A038F530-8280-4B96-BE10-ED9DA99A5E8D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20" name="Freeform: Shape 12">
              <a:extLst>
                <a:ext uri="{FF2B5EF4-FFF2-40B4-BE49-F238E27FC236}">
                  <a16:creationId xmlns:a16="http://schemas.microsoft.com/office/drawing/2014/main" id="{E8ABA0F7-D79D-495D-86B3-530C8F623788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1" name="Freeform: Shape 13">
              <a:extLst>
                <a:ext uri="{FF2B5EF4-FFF2-40B4-BE49-F238E27FC236}">
                  <a16:creationId xmlns:a16="http://schemas.microsoft.com/office/drawing/2014/main" id="{A1CA47FD-CACF-41A6-843E-20F18DAB2741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123" name="Freeform: Shape 14">
              <a:extLst>
                <a:ext uri="{FF2B5EF4-FFF2-40B4-BE49-F238E27FC236}">
                  <a16:creationId xmlns:a16="http://schemas.microsoft.com/office/drawing/2014/main" id="{FABBCABC-FD75-42DF-91F7-1F1072789B74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127" name="Freeform: Shape 15">
              <a:extLst>
                <a:ext uri="{FF2B5EF4-FFF2-40B4-BE49-F238E27FC236}">
                  <a16:creationId xmlns:a16="http://schemas.microsoft.com/office/drawing/2014/main" id="{9CF70D19-082B-4706-B40E-65DE3C726BB4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38" name="Freeform: Shape 16">
              <a:extLst>
                <a:ext uri="{FF2B5EF4-FFF2-40B4-BE49-F238E27FC236}">
                  <a16:creationId xmlns:a16="http://schemas.microsoft.com/office/drawing/2014/main" id="{360BF762-3288-4DDA-94FC-11AE6E913EB3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1" name="Freeform: Shape 17">
              <a:extLst>
                <a:ext uri="{FF2B5EF4-FFF2-40B4-BE49-F238E27FC236}">
                  <a16:creationId xmlns:a16="http://schemas.microsoft.com/office/drawing/2014/main" id="{B72689A1-A87F-4F2F-AE61-142D2336E74E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A6A6A6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142" name="Freeform: Shape 18">
              <a:extLst>
                <a:ext uri="{FF2B5EF4-FFF2-40B4-BE49-F238E27FC236}">
                  <a16:creationId xmlns:a16="http://schemas.microsoft.com/office/drawing/2014/main" id="{D98815E7-4019-4A14-890B-F1FEF9F7114C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48" name="Freeform: Shape 19">
              <a:extLst>
                <a:ext uri="{FF2B5EF4-FFF2-40B4-BE49-F238E27FC236}">
                  <a16:creationId xmlns:a16="http://schemas.microsoft.com/office/drawing/2014/main" id="{58DBAF14-258A-4796-AAE6-9A6C71BF3F5E}"/>
                </a:ext>
              </a:extLst>
            </p:cNvPr>
            <p:cNvSpPr/>
            <p:nvPr/>
          </p:nvSpPr>
          <p:spPr>
            <a:xfrm>
              <a:off x="8627744" y="3505200"/>
              <a:ext cx="125730" cy="136207"/>
            </a:xfrm>
            <a:custGeom>
              <a:avLst/>
              <a:gdLst>
                <a:gd name="connsiteX0" fmla="*/ 125730 w 125730"/>
                <a:gd name="connsiteY0" fmla="*/ 78105 h 136207"/>
                <a:gd name="connsiteX1" fmla="*/ 104775 w 125730"/>
                <a:gd name="connsiteY1" fmla="*/ 88582 h 136207"/>
                <a:gd name="connsiteX2" fmla="*/ 77153 w 125730"/>
                <a:gd name="connsiteY2" fmla="*/ 114300 h 136207"/>
                <a:gd name="connsiteX3" fmla="*/ 59055 w 125730"/>
                <a:gd name="connsiteY3" fmla="*/ 136207 h 136207"/>
                <a:gd name="connsiteX4" fmla="*/ 42863 w 125730"/>
                <a:gd name="connsiteY4" fmla="*/ 131445 h 136207"/>
                <a:gd name="connsiteX5" fmla="*/ 36195 w 125730"/>
                <a:gd name="connsiteY5" fmla="*/ 119063 h 136207"/>
                <a:gd name="connsiteX6" fmla="*/ 39053 w 125730"/>
                <a:gd name="connsiteY6" fmla="*/ 112395 h 136207"/>
                <a:gd name="connsiteX7" fmla="*/ 39053 w 125730"/>
                <a:gd name="connsiteY7" fmla="*/ 109538 h 136207"/>
                <a:gd name="connsiteX8" fmla="*/ 29528 w 125730"/>
                <a:gd name="connsiteY8" fmla="*/ 118110 h 136207"/>
                <a:gd name="connsiteX9" fmla="*/ 16193 w 125730"/>
                <a:gd name="connsiteY9" fmla="*/ 102870 h 136207"/>
                <a:gd name="connsiteX10" fmla="*/ 12382 w 125730"/>
                <a:gd name="connsiteY10" fmla="*/ 94297 h 136207"/>
                <a:gd name="connsiteX11" fmla="*/ 11430 w 125730"/>
                <a:gd name="connsiteY11" fmla="*/ 85725 h 136207"/>
                <a:gd name="connsiteX12" fmla="*/ 1905 w 125730"/>
                <a:gd name="connsiteY12" fmla="*/ 90488 h 136207"/>
                <a:gd name="connsiteX13" fmla="*/ 0 w 125730"/>
                <a:gd name="connsiteY13" fmla="*/ 89535 h 136207"/>
                <a:gd name="connsiteX14" fmla="*/ 14288 w 125730"/>
                <a:gd name="connsiteY14" fmla="*/ 53340 h 136207"/>
                <a:gd name="connsiteX15" fmla="*/ 19050 w 125730"/>
                <a:gd name="connsiteY15" fmla="*/ 30480 h 136207"/>
                <a:gd name="connsiteX16" fmla="*/ 48578 w 125730"/>
                <a:gd name="connsiteY16" fmla="*/ 953 h 136207"/>
                <a:gd name="connsiteX17" fmla="*/ 66675 w 125730"/>
                <a:gd name="connsiteY17" fmla="*/ 0 h 136207"/>
                <a:gd name="connsiteX18" fmla="*/ 80010 w 125730"/>
                <a:gd name="connsiteY18" fmla="*/ 9525 h 136207"/>
                <a:gd name="connsiteX19" fmla="*/ 97155 w 125730"/>
                <a:gd name="connsiteY19" fmla="*/ 11430 h 136207"/>
                <a:gd name="connsiteX20" fmla="*/ 117157 w 125730"/>
                <a:gd name="connsiteY20" fmla="*/ 24765 h 136207"/>
                <a:gd name="connsiteX21" fmla="*/ 120015 w 125730"/>
                <a:gd name="connsiteY21" fmla="*/ 37147 h 136207"/>
                <a:gd name="connsiteX22" fmla="*/ 111443 w 125730"/>
                <a:gd name="connsiteY22" fmla="*/ 51435 h 136207"/>
                <a:gd name="connsiteX23" fmla="*/ 119063 w 125730"/>
                <a:gd name="connsiteY23" fmla="*/ 56197 h 136207"/>
                <a:gd name="connsiteX24" fmla="*/ 124778 w 125730"/>
                <a:gd name="connsiteY24" fmla="*/ 64770 h 136207"/>
                <a:gd name="connsiteX25" fmla="*/ 120015 w 125730"/>
                <a:gd name="connsiteY25" fmla="*/ 71438 h 136207"/>
                <a:gd name="connsiteX26" fmla="*/ 125730 w 125730"/>
                <a:gd name="connsiteY26" fmla="*/ 78105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730" h="136207">
                  <a:moveTo>
                    <a:pt x="125730" y="78105"/>
                  </a:moveTo>
                  <a:lnTo>
                    <a:pt x="104775" y="88582"/>
                  </a:lnTo>
                  <a:lnTo>
                    <a:pt x="77153" y="114300"/>
                  </a:lnTo>
                  <a:lnTo>
                    <a:pt x="59055" y="136207"/>
                  </a:lnTo>
                  <a:lnTo>
                    <a:pt x="42863" y="131445"/>
                  </a:lnTo>
                  <a:lnTo>
                    <a:pt x="36195" y="119063"/>
                  </a:lnTo>
                  <a:lnTo>
                    <a:pt x="39053" y="112395"/>
                  </a:lnTo>
                  <a:lnTo>
                    <a:pt x="39053" y="109538"/>
                  </a:lnTo>
                  <a:lnTo>
                    <a:pt x="29528" y="118110"/>
                  </a:lnTo>
                  <a:lnTo>
                    <a:pt x="16193" y="102870"/>
                  </a:lnTo>
                  <a:lnTo>
                    <a:pt x="12382" y="94297"/>
                  </a:lnTo>
                  <a:lnTo>
                    <a:pt x="11430" y="85725"/>
                  </a:lnTo>
                  <a:lnTo>
                    <a:pt x="1905" y="90488"/>
                  </a:lnTo>
                  <a:lnTo>
                    <a:pt x="0" y="89535"/>
                  </a:lnTo>
                  <a:lnTo>
                    <a:pt x="14288" y="53340"/>
                  </a:lnTo>
                  <a:lnTo>
                    <a:pt x="19050" y="30480"/>
                  </a:lnTo>
                  <a:lnTo>
                    <a:pt x="48578" y="953"/>
                  </a:lnTo>
                  <a:lnTo>
                    <a:pt x="66675" y="0"/>
                  </a:lnTo>
                  <a:lnTo>
                    <a:pt x="80010" y="9525"/>
                  </a:lnTo>
                  <a:lnTo>
                    <a:pt x="97155" y="11430"/>
                  </a:lnTo>
                  <a:lnTo>
                    <a:pt x="117157" y="24765"/>
                  </a:lnTo>
                  <a:lnTo>
                    <a:pt x="120015" y="37147"/>
                  </a:lnTo>
                  <a:lnTo>
                    <a:pt x="111443" y="51435"/>
                  </a:lnTo>
                  <a:lnTo>
                    <a:pt x="119063" y="56197"/>
                  </a:lnTo>
                  <a:lnTo>
                    <a:pt x="124778" y="64770"/>
                  </a:lnTo>
                  <a:lnTo>
                    <a:pt x="120015" y="71438"/>
                  </a:lnTo>
                  <a:lnTo>
                    <a:pt x="125730" y="78105"/>
                  </a:ln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9" name="Freeform: Shape 20">
              <a:extLst>
                <a:ext uri="{FF2B5EF4-FFF2-40B4-BE49-F238E27FC236}">
                  <a16:creationId xmlns:a16="http://schemas.microsoft.com/office/drawing/2014/main" id="{D609737B-64A4-4038-88C6-40B333383115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50" name="Freeform: Shape 21">
              <a:extLst>
                <a:ext uri="{FF2B5EF4-FFF2-40B4-BE49-F238E27FC236}">
                  <a16:creationId xmlns:a16="http://schemas.microsoft.com/office/drawing/2014/main" id="{EDEFF271-6FB8-4875-915A-9EA50FD572CC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51" name="Freeform: Shape 22">
              <a:extLst>
                <a:ext uri="{FF2B5EF4-FFF2-40B4-BE49-F238E27FC236}">
                  <a16:creationId xmlns:a16="http://schemas.microsoft.com/office/drawing/2014/main" id="{44C92917-FA54-411B-A43A-2BEB5E851258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</p:grpSp>
      <p:graphicFrame>
        <p:nvGraphicFramePr>
          <p:cNvPr id="152" name="Table 24">
            <a:extLst>
              <a:ext uri="{FF2B5EF4-FFF2-40B4-BE49-F238E27FC236}">
                <a16:creationId xmlns:a16="http://schemas.microsoft.com/office/drawing/2014/main" id="{93162F46-5445-432C-B2BE-18E6457BB5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861885"/>
              </p:ext>
            </p:extLst>
          </p:nvPr>
        </p:nvGraphicFramePr>
        <p:xfrm>
          <a:off x="7145293" y="3473311"/>
          <a:ext cx="1472604" cy="7613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7077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685527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279628">
                <a:tc gridSpan="2">
                  <a:txBody>
                    <a:bodyPr/>
                    <a:lstStyle/>
                    <a:p>
                      <a:pPr marL="87313" indent="0"/>
                      <a:r>
                        <a:rPr lang="uz-Cyrl-UZ" sz="800" kern="1200" spc="-10" noProof="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Сырдарьинская область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18692"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Площадь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5 1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0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0 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km²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262981"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Население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 9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14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uz-Cyrl-UZ" sz="800" kern="1200" spc="-10" noProof="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тыс.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153" name="Rectangle 21">
            <a:extLst>
              <a:ext uri="{FF2B5EF4-FFF2-40B4-BE49-F238E27FC236}">
                <a16:creationId xmlns:a16="http://schemas.microsoft.com/office/drawing/2014/main" id="{70E0561D-5903-41D4-A657-5A8EB42BBB21}"/>
              </a:ext>
            </a:extLst>
          </p:cNvPr>
          <p:cNvSpPr/>
          <p:nvPr/>
        </p:nvSpPr>
        <p:spPr>
          <a:xfrm>
            <a:off x="10241693" y="2438673"/>
            <a:ext cx="1127214" cy="275448"/>
          </a:xfrm>
          <a:prstGeom prst="rect">
            <a:avLst/>
          </a:prstGeom>
          <a:noFill/>
          <a:ln w="9525">
            <a:solidFill>
              <a:srgbClr val="5E90A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88"/>
              </a:spcAft>
            </a:pPr>
            <a:r>
              <a:rPr lang="uz-Cyrl-UZ" sz="800" dirty="0">
                <a:solidFill>
                  <a:srgbClr val="00425F"/>
                </a:solidFill>
                <a:latin typeface="Montserrat" pitchFamily="2" charset="-52"/>
              </a:rPr>
              <a:t>Сырдарьинская область</a:t>
            </a:r>
            <a:endParaRPr lang="en-GB" sz="800" dirty="0">
              <a:solidFill>
                <a:srgbClr val="00425F"/>
              </a:solidFill>
              <a:latin typeface="Montserrat" pitchFamily="2" charset="-52"/>
            </a:endParaRPr>
          </a:p>
        </p:txBody>
      </p:sp>
      <p:cxnSp>
        <p:nvCxnSpPr>
          <p:cNvPr id="154" name="Connector: Elbow 26">
            <a:extLst>
              <a:ext uri="{FF2B5EF4-FFF2-40B4-BE49-F238E27FC236}">
                <a16:creationId xmlns:a16="http://schemas.microsoft.com/office/drawing/2014/main" id="{E056EDCC-0031-4F3E-9DB0-17BC7807CD90}"/>
              </a:ext>
            </a:extLst>
          </p:cNvPr>
          <p:cNvCxnSpPr>
            <a:cxnSpLocks/>
          </p:cNvCxnSpPr>
          <p:nvPr/>
        </p:nvCxnSpPr>
        <p:spPr>
          <a:xfrm rot="5400000">
            <a:off x="10144933" y="2976861"/>
            <a:ext cx="704439" cy="175480"/>
          </a:xfrm>
          <a:prstGeom prst="bentConnector3">
            <a:avLst>
              <a:gd name="adj1" fmla="val 50000"/>
            </a:avLst>
          </a:prstGeom>
          <a:ln w="6350">
            <a:solidFill>
              <a:srgbClr val="5E90A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A15EDA2-AF21-450F-8677-1F512DAC91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7650" y="3033246"/>
            <a:ext cx="169200" cy="169200"/>
          </a:xfrm>
          <a:prstGeom prst="rect">
            <a:avLst/>
          </a:prstGeom>
        </p:spPr>
      </p:pic>
      <p:pic>
        <p:nvPicPr>
          <p:cNvPr id="1026" name="Picture 2" descr="Швейцария ">
            <a:extLst>
              <a:ext uri="{FF2B5EF4-FFF2-40B4-BE49-F238E27FC236}">
                <a16:creationId xmlns:a16="http://schemas.microsoft.com/office/drawing/2014/main" id="{65C1B63C-0A25-4130-B842-23A165A16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40" y="3295650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9E757C8-D660-4D09-A9C3-DD719DD872F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6700" y="3848100"/>
            <a:ext cx="169200" cy="169200"/>
          </a:xfrm>
          <a:prstGeom prst="rect">
            <a:avLst/>
          </a:prstGeom>
        </p:spPr>
      </p:pic>
      <p:sp>
        <p:nvSpPr>
          <p:cNvPr id="91" name="object 20">
            <a:extLst>
              <a:ext uri="{FF2B5EF4-FFF2-40B4-BE49-F238E27FC236}">
                <a16:creationId xmlns:a16="http://schemas.microsoft.com/office/drawing/2014/main" id="{12AC8FC3-1F90-4DC9-8EA5-F61566792B37}"/>
              </a:ext>
            </a:extLst>
          </p:cNvPr>
          <p:cNvSpPr/>
          <p:nvPr/>
        </p:nvSpPr>
        <p:spPr>
          <a:xfrm>
            <a:off x="1847839" y="4132810"/>
            <a:ext cx="3600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graphicFrame>
        <p:nvGraphicFramePr>
          <p:cNvPr id="84" name="Схема 83">
            <a:extLst>
              <a:ext uri="{FF2B5EF4-FFF2-40B4-BE49-F238E27FC236}">
                <a16:creationId xmlns:a16="http://schemas.microsoft.com/office/drawing/2014/main" id="{5CA277C6-E3B0-4F60-8D69-5F6D9798B1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5042355"/>
              </p:ext>
            </p:extLst>
          </p:nvPr>
        </p:nvGraphicFramePr>
        <p:xfrm>
          <a:off x="7333833" y="4578568"/>
          <a:ext cx="4655257" cy="2294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111" name="Picture 4" descr="Факультет – Бесплатные иконки: образование">
            <a:extLst>
              <a:ext uri="{FF2B5EF4-FFF2-40B4-BE49-F238E27FC236}">
                <a16:creationId xmlns:a16="http://schemas.microsoft.com/office/drawing/2014/main" id="{12292565-005C-4FF2-9F51-3F5AC9233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192" y="5512545"/>
            <a:ext cx="390675" cy="3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id="{F76D56B1-9F05-405A-A470-1D9CC69DAFF6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686" y="4847062"/>
            <a:ext cx="360000" cy="360000"/>
          </a:xfrm>
          <a:prstGeom prst="rect">
            <a:avLst/>
          </a:prstGeom>
        </p:spPr>
      </p:pic>
      <p:pic>
        <p:nvPicPr>
          <p:cNvPr id="113" name="Picture 6" descr="Рабочие ">
            <a:extLst>
              <a:ext uri="{FF2B5EF4-FFF2-40B4-BE49-F238E27FC236}">
                <a16:creationId xmlns:a16="http://schemas.microsoft.com/office/drawing/2014/main" id="{AB57C283-9797-4905-B2C1-2DC0F9F70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232" y="6225336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" name="object 2">
            <a:extLst>
              <a:ext uri="{FF2B5EF4-FFF2-40B4-BE49-F238E27FC236}">
                <a16:creationId xmlns:a16="http://schemas.microsoft.com/office/drawing/2014/main" id="{4673F562-AC18-40C6-9D4F-F02C489E6EAE}"/>
              </a:ext>
            </a:extLst>
          </p:cNvPr>
          <p:cNvSpPr/>
          <p:nvPr/>
        </p:nvSpPr>
        <p:spPr>
          <a:xfrm>
            <a:off x="7098392" y="4332777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BC4A6157-2C9D-4AF8-9B63-A3455F5678D6}"/>
              </a:ext>
            </a:extLst>
          </p:cNvPr>
          <p:cNvSpPr txBox="1"/>
          <p:nvPr/>
        </p:nvSpPr>
        <p:spPr>
          <a:xfrm>
            <a:off x="7753349" y="4288088"/>
            <a:ext cx="39974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tabLst>
                <a:tab pos="304165" algn="l"/>
              </a:tabLst>
            </a:pPr>
            <a:r>
              <a:rPr lang="ru-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Наличие рабочей силы в медицинской промышленности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42BF7C15-4456-4DE8-A62B-C8B92C8AA337}"/>
              </a:ext>
            </a:extLst>
          </p:cNvPr>
          <p:cNvSpPr txBox="1"/>
          <p:nvPr/>
        </p:nvSpPr>
        <p:spPr>
          <a:xfrm>
            <a:off x="6852665" y="2280725"/>
            <a:ext cx="1230320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Location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B53A7DA1-B871-4BE2-94A4-23C6E7A925A7}"/>
              </a:ext>
            </a:extLst>
          </p:cNvPr>
          <p:cNvSpPr txBox="1"/>
          <p:nvPr/>
        </p:nvSpPr>
        <p:spPr>
          <a:xfrm>
            <a:off x="6827703" y="670274"/>
            <a:ext cx="2648253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Торговые соглашения</a:t>
            </a:r>
          </a:p>
        </p:txBody>
      </p:sp>
      <p:sp>
        <p:nvSpPr>
          <p:cNvPr id="129" name="Овал 128">
            <a:extLst>
              <a:ext uri="{FF2B5EF4-FFF2-40B4-BE49-F238E27FC236}">
                <a16:creationId xmlns:a16="http://schemas.microsoft.com/office/drawing/2014/main" id="{D7C49820-05A1-4492-9780-6DFF5AE608C3}"/>
              </a:ext>
            </a:extLst>
          </p:cNvPr>
          <p:cNvSpPr/>
          <p:nvPr/>
        </p:nvSpPr>
        <p:spPr>
          <a:xfrm>
            <a:off x="9660467" y="1298696"/>
            <a:ext cx="648000" cy="648000"/>
          </a:xfrm>
          <a:prstGeom prst="ellipse">
            <a:avLst/>
          </a:prstGeom>
          <a:blipFill>
            <a:blip r:embed="rId20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Овал 129">
            <a:extLst>
              <a:ext uri="{FF2B5EF4-FFF2-40B4-BE49-F238E27FC236}">
                <a16:creationId xmlns:a16="http://schemas.microsoft.com/office/drawing/2014/main" id="{C2937E73-BBA2-4548-970D-087E2FC81423}"/>
              </a:ext>
            </a:extLst>
          </p:cNvPr>
          <p:cNvSpPr/>
          <p:nvPr/>
        </p:nvSpPr>
        <p:spPr>
          <a:xfrm>
            <a:off x="7000983" y="1305046"/>
            <a:ext cx="648000" cy="648000"/>
          </a:xfrm>
          <a:prstGeom prst="ellipse">
            <a:avLst/>
          </a:prstGeom>
          <a:blipFill>
            <a:blip r:embed="rId2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1" name="object 31">
            <a:extLst>
              <a:ext uri="{FF2B5EF4-FFF2-40B4-BE49-F238E27FC236}">
                <a16:creationId xmlns:a16="http://schemas.microsoft.com/office/drawing/2014/main" id="{E364E48F-1D1F-4099-A216-813B70835219}"/>
              </a:ext>
            </a:extLst>
          </p:cNvPr>
          <p:cNvSpPr txBox="1"/>
          <p:nvPr/>
        </p:nvSpPr>
        <p:spPr>
          <a:xfrm>
            <a:off x="7699051" y="1069304"/>
            <a:ext cx="1871784" cy="78226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000" dirty="0">
                <a:solidFill>
                  <a:srgbClr val="00425F"/>
                </a:solidFill>
                <a:latin typeface="Montserrat" pitchFamily="2" charset="-52"/>
              </a:rPr>
              <a:t>Соглашение GSP+ позволяет экспортировать в ЕС по сниженным или нулевым тарифам 6 200 наименований товаров.</a:t>
            </a:r>
            <a:endParaRPr lang="en-US" sz="10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33" name="object 31">
            <a:extLst>
              <a:ext uri="{FF2B5EF4-FFF2-40B4-BE49-F238E27FC236}">
                <a16:creationId xmlns:a16="http://schemas.microsoft.com/office/drawing/2014/main" id="{F4E279AD-5563-457B-BD90-1D7DED809893}"/>
              </a:ext>
            </a:extLst>
          </p:cNvPr>
          <p:cNvSpPr txBox="1"/>
          <p:nvPr/>
        </p:nvSpPr>
        <p:spPr>
          <a:xfrm>
            <a:off x="10398099" y="1069304"/>
            <a:ext cx="1682899" cy="936153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000" dirty="0">
                <a:solidFill>
                  <a:srgbClr val="00425F"/>
                </a:solidFill>
                <a:latin typeface="Montserrat" pitchFamily="2" charset="-52"/>
              </a:rPr>
              <a:t>Соглашение о свободной торговле СНГ создает более интегрированный и открытый рынок со странами СНГ.</a:t>
            </a:r>
            <a:endParaRPr sz="1000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03926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Mazar-</a:t>
            </a:r>
            <a:r>
              <a:rPr lang="en-US" sz="550" b="1" i="1" dirty="0" err="1">
                <a:solidFill>
                  <a:srgbClr val="93B5D2"/>
                </a:solidFill>
              </a:rPr>
              <a:t>i</a:t>
            </a:r>
            <a:r>
              <a:rPr lang="en-US" sz="550" b="1" i="1" dirty="0">
                <a:solidFill>
                  <a:srgbClr val="93B5D2"/>
                </a:solidFill>
              </a:rPr>
              <a:t>-Sharif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Afghanistan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Kashgar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Karachi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Bandar-e-Abbas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Chakhbahar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Iran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Moscow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Latvia</a:t>
            </a:r>
            <a:endParaRPr lang="ru-RU" sz="700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Minsk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Sankt-Peterburg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Riga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Klaipeda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Brest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Kyiv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Lviv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Chop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Mersin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Saraxa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Xirat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Peshavar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Saksaulskaya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Kandiagash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Beyney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Astraxan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Volgograd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Povorina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Aktogay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Ulan-Bator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Tallin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Berlin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Hamburg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Essen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Paris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Malatya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Bayangal</a:t>
            </a:r>
            <a:r>
              <a:rPr lang="en-US" sz="550" b="1" i="1" dirty="0">
                <a:solidFill>
                  <a:srgbClr val="93B5D2"/>
                </a:solidFill>
              </a:rPr>
              <a:t>-Mangal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Osh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Pakistan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24ECE47C-B8FB-4807-8B9B-69F75134F75F}"/>
              </a:ext>
            </a:extLst>
          </p:cNvPr>
          <p:cNvSpPr txBox="1"/>
          <p:nvPr/>
        </p:nvSpPr>
        <p:spPr>
          <a:xfrm>
            <a:off x="161142" y="163511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</a:rPr>
              <a:t>О стратегическом международном логистическом коридоре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165" name="Picture 6">
            <a:extLst>
              <a:ext uri="{FF2B5EF4-FFF2-40B4-BE49-F238E27FC236}">
                <a16:creationId xmlns:a16="http://schemas.microsoft.com/office/drawing/2014/main" id="{FE649810-4D2E-4A1B-9846-628A80650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766" y="96351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2" name="TextBox 181">
            <a:extLst>
              <a:ext uri="{FF2B5EF4-FFF2-40B4-BE49-F238E27FC236}">
                <a16:creationId xmlns:a16="http://schemas.microsoft.com/office/drawing/2014/main" id="{70553569-BAA9-4FBC-8C48-1A0E209B2AA3}"/>
              </a:ext>
            </a:extLst>
          </p:cNvPr>
          <p:cNvSpPr txBox="1"/>
          <p:nvPr/>
        </p:nvSpPr>
        <p:spPr>
          <a:xfrm>
            <a:off x="9891861" y="53758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61314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526774" y="4584468"/>
            <a:ext cx="2702987" cy="1631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425F"/>
                </a:solidFill>
                <a:latin typeface="Montserrat" pitchFamily="2" charset="-52"/>
              </a:rPr>
              <a:t>Безвизовый режим для туристов из 90 стран</a:t>
            </a:r>
          </a:p>
          <a:p>
            <a:endParaRPr lang="ru-RU" sz="100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ru-RU" sz="1000" dirty="0">
                <a:solidFill>
                  <a:srgbClr val="00425F"/>
                </a:solidFill>
                <a:latin typeface="Montserrat" pitchFamily="2" charset="-52"/>
              </a:rPr>
              <a:t>Разнообразный выбор из 59 перевозчиков в аэропорту Узбекистана</a:t>
            </a:r>
          </a:p>
          <a:p>
            <a:endParaRPr lang="ru-RU" sz="100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ru-RU" sz="1000" dirty="0">
                <a:solidFill>
                  <a:srgbClr val="00425F"/>
                </a:solidFill>
                <a:latin typeface="Montserrat" pitchFamily="2" charset="-52"/>
              </a:rPr>
              <a:t>11 аэропортов по всей стране, основные аэропорты — Ташкент, Самарканд и Бухара</a:t>
            </a:r>
            <a:endParaRPr lang="en-US" sz="10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93B5D2"/>
                </a:solidFill>
              </a:rPr>
              <a:t>New York</a:t>
            </a:r>
            <a:endParaRPr lang="ru-RU" sz="400" b="1" dirty="0">
              <a:solidFill>
                <a:srgbClr val="93B5D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8FA699-DE42-415F-A20E-CF1565DC94CE}"/>
              </a:ext>
            </a:extLst>
          </p:cNvPr>
          <p:cNvSpPr txBox="1"/>
          <p:nvPr/>
        </p:nvSpPr>
        <p:spPr>
          <a:xfrm>
            <a:off x="206681" y="52299"/>
            <a:ext cx="1027079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</a:rPr>
              <a:t>Отличное воздушное сообщение с Ташкентом и другими аэропортами Узбекистана и мира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1AD1002C-3A32-4CC5-9B87-7FD359C53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766" y="96351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4D01F03-7193-4947-8CD5-032451DC54D3}"/>
              </a:ext>
            </a:extLst>
          </p:cNvPr>
          <p:cNvSpPr txBox="1"/>
          <p:nvPr/>
        </p:nvSpPr>
        <p:spPr>
          <a:xfrm>
            <a:off x="9891861" y="53758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537386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4617</TotalTime>
  <Words>493</Words>
  <Application>Microsoft Office PowerPoint</Application>
  <PresentationFormat>Широкоэкранный</PresentationFormat>
  <Paragraphs>155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ABDULAZIZ ABDUKHALILOV</dc:creator>
  <cp:lastModifiedBy>ABBOSKHON SADIRDINOV</cp:lastModifiedBy>
  <cp:revision>190</cp:revision>
  <dcterms:created xsi:type="dcterms:W3CDTF">2024-07-25T07:55:13Z</dcterms:created>
  <dcterms:modified xsi:type="dcterms:W3CDTF">2025-04-27T12:35:27Z</dcterms:modified>
</cp:coreProperties>
</file>