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2C637B"/>
    <a:srgbClr val="598497"/>
    <a:srgbClr val="84A4B2"/>
    <a:srgbClr val="8FD7CD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432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21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19" Type="http://schemas.microsoft.com/office/2007/relationships/diagramDrawing" Target="../diagrams/drawing2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волокна (нитрон)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516176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(нитронового) волокна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uz-Cyrl-UZ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2957157"/>
            <a:ext cx="1803736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Синтез полиакрилонитрила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2957157"/>
            <a:ext cx="1349324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Приготовление прядильного раствора</a:t>
            </a:r>
            <a:endParaRPr lang="en-US"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2957157"/>
            <a:ext cx="1424800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Мокрое прядение, промывка и экстракция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2957157"/>
            <a:ext cx="1349324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Окончательная обработка и контроль качества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6567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81760" y="3791412"/>
            <a:ext cx="270781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производственная мощность 15 </a:t>
            </a:r>
            <a:r>
              <a:rPr lang="ru-RU" sz="14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тыс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тонн нитронового волокна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1" y="1531540"/>
            <a:ext cx="6392606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синтетического (ацетатного)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(2024)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457839"/>
            <a:ext cx="2137714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акрилонитрил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61" name="object 11">
            <a:extLst>
              <a:ext uri="{FF2B5EF4-FFF2-40B4-BE49-F238E27FC236}">
                <a16:creationId xmlns:a16="http://schemas.microsoft.com/office/drawing/2014/main" id="{3605628B-FF00-4BED-8985-BA268D870EB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4571" y="1903441"/>
            <a:ext cx="1405028" cy="954339"/>
          </a:xfrm>
          <a:prstGeom prst="flowChartOffpageConnector">
            <a:avLst/>
          </a:prstGeom>
        </p:spPr>
      </p:pic>
      <p:pic>
        <p:nvPicPr>
          <p:cNvPr id="70" name="object 12">
            <a:extLst>
              <a:ext uri="{FF2B5EF4-FFF2-40B4-BE49-F238E27FC236}">
                <a16:creationId xmlns:a16="http://schemas.microsoft.com/office/drawing/2014/main" id="{F6C1D89C-9FAE-44C4-B3D1-5ACCB575406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1903422"/>
            <a:ext cx="1404000" cy="954000"/>
          </a:xfrm>
          <a:prstGeom prst="flowChartOffpageConnector">
            <a:avLst/>
          </a:prstGeom>
        </p:spPr>
      </p:pic>
      <p:pic>
        <p:nvPicPr>
          <p:cNvPr id="71" name="object 13">
            <a:extLst>
              <a:ext uri="{FF2B5EF4-FFF2-40B4-BE49-F238E27FC236}">
                <a16:creationId xmlns:a16="http://schemas.microsoft.com/office/drawing/2014/main" id="{2F89029C-5776-47F8-BD7B-17EC3A5895E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31" y="1900691"/>
            <a:ext cx="1404000" cy="954000"/>
          </a:xfrm>
          <a:prstGeom prst="flowChartOffpageConnector">
            <a:avLst/>
          </a:prstGeom>
        </p:spPr>
      </p:pic>
      <p:pic>
        <p:nvPicPr>
          <p:cNvPr id="72" name="object 14">
            <a:extLst>
              <a:ext uri="{FF2B5EF4-FFF2-40B4-BE49-F238E27FC236}">
                <a16:creationId xmlns:a16="http://schemas.microsoft.com/office/drawing/2014/main" id="{813E2E21-A0C0-4AF1-8680-89CEAD6045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6" y="1909778"/>
            <a:ext cx="1405028" cy="945631"/>
          </a:xfrm>
          <a:prstGeom prst="flowChartOffpageConnector">
            <a:avLst/>
          </a:prstGeom>
        </p:spPr>
      </p:pic>
      <p:pic>
        <p:nvPicPr>
          <p:cNvPr id="58" name="Picture 6">
            <a:extLst>
              <a:ext uri="{FF2B5EF4-FFF2-40B4-BE49-F238E27FC236}">
                <a16:creationId xmlns:a16="http://schemas.microsoft.com/office/drawing/2014/main" id="{951E5A6D-D207-4C64-8C91-94EC4405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4310A79-BF15-48D4-B861-ACA4E1FD979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5BC81FA2-6106-40F8-937B-1BEA3E8B9C04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3" name="object 24">
            <a:extLst>
              <a:ext uri="{FF2B5EF4-FFF2-40B4-BE49-F238E27FC236}">
                <a16:creationId xmlns:a16="http://schemas.microsoft.com/office/drawing/2014/main" id="{9BE7EA69-BDE9-4801-85FA-2A52376A051C}"/>
              </a:ext>
            </a:extLst>
          </p:cNvPr>
          <p:cNvSpPr txBox="1"/>
          <p:nvPr/>
        </p:nvSpPr>
        <p:spPr>
          <a:xfrm>
            <a:off x="280729" y="2067082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4" name="Схема 73">
            <a:extLst>
              <a:ext uri="{FF2B5EF4-FFF2-40B4-BE49-F238E27FC236}">
                <a16:creationId xmlns:a16="http://schemas.microsoft.com/office/drawing/2014/main" id="{7E210C2D-A9B7-4068-9C73-68A51044C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595092"/>
              </p:ext>
            </p:extLst>
          </p:nvPr>
        </p:nvGraphicFramePr>
        <p:xfrm>
          <a:off x="258409" y="3756414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5" name="Picture 2" descr="Fire ">
            <a:extLst>
              <a:ext uri="{FF2B5EF4-FFF2-40B4-BE49-F238E27FC236}">
                <a16:creationId xmlns:a16="http://schemas.microsoft.com/office/drawing/2014/main" id="{A84111E0-1BB7-454C-9DF0-D9386B32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6ABDFBC-FC9D-4AE4-AFCF-D3142678F781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C34C47-3FFA-46CB-A5E8-18FD18D7A7C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93E87BEE-6F5F-4DF3-8A0E-983E884B937F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DE9C2E6D-BA4F-4994-B052-C705CE3E7D27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477F0A1-022E-4A10-8F47-A92596EAE45D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2954953-5ECA-42E1-B3A1-5A64909691E6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ACB3567-C2A4-4424-9E25-FC664A242A68}"/>
              </a:ext>
            </a:extLst>
          </p:cNvPr>
          <p:cNvSpPr/>
          <p:nvPr/>
        </p:nvSpPr>
        <p:spPr>
          <a:xfrm>
            <a:off x="5645649" y="5688576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1A22A69-16FD-4FAD-89F8-068ACDD88669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F0340DFE-46AF-43C5-BEE6-FA6D7C0F4194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7B63B0AE-2D44-467F-B35B-A1EA41E9884F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2F219D42-DF28-49EC-9DE7-BA2A477988B3}"/>
              </a:ext>
            </a:extLst>
          </p:cNvPr>
          <p:cNvSpPr/>
          <p:nvPr/>
        </p:nvSpPr>
        <p:spPr>
          <a:xfrm>
            <a:off x="9707051" y="561976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69D02FCA-82D4-4FC8-BB6B-907D92C4372B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0349686-D9FA-41A9-BD4A-E8EC78F3C818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87909"/>
              </p:ext>
            </p:extLst>
          </p:nvPr>
        </p:nvGraphicFramePr>
        <p:xfrm>
          <a:off x="7116825" y="3321760"/>
          <a:ext cx="149887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2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775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Джиззакская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1,4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445652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dirty="0" err="1">
                <a:solidFill>
                  <a:srgbClr val="164A69"/>
                </a:solidFill>
                <a:latin typeface="Montserrat" pitchFamily="2" charset="-52"/>
                <a:ea typeface="+mn-ea"/>
              </a:rPr>
              <a:t>Джиззакская</a:t>
            </a:r>
            <a:r>
              <a:rPr lang="ru-RU" sz="800" kern="1200" spc="-10" dirty="0">
                <a:solidFill>
                  <a:srgbClr val="164A69"/>
                </a:solidFill>
                <a:latin typeface="Montserrat" pitchFamily="2" charset="-52"/>
                <a:ea typeface="+mn-ea"/>
              </a:rPr>
              <a:t>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  <a:stCxn id="144" idx="1"/>
          </p:cNvCxnSpPr>
          <p:nvPr/>
        </p:nvCxnSpPr>
        <p:spPr>
          <a:xfrm rot="10800000" flipV="1">
            <a:off x="10111685" y="2481421"/>
            <a:ext cx="496406" cy="811902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6">
            <a:extLst>
              <a:ext uri="{FF2B5EF4-FFF2-40B4-BE49-F238E27FC236}">
                <a16:creationId xmlns:a16="http://schemas.microsoft.com/office/drawing/2014/main" id="{D5A1D092-5881-486D-B06B-10959E36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03311A72-9752-4465-BA3E-76EF918C7946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0" name="object 10">
            <a:extLst>
              <a:ext uri="{FF2B5EF4-FFF2-40B4-BE49-F238E27FC236}">
                <a16:creationId xmlns:a16="http://schemas.microsoft.com/office/drawing/2014/main" id="{AA936F1F-CAE5-49FF-AF7A-297C925F906A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51" name="object 2">
            <a:extLst>
              <a:ext uri="{FF2B5EF4-FFF2-40B4-BE49-F238E27FC236}">
                <a16:creationId xmlns:a16="http://schemas.microsoft.com/office/drawing/2014/main" id="{E6C92AC6-F43D-4B7C-93BF-FB3EFE785F0E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3">
            <a:extLst>
              <a:ext uri="{FF2B5EF4-FFF2-40B4-BE49-F238E27FC236}">
                <a16:creationId xmlns:a16="http://schemas.microsoft.com/office/drawing/2014/main" id="{52CB501F-DC25-4BE6-9C93-42C0015EE95A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53" name="Таблица 7">
            <a:extLst>
              <a:ext uri="{FF2B5EF4-FFF2-40B4-BE49-F238E27FC236}">
                <a16:creationId xmlns:a16="http://schemas.microsoft.com/office/drawing/2014/main" id="{F78FA7A2-039A-437F-A09A-1AF7839DD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07592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55" name="object 43">
            <a:extLst>
              <a:ext uri="{FF2B5EF4-FFF2-40B4-BE49-F238E27FC236}">
                <a16:creationId xmlns:a16="http://schemas.microsoft.com/office/drawing/2014/main" id="{F3454945-2D7A-4D12-B87D-B6AE4C0E318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57" name="object 44">
              <a:extLst>
                <a:ext uri="{FF2B5EF4-FFF2-40B4-BE49-F238E27FC236}">
                  <a16:creationId xmlns:a16="http://schemas.microsoft.com/office/drawing/2014/main" id="{584A5D38-B350-4A52-99E2-0AED457135BC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8" name="object 45">
              <a:extLst>
                <a:ext uri="{FF2B5EF4-FFF2-40B4-BE49-F238E27FC236}">
                  <a16:creationId xmlns:a16="http://schemas.microsoft.com/office/drawing/2014/main" id="{5882A4D6-8F0A-4C27-B73C-26091A5ECA91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9" name="object 46">
              <a:extLst>
                <a:ext uri="{FF2B5EF4-FFF2-40B4-BE49-F238E27FC236}">
                  <a16:creationId xmlns:a16="http://schemas.microsoft.com/office/drawing/2014/main" id="{CF8F173A-FDC5-447D-9289-BEFBFC56E08F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60" name="object 47">
              <a:extLst>
                <a:ext uri="{FF2B5EF4-FFF2-40B4-BE49-F238E27FC236}">
                  <a16:creationId xmlns:a16="http://schemas.microsoft.com/office/drawing/2014/main" id="{A15ECB16-E50F-4A27-89D0-0DDD9FB030B3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61" name="object 48">
            <a:extLst>
              <a:ext uri="{FF2B5EF4-FFF2-40B4-BE49-F238E27FC236}">
                <a16:creationId xmlns:a16="http://schemas.microsoft.com/office/drawing/2014/main" id="{80A3E090-9DA7-44E9-A3E4-085BF5A2AD03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2" name="object 49">
            <a:extLst>
              <a:ext uri="{FF2B5EF4-FFF2-40B4-BE49-F238E27FC236}">
                <a16:creationId xmlns:a16="http://schemas.microsoft.com/office/drawing/2014/main" id="{C4FE1BE7-D0E8-4279-BB8A-D654E6B70CF7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3" name="object 50">
            <a:extLst>
              <a:ext uri="{FF2B5EF4-FFF2-40B4-BE49-F238E27FC236}">
                <a16:creationId xmlns:a16="http://schemas.microsoft.com/office/drawing/2014/main" id="{E9E9025F-4A21-4112-A3CF-0592FF5C0E64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4" name="object 49">
            <a:extLst>
              <a:ext uri="{FF2B5EF4-FFF2-40B4-BE49-F238E27FC236}">
                <a16:creationId xmlns:a16="http://schemas.microsoft.com/office/drawing/2014/main" id="{84A15FB4-8D6F-43D7-B3EF-BCD51168583B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C5786B92-88B9-4466-9275-42F0238A5829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9456E2CD-6D1B-4C00-A736-263EB28CFB68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1F6F9850-97EE-42F8-86E6-8C6176F66C6D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692D620-4AFD-4AD1-A834-C9C740810CBC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DC1AF2F6-B76C-4E14-B941-F1B5A6DAF87B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92025B43-E66E-4292-8B61-49B37C7A9D1A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D08D7E2-DB2B-4698-A49C-2A5AECAE6CDC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99238427-A7FA-4B6B-A0E7-4AC581507CC0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A062B062-2EEE-4105-8195-1CC8F0EB37FC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284DF7C4-017F-4BBA-B9FE-66E06B11F5B8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61341215-ED7F-4AC8-843D-0F70E0C59124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E294AAC1-7581-4B01-9190-A48B42F2D3B5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C4DB2DE7-F73C-463A-B624-B713894A2E55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B4CEE54A-4C5F-4426-BD74-C54B72FA8A38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003107C1-B000-42F7-8876-93DF23913425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057B3022-1A71-40B9-A677-1FD477F7C2A5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31">
            <a:extLst>
              <a:ext uri="{FF2B5EF4-FFF2-40B4-BE49-F238E27FC236}">
                <a16:creationId xmlns:a16="http://schemas.microsoft.com/office/drawing/2014/main" id="{A301C07B-93BB-4FFE-A0AE-07ECB87F4DDB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6937F805-1849-48E4-9E6A-B7570E79B9F5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620BF795-4975-45D0-BB39-27D1EAF9C728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457392AA-FF38-4D23-92EB-46864D9E0EB9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B3FEC6C6-A05C-41DA-ADDC-48EA51F1C7E7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77452825-6247-43EF-80CE-02B8EBA1D059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41799F6E-BEDC-4A01-8BDF-E650EF322424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8" name="object 20">
            <a:extLst>
              <a:ext uri="{FF2B5EF4-FFF2-40B4-BE49-F238E27FC236}">
                <a16:creationId xmlns:a16="http://schemas.microsoft.com/office/drawing/2014/main" id="{0FA85C59-230A-4A93-801E-47876BD5C576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13">
            <a:extLst>
              <a:ext uri="{FF2B5EF4-FFF2-40B4-BE49-F238E27FC236}">
                <a16:creationId xmlns:a16="http://schemas.microsoft.com/office/drawing/2014/main" id="{D582AEC6-1737-4980-AFE1-66137D28EC3C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90" name="Picture 2" descr="Китай ">
            <a:extLst>
              <a:ext uri="{FF2B5EF4-FFF2-40B4-BE49-F238E27FC236}">
                <a16:creationId xmlns:a16="http://schemas.microsoft.com/office/drawing/2014/main" id="{C22BCF42-C434-45A9-A072-F4D19B0B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4" descr="Узбекистан ">
            <a:extLst>
              <a:ext uri="{FF2B5EF4-FFF2-40B4-BE49-F238E27FC236}">
                <a16:creationId xmlns:a16="http://schemas.microsoft.com/office/drawing/2014/main" id="{E5754206-0739-4205-AD86-AFF73A86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object 20">
            <a:extLst>
              <a:ext uri="{FF2B5EF4-FFF2-40B4-BE49-F238E27FC236}">
                <a16:creationId xmlns:a16="http://schemas.microsoft.com/office/drawing/2014/main" id="{1B1D062A-8452-451C-A2AA-D2F1A89CD93F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9C317829-4332-417A-BDB4-B02974DA5BB7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2">
            <a:extLst>
              <a:ext uri="{FF2B5EF4-FFF2-40B4-BE49-F238E27FC236}">
                <a16:creationId xmlns:a16="http://schemas.microsoft.com/office/drawing/2014/main" id="{DB797E0F-63DB-49C9-A36E-2FC8D26C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Round icon. Illustration of flag of Germany">
            <a:extLst>
              <a:ext uri="{FF2B5EF4-FFF2-40B4-BE49-F238E27FC236}">
                <a16:creationId xmlns:a16="http://schemas.microsoft.com/office/drawing/2014/main" id="{4D8E41DF-7439-4E06-89DD-F97FFF75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>
            <a:extLst>
              <a:ext uri="{FF2B5EF4-FFF2-40B4-BE49-F238E27FC236}">
                <a16:creationId xmlns:a16="http://schemas.microsoft.com/office/drawing/2014/main" id="{46FE02EA-089C-4652-9709-F2AC05E6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object 20">
            <a:extLst>
              <a:ext uri="{FF2B5EF4-FFF2-40B4-BE49-F238E27FC236}">
                <a16:creationId xmlns:a16="http://schemas.microsoft.com/office/drawing/2014/main" id="{3AAC4B45-CDB9-4AF5-8E82-FA9F849FEFD9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C89DEC43-B68F-4191-894A-B99C5EABA9B0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9" name="Picture 2">
            <a:extLst>
              <a:ext uri="{FF2B5EF4-FFF2-40B4-BE49-F238E27FC236}">
                <a16:creationId xmlns:a16="http://schemas.microsoft.com/office/drawing/2014/main" id="{EDA38432-EAF5-41EF-BCD1-0DCC14AF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4">
            <a:extLst>
              <a:ext uri="{FF2B5EF4-FFF2-40B4-BE49-F238E27FC236}">
                <a16:creationId xmlns:a16="http://schemas.microsoft.com/office/drawing/2014/main" id="{E295BBA4-E7D3-47AD-8199-2A7488E3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8">
            <a:extLst>
              <a:ext uri="{FF2B5EF4-FFF2-40B4-BE49-F238E27FC236}">
                <a16:creationId xmlns:a16="http://schemas.microsoft.com/office/drawing/2014/main" id="{28993256-B591-4849-8C5E-4318A2D1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object 20">
            <a:extLst>
              <a:ext uri="{FF2B5EF4-FFF2-40B4-BE49-F238E27FC236}">
                <a16:creationId xmlns:a16="http://schemas.microsoft.com/office/drawing/2014/main" id="{A5174C4A-95DA-4E02-A61D-D4F7D7EBF1F1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84AE595-5D57-4C2D-B569-1EAFA8981F9E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9A9B8765-E6E1-4E7A-BBD3-0014C1EE7213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BC32E474-CD80-4714-879D-825B7A51409A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bject 31">
            <a:extLst>
              <a:ext uri="{FF2B5EF4-FFF2-40B4-BE49-F238E27FC236}">
                <a16:creationId xmlns:a16="http://schemas.microsoft.com/office/drawing/2014/main" id="{F2F90658-563A-4635-8165-28D7DBD00C88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7" name="object 31">
            <a:extLst>
              <a:ext uri="{FF2B5EF4-FFF2-40B4-BE49-F238E27FC236}">
                <a16:creationId xmlns:a16="http://schemas.microsoft.com/office/drawing/2014/main" id="{892EF1E7-600B-4F4A-BC88-156C6617AE97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98" name="Схема 97">
            <a:extLst>
              <a:ext uri="{FF2B5EF4-FFF2-40B4-BE49-F238E27FC236}">
                <a16:creationId xmlns:a16="http://schemas.microsoft.com/office/drawing/2014/main" id="{6754A8FB-76CB-42A0-A50C-30BB503A4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290200"/>
              </p:ext>
            </p:extLst>
          </p:nvPr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7783D43-AA43-4A06-B817-042FCF004368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0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07AC24E2-0966-435D-A51A-E18E7FDA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Рабочие ">
            <a:extLst>
              <a:ext uri="{FF2B5EF4-FFF2-40B4-BE49-F238E27FC236}">
                <a16:creationId xmlns:a16="http://schemas.microsoft.com/office/drawing/2014/main" id="{80ECE743-41E6-4E9C-B891-160B1202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object 2">
            <a:extLst>
              <a:ext uri="{FF2B5EF4-FFF2-40B4-BE49-F238E27FC236}">
                <a16:creationId xmlns:a16="http://schemas.microsoft.com/office/drawing/2014/main" id="{356A83F6-550F-4333-97D7-4FD0EECAA9EA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1E4DA34-EB88-48A4-A04F-8A629BD32A95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618</Words>
  <Application>Microsoft Office PowerPoint</Application>
  <PresentationFormat>Широкоэкранный</PresentationFormat>
  <Paragraphs>159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212</cp:revision>
  <dcterms:created xsi:type="dcterms:W3CDTF">2024-07-25T07:55:13Z</dcterms:created>
  <dcterms:modified xsi:type="dcterms:W3CDTF">2025-04-27T12:04:11Z</dcterms:modified>
</cp:coreProperties>
</file>