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637B"/>
    <a:srgbClr val="5BC4BF"/>
    <a:srgbClr val="A6A6A6"/>
    <a:srgbClr val="CCEBEE"/>
    <a:srgbClr val="598497"/>
    <a:srgbClr val="84A4B2"/>
    <a:srgbClr val="00425F"/>
    <a:srgbClr val="8FD7CD"/>
    <a:srgbClr val="3C6E85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14" autoAdjust="0"/>
    <p:restoredTop sz="96265" autoAdjust="0"/>
  </p:normalViewPr>
  <p:slideViewPr>
    <p:cSldViewPr snapToGrid="0">
      <p:cViewPr varScale="1">
        <p:scale>
          <a:sx n="114" d="100"/>
          <a:sy n="114" d="100"/>
        </p:scale>
        <p:origin x="5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  <a:endParaRPr lang="en-US" sz="1200" dirty="0">
            <a:solidFill>
              <a:schemeClr val="bg1"/>
            </a:solidFill>
            <a:latin typeface="Montserrat" pitchFamily="2" charset="-52"/>
          </a:endParaRP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3 года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до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 3 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b="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92247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b="0" dirty="0">
              <a:latin typeface="Montserrat" pitchFamily="2" charset="0"/>
            </a:rPr>
            <a:t>Высшие учебные заведения</a:t>
          </a:r>
          <a:r>
            <a:rPr lang="en-US" sz="1400" dirty="0">
              <a:latin typeface="Montserrat" pitchFamily="2" charset="-52"/>
            </a:rPr>
            <a:t>: </a:t>
          </a:r>
          <a:r>
            <a:rPr lang="uz-Cyrl-UZ" sz="1400" dirty="0">
              <a:latin typeface="Montserrat" pitchFamily="2" charset="-52"/>
            </a:rPr>
            <a:t>10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Факультеты высшего образования</a:t>
          </a:r>
          <a:r>
            <a:rPr lang="en-US" sz="1400" dirty="0">
              <a:latin typeface="Montserrat" pitchFamily="2" charset="-52"/>
            </a:rPr>
            <a:t>: 12</a:t>
          </a: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Количество выпускников</a:t>
          </a:r>
          <a:r>
            <a:rPr lang="en-US" sz="1400" dirty="0">
              <a:latin typeface="Montserrat" pitchFamily="2" charset="-52"/>
            </a:rPr>
            <a:t>: </a:t>
          </a:r>
          <a:r>
            <a:rPr lang="ru-RU" sz="1400" dirty="0">
              <a:latin typeface="Montserrat" pitchFamily="2" charset="-52"/>
            </a:rPr>
            <a:t>2 000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52036" y="-552036"/>
          <a:ext cx="903901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3 года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до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 3 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b="0" kern="1200" dirty="0">
            <a:latin typeface="Montserrat" pitchFamily="2" charset="-52"/>
          </a:endParaRPr>
        </a:p>
      </dsp:txBody>
      <dsp:txXfrm rot="5400000">
        <a:off x="-1" y="1"/>
        <a:ext cx="2007974" cy="677926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903901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>
        <a:off x="2007974" y="0"/>
        <a:ext cx="2007974" cy="677926"/>
      </dsp:txXfrm>
    </dsp:sp>
    <dsp:sp modelId="{43449363-4EDA-467E-B961-270B2D8631D9}">
      <dsp:nvSpPr>
        <dsp:cNvPr id="0" name=""/>
        <dsp:cNvSpPr/>
      </dsp:nvSpPr>
      <dsp:spPr>
        <a:xfrm rot="10800000">
          <a:off x="0" y="903901"/>
          <a:ext cx="2007974" cy="903901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 rot="10800000">
        <a:off x="0" y="1129876"/>
        <a:ext cx="2007974" cy="677926"/>
      </dsp:txXfrm>
    </dsp:sp>
    <dsp:sp modelId="{A0A23C6F-A844-46E1-88BE-F3410554CBA0}">
      <dsp:nvSpPr>
        <dsp:cNvPr id="0" name=""/>
        <dsp:cNvSpPr/>
      </dsp:nvSpPr>
      <dsp:spPr>
        <a:xfrm rot="5400000">
          <a:off x="2560010" y="351865"/>
          <a:ext cx="903901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 rot="-5400000">
        <a:off x="2007973" y="1129876"/>
        <a:ext cx="2007974" cy="677926"/>
      </dsp:txXfrm>
    </dsp:sp>
    <dsp:sp modelId="{A10CFAA8-7A06-484B-A328-27E6FE273152}">
      <dsp:nvSpPr>
        <dsp:cNvPr id="0" name=""/>
        <dsp:cNvSpPr/>
      </dsp:nvSpPr>
      <dsp:spPr>
        <a:xfrm>
          <a:off x="1269989" y="695445"/>
          <a:ext cx="1475969" cy="416911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  <a:endParaRPr lang="en-US" sz="1200" kern="1200" dirty="0">
            <a:solidFill>
              <a:schemeClr val="bg1"/>
            </a:solidFill>
            <a:latin typeface="Montserrat" pitchFamily="2" charset="-52"/>
          </a:endParaRPr>
        </a:p>
      </dsp:txBody>
      <dsp:txXfrm>
        <a:off x="1290341" y="715797"/>
        <a:ext cx="1435265" cy="3762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676807" y="-412892"/>
          <a:ext cx="3194930" cy="3194930"/>
        </a:xfrm>
        <a:prstGeom prst="blockArc">
          <a:avLst>
            <a:gd name="adj1" fmla="val 18900000"/>
            <a:gd name="adj2" fmla="val 2700000"/>
            <a:gd name="adj3" fmla="val 676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33113" y="236914"/>
          <a:ext cx="4293725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Montserrat" pitchFamily="2" charset="0"/>
            </a:rPr>
            <a:t>Высшие учебные заведения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uz-Cyrl-UZ" sz="1400" kern="1200" dirty="0">
              <a:latin typeface="Montserrat" pitchFamily="2" charset="-52"/>
            </a:rPr>
            <a:t>10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33113" y="236914"/>
        <a:ext cx="4293725" cy="473829"/>
      </dsp:txXfrm>
    </dsp:sp>
    <dsp:sp modelId="{1AAE0AB9-ACE3-4492-8DE1-6280EC809071}">
      <dsp:nvSpPr>
        <dsp:cNvPr id="0" name=""/>
        <dsp:cNvSpPr/>
      </dsp:nvSpPr>
      <dsp:spPr>
        <a:xfrm>
          <a:off x="36970" y="177685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505350" y="947658"/>
          <a:ext cx="4121488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Факультеты высшего образования</a:t>
          </a:r>
          <a:r>
            <a:rPr lang="en-US" sz="1400" kern="1200" dirty="0">
              <a:latin typeface="Montserrat" pitchFamily="2" charset="-52"/>
            </a:rPr>
            <a:t>: 12</a:t>
          </a:r>
        </a:p>
      </dsp:txBody>
      <dsp:txXfrm>
        <a:off x="505350" y="947658"/>
        <a:ext cx="4121488" cy="473829"/>
      </dsp:txXfrm>
    </dsp:sp>
    <dsp:sp modelId="{90A6ED45-F69D-4D83-8032-BAB57996FAD0}">
      <dsp:nvSpPr>
        <dsp:cNvPr id="0" name=""/>
        <dsp:cNvSpPr/>
      </dsp:nvSpPr>
      <dsp:spPr>
        <a:xfrm>
          <a:off x="209207" y="888429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33113" y="1658401"/>
          <a:ext cx="4293725" cy="473829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Количество выпускников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ru-RU" sz="1400" kern="1200" dirty="0">
              <a:latin typeface="Montserrat" pitchFamily="2" charset="-52"/>
            </a:rPr>
            <a:t>2 000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33113" y="1658401"/>
        <a:ext cx="4293725" cy="473829"/>
      </dsp:txXfrm>
    </dsp:sp>
    <dsp:sp modelId="{99625505-F78B-4C03-8E72-16BD5AE51518}">
      <dsp:nvSpPr>
        <dsp:cNvPr id="0" name=""/>
        <dsp:cNvSpPr/>
      </dsp:nvSpPr>
      <dsp:spPr>
        <a:xfrm>
          <a:off x="36970" y="1599172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diagramLayout" Target="../diagrams/layout1.xml"/><Relationship Id="rId18" Type="http://schemas.openxmlformats.org/officeDocument/2006/relationships/image" Target="../media/image11.png"/><Relationship Id="rId3" Type="http://schemas.openxmlformats.org/officeDocument/2006/relationships/image" Target="../media/image1.png"/><Relationship Id="rId21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openxmlformats.org/officeDocument/2006/relationships/diagramData" Target="../diagrams/data1.xml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microsoft.com/office/2007/relationships/diagramDrawing" Target="../diagrams/drawing1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19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18" Type="http://schemas.openxmlformats.org/officeDocument/2006/relationships/diagramColors" Target="../diagrams/colors2.xml"/><Relationship Id="rId3" Type="http://schemas.openxmlformats.org/officeDocument/2006/relationships/image" Target="../media/image14.png"/><Relationship Id="rId21" Type="http://schemas.openxmlformats.org/officeDocument/2006/relationships/image" Target="../media/image25.pn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6" Type="http://schemas.openxmlformats.org/officeDocument/2006/relationships/diagramLayout" Target="../diagrams/layout2.xml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diagramData" Target="../diagrams/data2.xml"/><Relationship Id="rId10" Type="http://schemas.openxmlformats.org/officeDocument/2006/relationships/image" Target="../media/image20.png"/><Relationship Id="rId19" Type="http://schemas.microsoft.com/office/2007/relationships/diagramDrawing" Target="../diagrams/drawing2.xml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Relationship Id="rId2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ject 3">
            <a:extLst>
              <a:ext uri="{FF2B5EF4-FFF2-40B4-BE49-F238E27FC236}">
                <a16:creationId xmlns:a16="http://schemas.microsoft.com/office/drawing/2014/main" id="{D64F43A3-A2A1-4CE7-90F6-023989FAB10D}"/>
              </a:ext>
            </a:extLst>
          </p:cNvPr>
          <p:cNvSpPr/>
          <p:nvPr/>
        </p:nvSpPr>
        <p:spPr>
          <a:xfrm>
            <a:off x="4533263" y="878252"/>
            <a:ext cx="7611111" cy="5703523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57" name="object 5">
            <a:extLst>
              <a:ext uri="{FF2B5EF4-FFF2-40B4-BE49-F238E27FC236}">
                <a16:creationId xmlns:a16="http://schemas.microsoft.com/office/drawing/2014/main" id="{25BA3721-640C-43B0-A729-BA335CA98EA1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0" name="object 6">
              <a:extLst>
                <a:ext uri="{FF2B5EF4-FFF2-40B4-BE49-F238E27FC236}">
                  <a16:creationId xmlns:a16="http://schemas.microsoft.com/office/drawing/2014/main" id="{5CFDCDFD-298B-40D2-A7AF-A94939D2C45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7">
              <a:extLst>
                <a:ext uri="{FF2B5EF4-FFF2-40B4-BE49-F238E27FC236}">
                  <a16:creationId xmlns:a16="http://schemas.microsoft.com/office/drawing/2014/main" id="{687B5D8A-8A03-4197-B9E7-A79105225D57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474854" y="198418"/>
            <a:ext cx="6753122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</a:t>
            </a:r>
            <a:r>
              <a:rPr lang="ru-RU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спандексного</a:t>
            </a: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волокна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4" y="1274111"/>
            <a:ext cx="2207260" cy="7207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uz-Cyrl-UZ" sz="1200" b="1" spc="-10" dirty="0">
                <a:solidFill>
                  <a:srgbClr val="5BC4BF"/>
                </a:solidFill>
                <a:latin typeface="Montserrat" pitchFamily="2" charset="-52"/>
              </a:rPr>
              <a:t>Цель проекта </a:t>
            </a:r>
          </a:p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</a:t>
            </a:r>
            <a:r>
              <a:rPr lang="ru-RU" sz="12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спандексного</a:t>
            </a: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волокна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207436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uz-Cyrl-UZ" sz="1200" b="1" spc="-10" dirty="0">
                <a:solidFill>
                  <a:srgbClr val="5BC4BF"/>
                </a:solidFill>
                <a:latin typeface="Montserrat" pitchFamily="2" charset="-52"/>
              </a:rPr>
              <a:t>Стоимость </a:t>
            </a:r>
          </a:p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uz-Cyrl-UZ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28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</a:t>
            </a:r>
            <a:r>
              <a:rPr lang="ru-RU" sz="1200" spc="-25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uz-Cyrl-UZ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lang="uz-Cyrl-UZ"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4720797" y="2867731"/>
            <a:ext cx="2165423" cy="48731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000" spc="-10" dirty="0">
                <a:solidFill>
                  <a:srgbClr val="2C637B"/>
                </a:solidFill>
                <a:latin typeface="Montserrat" pitchFamily="2" charset="-52"/>
                <a:cs typeface="Arial MT"/>
              </a:rPr>
              <a:t>Закупка материалов </a:t>
            </a:r>
          </a:p>
          <a:p>
            <a:pPr marL="12701" algn="ctr">
              <a:spcBef>
                <a:spcPts val="100"/>
              </a:spcBef>
            </a:pPr>
            <a:r>
              <a:rPr lang="ru-RU" sz="1000" spc="-10" dirty="0">
                <a:solidFill>
                  <a:srgbClr val="2C637B"/>
                </a:solidFill>
                <a:latin typeface="Montserrat" pitchFamily="2" charset="-52"/>
                <a:cs typeface="Arial MT"/>
              </a:rPr>
              <a:t>(полиэстер, полипропиленовые гранулы и т.д.)</a:t>
            </a:r>
            <a:endParaRPr sz="1000" dirty="0">
              <a:solidFill>
                <a:srgbClr val="2C637B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836613" y="2836863"/>
            <a:ext cx="1547787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-RU" sz="1100" dirty="0">
                <a:solidFill>
                  <a:srgbClr val="2C637B"/>
                </a:solidFill>
                <a:latin typeface="Montserrat" pitchFamily="2" charset="-52"/>
                <a:cs typeface="Arial MT"/>
              </a:rPr>
              <a:t>Подача полимера, экструзия и вытягивание нити</a:t>
            </a:r>
            <a:endParaRPr lang="en-US" sz="1100" dirty="0">
              <a:solidFill>
                <a:srgbClr val="2C637B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517213" y="2921502"/>
            <a:ext cx="1265270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100" spc="-10" dirty="0">
                <a:solidFill>
                  <a:srgbClr val="2C637B"/>
                </a:solidFill>
                <a:latin typeface="Montserrat" pitchFamily="2" charset="-52"/>
                <a:cs typeface="Arial MT"/>
              </a:rPr>
              <a:t>Склеивание, намотка и резка</a:t>
            </a:r>
            <a:endParaRPr lang="en-US" sz="1100" dirty="0">
              <a:solidFill>
                <a:srgbClr val="2C637B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039288" y="2911440"/>
            <a:ext cx="1349324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100" spc="-10" dirty="0">
                <a:solidFill>
                  <a:srgbClr val="2C637B"/>
                </a:solidFill>
                <a:latin typeface="Montserrat" pitchFamily="2" charset="-52"/>
                <a:cs typeface="Arial MT"/>
              </a:rPr>
              <a:t>Контроль качества и упаковка</a:t>
            </a:r>
            <a:endParaRPr lang="en-US" sz="1100" spc="-10" dirty="0">
              <a:solidFill>
                <a:srgbClr val="2C637B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3373310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Описание проекта</a:t>
            </a:r>
            <a:endParaRPr lang="ru-RU"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6032435" y="3951016"/>
            <a:ext cx="1618827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7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производственные линии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6032436" y="4430068"/>
            <a:ext cx="2133260" cy="89768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Продукция: - специальная медицинская одежда</a:t>
            </a:r>
          </a:p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- медицинские маски</a:t>
            </a:r>
          </a:p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- специальные сумки</a:t>
            </a:r>
          </a:p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317919" y="4648477"/>
            <a:ext cx="134302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рабочих мест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744503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730964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652083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648076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4352045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21259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Бизнес-модель: </a:t>
            </a:r>
            <a:r>
              <a:rPr lang="ru-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производственная площадка мощностью 10 тыс. тонн </a:t>
            </a:r>
            <a:r>
              <a:rPr lang="ru-RU" sz="140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спандексного</a:t>
            </a:r>
            <a:r>
              <a:rPr lang="ru-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волокна в год.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3" y="1540243"/>
            <a:ext cx="4901760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Процесс производства спандекса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472833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424496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4351353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5" y="4564031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751612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3F207A-D672-4F5A-9CCD-B0B4F9A3322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231" y="3810643"/>
            <a:ext cx="372611" cy="3726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A0172B-908B-4168-9EE5-FD443AD8370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476" y="4486841"/>
            <a:ext cx="424711" cy="424711"/>
          </a:xfrm>
          <a:prstGeom prst="rect">
            <a:avLst/>
          </a:prstGeom>
        </p:spPr>
      </p:pic>
      <p:grpSp>
        <p:nvGrpSpPr>
          <p:cNvPr id="82" name="object 10">
            <a:extLst>
              <a:ext uri="{FF2B5EF4-FFF2-40B4-BE49-F238E27FC236}">
                <a16:creationId xmlns:a16="http://schemas.microsoft.com/office/drawing/2014/main" id="{6836B4B4-0C9B-4F1F-868E-D925CBF17577}"/>
              </a:ext>
            </a:extLst>
          </p:cNvPr>
          <p:cNvGrpSpPr/>
          <p:nvPr/>
        </p:nvGrpSpPr>
        <p:grpSpPr>
          <a:xfrm>
            <a:off x="5129641" y="1869223"/>
            <a:ext cx="6283587" cy="948002"/>
            <a:chOff x="514104" y="5157709"/>
            <a:chExt cx="5003913" cy="901092"/>
          </a:xfrm>
        </p:grpSpPr>
        <p:pic>
          <p:nvPicPr>
            <p:cNvPr id="83" name="object 11">
              <a:extLst>
                <a:ext uri="{FF2B5EF4-FFF2-40B4-BE49-F238E27FC236}">
                  <a16:creationId xmlns:a16="http://schemas.microsoft.com/office/drawing/2014/main" id="{4BE8BF98-6FF1-4CED-B7C5-F1B47AAA8158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40733" y="5171503"/>
              <a:ext cx="1115072" cy="851605"/>
            </a:xfrm>
            <a:prstGeom prst="flowChartOffpageConnector">
              <a:avLst/>
            </a:prstGeom>
          </p:spPr>
        </p:pic>
        <p:pic>
          <p:nvPicPr>
            <p:cNvPr id="84" name="object 12">
              <a:extLst>
                <a:ext uri="{FF2B5EF4-FFF2-40B4-BE49-F238E27FC236}">
                  <a16:creationId xmlns:a16="http://schemas.microsoft.com/office/drawing/2014/main" id="{BFA54CA5-0663-4665-A380-174E349AA645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4104" y="5171503"/>
              <a:ext cx="1167529" cy="887298"/>
            </a:xfrm>
            <a:prstGeom prst="flowChartOffpageConnector">
              <a:avLst/>
            </a:prstGeom>
          </p:spPr>
        </p:pic>
        <p:pic>
          <p:nvPicPr>
            <p:cNvPr id="85" name="object 13">
              <a:extLst>
                <a:ext uri="{FF2B5EF4-FFF2-40B4-BE49-F238E27FC236}">
                  <a16:creationId xmlns:a16="http://schemas.microsoft.com/office/drawing/2014/main" id="{88078901-AB69-41D1-84D7-23C2B53337B7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28774" y="5171503"/>
              <a:ext cx="1115071" cy="887298"/>
            </a:xfrm>
            <a:prstGeom prst="flowChartOffpageConnector">
              <a:avLst/>
            </a:prstGeom>
          </p:spPr>
        </p:pic>
        <p:pic>
          <p:nvPicPr>
            <p:cNvPr id="86" name="object 14">
              <a:extLst>
                <a:ext uri="{FF2B5EF4-FFF2-40B4-BE49-F238E27FC236}">
                  <a16:creationId xmlns:a16="http://schemas.microsoft.com/office/drawing/2014/main" id="{9F93C607-7D2A-4718-9ECF-ABFDF70D3B65}"/>
                </a:ext>
              </a:extLst>
            </p:cNvPr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02946" y="5157709"/>
              <a:ext cx="1115071" cy="888991"/>
            </a:xfrm>
            <a:prstGeom prst="flowChartOffpageConnector">
              <a:avLst/>
            </a:prstGeom>
          </p:spPr>
        </p:pic>
      </p:grpSp>
      <p:pic>
        <p:nvPicPr>
          <p:cNvPr id="64" name="Picture 6">
            <a:extLst>
              <a:ext uri="{FF2B5EF4-FFF2-40B4-BE49-F238E27FC236}">
                <a16:creationId xmlns:a16="http://schemas.microsoft.com/office/drawing/2014/main" id="{39A4B1D6-D4E7-43B3-8468-555E971D5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ADA6F5C1-B537-40C3-868F-E291080E8148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77" name="object 24">
            <a:extLst>
              <a:ext uri="{FF2B5EF4-FFF2-40B4-BE49-F238E27FC236}">
                <a16:creationId xmlns:a16="http://schemas.microsoft.com/office/drawing/2014/main" id="{E8083B95-C191-4DE1-95CC-CDF93912D9A2}"/>
              </a:ext>
            </a:extLst>
          </p:cNvPr>
          <p:cNvSpPr txBox="1"/>
          <p:nvPr/>
        </p:nvSpPr>
        <p:spPr>
          <a:xfrm>
            <a:off x="759760" y="5536829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м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7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 err="1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КВч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м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78" name="object 24">
            <a:extLst>
              <a:ext uri="{FF2B5EF4-FFF2-40B4-BE49-F238E27FC236}">
                <a16:creationId xmlns:a16="http://schemas.microsoft.com/office/drawing/2014/main" id="{B2EE1FE3-8F8B-4345-BCC4-792C738A0B22}"/>
              </a:ext>
            </a:extLst>
          </p:cNvPr>
          <p:cNvSpPr txBox="1"/>
          <p:nvPr/>
        </p:nvSpPr>
        <p:spPr>
          <a:xfrm>
            <a:off x="258409" y="2028499"/>
            <a:ext cx="4113900" cy="168642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Льготы и преференции 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ru-RU" sz="1100" spc="-25" dirty="0">
                <a:solidFill>
                  <a:srgbClr val="00425F"/>
                </a:solidFill>
                <a:latin typeface="Montserrat" pitchFamily="2" charset="-52"/>
              </a:rPr>
              <a:t>Инфраструктуры за счет государства </a:t>
            </a:r>
            <a:r>
              <a:rPr lang="en-US" sz="1100" spc="-25" dirty="0">
                <a:solidFill>
                  <a:srgbClr val="00425F"/>
                </a:solidFill>
                <a:latin typeface="Montserrat" pitchFamily="2" charset="-52"/>
              </a:rPr>
              <a:t>*</a:t>
            </a:r>
            <a:r>
              <a:rPr lang="ru-RU" sz="11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</a:t>
            </a:r>
            <a:r>
              <a:rPr lang="ru-RU" sz="1100" i="1" spc="-25" dirty="0">
                <a:solidFill>
                  <a:srgbClr val="00425F"/>
                </a:solidFill>
                <a:latin typeface="Montserrat" pitchFamily="2" charset="-52"/>
              </a:rPr>
              <a:t>если стоимость проекта превышает более 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15 </a:t>
            </a:r>
            <a:r>
              <a:rPr lang="ru-RU" sz="1100" i="1" spc="-25" dirty="0">
                <a:solidFill>
                  <a:srgbClr val="00425F"/>
                </a:solidFill>
                <a:latin typeface="Montserrat" pitchFamily="2" charset="-52"/>
              </a:rPr>
              <a:t>млн </a:t>
            </a:r>
            <a:r>
              <a:rPr lang="ru-RU" sz="1100" i="1" spc="-25" dirty="0" err="1">
                <a:solidFill>
                  <a:srgbClr val="00425F"/>
                </a:solidFill>
                <a:latin typeface="Montserrat" pitchFamily="2" charset="-52"/>
              </a:rPr>
              <a:t>долл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По всей республике </a:t>
            </a: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</a:rPr>
              <a:t>27 СЭЗ 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предлагают налоговые льготы на землю, имущество, воду и налог на прибыль предприятий.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(НДС - применяется для инвестиций свыше </a:t>
            </a: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</a:rPr>
              <a:t>3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 млн долларов США)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87" name="Схема 86">
            <a:extLst>
              <a:ext uri="{FF2B5EF4-FFF2-40B4-BE49-F238E27FC236}">
                <a16:creationId xmlns:a16="http://schemas.microsoft.com/office/drawing/2014/main" id="{8D0EF0D4-52F0-4C45-8998-9F0E43157E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677733"/>
              </p:ext>
            </p:extLst>
          </p:nvPr>
        </p:nvGraphicFramePr>
        <p:xfrm>
          <a:off x="258409" y="3717338"/>
          <a:ext cx="4015948" cy="1807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88" name="Picture 2" descr="Fire ">
            <a:extLst>
              <a:ext uri="{FF2B5EF4-FFF2-40B4-BE49-F238E27FC236}">
                <a16:creationId xmlns:a16="http://schemas.microsoft.com/office/drawing/2014/main" id="{60753DEB-E506-487B-8B95-67829F949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57" y="5831838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615E0505-AEBD-4256-A89A-87B035BB2996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957" y="6119182"/>
            <a:ext cx="252000" cy="252000"/>
          </a:xfrm>
          <a:prstGeom prst="rect">
            <a:avLst/>
          </a:prstGeom>
          <a:noFill/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6A44949E-7614-47FC-A98D-D64110DA780E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1208" y="6415279"/>
            <a:ext cx="252000" cy="252000"/>
          </a:xfrm>
          <a:prstGeom prst="rect">
            <a:avLst/>
          </a:prstGeom>
        </p:spPr>
      </p:pic>
      <p:sp>
        <p:nvSpPr>
          <p:cNvPr id="68" name="object 29">
            <a:extLst>
              <a:ext uri="{FF2B5EF4-FFF2-40B4-BE49-F238E27FC236}">
                <a16:creationId xmlns:a16="http://schemas.microsoft.com/office/drawing/2014/main" id="{788FBA83-4AC4-4D40-BBC6-5C897F6F3197}"/>
              </a:ext>
            </a:extLst>
          </p:cNvPr>
          <p:cNvSpPr txBox="1"/>
          <p:nvPr/>
        </p:nvSpPr>
        <p:spPr>
          <a:xfrm>
            <a:off x="5070764" y="5262184"/>
            <a:ext cx="707360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Объем производства и торговли синтетическим волокном 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(2024)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814BCC57-EA77-48F0-9BDF-D06DCB5AD5F2}"/>
              </a:ext>
            </a:extLst>
          </p:cNvPr>
          <p:cNvCxnSpPr>
            <a:cxnSpLocks/>
          </p:cNvCxnSpPr>
          <p:nvPr/>
        </p:nvCxnSpPr>
        <p:spPr>
          <a:xfrm>
            <a:off x="5392927" y="6032876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C73446CF-1358-4588-9317-3B0162E8626B}"/>
              </a:ext>
            </a:extLst>
          </p:cNvPr>
          <p:cNvCxnSpPr>
            <a:cxnSpLocks/>
          </p:cNvCxnSpPr>
          <p:nvPr/>
        </p:nvCxnSpPr>
        <p:spPr>
          <a:xfrm>
            <a:off x="5402452" y="6476288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4829F64B-FCB5-4956-86DC-FE87FC514F73}"/>
              </a:ext>
            </a:extLst>
          </p:cNvPr>
          <p:cNvSpPr/>
          <p:nvPr/>
        </p:nvSpPr>
        <p:spPr>
          <a:xfrm>
            <a:off x="5747440" y="6088817"/>
            <a:ext cx="984565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23 </a:t>
            </a:r>
            <a:r>
              <a:rPr lang="ru-RU" sz="1050" kern="1200" dirty="0" err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тыс</a:t>
            </a:r>
            <a:r>
              <a:rPr lang="ru-RU" sz="105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тонн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FC267516-FC9D-4A0A-9E34-04789E93EAD2}"/>
              </a:ext>
            </a:extLst>
          </p:cNvPr>
          <p:cNvSpPr/>
          <p:nvPr/>
        </p:nvSpPr>
        <p:spPr>
          <a:xfrm>
            <a:off x="7869663" y="6088817"/>
            <a:ext cx="99097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26 </a:t>
            </a:r>
            <a:r>
              <a:rPr lang="ru-RU" sz="1050" kern="1200" dirty="0" err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тыс</a:t>
            </a:r>
            <a:r>
              <a:rPr lang="ru-RU" sz="105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тонн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4F1B597A-F736-4BF8-BA39-ADEA4648CA3F}"/>
              </a:ext>
            </a:extLst>
          </p:cNvPr>
          <p:cNvSpPr/>
          <p:nvPr/>
        </p:nvSpPr>
        <p:spPr>
          <a:xfrm>
            <a:off x="5645649" y="5688576"/>
            <a:ext cx="1188146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Импорт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 (</a:t>
            </a:r>
            <a:r>
              <a:rPr lang="ru-RU" sz="1050" b="1" dirty="0" err="1">
                <a:solidFill>
                  <a:srgbClr val="00425F"/>
                </a:solidFill>
                <a:latin typeface="Montserrat" pitchFamily="2" charset="-52"/>
              </a:rPr>
              <a:t>Узб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)</a:t>
            </a:r>
            <a:r>
              <a:rPr lang="uz-Cyrl-UZ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endParaRPr lang="en-US" sz="1050" b="1" i="1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3830FDFC-87CC-4FDE-BAEF-076239F824F6}"/>
              </a:ext>
            </a:extLst>
          </p:cNvPr>
          <p:cNvSpPr/>
          <p:nvPr/>
        </p:nvSpPr>
        <p:spPr>
          <a:xfrm>
            <a:off x="7792718" y="5688576"/>
            <a:ext cx="11448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Спрос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7" name="Овал 96">
            <a:extLst>
              <a:ext uri="{FF2B5EF4-FFF2-40B4-BE49-F238E27FC236}">
                <a16:creationId xmlns:a16="http://schemas.microsoft.com/office/drawing/2014/main" id="{6FC51303-3C39-4430-A5D9-46C3A6A9B7E7}"/>
              </a:ext>
            </a:extLst>
          </p:cNvPr>
          <p:cNvSpPr/>
          <p:nvPr/>
        </p:nvSpPr>
        <p:spPr>
          <a:xfrm>
            <a:off x="4828779" y="6052929"/>
            <a:ext cx="396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8" name="Прямая соединительная линия 97">
            <a:extLst>
              <a:ext uri="{FF2B5EF4-FFF2-40B4-BE49-F238E27FC236}">
                <a16:creationId xmlns:a16="http://schemas.microsoft.com/office/drawing/2014/main" id="{3F0ABD0E-BA53-42BE-8084-0B931860EA27}"/>
              </a:ext>
            </a:extLst>
          </p:cNvPr>
          <p:cNvCxnSpPr>
            <a:cxnSpLocks/>
          </p:cNvCxnSpPr>
          <p:nvPr/>
        </p:nvCxnSpPr>
        <p:spPr>
          <a:xfrm>
            <a:off x="5076473" y="5529751"/>
            <a:ext cx="6588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731F931C-F71F-4882-9BA9-B1D6133B70AE}"/>
              </a:ext>
            </a:extLst>
          </p:cNvPr>
          <p:cNvSpPr/>
          <p:nvPr/>
        </p:nvSpPr>
        <p:spPr>
          <a:xfrm>
            <a:off x="9707051" y="5619769"/>
            <a:ext cx="1489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Спрос (государства ЦА)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F11DF97C-9375-48CC-890C-0F0F194E9C82}"/>
              </a:ext>
            </a:extLst>
          </p:cNvPr>
          <p:cNvSpPr/>
          <p:nvPr/>
        </p:nvSpPr>
        <p:spPr>
          <a:xfrm>
            <a:off x="9929012" y="6088817"/>
            <a:ext cx="104547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130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050" kern="1200" dirty="0" err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тыс</a:t>
            </a:r>
            <a:r>
              <a:rPr lang="ru-RU" sz="105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тонн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AA83AD3D-CF66-4E84-8F2B-F04821B354D1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982" y="6110702"/>
            <a:ext cx="301853" cy="301853"/>
          </a:xfrm>
          <a:prstGeom prst="rect">
            <a:avLst/>
          </a:prstGeom>
        </p:spPr>
      </p:pic>
      <p:sp>
        <p:nvSpPr>
          <p:cNvPr id="102" name="object 35">
            <a:extLst>
              <a:ext uri="{FF2B5EF4-FFF2-40B4-BE49-F238E27FC236}">
                <a16:creationId xmlns:a16="http://schemas.microsoft.com/office/drawing/2014/main" id="{F23BD464-9108-4228-AB1D-B12FFF77DE71}"/>
              </a:ext>
            </a:extLst>
          </p:cNvPr>
          <p:cNvSpPr txBox="1"/>
          <p:nvPr/>
        </p:nvSpPr>
        <p:spPr>
          <a:xfrm>
            <a:off x="9312978" y="3791412"/>
            <a:ext cx="2676598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Местный рынок включая 5 соседних государств, Российская Федерация, Европ, Ближний восток</a:t>
            </a: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object 7">
            <a:extLst>
              <a:ext uri="{FF2B5EF4-FFF2-40B4-BE49-F238E27FC236}">
                <a16:creationId xmlns:a16="http://schemas.microsoft.com/office/drawing/2014/main" id="{A6328C3F-D482-4F09-BFAB-DD99DB34F301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465765" y="218306"/>
            <a:ext cx="8820604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Приглашаем инвестировать в текстильное производство в Узбекистан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grpSp>
        <p:nvGrpSpPr>
          <p:cNvPr id="156" name="Graphic 4">
            <a:extLst>
              <a:ext uri="{FF2B5EF4-FFF2-40B4-BE49-F238E27FC236}">
                <a16:creationId xmlns:a16="http://schemas.microsoft.com/office/drawing/2014/main" id="{00F419F1-AC6B-44F6-B032-7D0D84DAFAA8}"/>
              </a:ext>
            </a:extLst>
          </p:cNvPr>
          <p:cNvGrpSpPr/>
          <p:nvPr/>
        </p:nvGrpSpPr>
        <p:grpSpPr>
          <a:xfrm>
            <a:off x="8109891" y="2276276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57" name="Freeform: Shape 6">
              <a:extLst>
                <a:ext uri="{FF2B5EF4-FFF2-40B4-BE49-F238E27FC236}">
                  <a16:creationId xmlns:a16="http://schemas.microsoft.com/office/drawing/2014/main" id="{AF2D7295-44AF-4F1A-9217-D8C9027A53E1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8" name="Freeform: Shape 7">
              <a:extLst>
                <a:ext uri="{FF2B5EF4-FFF2-40B4-BE49-F238E27FC236}">
                  <a16:creationId xmlns:a16="http://schemas.microsoft.com/office/drawing/2014/main" id="{584287CD-5DC3-4AB3-B992-5F111F8750A6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9" name="Freeform: Shape 8">
              <a:extLst>
                <a:ext uri="{FF2B5EF4-FFF2-40B4-BE49-F238E27FC236}">
                  <a16:creationId xmlns:a16="http://schemas.microsoft.com/office/drawing/2014/main" id="{3C27E531-3D18-4F4A-86C8-4BF540B4F58D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0" name="Freeform: Shape 9">
              <a:extLst>
                <a:ext uri="{FF2B5EF4-FFF2-40B4-BE49-F238E27FC236}">
                  <a16:creationId xmlns:a16="http://schemas.microsoft.com/office/drawing/2014/main" id="{ED92D470-BA6C-4F43-9A8B-A0F68347A1C7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1" name="Freeform: Shape 10">
              <a:extLst>
                <a:ext uri="{FF2B5EF4-FFF2-40B4-BE49-F238E27FC236}">
                  <a16:creationId xmlns:a16="http://schemas.microsoft.com/office/drawing/2014/main" id="{E9C30816-7AEB-478B-A9B4-8B8431F2CD5B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2" name="Freeform: Shape 11">
              <a:extLst>
                <a:ext uri="{FF2B5EF4-FFF2-40B4-BE49-F238E27FC236}">
                  <a16:creationId xmlns:a16="http://schemas.microsoft.com/office/drawing/2014/main" id="{328C2873-50ED-4061-800A-55371293CA09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63" name="Freeform: Shape 12">
              <a:extLst>
                <a:ext uri="{FF2B5EF4-FFF2-40B4-BE49-F238E27FC236}">
                  <a16:creationId xmlns:a16="http://schemas.microsoft.com/office/drawing/2014/main" id="{AB342999-9962-4C08-9609-DDB98C74C8BA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4" name="Freeform: Shape 13">
              <a:extLst>
                <a:ext uri="{FF2B5EF4-FFF2-40B4-BE49-F238E27FC236}">
                  <a16:creationId xmlns:a16="http://schemas.microsoft.com/office/drawing/2014/main" id="{4EE93157-B6F4-44C0-ACA3-F992FE7BC602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65" name="Freeform: Shape 14">
              <a:extLst>
                <a:ext uri="{FF2B5EF4-FFF2-40B4-BE49-F238E27FC236}">
                  <a16:creationId xmlns:a16="http://schemas.microsoft.com/office/drawing/2014/main" id="{426233DF-2F07-4FF5-9E6E-CA189FB17872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6" name="Freeform: Shape 15">
              <a:extLst>
                <a:ext uri="{FF2B5EF4-FFF2-40B4-BE49-F238E27FC236}">
                  <a16:creationId xmlns:a16="http://schemas.microsoft.com/office/drawing/2014/main" id="{8A56FC90-2EA0-46E5-9E9A-67F08225523A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67" name="Freeform: Shape 16">
              <a:extLst>
                <a:ext uri="{FF2B5EF4-FFF2-40B4-BE49-F238E27FC236}">
                  <a16:creationId xmlns:a16="http://schemas.microsoft.com/office/drawing/2014/main" id="{C40B2DCA-56A9-4AD3-8A9B-F537670A3EC8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8" name="Freeform: Shape 17">
              <a:extLst>
                <a:ext uri="{FF2B5EF4-FFF2-40B4-BE49-F238E27FC236}">
                  <a16:creationId xmlns:a16="http://schemas.microsoft.com/office/drawing/2014/main" id="{FC63A496-4623-499C-9AAC-ABC9CB38AE62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9" name="Freeform: Shape 18">
              <a:extLst>
                <a:ext uri="{FF2B5EF4-FFF2-40B4-BE49-F238E27FC236}">
                  <a16:creationId xmlns:a16="http://schemas.microsoft.com/office/drawing/2014/main" id="{6C098051-5E21-4335-8FE6-679EF97693E6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70" name="Freeform: Shape 19">
              <a:extLst>
                <a:ext uri="{FF2B5EF4-FFF2-40B4-BE49-F238E27FC236}">
                  <a16:creationId xmlns:a16="http://schemas.microsoft.com/office/drawing/2014/main" id="{A79D4707-5F24-4CE1-A416-36417B551F9F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71" name="Freeform: Shape 20">
              <a:extLst>
                <a:ext uri="{FF2B5EF4-FFF2-40B4-BE49-F238E27FC236}">
                  <a16:creationId xmlns:a16="http://schemas.microsoft.com/office/drawing/2014/main" id="{D0B629CA-DECD-428B-9899-BB9A617476A0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72" name="Freeform: Shape 21">
              <a:extLst>
                <a:ext uri="{FF2B5EF4-FFF2-40B4-BE49-F238E27FC236}">
                  <a16:creationId xmlns:a16="http://schemas.microsoft.com/office/drawing/2014/main" id="{D1B72D23-E69F-4C62-B12E-52FE7882F404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73" name="Freeform: Shape 22">
              <a:extLst>
                <a:ext uri="{FF2B5EF4-FFF2-40B4-BE49-F238E27FC236}">
                  <a16:creationId xmlns:a16="http://schemas.microsoft.com/office/drawing/2014/main" id="{736DC20F-288A-4D84-AC57-2C4826EC1617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74" name="Table 24">
            <a:extLst>
              <a:ext uri="{FF2B5EF4-FFF2-40B4-BE49-F238E27FC236}">
                <a16:creationId xmlns:a16="http://schemas.microsoft.com/office/drawing/2014/main" id="{18292627-B3D5-41D2-873B-904DBC9EFF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577594"/>
              </p:ext>
            </p:extLst>
          </p:nvPr>
        </p:nvGraphicFramePr>
        <p:xfrm>
          <a:off x="7116825" y="3368326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rgbClr val="00425F"/>
                          </a:solidFill>
                          <a:latin typeface="Montserrat" pitchFamily="2" charset="-52"/>
                        </a:rPr>
                        <a:t>Андижанская</a:t>
                      </a:r>
                      <a:r>
                        <a:rPr lang="en-GB" sz="800" dirty="0">
                          <a:solidFill>
                            <a:srgbClr val="00425F"/>
                          </a:solidFill>
                          <a:latin typeface="Montserrat" pitchFamily="2" charset="-52"/>
                        </a:rPr>
                        <a:t> </a:t>
                      </a:r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область</a:t>
                      </a:r>
                      <a:endParaRPr lang="en-GB" sz="800" dirty="0">
                        <a:solidFill>
                          <a:srgbClr val="00425F"/>
                        </a:solidFill>
                        <a:latin typeface="Montserrat" pitchFamily="2" charset="-52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Размер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4 200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км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2,9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млн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75" name="Rectangle 21">
            <a:extLst>
              <a:ext uri="{FF2B5EF4-FFF2-40B4-BE49-F238E27FC236}">
                <a16:creationId xmlns:a16="http://schemas.microsoft.com/office/drawing/2014/main" id="{D1E076FE-2AA1-4060-91F3-EECA04C3D020}"/>
              </a:ext>
            </a:extLst>
          </p:cNvPr>
          <p:cNvSpPr/>
          <p:nvPr/>
        </p:nvSpPr>
        <p:spPr>
          <a:xfrm>
            <a:off x="10303285" y="2404552"/>
            <a:ext cx="1458869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00425F"/>
                </a:solidFill>
                <a:latin typeface="Montserrat" pitchFamily="2" charset="-52"/>
              </a:rPr>
              <a:t>Андижанская</a:t>
            </a:r>
            <a:r>
              <a:rPr lang="en-GB" sz="8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800" kern="1200" spc="-10" noProof="1">
                <a:solidFill>
                  <a:srgbClr val="164A69"/>
                </a:solidFill>
                <a:latin typeface="Montserrat" pitchFamily="2" charset="-52"/>
                <a:ea typeface="+mn-ea"/>
              </a:rPr>
              <a:t>область</a:t>
            </a:r>
            <a:endParaRPr lang="en-GB" sz="800" dirty="0">
              <a:solidFill>
                <a:srgbClr val="00425F"/>
              </a:solidFill>
              <a:latin typeface="Montserrat" pitchFamily="2" charset="-52"/>
            </a:endParaRPr>
          </a:p>
        </p:txBody>
      </p:sp>
      <p:cxnSp>
        <p:nvCxnSpPr>
          <p:cNvPr id="176" name="Connector: Elbow 26">
            <a:extLst>
              <a:ext uri="{FF2B5EF4-FFF2-40B4-BE49-F238E27FC236}">
                <a16:creationId xmlns:a16="http://schemas.microsoft.com/office/drawing/2014/main" id="{8A514CDB-F310-4131-9DE5-3D7434B497EB}"/>
              </a:ext>
            </a:extLst>
          </p:cNvPr>
          <p:cNvCxnSpPr>
            <a:cxnSpLocks/>
            <a:stCxn id="175" idx="2"/>
          </p:cNvCxnSpPr>
          <p:nvPr/>
        </p:nvCxnSpPr>
        <p:spPr>
          <a:xfrm rot="16200000" flipH="1">
            <a:off x="10732776" y="2979944"/>
            <a:ext cx="658222" cy="58334"/>
          </a:xfrm>
          <a:prstGeom prst="bentConnector3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TextBox 176">
            <a:extLst>
              <a:ext uri="{FF2B5EF4-FFF2-40B4-BE49-F238E27FC236}">
                <a16:creationId xmlns:a16="http://schemas.microsoft.com/office/drawing/2014/main" id="{D9730836-2EC9-4AC4-85BC-AF93F97D4F16}"/>
              </a:ext>
            </a:extLst>
          </p:cNvPr>
          <p:cNvSpPr txBox="1"/>
          <p:nvPr/>
        </p:nvSpPr>
        <p:spPr>
          <a:xfrm>
            <a:off x="6863702" y="2082394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Локация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01" name="object 10">
            <a:extLst>
              <a:ext uri="{FF2B5EF4-FFF2-40B4-BE49-F238E27FC236}">
                <a16:creationId xmlns:a16="http://schemas.microsoft.com/office/drawing/2014/main" id="{E37032FE-C16E-4790-909F-4645497CA5A5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11" name="object 2">
            <a:extLst>
              <a:ext uri="{FF2B5EF4-FFF2-40B4-BE49-F238E27FC236}">
                <a16:creationId xmlns:a16="http://schemas.microsoft.com/office/drawing/2014/main" id="{9E39D739-5015-4669-BA74-A5BC24AA5251}"/>
              </a:ext>
            </a:extLst>
          </p:cNvPr>
          <p:cNvSpPr/>
          <p:nvPr/>
        </p:nvSpPr>
        <p:spPr>
          <a:xfrm>
            <a:off x="212435" y="1583963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4" name="object 3">
            <a:extLst>
              <a:ext uri="{FF2B5EF4-FFF2-40B4-BE49-F238E27FC236}">
                <a16:creationId xmlns:a16="http://schemas.microsoft.com/office/drawing/2014/main" id="{441D0CD0-A3A1-4BEF-84B3-4C9AC4FE4876}"/>
              </a:ext>
            </a:extLst>
          </p:cNvPr>
          <p:cNvSpPr txBox="1"/>
          <p:nvPr/>
        </p:nvSpPr>
        <p:spPr>
          <a:xfrm>
            <a:off x="181752" y="900175"/>
            <a:ext cx="6479539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Конкуренция: Узбекистан предлагает высококонкурентную на международном уровне структуру эксплуатационных расходов на производство синтетического штапельного волокна</a:t>
            </a:r>
            <a:endParaRPr sz="14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115" name="Таблица 7">
            <a:extLst>
              <a:ext uri="{FF2B5EF4-FFF2-40B4-BE49-F238E27FC236}">
                <a16:creationId xmlns:a16="http://schemas.microsoft.com/office/drawing/2014/main" id="{4250A266-24DB-4A7D-BC37-FFE12D7ABB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070140"/>
              </p:ext>
            </p:extLst>
          </p:nvPr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451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180117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Китай 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300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Индия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40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2,0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12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Южная </a:t>
                      </a:r>
                      <a:r>
                        <a:rPr lang="ru-RU" sz="1200" spc="-10" dirty="0" err="1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корея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50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0,6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11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200" kern="1200" spc="-10" dirty="0" err="1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Таивань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3,0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28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США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2,5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Германия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4,0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35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Индонезия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0,003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34072"/>
                  </a:ext>
                </a:extLst>
              </a:tr>
            </a:tbl>
          </a:graphicData>
        </a:graphic>
      </p:graphicFrame>
      <p:grpSp>
        <p:nvGrpSpPr>
          <p:cNvPr id="116" name="object 43">
            <a:extLst>
              <a:ext uri="{FF2B5EF4-FFF2-40B4-BE49-F238E27FC236}">
                <a16:creationId xmlns:a16="http://schemas.microsoft.com/office/drawing/2014/main" id="{D9A9A56D-FCD6-4112-B27C-AC27D3991206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117" name="object 44">
              <a:extLst>
                <a:ext uri="{FF2B5EF4-FFF2-40B4-BE49-F238E27FC236}">
                  <a16:creationId xmlns:a16="http://schemas.microsoft.com/office/drawing/2014/main" id="{44C7051C-EE13-4010-A801-68842C3F6DF4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18" name="object 45">
              <a:extLst>
                <a:ext uri="{FF2B5EF4-FFF2-40B4-BE49-F238E27FC236}">
                  <a16:creationId xmlns:a16="http://schemas.microsoft.com/office/drawing/2014/main" id="{A6E993C1-F40C-448E-80DC-32822F57C4A7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19" name="object 46">
              <a:extLst>
                <a:ext uri="{FF2B5EF4-FFF2-40B4-BE49-F238E27FC236}">
                  <a16:creationId xmlns:a16="http://schemas.microsoft.com/office/drawing/2014/main" id="{D57AC7BE-53C7-4A94-89C5-F4128A4F0077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20" name="object 47">
              <a:extLst>
                <a:ext uri="{FF2B5EF4-FFF2-40B4-BE49-F238E27FC236}">
                  <a16:creationId xmlns:a16="http://schemas.microsoft.com/office/drawing/2014/main" id="{B9CC8EAF-5BA9-4B98-B19C-56C9C9024322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121" name="object 48">
            <a:extLst>
              <a:ext uri="{FF2B5EF4-FFF2-40B4-BE49-F238E27FC236}">
                <a16:creationId xmlns:a16="http://schemas.microsoft.com/office/drawing/2014/main" id="{031E7269-2A6F-40AA-8DB0-55CA5E5096E8}"/>
              </a:ext>
            </a:extLst>
          </p:cNvPr>
          <p:cNvSpPr txBox="1"/>
          <p:nvPr/>
        </p:nvSpPr>
        <p:spPr>
          <a:xfrm>
            <a:off x="1469777" y="1656481"/>
            <a:ext cx="1428115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Топ-7 экспортеров синтетических волокон, млрд долл. США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22" name="object 49">
            <a:extLst>
              <a:ext uri="{FF2B5EF4-FFF2-40B4-BE49-F238E27FC236}">
                <a16:creationId xmlns:a16="http://schemas.microsoft.com/office/drawing/2014/main" id="{D6D4867F-4612-4327-9206-1A890B44A1DC}"/>
              </a:ext>
            </a:extLst>
          </p:cNvPr>
          <p:cNvSpPr txBox="1"/>
          <p:nvPr/>
        </p:nvSpPr>
        <p:spPr>
          <a:xfrm>
            <a:off x="4240203" y="1659931"/>
            <a:ext cx="1140306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заработная плата, тыс. долл. США в месяц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23" name="object 50">
            <a:extLst>
              <a:ext uri="{FF2B5EF4-FFF2-40B4-BE49-F238E27FC236}">
                <a16:creationId xmlns:a16="http://schemas.microsoft.com/office/drawing/2014/main" id="{6364E3AF-6593-47A6-A976-F0710B5FB9D6}"/>
              </a:ext>
            </a:extLst>
          </p:cNvPr>
          <p:cNvSpPr txBox="1"/>
          <p:nvPr/>
        </p:nvSpPr>
        <p:spPr>
          <a:xfrm>
            <a:off x="5499534" y="1619304"/>
            <a:ext cx="1314450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стоимость электроэнергии, центов США за </a:t>
            </a:r>
            <a:r>
              <a:rPr lang="ru-RU" sz="800" spc="10" dirty="0" err="1">
                <a:solidFill>
                  <a:srgbClr val="164A69"/>
                </a:solidFill>
                <a:latin typeface="Montserrat" pitchFamily="2" charset="-52"/>
                <a:cs typeface="Arial MT"/>
              </a:rPr>
              <a:t>кВт·ч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24" name="object 49">
            <a:extLst>
              <a:ext uri="{FF2B5EF4-FFF2-40B4-BE49-F238E27FC236}">
                <a16:creationId xmlns:a16="http://schemas.microsoft.com/office/drawing/2014/main" id="{9670364E-E9FA-4DD9-BF0E-A69B9DCC9F31}"/>
              </a:ext>
            </a:extLst>
          </p:cNvPr>
          <p:cNvSpPr txBox="1"/>
          <p:nvPr/>
        </p:nvSpPr>
        <p:spPr>
          <a:xfrm>
            <a:off x="2802718" y="1645306"/>
            <a:ext cx="1428115" cy="3923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Импорт синтетических волокон в Узбекистан, </a:t>
            </a:r>
          </a:p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млн долл. США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125" name="object 20">
            <a:extLst>
              <a:ext uri="{FF2B5EF4-FFF2-40B4-BE49-F238E27FC236}">
                <a16:creationId xmlns:a16="http://schemas.microsoft.com/office/drawing/2014/main" id="{669DFD5A-DA7C-4A76-A51E-C97D1F5955C4}"/>
              </a:ext>
            </a:extLst>
          </p:cNvPr>
          <p:cNvSpPr/>
          <p:nvPr/>
        </p:nvSpPr>
        <p:spPr>
          <a:xfrm>
            <a:off x="1661778" y="2200536"/>
            <a:ext cx="868819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6" name="object 20">
            <a:extLst>
              <a:ext uri="{FF2B5EF4-FFF2-40B4-BE49-F238E27FC236}">
                <a16:creationId xmlns:a16="http://schemas.microsoft.com/office/drawing/2014/main" id="{CB145DCB-C5AA-45D1-8A94-A1B8FA62C16F}"/>
              </a:ext>
            </a:extLst>
          </p:cNvPr>
          <p:cNvSpPr/>
          <p:nvPr/>
        </p:nvSpPr>
        <p:spPr>
          <a:xfrm>
            <a:off x="1661778" y="2493973"/>
            <a:ext cx="463038" cy="142633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27" name="object 20">
            <a:extLst>
              <a:ext uri="{FF2B5EF4-FFF2-40B4-BE49-F238E27FC236}">
                <a16:creationId xmlns:a16="http://schemas.microsoft.com/office/drawing/2014/main" id="{A64936A5-7EA5-4A48-81E7-157C1C3E60DA}"/>
              </a:ext>
            </a:extLst>
          </p:cNvPr>
          <p:cNvSpPr/>
          <p:nvPr/>
        </p:nvSpPr>
        <p:spPr>
          <a:xfrm>
            <a:off x="1661777" y="2754982"/>
            <a:ext cx="365949" cy="15685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8" name="object 20">
            <a:extLst>
              <a:ext uri="{FF2B5EF4-FFF2-40B4-BE49-F238E27FC236}">
                <a16:creationId xmlns:a16="http://schemas.microsoft.com/office/drawing/2014/main" id="{F3260ED5-E40F-4BC3-A3B1-B8AB5164B57B}"/>
              </a:ext>
            </a:extLst>
          </p:cNvPr>
          <p:cNvSpPr/>
          <p:nvPr/>
        </p:nvSpPr>
        <p:spPr>
          <a:xfrm>
            <a:off x="1661778" y="3030208"/>
            <a:ext cx="329947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0" name="object 20">
            <a:extLst>
              <a:ext uri="{FF2B5EF4-FFF2-40B4-BE49-F238E27FC236}">
                <a16:creationId xmlns:a16="http://schemas.microsoft.com/office/drawing/2014/main" id="{31F5D5ED-B520-4E22-BBBE-BF2BC86CAE7F}"/>
              </a:ext>
            </a:extLst>
          </p:cNvPr>
          <p:cNvSpPr/>
          <p:nvPr/>
        </p:nvSpPr>
        <p:spPr>
          <a:xfrm>
            <a:off x="1661778" y="3304492"/>
            <a:ext cx="252311" cy="1516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1" name="object 20">
            <a:extLst>
              <a:ext uri="{FF2B5EF4-FFF2-40B4-BE49-F238E27FC236}">
                <a16:creationId xmlns:a16="http://schemas.microsoft.com/office/drawing/2014/main" id="{54DBDFA2-8B5A-416C-928A-70264180BF1C}"/>
              </a:ext>
            </a:extLst>
          </p:cNvPr>
          <p:cNvSpPr/>
          <p:nvPr/>
        </p:nvSpPr>
        <p:spPr>
          <a:xfrm>
            <a:off x="1657331" y="3566868"/>
            <a:ext cx="252311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3" name="object 20">
            <a:extLst>
              <a:ext uri="{FF2B5EF4-FFF2-40B4-BE49-F238E27FC236}">
                <a16:creationId xmlns:a16="http://schemas.microsoft.com/office/drawing/2014/main" id="{3E0CA1D4-997C-48C6-9147-3B47B12C8051}"/>
              </a:ext>
            </a:extLst>
          </p:cNvPr>
          <p:cNvSpPr/>
          <p:nvPr/>
        </p:nvSpPr>
        <p:spPr>
          <a:xfrm>
            <a:off x="1664791" y="3846760"/>
            <a:ext cx="194808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4" name="object 20">
            <a:extLst>
              <a:ext uri="{FF2B5EF4-FFF2-40B4-BE49-F238E27FC236}">
                <a16:creationId xmlns:a16="http://schemas.microsoft.com/office/drawing/2014/main" id="{E2FBCE84-274D-47D8-A5A6-6E9CAE8186FE}"/>
              </a:ext>
            </a:extLst>
          </p:cNvPr>
          <p:cNvSpPr/>
          <p:nvPr/>
        </p:nvSpPr>
        <p:spPr>
          <a:xfrm>
            <a:off x="2842991" y="2202363"/>
            <a:ext cx="822139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5" name="object 20">
            <a:extLst>
              <a:ext uri="{FF2B5EF4-FFF2-40B4-BE49-F238E27FC236}">
                <a16:creationId xmlns:a16="http://schemas.microsoft.com/office/drawing/2014/main" id="{034A510B-A543-467C-A0CF-C8AB18C89643}"/>
              </a:ext>
            </a:extLst>
          </p:cNvPr>
          <p:cNvSpPr/>
          <p:nvPr/>
        </p:nvSpPr>
        <p:spPr>
          <a:xfrm>
            <a:off x="2839665" y="2748923"/>
            <a:ext cx="396000" cy="14301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6" name="object 20">
            <a:extLst>
              <a:ext uri="{FF2B5EF4-FFF2-40B4-BE49-F238E27FC236}">
                <a16:creationId xmlns:a16="http://schemas.microsoft.com/office/drawing/2014/main" id="{D588DDA8-C635-4C6A-AE55-65BCFF43CD98}"/>
              </a:ext>
            </a:extLst>
          </p:cNvPr>
          <p:cNvSpPr/>
          <p:nvPr/>
        </p:nvSpPr>
        <p:spPr>
          <a:xfrm>
            <a:off x="4152626" y="2200535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37" name="object 20">
            <a:extLst>
              <a:ext uri="{FF2B5EF4-FFF2-40B4-BE49-F238E27FC236}">
                <a16:creationId xmlns:a16="http://schemas.microsoft.com/office/drawing/2014/main" id="{E1EE3CE1-FF74-4BEA-9F1F-6C2B04ED12BC}"/>
              </a:ext>
            </a:extLst>
          </p:cNvPr>
          <p:cNvSpPr/>
          <p:nvPr/>
        </p:nvSpPr>
        <p:spPr>
          <a:xfrm>
            <a:off x="4152628" y="2747942"/>
            <a:ext cx="25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8" name="object 20">
            <a:extLst>
              <a:ext uri="{FF2B5EF4-FFF2-40B4-BE49-F238E27FC236}">
                <a16:creationId xmlns:a16="http://schemas.microsoft.com/office/drawing/2014/main" id="{88DD12A4-6CBF-4077-AA76-28FFE0F5DBEE}"/>
              </a:ext>
            </a:extLst>
          </p:cNvPr>
          <p:cNvSpPr/>
          <p:nvPr/>
        </p:nvSpPr>
        <p:spPr>
          <a:xfrm>
            <a:off x="4155513" y="2482583"/>
            <a:ext cx="50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9" name="object 20">
            <a:extLst>
              <a:ext uri="{FF2B5EF4-FFF2-40B4-BE49-F238E27FC236}">
                <a16:creationId xmlns:a16="http://schemas.microsoft.com/office/drawing/2014/main" id="{F55D3266-5A0B-4B0A-B5E4-10CF95763A69}"/>
              </a:ext>
            </a:extLst>
          </p:cNvPr>
          <p:cNvSpPr/>
          <p:nvPr/>
        </p:nvSpPr>
        <p:spPr>
          <a:xfrm>
            <a:off x="4152625" y="3033673"/>
            <a:ext cx="690837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0" name="object 20">
            <a:extLst>
              <a:ext uri="{FF2B5EF4-FFF2-40B4-BE49-F238E27FC236}">
                <a16:creationId xmlns:a16="http://schemas.microsoft.com/office/drawing/2014/main" id="{9393E7E9-E15D-42BD-A458-DC73002E5076}"/>
              </a:ext>
            </a:extLst>
          </p:cNvPr>
          <p:cNvSpPr/>
          <p:nvPr/>
        </p:nvSpPr>
        <p:spPr>
          <a:xfrm>
            <a:off x="4153926" y="3307956"/>
            <a:ext cx="61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1" name="object 20">
            <a:extLst>
              <a:ext uri="{FF2B5EF4-FFF2-40B4-BE49-F238E27FC236}">
                <a16:creationId xmlns:a16="http://schemas.microsoft.com/office/drawing/2014/main" id="{A2105664-79AB-41DF-AAB8-4DA0CB9B3D2D}"/>
              </a:ext>
            </a:extLst>
          </p:cNvPr>
          <p:cNvSpPr/>
          <p:nvPr/>
        </p:nvSpPr>
        <p:spPr>
          <a:xfrm>
            <a:off x="4155800" y="3583688"/>
            <a:ext cx="90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2" name="object 20">
            <a:extLst>
              <a:ext uri="{FF2B5EF4-FFF2-40B4-BE49-F238E27FC236}">
                <a16:creationId xmlns:a16="http://schemas.microsoft.com/office/drawing/2014/main" id="{8E1C373B-AB95-4531-BD84-A103A5611D38}"/>
              </a:ext>
            </a:extLst>
          </p:cNvPr>
          <p:cNvSpPr/>
          <p:nvPr/>
        </p:nvSpPr>
        <p:spPr>
          <a:xfrm>
            <a:off x="4155124" y="3850225"/>
            <a:ext cx="78202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3" name="object 31">
            <a:extLst>
              <a:ext uri="{FF2B5EF4-FFF2-40B4-BE49-F238E27FC236}">
                <a16:creationId xmlns:a16="http://schemas.microsoft.com/office/drawing/2014/main" id="{24B52596-2011-4092-BCA0-7389ACF911D7}"/>
              </a:ext>
            </a:extLst>
          </p:cNvPr>
          <p:cNvSpPr txBox="1"/>
          <p:nvPr/>
        </p:nvSpPr>
        <p:spPr>
          <a:xfrm>
            <a:off x="580048" y="4078250"/>
            <a:ext cx="1031718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Узбекистан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44" name="object 20">
            <a:extLst>
              <a:ext uri="{FF2B5EF4-FFF2-40B4-BE49-F238E27FC236}">
                <a16:creationId xmlns:a16="http://schemas.microsoft.com/office/drawing/2014/main" id="{E0342108-E156-4B43-AB62-C6C42CE377A0}"/>
              </a:ext>
            </a:extLst>
          </p:cNvPr>
          <p:cNvSpPr/>
          <p:nvPr/>
        </p:nvSpPr>
        <p:spPr>
          <a:xfrm>
            <a:off x="5469823" y="2205927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5" name="object 20">
            <a:extLst>
              <a:ext uri="{FF2B5EF4-FFF2-40B4-BE49-F238E27FC236}">
                <a16:creationId xmlns:a16="http://schemas.microsoft.com/office/drawing/2014/main" id="{0C13EE6D-E7E4-40FB-8D43-05E8CACDC5AF}"/>
              </a:ext>
            </a:extLst>
          </p:cNvPr>
          <p:cNvSpPr/>
          <p:nvPr/>
        </p:nvSpPr>
        <p:spPr>
          <a:xfrm>
            <a:off x="5472259" y="2482583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6" name="object 20">
            <a:extLst>
              <a:ext uri="{FF2B5EF4-FFF2-40B4-BE49-F238E27FC236}">
                <a16:creationId xmlns:a16="http://schemas.microsoft.com/office/drawing/2014/main" id="{8E45030C-3F40-4B17-8FC1-809507F62E38}"/>
              </a:ext>
            </a:extLst>
          </p:cNvPr>
          <p:cNvSpPr/>
          <p:nvPr/>
        </p:nvSpPr>
        <p:spPr>
          <a:xfrm>
            <a:off x="5471037" y="2747941"/>
            <a:ext cx="28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7" name="object 20">
            <a:extLst>
              <a:ext uri="{FF2B5EF4-FFF2-40B4-BE49-F238E27FC236}">
                <a16:creationId xmlns:a16="http://schemas.microsoft.com/office/drawing/2014/main" id="{5414D553-3B6F-4E4F-A7D5-8D75F6A38932}"/>
              </a:ext>
            </a:extLst>
          </p:cNvPr>
          <p:cNvSpPr/>
          <p:nvPr/>
        </p:nvSpPr>
        <p:spPr>
          <a:xfrm>
            <a:off x="5469821" y="3033672"/>
            <a:ext cx="64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8" name="object 20">
            <a:extLst>
              <a:ext uri="{FF2B5EF4-FFF2-40B4-BE49-F238E27FC236}">
                <a16:creationId xmlns:a16="http://schemas.microsoft.com/office/drawing/2014/main" id="{7557E258-60D8-4C1C-A64F-B0E59C737DC5}"/>
              </a:ext>
            </a:extLst>
          </p:cNvPr>
          <p:cNvSpPr/>
          <p:nvPr/>
        </p:nvSpPr>
        <p:spPr>
          <a:xfrm>
            <a:off x="5469823" y="3307956"/>
            <a:ext cx="50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9" name="object 20">
            <a:extLst>
              <a:ext uri="{FF2B5EF4-FFF2-40B4-BE49-F238E27FC236}">
                <a16:creationId xmlns:a16="http://schemas.microsoft.com/office/drawing/2014/main" id="{304F24A1-0CE2-4CAF-BA00-1D2427BE4F9F}"/>
              </a:ext>
            </a:extLst>
          </p:cNvPr>
          <p:cNvSpPr/>
          <p:nvPr/>
        </p:nvSpPr>
        <p:spPr>
          <a:xfrm>
            <a:off x="5469822" y="3590615"/>
            <a:ext cx="97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5" name="object 20">
            <a:extLst>
              <a:ext uri="{FF2B5EF4-FFF2-40B4-BE49-F238E27FC236}">
                <a16:creationId xmlns:a16="http://schemas.microsoft.com/office/drawing/2014/main" id="{3F366784-A7BF-4BED-9FE3-43695E826E25}"/>
              </a:ext>
            </a:extLst>
          </p:cNvPr>
          <p:cNvSpPr/>
          <p:nvPr/>
        </p:nvSpPr>
        <p:spPr>
          <a:xfrm>
            <a:off x="5469823" y="3850225"/>
            <a:ext cx="82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8" name="object 13">
            <a:extLst>
              <a:ext uri="{FF2B5EF4-FFF2-40B4-BE49-F238E27FC236}">
                <a16:creationId xmlns:a16="http://schemas.microsoft.com/office/drawing/2014/main" id="{BB6AD616-4625-499B-8641-1CD3C509C690}"/>
              </a:ext>
            </a:extLst>
          </p:cNvPr>
          <p:cNvSpPr txBox="1"/>
          <p:nvPr/>
        </p:nvSpPr>
        <p:spPr>
          <a:xfrm>
            <a:off x="202910" y="4690693"/>
            <a:ext cx="6650634" cy="2015488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304165" indent="-143510">
              <a:buChar char="•"/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Местные производители текстильной продукции могут получить выгоду от: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Стабильной экономической и политической ситуации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Доступности квалифицированной и неквалифицированной рабочей силы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Развития существующей инфраструктуры и распределительных сетей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Развитие инфраструктуры за счет государства*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Стимулы: Свободные экономические зоны предлагают налоговые льготы на землю, налог на прибыль предприятий, воду.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179" name="Picture 2" descr="Китай ">
            <a:extLst>
              <a:ext uri="{FF2B5EF4-FFF2-40B4-BE49-F238E27FC236}">
                <a16:creationId xmlns:a16="http://schemas.microsoft.com/office/drawing/2014/main" id="{A032622F-3270-486D-ABE5-DA119B272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5" y="2173477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14" descr="Узбекистан ">
            <a:extLst>
              <a:ext uri="{FF2B5EF4-FFF2-40B4-BE49-F238E27FC236}">
                <a16:creationId xmlns:a16="http://schemas.microsoft.com/office/drawing/2014/main" id="{87CCF448-BD9A-4495-B656-CC94E9260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5" y="4108463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" name="object 20">
            <a:extLst>
              <a:ext uri="{FF2B5EF4-FFF2-40B4-BE49-F238E27FC236}">
                <a16:creationId xmlns:a16="http://schemas.microsoft.com/office/drawing/2014/main" id="{3424CB44-FF90-4038-AD3D-FE478B84150F}"/>
              </a:ext>
            </a:extLst>
          </p:cNvPr>
          <p:cNvSpPr/>
          <p:nvPr/>
        </p:nvSpPr>
        <p:spPr>
          <a:xfrm>
            <a:off x="4152338" y="4127546"/>
            <a:ext cx="193162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2" name="object 20">
            <a:extLst>
              <a:ext uri="{FF2B5EF4-FFF2-40B4-BE49-F238E27FC236}">
                <a16:creationId xmlns:a16="http://schemas.microsoft.com/office/drawing/2014/main" id="{271682EB-578A-482E-9576-5E19F06BA440}"/>
              </a:ext>
            </a:extLst>
          </p:cNvPr>
          <p:cNvSpPr/>
          <p:nvPr/>
        </p:nvSpPr>
        <p:spPr>
          <a:xfrm>
            <a:off x="5469821" y="4123602"/>
            <a:ext cx="18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83" name="Picture 12">
            <a:extLst>
              <a:ext uri="{FF2B5EF4-FFF2-40B4-BE49-F238E27FC236}">
                <a16:creationId xmlns:a16="http://schemas.microsoft.com/office/drawing/2014/main" id="{C6437047-B293-4AE6-82E5-2EDFE6161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3" b="7953"/>
          <a:stretch/>
        </p:blipFill>
        <p:spPr bwMode="auto">
          <a:xfrm>
            <a:off x="210833" y="3312217"/>
            <a:ext cx="206984" cy="17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" name="Picture 2" descr="Round icon. Illustration of flag of Germany">
            <a:extLst>
              <a:ext uri="{FF2B5EF4-FFF2-40B4-BE49-F238E27FC236}">
                <a16:creationId xmlns:a16="http://schemas.microsoft.com/office/drawing/2014/main" id="{217694C6-36A0-4AD5-B45E-0051AD84E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292" b="94271" l="9804" r="91667">
                        <a14:foregroundMark x1="91667" y1="48958" x2="91667" y2="48958"/>
                        <a14:foregroundMark x1="51471" y1="90625" x2="51471" y2="90625"/>
                        <a14:foregroundMark x1="50980" y1="94271" x2="50980" y2="94271"/>
                        <a14:foregroundMark x1="9804" y1="51563" x2="9804" y2="51563"/>
                        <a14:foregroundMark x1="47549" y1="7292" x2="47549" y2="7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3" y="3567058"/>
            <a:ext cx="206984" cy="1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4">
            <a:extLst>
              <a:ext uri="{FF2B5EF4-FFF2-40B4-BE49-F238E27FC236}">
                <a16:creationId xmlns:a16="http://schemas.microsoft.com/office/drawing/2014/main" id="{25637840-BFEA-40D0-AEC6-6E760BBFB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6921" y="3819482"/>
            <a:ext cx="194808" cy="1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" name="object 20">
            <a:extLst>
              <a:ext uri="{FF2B5EF4-FFF2-40B4-BE49-F238E27FC236}">
                <a16:creationId xmlns:a16="http://schemas.microsoft.com/office/drawing/2014/main" id="{9F002EA5-E8DE-4988-A589-E33D46728B10}"/>
              </a:ext>
            </a:extLst>
          </p:cNvPr>
          <p:cNvSpPr/>
          <p:nvPr/>
        </p:nvSpPr>
        <p:spPr>
          <a:xfrm>
            <a:off x="1664791" y="4129556"/>
            <a:ext cx="7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7" name="object 20">
            <a:extLst>
              <a:ext uri="{FF2B5EF4-FFF2-40B4-BE49-F238E27FC236}">
                <a16:creationId xmlns:a16="http://schemas.microsoft.com/office/drawing/2014/main" id="{7A9599D8-220A-444F-86BB-3ABE028CE1BB}"/>
              </a:ext>
            </a:extLst>
          </p:cNvPr>
          <p:cNvSpPr/>
          <p:nvPr/>
        </p:nvSpPr>
        <p:spPr>
          <a:xfrm>
            <a:off x="2834314" y="2493973"/>
            <a:ext cx="396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88" name="Picture 2">
            <a:extLst>
              <a:ext uri="{FF2B5EF4-FFF2-40B4-BE49-F238E27FC236}">
                <a16:creationId xmlns:a16="http://schemas.microsoft.com/office/drawing/2014/main" id="{AD59642A-9819-46A9-8155-78F8B488F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" r="290"/>
          <a:stretch/>
        </p:blipFill>
        <p:spPr bwMode="auto">
          <a:xfrm>
            <a:off x="230217" y="2723745"/>
            <a:ext cx="168217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" name="Picture 4">
            <a:extLst>
              <a:ext uri="{FF2B5EF4-FFF2-40B4-BE49-F238E27FC236}">
                <a16:creationId xmlns:a16="http://schemas.microsoft.com/office/drawing/2014/main" id="{34C32F74-5F56-4346-8BF1-69C663DCB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" b="469"/>
          <a:stretch/>
        </p:blipFill>
        <p:spPr bwMode="auto">
          <a:xfrm>
            <a:off x="228924" y="3017981"/>
            <a:ext cx="170802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" name="Picture 8">
            <a:extLst>
              <a:ext uri="{FF2B5EF4-FFF2-40B4-BE49-F238E27FC236}">
                <a16:creationId xmlns:a16="http://schemas.microsoft.com/office/drawing/2014/main" id="{7E3D6DBE-46FD-4CF8-9CF9-7878F1E22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" r="63"/>
          <a:stretch/>
        </p:blipFill>
        <p:spPr bwMode="auto">
          <a:xfrm>
            <a:off x="229832" y="2450002"/>
            <a:ext cx="168987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" name="object 20">
            <a:extLst>
              <a:ext uri="{FF2B5EF4-FFF2-40B4-BE49-F238E27FC236}">
                <a16:creationId xmlns:a16="http://schemas.microsoft.com/office/drawing/2014/main" id="{867454D0-3695-4A36-949C-0470D8669A7C}"/>
              </a:ext>
            </a:extLst>
          </p:cNvPr>
          <p:cNvSpPr/>
          <p:nvPr/>
        </p:nvSpPr>
        <p:spPr>
          <a:xfrm>
            <a:off x="2839665" y="3566868"/>
            <a:ext cx="331474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92" name="Picture 6">
            <a:extLst>
              <a:ext uri="{FF2B5EF4-FFF2-40B4-BE49-F238E27FC236}">
                <a16:creationId xmlns:a16="http://schemas.microsoft.com/office/drawing/2014/main" id="{B99DB26F-FBB8-4974-97FF-0AD5F4318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TextBox 192">
            <a:extLst>
              <a:ext uri="{FF2B5EF4-FFF2-40B4-BE49-F238E27FC236}">
                <a16:creationId xmlns:a16="http://schemas.microsoft.com/office/drawing/2014/main" id="{78B1E669-484D-4DB0-B63D-F94C30F68418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94" name="Овал 193">
            <a:extLst>
              <a:ext uri="{FF2B5EF4-FFF2-40B4-BE49-F238E27FC236}">
                <a16:creationId xmlns:a16="http://schemas.microsoft.com/office/drawing/2014/main" id="{8846E244-B641-4D16-A83B-D58B7852B082}"/>
              </a:ext>
            </a:extLst>
          </p:cNvPr>
          <p:cNvSpPr/>
          <p:nvPr/>
        </p:nvSpPr>
        <p:spPr>
          <a:xfrm>
            <a:off x="9484781" y="1226625"/>
            <a:ext cx="648000" cy="6480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Овал 194">
            <a:extLst>
              <a:ext uri="{FF2B5EF4-FFF2-40B4-BE49-F238E27FC236}">
                <a16:creationId xmlns:a16="http://schemas.microsoft.com/office/drawing/2014/main" id="{749A52B3-645E-4FC7-872A-08B2B835ED26}"/>
              </a:ext>
            </a:extLst>
          </p:cNvPr>
          <p:cNvSpPr/>
          <p:nvPr/>
        </p:nvSpPr>
        <p:spPr>
          <a:xfrm>
            <a:off x="6780316" y="1226625"/>
            <a:ext cx="648000" cy="648000"/>
          </a:xfrm>
          <a:prstGeom prst="ellipse">
            <a:avLst/>
          </a:prstGeom>
          <a:blipFill>
            <a:blip r:embed="rId1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object 31">
            <a:extLst>
              <a:ext uri="{FF2B5EF4-FFF2-40B4-BE49-F238E27FC236}">
                <a16:creationId xmlns:a16="http://schemas.microsoft.com/office/drawing/2014/main" id="{D35F4FEF-6EF1-42F5-BF81-88F721F926C6}"/>
              </a:ext>
            </a:extLst>
          </p:cNvPr>
          <p:cNvSpPr txBox="1"/>
          <p:nvPr/>
        </p:nvSpPr>
        <p:spPr>
          <a:xfrm>
            <a:off x="7489042" y="1114959"/>
            <a:ext cx="1876714" cy="982319"/>
          </a:xfrm>
          <a:prstGeom prst="rect">
            <a:avLst/>
          </a:prstGeom>
          <a:ln>
            <a:solidFill>
              <a:srgbClr val="CCEBEE"/>
            </a:solidFill>
          </a:ln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Соглашение GSP+ позволяет экспортировать в ЕС по сниженным или нулевым тарифам 6 200 наименований товаров.</a:t>
            </a:r>
            <a:endParaRPr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97" name="object 31">
            <a:extLst>
              <a:ext uri="{FF2B5EF4-FFF2-40B4-BE49-F238E27FC236}">
                <a16:creationId xmlns:a16="http://schemas.microsoft.com/office/drawing/2014/main" id="{3F578726-A963-469C-A2B6-C8FF75232A47}"/>
              </a:ext>
            </a:extLst>
          </p:cNvPr>
          <p:cNvSpPr txBox="1"/>
          <p:nvPr/>
        </p:nvSpPr>
        <p:spPr>
          <a:xfrm>
            <a:off x="10185313" y="1105434"/>
            <a:ext cx="1880615" cy="820736"/>
          </a:xfrm>
          <a:prstGeom prst="rect">
            <a:avLst/>
          </a:prstGeom>
          <a:ln>
            <a:solidFill>
              <a:srgbClr val="CCEBEE"/>
            </a:solidFill>
          </a:ln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Соглашение о свободной торговле СНГ создает более интегрированный и открытый рынок со странами СНГ.</a:t>
            </a:r>
            <a:endParaRPr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01A23144-D6F3-461A-BFC2-1EC7657CCA83}"/>
              </a:ext>
            </a:extLst>
          </p:cNvPr>
          <p:cNvSpPr txBox="1"/>
          <p:nvPr/>
        </p:nvSpPr>
        <p:spPr>
          <a:xfrm>
            <a:off x="6576917" y="666150"/>
            <a:ext cx="2548558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Торговые соглашения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199" name="Схема 198">
            <a:extLst>
              <a:ext uri="{FF2B5EF4-FFF2-40B4-BE49-F238E27FC236}">
                <a16:creationId xmlns:a16="http://schemas.microsoft.com/office/drawing/2014/main" id="{449205BA-20B4-42DF-A4BD-4978E9EE9A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1562220"/>
              </p:ext>
            </p:extLst>
          </p:nvPr>
        </p:nvGraphicFramePr>
        <p:xfrm>
          <a:off x="7356843" y="4491858"/>
          <a:ext cx="4655257" cy="2369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201" name="Рисунок 200">
            <a:extLst>
              <a:ext uri="{FF2B5EF4-FFF2-40B4-BE49-F238E27FC236}">
                <a16:creationId xmlns:a16="http://schemas.microsoft.com/office/drawing/2014/main" id="{D8D8AEF8-241B-4137-8EA7-2F883A07C79F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1" y="4787552"/>
            <a:ext cx="382138" cy="382138"/>
          </a:xfrm>
          <a:prstGeom prst="rect">
            <a:avLst/>
          </a:prstGeom>
        </p:spPr>
      </p:pic>
      <p:pic>
        <p:nvPicPr>
          <p:cNvPr id="202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0DC823DC-26AE-4CE3-BC00-9774C7006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727" y="5451149"/>
            <a:ext cx="414700" cy="4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" name="Picture 6" descr="Рабочие ">
            <a:extLst>
              <a:ext uri="{FF2B5EF4-FFF2-40B4-BE49-F238E27FC236}">
                <a16:creationId xmlns:a16="http://schemas.microsoft.com/office/drawing/2014/main" id="{197B6FBE-CF7D-4E34-9198-583E4BC0A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242" y="6193943"/>
            <a:ext cx="390050" cy="39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" name="TextBox 203">
            <a:extLst>
              <a:ext uri="{FF2B5EF4-FFF2-40B4-BE49-F238E27FC236}">
                <a16:creationId xmlns:a16="http://schemas.microsoft.com/office/drawing/2014/main" id="{42E5AFF6-DF2B-436D-8CF8-867B5EFFC7DE}"/>
              </a:ext>
            </a:extLst>
          </p:cNvPr>
          <p:cNvSpPr txBox="1"/>
          <p:nvPr/>
        </p:nvSpPr>
        <p:spPr>
          <a:xfrm>
            <a:off x="6679274" y="4150355"/>
            <a:ext cx="5512726" cy="35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3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в текстильной промышленности</a:t>
            </a:r>
            <a:endParaRPr lang="en-US" sz="1300" b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05" name="object 2">
            <a:extLst>
              <a:ext uri="{FF2B5EF4-FFF2-40B4-BE49-F238E27FC236}">
                <a16:creationId xmlns:a16="http://schemas.microsoft.com/office/drawing/2014/main" id="{87949B08-470A-4DDC-98DC-698B06041FA3}"/>
              </a:ext>
            </a:extLst>
          </p:cNvPr>
          <p:cNvSpPr/>
          <p:nvPr/>
        </p:nvSpPr>
        <p:spPr>
          <a:xfrm>
            <a:off x="6940718" y="4222873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 стратегическом международном логистическом коридоре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65" name="Picture 6">
            <a:extLst>
              <a:ext uri="{FF2B5EF4-FFF2-40B4-BE49-F238E27FC236}">
                <a16:creationId xmlns:a16="http://schemas.microsoft.com/office/drawing/2014/main" id="{FE649810-4D2E-4A1B-9846-628A8065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70553569-BAA9-4FBC-8C48-1A0E209B2AA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584468"/>
            <a:ext cx="2702987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90 стран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Разнообразный выбор из 59 перевозчиков в аэропорту Узбекистана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11 аэропортов по всей стране, основные аэропорты — Ташкент, Самарканд и Бухара</a:t>
            </a:r>
            <a:endParaRPr lang="en-US"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206681" y="52299"/>
            <a:ext cx="102707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Отличное воздушное сообщение с Ташкентом и другими аэропортами Узбекистана и мира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1AD1002C-3A32-4CC5-9B87-7FD359C53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01F03-7193-4947-8CD5-032451DC54D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3491</TotalTime>
  <Words>628</Words>
  <Application>Microsoft Office PowerPoint</Application>
  <PresentationFormat>Широкоэкранный</PresentationFormat>
  <Paragraphs>161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Мийрбек Джапаков</cp:lastModifiedBy>
  <cp:revision>182</cp:revision>
  <dcterms:created xsi:type="dcterms:W3CDTF">2024-07-25T07:55:13Z</dcterms:created>
  <dcterms:modified xsi:type="dcterms:W3CDTF">2025-04-28T08:18:51Z</dcterms:modified>
</cp:coreProperties>
</file>