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5F"/>
    <a:srgbClr val="5BC4BF"/>
    <a:srgbClr val="A6A6A6"/>
    <a:srgbClr val="598497"/>
    <a:srgbClr val="3C6E85"/>
    <a:srgbClr val="2C637B"/>
    <a:srgbClr val="CCEBEE"/>
    <a:srgbClr val="8FD7CD"/>
    <a:srgbClr val="779FC4"/>
    <a:srgbClr val="317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265" autoAdjust="0"/>
  </p:normalViewPr>
  <p:slideViewPr>
    <p:cSldViewPr snapToGrid="0">
      <p:cViewPr varScale="1">
        <p:scale>
          <a:sx n="122" d="100"/>
          <a:sy n="122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Data" Target="../diagrams/data1.xml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1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diagramLayout" Target="../diagrams/layout2.xml"/><Relationship Id="rId18" Type="http://schemas.openxmlformats.org/officeDocument/2006/relationships/image" Target="../media/image23.png"/><Relationship Id="rId3" Type="http://schemas.openxmlformats.org/officeDocument/2006/relationships/image" Target="../media/image14.png"/><Relationship Id="rId21" Type="http://schemas.openxmlformats.org/officeDocument/2006/relationships/image" Target="../media/image25.png"/><Relationship Id="rId7" Type="http://schemas.microsoft.com/office/2007/relationships/hdphoto" Target="../media/hdphoto2.wdp"/><Relationship Id="rId12" Type="http://schemas.openxmlformats.org/officeDocument/2006/relationships/diagramData" Target="../diagrams/data2.xm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20.png"/><Relationship Id="rId19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3">
            <a:extLst>
              <a:ext uri="{FF2B5EF4-FFF2-40B4-BE49-F238E27FC236}">
                <a16:creationId xmlns:a16="http://schemas.microsoft.com/office/drawing/2014/main" id="{5702D36D-1840-44A3-B890-4425C4648FAC}"/>
              </a:ext>
            </a:extLst>
          </p:cNvPr>
          <p:cNvSpPr/>
          <p:nvPr/>
        </p:nvSpPr>
        <p:spPr>
          <a:xfrm>
            <a:off x="4525264" y="833743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6" name="object 5">
            <a:extLst>
              <a:ext uri="{FF2B5EF4-FFF2-40B4-BE49-F238E27FC236}">
                <a16:creationId xmlns:a16="http://schemas.microsoft.com/office/drawing/2014/main" id="{F7A3060A-A476-43F7-918C-61FC8568755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05DA0671-97A2-47AF-8C93-18F7791670EE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1" name="object 7">
              <a:extLst>
                <a:ext uri="{FF2B5EF4-FFF2-40B4-BE49-F238E27FC236}">
                  <a16:creationId xmlns:a16="http://schemas.microsoft.com/office/drawing/2014/main" id="{051DD678-1FDE-415A-A99F-CDFB1F389C2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254967" y="198418"/>
            <a:ext cx="7907694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швейных машин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20726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 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швейных машин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37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  <a:cs typeface="Arial MT"/>
              </a:rPr>
              <a:t>Обзор проекта</a:t>
            </a:r>
            <a:endParaRPr lang="ru-RU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4984141" y="2942224"/>
            <a:ext cx="1171627" cy="348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5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Закупка</a:t>
            </a:r>
          </a:p>
          <a:p>
            <a:pPr marL="12701" algn="ctr">
              <a:spcBef>
                <a:spcPts val="100"/>
              </a:spcBef>
            </a:pPr>
            <a:r>
              <a:rPr lang="ru-RU" sz="105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компонентов</a:t>
            </a:r>
            <a:endParaRPr sz="105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327510" y="2942224"/>
            <a:ext cx="1349324" cy="3359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Проектирование и инжиниринг</a:t>
            </a:r>
            <a:endParaRPr lang="en-US" sz="105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7780561" y="2861433"/>
            <a:ext cx="1265270" cy="49757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5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Изготовление компонентов и сборка</a:t>
            </a:r>
            <a:endParaRPr sz="105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540310" y="2861433"/>
            <a:ext cx="1349324" cy="49757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5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Отделка, контроль качества и упаковка</a:t>
            </a:r>
            <a:endParaRPr lang="en-US" sz="105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8213707" y="363541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9079355" y="5450415"/>
            <a:ext cx="253283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</a:rPr>
              <a:t>Зависимость внутреннего рынка от импортной техники: 450 тыс. ед. в 2023 г.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062085" y="4877061"/>
            <a:ext cx="134302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8290560" y="5434701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290560" y="399405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161715" y="3928587"/>
            <a:ext cx="3744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161715" y="4632556"/>
            <a:ext cx="3744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905327" y="976290"/>
            <a:ext cx="713427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производственное предприятие с производственной мощностью 100 тыс. единиц швейных машин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905327" y="1586179"/>
            <a:ext cx="490176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швейных машин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290560" y="4735921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435" y="4827119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10" y="4014700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F9776F-83EB-402F-A66A-02F10732337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5533833"/>
            <a:ext cx="337666" cy="337666"/>
          </a:xfrm>
          <a:prstGeom prst="rect">
            <a:avLst/>
          </a:prstGeom>
        </p:spPr>
      </p:pic>
      <p:grpSp>
        <p:nvGrpSpPr>
          <p:cNvPr id="57" name="object 10">
            <a:extLst>
              <a:ext uri="{FF2B5EF4-FFF2-40B4-BE49-F238E27FC236}">
                <a16:creationId xmlns:a16="http://schemas.microsoft.com/office/drawing/2014/main" id="{F1B5C616-B2A4-48E1-B04D-ADF0F2051DC6}"/>
              </a:ext>
            </a:extLst>
          </p:cNvPr>
          <p:cNvGrpSpPr/>
          <p:nvPr/>
        </p:nvGrpSpPr>
        <p:grpSpPr>
          <a:xfrm>
            <a:off x="4909969" y="1913490"/>
            <a:ext cx="6883939" cy="941879"/>
            <a:chOff x="572602" y="5171503"/>
            <a:chExt cx="6193831" cy="895272"/>
          </a:xfrm>
        </p:grpSpPr>
        <p:pic>
          <p:nvPicPr>
            <p:cNvPr id="58" name="object 11">
              <a:extLst>
                <a:ext uri="{FF2B5EF4-FFF2-40B4-BE49-F238E27FC236}">
                  <a16:creationId xmlns:a16="http://schemas.microsoft.com/office/drawing/2014/main" id="{E11EC9B5-961D-4910-8B67-61B3C50DA130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2" r="7802"/>
            <a:stretch/>
          </p:blipFill>
          <p:spPr>
            <a:xfrm>
              <a:off x="1810738" y="5171503"/>
              <a:ext cx="1261094" cy="887298"/>
            </a:xfrm>
            <a:prstGeom prst="flowChartOffpageConnector">
              <a:avLst/>
            </a:prstGeom>
          </p:spPr>
        </p:pic>
        <p:pic>
          <p:nvPicPr>
            <p:cNvPr id="70" name="object 12">
              <a:extLst>
                <a:ext uri="{FF2B5EF4-FFF2-40B4-BE49-F238E27FC236}">
                  <a16:creationId xmlns:a16="http://schemas.microsoft.com/office/drawing/2014/main" id="{1497A7BF-117E-406D-B7F5-771817359D3A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" b="3333"/>
            <a:stretch/>
          </p:blipFill>
          <p:spPr>
            <a:xfrm>
              <a:off x="572602" y="5171503"/>
              <a:ext cx="1199869" cy="887298"/>
            </a:xfrm>
            <a:prstGeom prst="flowChartOffpageConnector">
              <a:avLst/>
            </a:prstGeom>
          </p:spPr>
        </p:pic>
        <p:pic>
          <p:nvPicPr>
            <p:cNvPr id="71" name="object 13">
              <a:extLst>
                <a:ext uri="{FF2B5EF4-FFF2-40B4-BE49-F238E27FC236}">
                  <a16:creationId xmlns:a16="http://schemas.microsoft.com/office/drawing/2014/main" id="{B5900D09-45D5-4D96-898E-DBA2DB2056A7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0417" y="5171503"/>
              <a:ext cx="1259247" cy="887298"/>
            </a:xfrm>
            <a:prstGeom prst="flowChartOffpageConnector">
              <a:avLst/>
            </a:prstGeom>
          </p:spPr>
        </p:pic>
        <p:pic>
          <p:nvPicPr>
            <p:cNvPr id="72" name="object 14">
              <a:extLst>
                <a:ext uri="{FF2B5EF4-FFF2-40B4-BE49-F238E27FC236}">
                  <a16:creationId xmlns:a16="http://schemas.microsoft.com/office/drawing/2014/main" id="{F93B4945-2C21-42F4-A011-41B67376EAFB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" b="74"/>
            <a:stretch/>
          </p:blipFill>
          <p:spPr>
            <a:xfrm>
              <a:off x="4347920" y="5171503"/>
              <a:ext cx="1261737" cy="887298"/>
            </a:xfrm>
            <a:prstGeom prst="flowChartOffpageConnector">
              <a:avLst/>
            </a:prstGeom>
          </p:spPr>
        </p:pic>
        <p:pic>
          <p:nvPicPr>
            <p:cNvPr id="73" name="object 15">
              <a:extLst>
                <a:ext uri="{FF2B5EF4-FFF2-40B4-BE49-F238E27FC236}">
                  <a16:creationId xmlns:a16="http://schemas.microsoft.com/office/drawing/2014/main" id="{F62415F9-CA1B-4969-AC1D-F3B483F11BBD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22971" y="5179477"/>
              <a:ext cx="1143462" cy="887298"/>
            </a:xfrm>
            <a:prstGeom prst="flowChartOffpageConnector">
              <a:avLst/>
            </a:prstGeom>
          </p:spPr>
        </p:pic>
      </p:grpSp>
      <p:sp>
        <p:nvSpPr>
          <p:cNvPr id="75" name="object 56">
            <a:extLst>
              <a:ext uri="{FF2B5EF4-FFF2-40B4-BE49-F238E27FC236}">
                <a16:creationId xmlns:a16="http://schemas.microsoft.com/office/drawing/2014/main" id="{1AF935E8-508D-4954-9A6F-EE8D0D3BABCB}"/>
              </a:ext>
            </a:extLst>
          </p:cNvPr>
          <p:cNvSpPr/>
          <p:nvPr/>
        </p:nvSpPr>
        <p:spPr>
          <a:xfrm>
            <a:off x="8161715" y="5365195"/>
            <a:ext cx="3744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6" name="object 27">
            <a:extLst>
              <a:ext uri="{FF2B5EF4-FFF2-40B4-BE49-F238E27FC236}">
                <a16:creationId xmlns:a16="http://schemas.microsoft.com/office/drawing/2014/main" id="{2873AD5B-1F87-4D5B-8A26-BB8769781DD1}"/>
              </a:ext>
            </a:extLst>
          </p:cNvPr>
          <p:cNvSpPr txBox="1"/>
          <p:nvPr/>
        </p:nvSpPr>
        <p:spPr>
          <a:xfrm>
            <a:off x="9063261" y="2942224"/>
            <a:ext cx="1563284" cy="3359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5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Сборка (рама к основной части)</a:t>
            </a:r>
            <a:endParaRPr sz="105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402656-81D8-44C8-9E44-CCEC2B9FE5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77" y="3427860"/>
            <a:ext cx="3001865" cy="3001865"/>
          </a:xfrm>
          <a:prstGeom prst="rect">
            <a:avLst/>
          </a:prstGeom>
        </p:spPr>
      </p:pic>
      <p:pic>
        <p:nvPicPr>
          <p:cNvPr id="42" name="Picture 6">
            <a:extLst>
              <a:ext uri="{FF2B5EF4-FFF2-40B4-BE49-F238E27FC236}">
                <a16:creationId xmlns:a16="http://schemas.microsoft.com/office/drawing/2014/main" id="{F02D3741-C905-4BDD-951C-F1A300035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44" y="79138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66">
            <a:extLst>
              <a:ext uri="{FF2B5EF4-FFF2-40B4-BE49-F238E27FC236}">
                <a16:creationId xmlns:a16="http://schemas.microsoft.com/office/drawing/2014/main" id="{DFE5C75F-AD43-45A3-8A66-89CBF6ADFA91}"/>
              </a:ext>
            </a:extLst>
          </p:cNvPr>
          <p:cNvSpPr txBox="1"/>
          <p:nvPr/>
        </p:nvSpPr>
        <p:spPr>
          <a:xfrm>
            <a:off x="9853139" y="36545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44" name="object 24">
            <a:extLst>
              <a:ext uri="{FF2B5EF4-FFF2-40B4-BE49-F238E27FC236}">
                <a16:creationId xmlns:a16="http://schemas.microsoft.com/office/drawing/2014/main" id="{389F44CF-9430-479E-ABC9-9EC066FF65E4}"/>
              </a:ext>
            </a:extLst>
          </p:cNvPr>
          <p:cNvSpPr txBox="1"/>
          <p:nvPr/>
        </p:nvSpPr>
        <p:spPr>
          <a:xfrm>
            <a:off x="711643" y="5577314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45" name="object 24">
            <a:extLst>
              <a:ext uri="{FF2B5EF4-FFF2-40B4-BE49-F238E27FC236}">
                <a16:creationId xmlns:a16="http://schemas.microsoft.com/office/drawing/2014/main" id="{8404EF21-8290-4318-8716-60E5054DCF47}"/>
              </a:ext>
            </a:extLst>
          </p:cNvPr>
          <p:cNvSpPr txBox="1"/>
          <p:nvPr/>
        </p:nvSpPr>
        <p:spPr>
          <a:xfrm>
            <a:off x="277662" y="2071399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46" name="Схема 45">
            <a:extLst>
              <a:ext uri="{FF2B5EF4-FFF2-40B4-BE49-F238E27FC236}">
                <a16:creationId xmlns:a16="http://schemas.microsoft.com/office/drawing/2014/main" id="{FD040D36-BB91-418D-A294-11222EA5E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552023"/>
              </p:ext>
            </p:extLst>
          </p:nvPr>
        </p:nvGraphicFramePr>
        <p:xfrm>
          <a:off x="210292" y="3757823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7" name="Picture 2" descr="Fire ">
            <a:extLst>
              <a:ext uri="{FF2B5EF4-FFF2-40B4-BE49-F238E27FC236}">
                <a16:creationId xmlns:a16="http://schemas.microsoft.com/office/drawing/2014/main" id="{E3BD3C69-7A7A-466B-9B93-4582013E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0" y="5872323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8841D8D-03AA-488A-975A-21172BC8A925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840" y="6159667"/>
            <a:ext cx="252000" cy="252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E8BB570-718B-4F54-A565-F861CECD51CD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091" y="6455764"/>
            <a:ext cx="252000" cy="252000"/>
          </a:xfrm>
          <a:prstGeom prst="rect">
            <a:avLst/>
          </a:prstGeom>
        </p:spPr>
      </p:pic>
      <p:sp>
        <p:nvSpPr>
          <p:cNvPr id="51" name="object 35">
            <a:extLst>
              <a:ext uri="{FF2B5EF4-FFF2-40B4-BE49-F238E27FC236}">
                <a16:creationId xmlns:a16="http://schemas.microsoft.com/office/drawing/2014/main" id="{8988F610-5B97-4EA6-B58C-84327CE375DC}"/>
              </a:ext>
            </a:extLst>
          </p:cNvPr>
          <p:cNvSpPr txBox="1"/>
          <p:nvPr/>
        </p:nvSpPr>
        <p:spPr>
          <a:xfrm>
            <a:off x="9079355" y="3991259"/>
            <a:ext cx="2663052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текстильное производство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59280" y="2084400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">
            <a:extLst>
              <a:ext uri="{FF2B5EF4-FFF2-40B4-BE49-F238E27FC236}">
                <a16:creationId xmlns:a16="http://schemas.microsoft.com/office/drawing/2014/main" id="{EF2043C0-D4B1-461B-A113-9AE5C4ECEF6C}"/>
              </a:ext>
            </a:extLst>
          </p:cNvPr>
          <p:cNvSpPr/>
          <p:nvPr/>
        </p:nvSpPr>
        <p:spPr>
          <a:xfrm>
            <a:off x="7059280" y="2084400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22" name="Graphic 4">
            <a:extLst>
              <a:ext uri="{FF2B5EF4-FFF2-40B4-BE49-F238E27FC236}">
                <a16:creationId xmlns:a16="http://schemas.microsoft.com/office/drawing/2014/main" id="{0114375E-2BBB-4493-A186-8522D1327349}"/>
              </a:ext>
            </a:extLst>
          </p:cNvPr>
          <p:cNvGrpSpPr/>
          <p:nvPr/>
        </p:nvGrpSpPr>
        <p:grpSpPr>
          <a:xfrm>
            <a:off x="8109891" y="2297442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389B5F59-F2AD-4E51-BEFC-96C6D849D3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7">
              <a:extLst>
                <a:ext uri="{FF2B5EF4-FFF2-40B4-BE49-F238E27FC236}">
                  <a16:creationId xmlns:a16="http://schemas.microsoft.com/office/drawing/2014/main" id="{59FBA7F4-8D8D-4C7C-8CE0-B3614DF41F8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8">
              <a:extLst>
                <a:ext uri="{FF2B5EF4-FFF2-40B4-BE49-F238E27FC236}">
                  <a16:creationId xmlns:a16="http://schemas.microsoft.com/office/drawing/2014/main" id="{B94FEA92-636C-4B66-9B29-FB45F82A5B7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D9A2D561-E1F3-46B1-913C-598B0D3A34E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8" name="Freeform: Shape 10">
              <a:extLst>
                <a:ext uri="{FF2B5EF4-FFF2-40B4-BE49-F238E27FC236}">
                  <a16:creationId xmlns:a16="http://schemas.microsoft.com/office/drawing/2014/main" id="{64A2F716-8B7D-4F37-A139-AA85C4289D6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1">
              <a:extLst>
                <a:ext uri="{FF2B5EF4-FFF2-40B4-BE49-F238E27FC236}">
                  <a16:creationId xmlns:a16="http://schemas.microsoft.com/office/drawing/2014/main" id="{3EBA8780-2C1C-4695-8D7B-66C83BFADEF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351AAF82-418B-4676-93B3-8784B38BE06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3">
              <a:extLst>
                <a:ext uri="{FF2B5EF4-FFF2-40B4-BE49-F238E27FC236}">
                  <a16:creationId xmlns:a16="http://schemas.microsoft.com/office/drawing/2014/main" id="{DF0661C9-6086-4CA1-AFE4-0B89FD606F86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AD5D299-603F-4DA0-A657-19C99031372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15">
              <a:extLst>
                <a:ext uri="{FF2B5EF4-FFF2-40B4-BE49-F238E27FC236}">
                  <a16:creationId xmlns:a16="http://schemas.microsoft.com/office/drawing/2014/main" id="{84CA22AA-C1B8-462B-9F07-7293DAD7A95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6">
              <a:extLst>
                <a:ext uri="{FF2B5EF4-FFF2-40B4-BE49-F238E27FC236}">
                  <a16:creationId xmlns:a16="http://schemas.microsoft.com/office/drawing/2014/main" id="{E1DBFCF6-2CCB-4895-9BE0-F5174B53E0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7">
              <a:extLst>
                <a:ext uri="{FF2B5EF4-FFF2-40B4-BE49-F238E27FC236}">
                  <a16:creationId xmlns:a16="http://schemas.microsoft.com/office/drawing/2014/main" id="{E202D799-8ED8-4956-857E-D685F8D852DB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8">
              <a:extLst>
                <a:ext uri="{FF2B5EF4-FFF2-40B4-BE49-F238E27FC236}">
                  <a16:creationId xmlns:a16="http://schemas.microsoft.com/office/drawing/2014/main" id="{ECACCB4F-FEA3-47E5-9654-D0AD326C3A9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9" name="Freeform: Shape 19">
              <a:extLst>
                <a:ext uri="{FF2B5EF4-FFF2-40B4-BE49-F238E27FC236}">
                  <a16:creationId xmlns:a16="http://schemas.microsoft.com/office/drawing/2014/main" id="{E07204C3-CEE1-45F2-BCCB-C7209F5A78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20">
              <a:extLst>
                <a:ext uri="{FF2B5EF4-FFF2-40B4-BE49-F238E27FC236}">
                  <a16:creationId xmlns:a16="http://schemas.microsoft.com/office/drawing/2014/main" id="{396E61A9-E898-48BD-8A85-45896A6AC3A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21">
              <a:extLst>
                <a:ext uri="{FF2B5EF4-FFF2-40B4-BE49-F238E27FC236}">
                  <a16:creationId xmlns:a16="http://schemas.microsoft.com/office/drawing/2014/main" id="{2479C1F7-A369-4783-BB35-4B70F2C208A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22">
              <a:extLst>
                <a:ext uri="{FF2B5EF4-FFF2-40B4-BE49-F238E27FC236}">
                  <a16:creationId xmlns:a16="http://schemas.microsoft.com/office/drawing/2014/main" id="{7DA8281E-3682-4DFF-A816-351FC4463B0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43" name="Table 24">
            <a:extLst>
              <a:ext uri="{FF2B5EF4-FFF2-40B4-BE49-F238E27FC236}">
                <a16:creationId xmlns:a16="http://schemas.microsoft.com/office/drawing/2014/main" id="{3C762029-FE1B-49D9-B1CE-5AABE0A80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8022"/>
              </p:ext>
            </p:extLst>
          </p:nvPr>
        </p:nvGraphicFramePr>
        <p:xfrm>
          <a:off x="7116825" y="3389492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algn="ctr">
                        <a:spcAft>
                          <a:spcPts val="488"/>
                        </a:spcAft>
                      </a:pPr>
                      <a:r>
                        <a:rPr lang="ru-RU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Наманганская область</a:t>
                      </a:r>
                      <a:endParaRPr lang="en-GB" sz="800" dirty="0">
                        <a:solidFill>
                          <a:srgbClr val="00425F"/>
                        </a:solidFill>
                        <a:latin typeface="Montserrat" pitchFamily="2" charset="-52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7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900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3,1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4" name="Rectangle 21">
            <a:extLst>
              <a:ext uri="{FF2B5EF4-FFF2-40B4-BE49-F238E27FC236}">
                <a16:creationId xmlns:a16="http://schemas.microsoft.com/office/drawing/2014/main" id="{CAD5C6FE-E18B-4558-83E2-4B2581AC2F3E}"/>
              </a:ext>
            </a:extLst>
          </p:cNvPr>
          <p:cNvSpPr/>
          <p:nvPr/>
        </p:nvSpPr>
        <p:spPr>
          <a:xfrm>
            <a:off x="10608091" y="2411429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Наманганская область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45" name="Connector: Elbow 26">
            <a:extLst>
              <a:ext uri="{FF2B5EF4-FFF2-40B4-BE49-F238E27FC236}">
                <a16:creationId xmlns:a16="http://schemas.microsoft.com/office/drawing/2014/main" id="{3B877987-B13B-4A8D-923E-0AF309CEC572}"/>
              </a:ext>
            </a:extLst>
          </p:cNvPr>
          <p:cNvCxnSpPr>
            <a:cxnSpLocks/>
          </p:cNvCxnSpPr>
          <p:nvPr/>
        </p:nvCxnSpPr>
        <p:spPr>
          <a:xfrm rot="5400000">
            <a:off x="10737244" y="2859966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bject 10">
            <a:extLst>
              <a:ext uri="{FF2B5EF4-FFF2-40B4-BE49-F238E27FC236}">
                <a16:creationId xmlns:a16="http://schemas.microsoft.com/office/drawing/2014/main" id="{1B7A015B-B118-4E26-8FE2-FC4E83DC3A8D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93" name="object 10">
            <a:extLst>
              <a:ext uri="{FF2B5EF4-FFF2-40B4-BE49-F238E27FC236}">
                <a16:creationId xmlns:a16="http://schemas.microsoft.com/office/drawing/2014/main" id="{89E17FB2-77D8-48D4-8B01-D140EE36A281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94" name="object 2">
            <a:extLst>
              <a:ext uri="{FF2B5EF4-FFF2-40B4-BE49-F238E27FC236}">
                <a16:creationId xmlns:a16="http://schemas.microsoft.com/office/drawing/2014/main" id="{B2E82244-F356-45EC-A03C-299DF7FBC8E4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3">
            <a:extLst>
              <a:ext uri="{FF2B5EF4-FFF2-40B4-BE49-F238E27FC236}">
                <a16:creationId xmlns:a16="http://schemas.microsoft.com/office/drawing/2014/main" id="{2E438A14-3C91-4E1B-8EF4-5C5FE5561FF0}"/>
              </a:ext>
            </a:extLst>
          </p:cNvPr>
          <p:cNvSpPr txBox="1"/>
          <p:nvPr/>
        </p:nvSpPr>
        <p:spPr>
          <a:xfrm>
            <a:off x="181752" y="900175"/>
            <a:ext cx="64795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на международном уровне структуру эксплуатационных расходов на производство синтетического штапельного волокна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96" name="Таблица 7">
            <a:extLst>
              <a:ext uri="{FF2B5EF4-FFF2-40B4-BE49-F238E27FC236}">
                <a16:creationId xmlns:a16="http://schemas.microsoft.com/office/drawing/2014/main" id="{80086D76-5D1C-4B19-A9E3-C23E40AF1F89}"/>
              </a:ext>
            </a:extLst>
          </p:cNvPr>
          <p:cNvGraphicFramePr>
            <a:graphicFrameLocks noGrp="1"/>
          </p:cNvGraphicFramePr>
          <p:nvPr/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451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18011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Южная </a:t>
                      </a: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Таивань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Индонезия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97" name="object 43">
            <a:extLst>
              <a:ext uri="{FF2B5EF4-FFF2-40B4-BE49-F238E27FC236}">
                <a16:creationId xmlns:a16="http://schemas.microsoft.com/office/drawing/2014/main" id="{C0A51586-D2E1-4423-BAFE-B89764C4F9EA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98" name="object 44">
              <a:extLst>
                <a:ext uri="{FF2B5EF4-FFF2-40B4-BE49-F238E27FC236}">
                  <a16:creationId xmlns:a16="http://schemas.microsoft.com/office/drawing/2014/main" id="{63D066FE-766D-46D4-9506-19E41D16C1B9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00" name="object 45">
              <a:extLst>
                <a:ext uri="{FF2B5EF4-FFF2-40B4-BE49-F238E27FC236}">
                  <a16:creationId xmlns:a16="http://schemas.microsoft.com/office/drawing/2014/main" id="{C69B11B8-0582-4D98-89EC-D3575D997F2B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02" name="object 46">
              <a:extLst>
                <a:ext uri="{FF2B5EF4-FFF2-40B4-BE49-F238E27FC236}">
                  <a16:creationId xmlns:a16="http://schemas.microsoft.com/office/drawing/2014/main" id="{D7AF66E6-D429-493E-BE92-E5F16A9D49A5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03" name="object 47">
              <a:extLst>
                <a:ext uri="{FF2B5EF4-FFF2-40B4-BE49-F238E27FC236}">
                  <a16:creationId xmlns:a16="http://schemas.microsoft.com/office/drawing/2014/main" id="{B171665A-2ABA-4221-A10A-5656A61E5C91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04" name="object 48">
            <a:extLst>
              <a:ext uri="{FF2B5EF4-FFF2-40B4-BE49-F238E27FC236}">
                <a16:creationId xmlns:a16="http://schemas.microsoft.com/office/drawing/2014/main" id="{DA53E876-76C2-42A8-9255-E8ED7E1EC90C}"/>
              </a:ext>
            </a:extLst>
          </p:cNvPr>
          <p:cNvSpPr txBox="1"/>
          <p:nvPr/>
        </p:nvSpPr>
        <p:spPr>
          <a:xfrm>
            <a:off x="1469777" y="1656481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синтетических волокон, млрд долл.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05" name="object 49">
            <a:extLst>
              <a:ext uri="{FF2B5EF4-FFF2-40B4-BE49-F238E27FC236}">
                <a16:creationId xmlns:a16="http://schemas.microsoft.com/office/drawing/2014/main" id="{FB739975-FD8D-4292-9EC1-BD25EC04AE7F}"/>
              </a:ext>
            </a:extLst>
          </p:cNvPr>
          <p:cNvSpPr txBox="1"/>
          <p:nvPr/>
        </p:nvSpPr>
        <p:spPr>
          <a:xfrm>
            <a:off x="4240203" y="1659931"/>
            <a:ext cx="1140306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06" name="object 50">
            <a:extLst>
              <a:ext uri="{FF2B5EF4-FFF2-40B4-BE49-F238E27FC236}">
                <a16:creationId xmlns:a16="http://schemas.microsoft.com/office/drawing/2014/main" id="{3FB71031-BAB9-45F2-AAE5-E66A843C6B56}"/>
              </a:ext>
            </a:extLst>
          </p:cNvPr>
          <p:cNvSpPr txBox="1"/>
          <p:nvPr/>
        </p:nvSpPr>
        <p:spPr>
          <a:xfrm>
            <a:off x="5499534" y="1619304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кВт·ч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07" name="object 49">
            <a:extLst>
              <a:ext uri="{FF2B5EF4-FFF2-40B4-BE49-F238E27FC236}">
                <a16:creationId xmlns:a16="http://schemas.microsoft.com/office/drawing/2014/main" id="{2CE67BD2-2043-4E36-8434-036064E1E168}"/>
              </a:ext>
            </a:extLst>
          </p:cNvPr>
          <p:cNvSpPr txBox="1"/>
          <p:nvPr/>
        </p:nvSpPr>
        <p:spPr>
          <a:xfrm>
            <a:off x="2802718" y="1645306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синтетических волокон в Узбекистан,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E615527D-F346-4C31-88D6-20947CF42C60}"/>
              </a:ext>
            </a:extLst>
          </p:cNvPr>
          <p:cNvSpPr/>
          <p:nvPr/>
        </p:nvSpPr>
        <p:spPr>
          <a:xfrm>
            <a:off x="1661778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object 20">
            <a:extLst>
              <a:ext uri="{FF2B5EF4-FFF2-40B4-BE49-F238E27FC236}">
                <a16:creationId xmlns:a16="http://schemas.microsoft.com/office/drawing/2014/main" id="{317C04A2-D5B6-4376-A2FB-D616DEAF8F0C}"/>
              </a:ext>
            </a:extLst>
          </p:cNvPr>
          <p:cNvSpPr/>
          <p:nvPr/>
        </p:nvSpPr>
        <p:spPr>
          <a:xfrm>
            <a:off x="1661778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DCDD3366-034C-4640-BA54-B43314A20E49}"/>
              </a:ext>
            </a:extLst>
          </p:cNvPr>
          <p:cNvSpPr/>
          <p:nvPr/>
        </p:nvSpPr>
        <p:spPr>
          <a:xfrm>
            <a:off x="1661777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0" name="object 20">
            <a:extLst>
              <a:ext uri="{FF2B5EF4-FFF2-40B4-BE49-F238E27FC236}">
                <a16:creationId xmlns:a16="http://schemas.microsoft.com/office/drawing/2014/main" id="{CBF91D54-8C6F-41FE-BE21-24C68569BEBE}"/>
              </a:ext>
            </a:extLst>
          </p:cNvPr>
          <p:cNvSpPr/>
          <p:nvPr/>
        </p:nvSpPr>
        <p:spPr>
          <a:xfrm>
            <a:off x="1661778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51D0B342-835F-4219-AC10-8ECF4106953B}"/>
              </a:ext>
            </a:extLst>
          </p:cNvPr>
          <p:cNvSpPr/>
          <p:nvPr/>
        </p:nvSpPr>
        <p:spPr>
          <a:xfrm>
            <a:off x="1661778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5" name="object 20">
            <a:extLst>
              <a:ext uri="{FF2B5EF4-FFF2-40B4-BE49-F238E27FC236}">
                <a16:creationId xmlns:a16="http://schemas.microsoft.com/office/drawing/2014/main" id="{956D2934-DEAA-4544-9CAA-BC619E6A2BD4}"/>
              </a:ext>
            </a:extLst>
          </p:cNvPr>
          <p:cNvSpPr/>
          <p:nvPr/>
        </p:nvSpPr>
        <p:spPr>
          <a:xfrm>
            <a:off x="1657331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6" name="object 20">
            <a:extLst>
              <a:ext uri="{FF2B5EF4-FFF2-40B4-BE49-F238E27FC236}">
                <a16:creationId xmlns:a16="http://schemas.microsoft.com/office/drawing/2014/main" id="{9E12F26F-D068-4F4B-9E03-44E35B169E27}"/>
              </a:ext>
            </a:extLst>
          </p:cNvPr>
          <p:cNvSpPr/>
          <p:nvPr/>
        </p:nvSpPr>
        <p:spPr>
          <a:xfrm>
            <a:off x="1664791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7" name="object 20">
            <a:extLst>
              <a:ext uri="{FF2B5EF4-FFF2-40B4-BE49-F238E27FC236}">
                <a16:creationId xmlns:a16="http://schemas.microsoft.com/office/drawing/2014/main" id="{83707C4D-10DB-47E7-AE01-CDCF2238B9D3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8" name="object 20">
            <a:extLst>
              <a:ext uri="{FF2B5EF4-FFF2-40B4-BE49-F238E27FC236}">
                <a16:creationId xmlns:a16="http://schemas.microsoft.com/office/drawing/2014/main" id="{25ABF321-6B03-49EF-A45D-E8F54E74FE62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9" name="object 20">
            <a:extLst>
              <a:ext uri="{FF2B5EF4-FFF2-40B4-BE49-F238E27FC236}">
                <a16:creationId xmlns:a16="http://schemas.microsoft.com/office/drawing/2014/main" id="{8C2169C1-EE53-497D-96FF-80C7A5CE4C58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200" name="object 20">
            <a:extLst>
              <a:ext uri="{FF2B5EF4-FFF2-40B4-BE49-F238E27FC236}">
                <a16:creationId xmlns:a16="http://schemas.microsoft.com/office/drawing/2014/main" id="{AD13E993-BC46-4990-B48F-449DFDD104E9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1" name="object 20">
            <a:extLst>
              <a:ext uri="{FF2B5EF4-FFF2-40B4-BE49-F238E27FC236}">
                <a16:creationId xmlns:a16="http://schemas.microsoft.com/office/drawing/2014/main" id="{9D50755A-8A69-45C8-BD90-C9876202B540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2" name="object 20">
            <a:extLst>
              <a:ext uri="{FF2B5EF4-FFF2-40B4-BE49-F238E27FC236}">
                <a16:creationId xmlns:a16="http://schemas.microsoft.com/office/drawing/2014/main" id="{5C13887A-26E1-4319-9877-7BBB9A95D3CA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3" name="object 20">
            <a:extLst>
              <a:ext uri="{FF2B5EF4-FFF2-40B4-BE49-F238E27FC236}">
                <a16:creationId xmlns:a16="http://schemas.microsoft.com/office/drawing/2014/main" id="{9A7F836F-757F-45F4-B82A-871662866424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4" name="object 20">
            <a:extLst>
              <a:ext uri="{FF2B5EF4-FFF2-40B4-BE49-F238E27FC236}">
                <a16:creationId xmlns:a16="http://schemas.microsoft.com/office/drawing/2014/main" id="{C3179111-E4A2-4FB6-8CB2-218F42B58D51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5" name="object 20">
            <a:extLst>
              <a:ext uri="{FF2B5EF4-FFF2-40B4-BE49-F238E27FC236}">
                <a16:creationId xmlns:a16="http://schemas.microsoft.com/office/drawing/2014/main" id="{7A2961D4-BD33-4F2A-9C08-51909DC9F6D7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6" name="object 31">
            <a:extLst>
              <a:ext uri="{FF2B5EF4-FFF2-40B4-BE49-F238E27FC236}">
                <a16:creationId xmlns:a16="http://schemas.microsoft.com/office/drawing/2014/main" id="{9C8421AF-512C-416A-BDF6-96A036AC94A2}"/>
              </a:ext>
            </a:extLst>
          </p:cNvPr>
          <p:cNvSpPr txBox="1"/>
          <p:nvPr/>
        </p:nvSpPr>
        <p:spPr>
          <a:xfrm>
            <a:off x="580048" y="4078250"/>
            <a:ext cx="1031718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207" name="object 20">
            <a:extLst>
              <a:ext uri="{FF2B5EF4-FFF2-40B4-BE49-F238E27FC236}">
                <a16:creationId xmlns:a16="http://schemas.microsoft.com/office/drawing/2014/main" id="{AD86DABD-80F9-47AE-BB6B-0C51E12A1E85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8" name="object 20">
            <a:extLst>
              <a:ext uri="{FF2B5EF4-FFF2-40B4-BE49-F238E27FC236}">
                <a16:creationId xmlns:a16="http://schemas.microsoft.com/office/drawing/2014/main" id="{04037287-8DB0-4A9B-95E6-603C238A924F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9" name="object 20">
            <a:extLst>
              <a:ext uri="{FF2B5EF4-FFF2-40B4-BE49-F238E27FC236}">
                <a16:creationId xmlns:a16="http://schemas.microsoft.com/office/drawing/2014/main" id="{C40A62C7-C0BA-41B0-8165-3A7A80F39B0A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11" name="object 20">
            <a:extLst>
              <a:ext uri="{FF2B5EF4-FFF2-40B4-BE49-F238E27FC236}">
                <a16:creationId xmlns:a16="http://schemas.microsoft.com/office/drawing/2014/main" id="{65611534-670C-4514-BC7C-87E6C84188C5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12" name="object 20">
            <a:extLst>
              <a:ext uri="{FF2B5EF4-FFF2-40B4-BE49-F238E27FC236}">
                <a16:creationId xmlns:a16="http://schemas.microsoft.com/office/drawing/2014/main" id="{C38396C3-B3EA-4FE7-B7A8-94E7E15EC436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13" name="object 20">
            <a:extLst>
              <a:ext uri="{FF2B5EF4-FFF2-40B4-BE49-F238E27FC236}">
                <a16:creationId xmlns:a16="http://schemas.microsoft.com/office/drawing/2014/main" id="{EDCD18C6-7DB6-4CB1-87AB-5AC8B60F4A17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14" name="object 20">
            <a:extLst>
              <a:ext uri="{FF2B5EF4-FFF2-40B4-BE49-F238E27FC236}">
                <a16:creationId xmlns:a16="http://schemas.microsoft.com/office/drawing/2014/main" id="{78262B8E-9081-4D48-8ABC-1DEE628ADBFB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15" name="Picture 2" descr="Китай ">
            <a:extLst>
              <a:ext uri="{FF2B5EF4-FFF2-40B4-BE49-F238E27FC236}">
                <a16:creationId xmlns:a16="http://schemas.microsoft.com/office/drawing/2014/main" id="{6971D628-DBBA-4FD5-B5B2-E77E64815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14" descr="Узбекистан ">
            <a:extLst>
              <a:ext uri="{FF2B5EF4-FFF2-40B4-BE49-F238E27FC236}">
                <a16:creationId xmlns:a16="http://schemas.microsoft.com/office/drawing/2014/main" id="{0DA00E1A-EEA8-44F8-BC94-0C46A09F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" name="object 20">
            <a:extLst>
              <a:ext uri="{FF2B5EF4-FFF2-40B4-BE49-F238E27FC236}">
                <a16:creationId xmlns:a16="http://schemas.microsoft.com/office/drawing/2014/main" id="{F67B4776-B061-4E4A-98FE-7B6096E4C5D9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18" name="object 20">
            <a:extLst>
              <a:ext uri="{FF2B5EF4-FFF2-40B4-BE49-F238E27FC236}">
                <a16:creationId xmlns:a16="http://schemas.microsoft.com/office/drawing/2014/main" id="{A5807EC9-791D-426C-ABA2-36642F7B8D47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19" name="Picture 12">
            <a:extLst>
              <a:ext uri="{FF2B5EF4-FFF2-40B4-BE49-F238E27FC236}">
                <a16:creationId xmlns:a16="http://schemas.microsoft.com/office/drawing/2014/main" id="{2C7F5F93-25A6-4545-BF18-FEBDD88A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2" descr="Round icon. Illustration of flag of Germany">
            <a:extLst>
              <a:ext uri="{FF2B5EF4-FFF2-40B4-BE49-F238E27FC236}">
                <a16:creationId xmlns:a16="http://schemas.microsoft.com/office/drawing/2014/main" id="{331C5366-2AED-4A4B-A400-E82499B3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4">
            <a:extLst>
              <a:ext uri="{FF2B5EF4-FFF2-40B4-BE49-F238E27FC236}">
                <a16:creationId xmlns:a16="http://schemas.microsoft.com/office/drawing/2014/main" id="{D20E318B-52E8-4FC3-A388-4A3C6B713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" name="object 20">
            <a:extLst>
              <a:ext uri="{FF2B5EF4-FFF2-40B4-BE49-F238E27FC236}">
                <a16:creationId xmlns:a16="http://schemas.microsoft.com/office/drawing/2014/main" id="{B5D92D22-0591-4811-BC96-738486BE531A}"/>
              </a:ext>
            </a:extLst>
          </p:cNvPr>
          <p:cNvSpPr/>
          <p:nvPr/>
        </p:nvSpPr>
        <p:spPr>
          <a:xfrm>
            <a:off x="1664791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3" name="object 20">
            <a:extLst>
              <a:ext uri="{FF2B5EF4-FFF2-40B4-BE49-F238E27FC236}">
                <a16:creationId xmlns:a16="http://schemas.microsoft.com/office/drawing/2014/main" id="{999C02C2-9329-4427-B627-367D14BF9C8D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24" name="Picture 2">
            <a:extLst>
              <a:ext uri="{FF2B5EF4-FFF2-40B4-BE49-F238E27FC236}">
                <a16:creationId xmlns:a16="http://schemas.microsoft.com/office/drawing/2014/main" id="{2D0B3CCA-1184-498B-A931-C4DEA8C2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4">
            <a:extLst>
              <a:ext uri="{FF2B5EF4-FFF2-40B4-BE49-F238E27FC236}">
                <a16:creationId xmlns:a16="http://schemas.microsoft.com/office/drawing/2014/main" id="{A71B32A0-573A-4AD0-AFEC-C2D9C308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8">
            <a:extLst>
              <a:ext uri="{FF2B5EF4-FFF2-40B4-BE49-F238E27FC236}">
                <a16:creationId xmlns:a16="http://schemas.microsoft.com/office/drawing/2014/main" id="{D1E23F6D-A7CA-4A48-A695-DA64A8DA3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object 20">
            <a:extLst>
              <a:ext uri="{FF2B5EF4-FFF2-40B4-BE49-F238E27FC236}">
                <a16:creationId xmlns:a16="http://schemas.microsoft.com/office/drawing/2014/main" id="{AC9FBDD4-5068-4AAA-909D-DCB5466D3E93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8" name="object 13">
            <a:extLst>
              <a:ext uri="{FF2B5EF4-FFF2-40B4-BE49-F238E27FC236}">
                <a16:creationId xmlns:a16="http://schemas.microsoft.com/office/drawing/2014/main" id="{A7C97B27-ACE4-4735-A308-B2B5F524AB45}"/>
              </a:ext>
            </a:extLst>
          </p:cNvPr>
          <p:cNvSpPr txBox="1"/>
          <p:nvPr/>
        </p:nvSpPr>
        <p:spPr>
          <a:xfrm>
            <a:off x="202910" y="4690693"/>
            <a:ext cx="6650634" cy="201548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buChar char="•"/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текстильной продукции могут получить выгоду от: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Стабильной экономической и политической ситуации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Доступности квалифицированной и неквалифицированной рабочей силы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Развития существующей инфраструктуры и распределительных сетей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инфраструктуры за счет государства*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Свободные экономические зоны предлагают налоговые льготы на землю, налог на прибыль предприятий, воду.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229" name="Схема 228">
            <a:extLst>
              <a:ext uri="{FF2B5EF4-FFF2-40B4-BE49-F238E27FC236}">
                <a16:creationId xmlns:a16="http://schemas.microsoft.com/office/drawing/2014/main" id="{9774B2A3-5732-4782-ADD5-4C32BDBA608B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30" name="TextBox 229">
            <a:extLst>
              <a:ext uri="{FF2B5EF4-FFF2-40B4-BE49-F238E27FC236}">
                <a16:creationId xmlns:a16="http://schemas.microsoft.com/office/drawing/2014/main" id="{37924DE0-42DD-4F6F-AE85-443CCFEDB321}"/>
              </a:ext>
            </a:extLst>
          </p:cNvPr>
          <p:cNvSpPr txBox="1"/>
          <p:nvPr/>
        </p:nvSpPr>
        <p:spPr>
          <a:xfrm>
            <a:off x="6706628" y="4150355"/>
            <a:ext cx="5512726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3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текстильной промышленности</a:t>
            </a:r>
            <a:endParaRPr lang="en-US" sz="13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31" name="Рисунок 230">
            <a:extLst>
              <a:ext uri="{FF2B5EF4-FFF2-40B4-BE49-F238E27FC236}">
                <a16:creationId xmlns:a16="http://schemas.microsoft.com/office/drawing/2014/main" id="{24333AA9-9001-4711-B4DE-BA0029B7CFF3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232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1BA21213-87A4-48F5-86ED-4FA99A42F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6" descr="Рабочие ">
            <a:extLst>
              <a:ext uri="{FF2B5EF4-FFF2-40B4-BE49-F238E27FC236}">
                <a16:creationId xmlns:a16="http://schemas.microsoft.com/office/drawing/2014/main" id="{BAC1B118-54DC-4533-AD9F-4BB256A83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object 2">
            <a:extLst>
              <a:ext uri="{FF2B5EF4-FFF2-40B4-BE49-F238E27FC236}">
                <a16:creationId xmlns:a16="http://schemas.microsoft.com/office/drawing/2014/main" id="{CE981767-E382-4AD6-846F-67AAE2B61804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61FEA182-BE71-4CD1-9D39-0164700DCDF3}"/>
              </a:ext>
            </a:extLst>
          </p:cNvPr>
          <p:cNvSpPr txBox="1"/>
          <p:nvPr/>
        </p:nvSpPr>
        <p:spPr>
          <a:xfrm>
            <a:off x="6576917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236" name="Овал 235">
            <a:extLst>
              <a:ext uri="{FF2B5EF4-FFF2-40B4-BE49-F238E27FC236}">
                <a16:creationId xmlns:a16="http://schemas.microsoft.com/office/drawing/2014/main" id="{FFFC9164-FFC0-426D-88AA-D2F0577F94AB}"/>
              </a:ext>
            </a:extLst>
          </p:cNvPr>
          <p:cNvSpPr/>
          <p:nvPr/>
        </p:nvSpPr>
        <p:spPr>
          <a:xfrm>
            <a:off x="9484781" y="1226625"/>
            <a:ext cx="648000" cy="6480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Овал 236">
            <a:extLst>
              <a:ext uri="{FF2B5EF4-FFF2-40B4-BE49-F238E27FC236}">
                <a16:creationId xmlns:a16="http://schemas.microsoft.com/office/drawing/2014/main" id="{1C63395E-3587-43C1-A105-ADB468FC4A52}"/>
              </a:ext>
            </a:extLst>
          </p:cNvPr>
          <p:cNvSpPr/>
          <p:nvPr/>
        </p:nvSpPr>
        <p:spPr>
          <a:xfrm>
            <a:off x="6780316" y="1226625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object 31">
            <a:extLst>
              <a:ext uri="{FF2B5EF4-FFF2-40B4-BE49-F238E27FC236}">
                <a16:creationId xmlns:a16="http://schemas.microsoft.com/office/drawing/2014/main" id="{0FB1485B-32C5-4B7A-B5A3-3758E5D33197}"/>
              </a:ext>
            </a:extLst>
          </p:cNvPr>
          <p:cNvSpPr txBox="1"/>
          <p:nvPr/>
        </p:nvSpPr>
        <p:spPr>
          <a:xfrm>
            <a:off x="7489042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39" name="object 31">
            <a:extLst>
              <a:ext uri="{FF2B5EF4-FFF2-40B4-BE49-F238E27FC236}">
                <a16:creationId xmlns:a16="http://schemas.microsoft.com/office/drawing/2014/main" id="{97D0866D-A04E-472E-AF12-B8BE80EC24DB}"/>
              </a:ext>
            </a:extLst>
          </p:cNvPr>
          <p:cNvSpPr txBox="1"/>
          <p:nvPr/>
        </p:nvSpPr>
        <p:spPr>
          <a:xfrm>
            <a:off x="10185313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DFD1F1D7-7A7D-4C3B-8B1A-5A04FDD2F357}"/>
              </a:ext>
            </a:extLst>
          </p:cNvPr>
          <p:cNvSpPr txBox="1"/>
          <p:nvPr/>
        </p:nvSpPr>
        <p:spPr>
          <a:xfrm>
            <a:off x="6576917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241" name="Picture 6">
            <a:extLst>
              <a:ext uri="{FF2B5EF4-FFF2-40B4-BE49-F238E27FC236}">
                <a16:creationId xmlns:a16="http://schemas.microsoft.com/office/drawing/2014/main" id="{1BC01A00-AE2D-4011-9289-9E2BFC95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44" y="79138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TextBox 66">
            <a:extLst>
              <a:ext uri="{FF2B5EF4-FFF2-40B4-BE49-F238E27FC236}">
                <a16:creationId xmlns:a16="http://schemas.microsoft.com/office/drawing/2014/main" id="{92D78C8E-CBDD-48DE-8711-20D6B179EB0B}"/>
              </a:ext>
            </a:extLst>
          </p:cNvPr>
          <p:cNvSpPr txBox="1"/>
          <p:nvPr/>
        </p:nvSpPr>
        <p:spPr>
          <a:xfrm>
            <a:off x="9853139" y="36545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600</Words>
  <Application>Microsoft Office PowerPoint</Application>
  <PresentationFormat>Широкоэкранный</PresentationFormat>
  <Paragraphs>153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198</cp:revision>
  <dcterms:created xsi:type="dcterms:W3CDTF">2024-07-25T07:55:13Z</dcterms:created>
  <dcterms:modified xsi:type="dcterms:W3CDTF">2025-04-27T12:12:42Z</dcterms:modified>
</cp:coreProperties>
</file>