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2C637B"/>
    <a:srgbClr val="598497"/>
    <a:srgbClr val="84A4B2"/>
    <a:srgbClr val="00425F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microsoft.com/office/2007/relationships/diagramDrawing" Target="../diagrams/drawing2.xml"/><Relationship Id="rId3" Type="http://schemas.openxmlformats.org/officeDocument/2006/relationships/image" Target="../media/image10.png"/><Relationship Id="rId21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Data" Target="../diagrams/data2.xm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65765" y="906878"/>
            <a:ext cx="7524635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штапельного волокна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553761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штапельного волокна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11636" y="2138080"/>
            <a:ext cx="1497188" cy="7027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</a:t>
            </a:r>
          </a:p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(PTA, EG, пропилен, химикаты и т. д.)</a:t>
            </a:r>
            <a:endParaRPr sz="1100" i="1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6466" y="2188689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Полимеризация, экструзия и прядение</a:t>
            </a:r>
            <a:endParaRPr lang="en-US" sz="110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94354" y="2213705"/>
            <a:ext cx="134932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Текстурирование</a:t>
            </a: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, резка и пакетирование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90235" y="2227289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39596"/>
            <a:ext cx="263765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239497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72523" y="3374044"/>
            <a:ext cx="277293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40 тыс. тонн полиэфирного и полипропиленового волокна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697005"/>
            <a:ext cx="6357436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синтетического штапельного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3" y="3402706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46759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117799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5934613" y="4019559"/>
            <a:ext cx="2137714" cy="8976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очищенная терефталевая кислота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этиленгликоль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пропилен и химикаты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AB7621AD-332A-4ED5-919B-D852C663843E}"/>
              </a:ext>
            </a:extLst>
          </p:cNvPr>
          <p:cNvSpPr txBox="1"/>
          <p:nvPr/>
        </p:nvSpPr>
        <p:spPr>
          <a:xfrm>
            <a:off x="5070764" y="4931247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синтетическими волокнами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52A12065-8529-4D74-AC58-6DCC6DAC60B6}"/>
              </a:ext>
            </a:extLst>
          </p:cNvPr>
          <p:cNvCxnSpPr>
            <a:cxnSpLocks/>
          </p:cNvCxnSpPr>
          <p:nvPr/>
        </p:nvCxnSpPr>
        <p:spPr>
          <a:xfrm>
            <a:off x="5392927" y="570193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489EE4EA-E3F9-4122-9612-0B3ECC2D19C8}"/>
              </a:ext>
            </a:extLst>
          </p:cNvPr>
          <p:cNvCxnSpPr>
            <a:cxnSpLocks/>
          </p:cNvCxnSpPr>
          <p:nvPr/>
        </p:nvCxnSpPr>
        <p:spPr>
          <a:xfrm>
            <a:off x="5402452" y="6145351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6D9AB9B-A8E4-40C7-A205-6393FF396453}"/>
              </a:ext>
            </a:extLst>
          </p:cNvPr>
          <p:cNvSpPr/>
          <p:nvPr/>
        </p:nvSpPr>
        <p:spPr>
          <a:xfrm>
            <a:off x="5389096" y="535763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BCA9180-3331-4E1B-98CF-7D42E57175E2}"/>
              </a:ext>
            </a:extLst>
          </p:cNvPr>
          <p:cNvSpPr/>
          <p:nvPr/>
        </p:nvSpPr>
        <p:spPr>
          <a:xfrm>
            <a:off x="5374669" y="5755928"/>
            <a:ext cx="10038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60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589054D-5E74-4516-9E7D-C057198E3E50}"/>
              </a:ext>
            </a:extLst>
          </p:cNvPr>
          <p:cNvSpPr/>
          <p:nvPr/>
        </p:nvSpPr>
        <p:spPr>
          <a:xfrm>
            <a:off x="6598938" y="5755928"/>
            <a:ext cx="9444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5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F28A87B-6DB4-45AE-A973-54614AB6308C}"/>
              </a:ext>
            </a:extLst>
          </p:cNvPr>
          <p:cNvSpPr/>
          <p:nvPr/>
        </p:nvSpPr>
        <p:spPr>
          <a:xfrm>
            <a:off x="7816292" y="5755928"/>
            <a:ext cx="95731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21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9AD5E4D-0B74-4B3C-A2F9-DD1380D9C6AD}"/>
              </a:ext>
            </a:extLst>
          </p:cNvPr>
          <p:cNvSpPr/>
          <p:nvPr/>
        </p:nvSpPr>
        <p:spPr>
          <a:xfrm>
            <a:off x="9088064" y="5755928"/>
            <a:ext cx="992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76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427D4D7-640A-492A-A771-7403191BA79D}"/>
              </a:ext>
            </a:extLst>
          </p:cNvPr>
          <p:cNvSpPr/>
          <p:nvPr/>
        </p:nvSpPr>
        <p:spPr>
          <a:xfrm>
            <a:off x="6744812" y="5357639"/>
            <a:ext cx="7938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l">
              <a:lnSpc>
                <a:spcPct val="100000"/>
              </a:lnSpc>
            </a:pP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0091199-3037-4FAE-BFA4-31A819BEDE20}"/>
              </a:ext>
            </a:extLst>
          </p:cNvPr>
          <p:cNvSpPr/>
          <p:nvPr/>
        </p:nvSpPr>
        <p:spPr>
          <a:xfrm>
            <a:off x="7960562" y="5357639"/>
            <a:ext cx="75052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32B5859-38CA-4EE6-9071-F7158ECE9F04}"/>
              </a:ext>
            </a:extLst>
          </p:cNvPr>
          <p:cNvSpPr/>
          <p:nvPr/>
        </p:nvSpPr>
        <p:spPr>
          <a:xfrm>
            <a:off x="9011921" y="5357639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54FB02BD-72D9-494A-8C20-5CB8F914C194}"/>
              </a:ext>
            </a:extLst>
          </p:cNvPr>
          <p:cNvSpPr/>
          <p:nvPr/>
        </p:nvSpPr>
        <p:spPr>
          <a:xfrm>
            <a:off x="4828779" y="5721992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FF4AFFB8-84C8-47E3-AC46-2CCC5DA5F5FF}"/>
              </a:ext>
            </a:extLst>
          </p:cNvPr>
          <p:cNvCxnSpPr>
            <a:cxnSpLocks/>
          </p:cNvCxnSpPr>
          <p:nvPr/>
        </p:nvCxnSpPr>
        <p:spPr>
          <a:xfrm>
            <a:off x="5076473" y="5198814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63B73D9D-0C0B-44C8-AE5F-403F2968633C}"/>
              </a:ext>
            </a:extLst>
          </p:cNvPr>
          <p:cNvSpPr/>
          <p:nvPr/>
        </p:nvSpPr>
        <p:spPr>
          <a:xfrm>
            <a:off x="10290527" y="5280231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38656B9-AF47-4897-BD37-A6BB1245FE04}"/>
              </a:ext>
            </a:extLst>
          </p:cNvPr>
          <p:cNvSpPr/>
          <p:nvPr/>
        </p:nvSpPr>
        <p:spPr>
          <a:xfrm>
            <a:off x="10512488" y="5755928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BE5CC42-D3B2-474F-9DCD-26DC772B3F0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5779765"/>
            <a:ext cx="301853" cy="301853"/>
          </a:xfrm>
          <a:prstGeom prst="rect">
            <a:avLst/>
          </a:prstGeom>
        </p:spPr>
      </p:pic>
      <p:sp>
        <p:nvSpPr>
          <p:cNvPr id="88" name="object 24">
            <a:extLst>
              <a:ext uri="{FF2B5EF4-FFF2-40B4-BE49-F238E27FC236}">
                <a16:creationId xmlns:a16="http://schemas.microsoft.com/office/drawing/2014/main" id="{B30416E3-2DA5-4AE5-8A1C-AD2E5D8147B5}"/>
              </a:ext>
            </a:extLst>
          </p:cNvPr>
          <p:cNvSpPr txBox="1"/>
          <p:nvPr/>
        </p:nvSpPr>
        <p:spPr>
          <a:xfrm>
            <a:off x="684289" y="558903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34F7BE28-8269-48D5-ABE6-5BA806D62A34}"/>
              </a:ext>
            </a:extLst>
          </p:cNvPr>
          <p:cNvSpPr txBox="1"/>
          <p:nvPr/>
        </p:nvSpPr>
        <p:spPr>
          <a:xfrm>
            <a:off x="250308" y="2083122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90" name="Схема 89">
            <a:extLst>
              <a:ext uri="{FF2B5EF4-FFF2-40B4-BE49-F238E27FC236}">
                <a16:creationId xmlns:a16="http://schemas.microsoft.com/office/drawing/2014/main" id="{9D235F96-A871-4195-9ACF-F64AC5CF0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920024"/>
              </p:ext>
            </p:extLst>
          </p:nvPr>
        </p:nvGraphicFramePr>
        <p:xfrm>
          <a:off x="182938" y="3769546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4" name="Picture 2" descr="Fire ">
            <a:extLst>
              <a:ext uri="{FF2B5EF4-FFF2-40B4-BE49-F238E27FC236}">
                <a16:creationId xmlns:a16="http://schemas.microsoft.com/office/drawing/2014/main" id="{EDA11742-9442-4732-8785-E7B7E155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6" y="5884046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7C3A788-E2FC-4C04-B3C0-46EC0EA9F4BA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486" y="6171390"/>
            <a:ext cx="252000" cy="252000"/>
          </a:xfrm>
          <a:prstGeom prst="rect">
            <a:avLst/>
          </a:prstGeom>
          <a:noFill/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9CB1669B-FA3D-4C59-A4FA-A876CCF7AC5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737" y="6467487"/>
            <a:ext cx="252000" cy="252000"/>
          </a:xfrm>
          <a:prstGeom prst="rect">
            <a:avLst/>
          </a:prstGeom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55028A32-9A32-4D8C-B1E0-D81EE4A5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66">
            <a:extLst>
              <a:ext uri="{FF2B5EF4-FFF2-40B4-BE49-F238E27FC236}">
                <a16:creationId xmlns:a16="http://schemas.microsoft.com/office/drawing/2014/main" id="{645E19FB-A723-46CE-B50B-7E132072D033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/>
        </p:nvGraphicFramePr>
        <p:xfrm>
          <a:off x="7116825" y="3321760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Наманганская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792234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bject 10">
            <a:extLst>
              <a:ext uri="{FF2B5EF4-FFF2-40B4-BE49-F238E27FC236}">
                <a16:creationId xmlns:a16="http://schemas.microsoft.com/office/drawing/2014/main" id="{64FFFF15-4626-47CB-BE19-D572AC796492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23" name="object 10">
            <a:extLst>
              <a:ext uri="{FF2B5EF4-FFF2-40B4-BE49-F238E27FC236}">
                <a16:creationId xmlns:a16="http://schemas.microsoft.com/office/drawing/2014/main" id="{EA95A61A-9EE2-46E1-A9B8-55D2F5F3D036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48" name="object 2">
            <a:extLst>
              <a:ext uri="{FF2B5EF4-FFF2-40B4-BE49-F238E27FC236}">
                <a16:creationId xmlns:a16="http://schemas.microsoft.com/office/drawing/2014/main" id="{A8E093FE-2D2C-48DB-A977-111701C3E675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3">
            <a:extLst>
              <a:ext uri="{FF2B5EF4-FFF2-40B4-BE49-F238E27FC236}">
                <a16:creationId xmlns:a16="http://schemas.microsoft.com/office/drawing/2014/main" id="{586E1BBD-7085-4344-9215-AC4BE351C3D5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50" name="Таблица 7">
            <a:extLst>
              <a:ext uri="{FF2B5EF4-FFF2-40B4-BE49-F238E27FC236}">
                <a16:creationId xmlns:a16="http://schemas.microsoft.com/office/drawing/2014/main" id="{32561F76-BA2F-4077-8B45-E973F1BA20E0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51" name="object 43">
            <a:extLst>
              <a:ext uri="{FF2B5EF4-FFF2-40B4-BE49-F238E27FC236}">
                <a16:creationId xmlns:a16="http://schemas.microsoft.com/office/drawing/2014/main" id="{AEFB3DAC-E199-44F9-AE65-D8C0A38A188F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52" name="object 44">
              <a:extLst>
                <a:ext uri="{FF2B5EF4-FFF2-40B4-BE49-F238E27FC236}">
                  <a16:creationId xmlns:a16="http://schemas.microsoft.com/office/drawing/2014/main" id="{DECF39EA-2CB8-457B-A4F6-089CD1E04CC1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3" name="object 45">
              <a:extLst>
                <a:ext uri="{FF2B5EF4-FFF2-40B4-BE49-F238E27FC236}">
                  <a16:creationId xmlns:a16="http://schemas.microsoft.com/office/drawing/2014/main" id="{9C50C6B1-BE0B-4679-9B6D-09E1C018B116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5" name="object 46">
              <a:extLst>
                <a:ext uri="{FF2B5EF4-FFF2-40B4-BE49-F238E27FC236}">
                  <a16:creationId xmlns:a16="http://schemas.microsoft.com/office/drawing/2014/main" id="{82C3E71A-50AA-4942-A9FD-5B987079CA1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2D6D488E-0647-4D03-98CA-B13F729A6D61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58" name="object 48">
            <a:extLst>
              <a:ext uri="{FF2B5EF4-FFF2-40B4-BE49-F238E27FC236}">
                <a16:creationId xmlns:a16="http://schemas.microsoft.com/office/drawing/2014/main" id="{3DDDC58F-BAC3-423D-B91F-1520348FE226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9" name="object 49">
            <a:extLst>
              <a:ext uri="{FF2B5EF4-FFF2-40B4-BE49-F238E27FC236}">
                <a16:creationId xmlns:a16="http://schemas.microsoft.com/office/drawing/2014/main" id="{C2136907-0E18-49DD-BE89-15B88EC9D350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0" name="object 50">
            <a:extLst>
              <a:ext uri="{FF2B5EF4-FFF2-40B4-BE49-F238E27FC236}">
                <a16:creationId xmlns:a16="http://schemas.microsoft.com/office/drawing/2014/main" id="{BD7A0515-6C33-4E5B-8FD5-8C9D33CDFC5B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1" name="object 49">
            <a:extLst>
              <a:ext uri="{FF2B5EF4-FFF2-40B4-BE49-F238E27FC236}">
                <a16:creationId xmlns:a16="http://schemas.microsoft.com/office/drawing/2014/main" id="{A40C684C-8AC5-484C-8E55-0DC5C6E51012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1ABB10C9-8691-492D-8861-942172E06871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2FDEB55C-E82B-46E8-A4F8-12C5CCB96407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783CA2FE-0DBF-46CC-A2DF-E73C3E22371B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F3FF9E8A-8330-4A41-BDDC-1302D061E47D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B9FD47E4-DCF7-4E1D-B77F-059B025421F4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78F5481E-B558-47D2-A0A8-4D1DF7E51403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B9E2672-4973-41CC-A006-93541027B426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DB7EA887-1598-4406-881E-9E97D0C6F6AA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8D3991C4-C469-4D94-8821-4126356FF934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2ACF623D-2BA6-40DF-9E9D-689314C62BEB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59CA8F3D-8B4B-43F4-97F7-DB5E7732F023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28720DB-A03E-4353-9168-07689543855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BB5AE15F-1431-4092-864F-E468A4625A1B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3C58A2A0-A466-4A17-8CEC-CC8419FAFD6F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DFFE8723-FD08-4DB2-8526-46F7EFF9744B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5C24FCF-8095-482A-A288-2764C0EA59E1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31">
            <a:extLst>
              <a:ext uri="{FF2B5EF4-FFF2-40B4-BE49-F238E27FC236}">
                <a16:creationId xmlns:a16="http://schemas.microsoft.com/office/drawing/2014/main" id="{7D1DA1A9-447B-4D96-86DF-955F8D0230C9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812BCD29-9208-482D-A187-FDA5CA5D0A77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2552EEDC-F0E4-497D-BE6F-03B5DEF59CA1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2C68C1BB-4DB1-4F71-AE3A-13A17C900CF6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C5F5DA93-D2DD-4D81-A369-0B125CE6CF74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7DA3A880-6C27-4AAE-A87F-F1A4D64BCEA6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0D7D16EA-DC77-43E9-A3B0-D92D7351C5F2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7B430E53-C5C6-414A-AFC5-D1FB39A24BDB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6" name="Picture 2" descr="Китай ">
            <a:extLst>
              <a:ext uri="{FF2B5EF4-FFF2-40B4-BE49-F238E27FC236}">
                <a16:creationId xmlns:a16="http://schemas.microsoft.com/office/drawing/2014/main" id="{FB747A70-61A9-4D99-97F8-79FCC08C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4" descr="Узбекистан ">
            <a:extLst>
              <a:ext uri="{FF2B5EF4-FFF2-40B4-BE49-F238E27FC236}">
                <a16:creationId xmlns:a16="http://schemas.microsoft.com/office/drawing/2014/main" id="{19FC7935-1105-485A-B1F1-7008917A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object 20">
            <a:extLst>
              <a:ext uri="{FF2B5EF4-FFF2-40B4-BE49-F238E27FC236}">
                <a16:creationId xmlns:a16="http://schemas.microsoft.com/office/drawing/2014/main" id="{358CD875-C3E2-4C6E-856B-BCB3E6E547B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097CCD26-B2BC-4BF6-81BA-474651ED2509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0" name="Picture 12">
            <a:extLst>
              <a:ext uri="{FF2B5EF4-FFF2-40B4-BE49-F238E27FC236}">
                <a16:creationId xmlns:a16="http://schemas.microsoft.com/office/drawing/2014/main" id="{5A7BEEA0-2025-477E-BAB5-4FE1D431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Round icon. Illustration of flag of Germany">
            <a:extLst>
              <a:ext uri="{FF2B5EF4-FFF2-40B4-BE49-F238E27FC236}">
                <a16:creationId xmlns:a16="http://schemas.microsoft.com/office/drawing/2014/main" id="{84D94994-28F7-4345-906A-09CEB1E0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4">
            <a:extLst>
              <a:ext uri="{FF2B5EF4-FFF2-40B4-BE49-F238E27FC236}">
                <a16:creationId xmlns:a16="http://schemas.microsoft.com/office/drawing/2014/main" id="{471E3F54-8367-494E-B7CE-B1EF33FFD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object 20">
            <a:extLst>
              <a:ext uri="{FF2B5EF4-FFF2-40B4-BE49-F238E27FC236}">
                <a16:creationId xmlns:a16="http://schemas.microsoft.com/office/drawing/2014/main" id="{588AA22E-BF72-41EE-81E5-C4D21E6512DF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4" name="object 20">
            <a:extLst>
              <a:ext uri="{FF2B5EF4-FFF2-40B4-BE49-F238E27FC236}">
                <a16:creationId xmlns:a16="http://schemas.microsoft.com/office/drawing/2014/main" id="{11CBEEFF-DB5F-4353-BF2F-80F5F860CB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5" name="Picture 2">
            <a:extLst>
              <a:ext uri="{FF2B5EF4-FFF2-40B4-BE49-F238E27FC236}">
                <a16:creationId xmlns:a16="http://schemas.microsoft.com/office/drawing/2014/main" id="{4CC7DF36-8A1B-429D-BE92-0BB031BB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>
            <a:extLst>
              <a:ext uri="{FF2B5EF4-FFF2-40B4-BE49-F238E27FC236}">
                <a16:creationId xmlns:a16="http://schemas.microsoft.com/office/drawing/2014/main" id="{5A34C6F3-0EC6-4FE8-85A8-A89DB703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8">
            <a:extLst>
              <a:ext uri="{FF2B5EF4-FFF2-40B4-BE49-F238E27FC236}">
                <a16:creationId xmlns:a16="http://schemas.microsoft.com/office/drawing/2014/main" id="{6661D0B6-FA7B-44B5-8071-661A1D73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object 20">
            <a:extLst>
              <a:ext uri="{FF2B5EF4-FFF2-40B4-BE49-F238E27FC236}">
                <a16:creationId xmlns:a16="http://schemas.microsoft.com/office/drawing/2014/main" id="{EB993E1A-7836-421D-B04C-D8905731289E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13">
            <a:extLst>
              <a:ext uri="{FF2B5EF4-FFF2-40B4-BE49-F238E27FC236}">
                <a16:creationId xmlns:a16="http://schemas.microsoft.com/office/drawing/2014/main" id="{3C40C2DD-A8B5-4E40-9858-FFE679C573E1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8AD2C1B-8F31-45B0-9614-69CFD49D445B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id="{C0A6A426-2522-4A7B-9456-35CAF5227380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id="{F2A29E26-2D41-46D1-8C00-DE03F9926967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bject 31">
            <a:extLst>
              <a:ext uri="{FF2B5EF4-FFF2-40B4-BE49-F238E27FC236}">
                <a16:creationId xmlns:a16="http://schemas.microsoft.com/office/drawing/2014/main" id="{68FC430F-1C3F-4061-A5F0-EC98B517FFA0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04" name="object 31">
            <a:extLst>
              <a:ext uri="{FF2B5EF4-FFF2-40B4-BE49-F238E27FC236}">
                <a16:creationId xmlns:a16="http://schemas.microsoft.com/office/drawing/2014/main" id="{423DD3AB-B16A-4FA9-B463-0DC3766897B7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5950B2C-D231-4ABA-9FD6-21C9B702DD6D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206" name="Схема 205">
            <a:extLst>
              <a:ext uri="{FF2B5EF4-FFF2-40B4-BE49-F238E27FC236}">
                <a16:creationId xmlns:a16="http://schemas.microsoft.com/office/drawing/2014/main" id="{BF131875-7214-435A-8094-F2ADB0945519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2B70AD81-062B-4C82-A31F-DBC7304B2CEF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BA127C0B-37A4-4902-8FF5-53DB1659EFAF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9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61AAC6F5-319B-41E1-868D-4E331E3B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6" descr="Рабочие ">
            <a:extLst>
              <a:ext uri="{FF2B5EF4-FFF2-40B4-BE49-F238E27FC236}">
                <a16:creationId xmlns:a16="http://schemas.microsoft.com/office/drawing/2014/main" id="{3E4F0FA5-35F7-4618-9B38-E6444DC6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object 2">
            <a:extLst>
              <a:ext uri="{FF2B5EF4-FFF2-40B4-BE49-F238E27FC236}">
                <a16:creationId xmlns:a16="http://schemas.microsoft.com/office/drawing/2014/main" id="{A0234596-E6F3-4C00-90C5-F5643FD588B4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3" name="Picture 6">
            <a:extLst>
              <a:ext uri="{FF2B5EF4-FFF2-40B4-BE49-F238E27FC236}">
                <a16:creationId xmlns:a16="http://schemas.microsoft.com/office/drawing/2014/main" id="{9CFED066-07D8-43DA-BF6F-6EFF1074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TextBox 66">
            <a:extLst>
              <a:ext uri="{FF2B5EF4-FFF2-40B4-BE49-F238E27FC236}">
                <a16:creationId xmlns:a16="http://schemas.microsoft.com/office/drawing/2014/main" id="{F0313787-AF4D-44D9-9DF8-E3DA37FD8FFE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645</Words>
  <Application>Microsoft Office PowerPoint</Application>
  <PresentationFormat>Широкоэкранный</PresentationFormat>
  <Paragraphs>167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180</cp:revision>
  <dcterms:created xsi:type="dcterms:W3CDTF">2024-07-25T07:55:13Z</dcterms:created>
  <dcterms:modified xsi:type="dcterms:W3CDTF">2025-04-27T12:15:06Z</dcterms:modified>
</cp:coreProperties>
</file>