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69" r:id="rId2"/>
    <p:sldId id="2147479664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0DA1-FEEE-4E38-B830-79075C493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BC2A5-05A5-4FA7-B9F5-353CEE47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E6648-DEA2-4FE4-AF4B-BD7AFA9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DEF43-947D-4010-A424-D199F350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9644-8766-41AB-8CFD-DEA4817C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D884F-A072-49E3-85CA-C4E2326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50022-BE50-476D-8C38-334EBB81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F60AA-BE26-475A-9F8F-1F2ADA1F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CBC5F-53AA-47C3-87CB-56D2E2CD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D830F-FD65-4CF8-93B9-B020FF22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7BCB4C-BDE2-4148-9541-2EC09BA6F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41790-AA41-45D9-8742-960008BB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A95BF-7A89-4ED4-8451-5AF1DCB2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46376-C2C3-44A2-9ADA-41DFF991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5EF4C-E886-467E-BBE1-69ADD46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4463-1D7E-4E42-B8E0-23811655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31589-073E-4788-B08A-E2BDEC3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78BB6-29A4-48CF-A245-4095ED1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17F2-FCCD-4CEB-B5E9-77F51424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39946-7223-4661-8CA0-91DCAB2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BEBEA-F296-4F03-9461-7D7F196B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F7E2B-2361-4F5F-BCDE-BAB504C9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A99AB-49E4-4EE1-A525-7687A261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21753-D6C4-4AF4-95D2-A090E463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39D2-DEDC-4B4A-881B-779FDEBE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2B5A-02CB-4B4D-A9D3-0F7AE44E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FCC33-CF2C-463A-8B49-39E25794D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D5E49-5EB1-40BC-84D2-EC3DC0C9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0762E-B55B-4D6B-90E9-FCAD947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4E755-BD26-4DA2-8A83-1E72FF86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3819E-EF06-4F09-85B2-5C057DFA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6FD39-CDF7-4D49-A60F-464338C8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71F56-65AC-4772-815C-A7CBF160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3CCE0-F33E-4714-BB4B-81057A83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31A19-33AD-4AAF-86A2-C070D24E1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E9A63-B166-4D8A-852B-5A39F09F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6E552-DD6C-4BF0-AB12-57226D1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D8C6D-91DE-4076-AB04-DF57B2A6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678C6-4316-4439-89AC-5169A28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E1DF-3E87-4F36-BDE1-5A2EF8EC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9E62FD-9E6B-4BFF-9517-E6E67F3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DCF3C-3DAC-49F6-9CBF-9DCEEE6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4AA0EC-0832-48DE-8D3C-CB97356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4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ED1D48-9401-4872-BF11-2D12197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765251-0E6D-4B17-A2C7-B1AE5E1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99082-3FCD-4888-B559-679ABF7A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79B18-4063-4091-AF86-23B0BF7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52DCD-8B59-4707-82D6-A2AA0856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AF34F9-DE36-4D8E-AE9E-D8F939C9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E10DE-6650-42D2-9756-2CDD3FB6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CE90D-CC19-46AC-9FDE-01F27F0A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99811-9370-4CE0-A7D0-22357F1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ACA-38A1-49FA-9957-49365E4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FE8C8-5457-4307-AF04-DAA3A4106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7081-F41F-4452-91C6-5B87F1138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C56BD-6D5D-466E-9E2A-1E23679F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2CB4A-C94F-4BDF-ABC2-435A38EB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6D39F-D88D-42C3-8416-D59BD55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5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38D20-1B66-4EFD-8E8C-91037E9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26BF1-B04B-4AC5-82A6-A0928753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E06B0-E69E-4F0A-8D96-1BE7AA16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A052-4FA4-4083-92CA-324C7FF8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F1625-BA64-490F-9FC2-DBE661F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06DDE805-A5EA-4E9A-AA14-A4C3E2EFB0BF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28BD18E-A70E-498A-AF8E-A965383B59A0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DEBDF49-ABF8-43EC-80B3-64ED8CA6DC24}"/>
              </a:ext>
            </a:extLst>
          </p:cNvPr>
          <p:cNvSpPr txBox="1"/>
          <p:nvPr/>
        </p:nvSpPr>
        <p:spPr>
          <a:xfrm>
            <a:off x="6303971" y="2653248"/>
            <a:ext cx="3244823" cy="318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Прибыльность</a:t>
            </a:r>
            <a:r>
              <a:rPr lang="en-US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:</a:t>
            </a:r>
            <a:r>
              <a:rPr lang="en-US" sz="120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CF80A1E-1C09-4AA5-9E62-E9D5486C964F}"/>
              </a:ext>
            </a:extLst>
          </p:cNvPr>
          <p:cNvSpPr txBox="1"/>
          <p:nvPr/>
        </p:nvSpPr>
        <p:spPr>
          <a:xfrm>
            <a:off x="9279839" y="4830361"/>
            <a:ext cx="1039408" cy="1788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>
            <a:defPPr>
              <a:defRPr lang="ru-RU"/>
            </a:defPPr>
            <a:lvl1pPr marL="12700" marR="38100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 sz="1200" b="1" kern="0" spc="-1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1050" dirty="0"/>
              <a:t>Размещение</a:t>
            </a:r>
            <a:endParaRPr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24FEDE7-B5D0-4B9A-9A19-77A2DD59A9AB}"/>
              </a:ext>
            </a:extLst>
          </p:cNvPr>
          <p:cNvSpPr txBox="1"/>
          <p:nvPr/>
        </p:nvSpPr>
        <p:spPr>
          <a:xfrm>
            <a:off x="78205" y="2396471"/>
            <a:ext cx="6072338" cy="4969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00" lvl="0" indent="0" fontAlgn="auto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Продукция проекта </a:t>
            </a:r>
            <a:endParaRPr sz="1050" b="1" kern="0" spc="-10" dirty="0">
              <a:solidFill>
                <a:srgbClr val="00425F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Проектом предусматривается производство золотых цепочек, браслетов, колец, а также серьги в комплекте.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4F67A4E3-F490-4484-9B52-038771211DB8}"/>
              </a:ext>
            </a:extLst>
          </p:cNvPr>
          <p:cNvSpPr txBox="1">
            <a:spLocks/>
          </p:cNvSpPr>
          <p:nvPr/>
        </p:nvSpPr>
        <p:spPr>
          <a:xfrm>
            <a:off x="1991867" y="233415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 ювелирных изделий</a:t>
            </a: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6CB8C810-E675-4CFA-AFE2-C2A5A2A97BBB}"/>
              </a:ext>
            </a:extLst>
          </p:cNvPr>
          <p:cNvSpPr txBox="1"/>
          <p:nvPr/>
        </p:nvSpPr>
        <p:spPr>
          <a:xfrm>
            <a:off x="3273287" y="1156739"/>
            <a:ext cx="2893948" cy="11227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Цель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Проектом планируется расширение сети ювелирных магазинов, увеличение экспорта продукции. Объем производства 2,5 тыс. тонн в год. Приглашаем иностранных и местных инвесторов для реализации стартап проекта</a:t>
            </a: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2615BA8-A8D5-442A-929D-7F32CAB0BEBA}"/>
              </a:ext>
            </a:extLst>
          </p:cNvPr>
          <p:cNvSpPr txBox="1"/>
          <p:nvPr/>
        </p:nvSpPr>
        <p:spPr>
          <a:xfrm>
            <a:off x="9288475" y="749639"/>
            <a:ext cx="2654693" cy="50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00">
              <a:spcBef>
                <a:spcPts val="195"/>
              </a:spcBef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План инвестирования</a:t>
            </a:r>
            <a:endParaRPr sz="1050" b="1" kern="0" spc="-10" dirty="0">
              <a:solidFill>
                <a:srgbClr val="00425F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Общие инвестиции 4,6 миллион долларов США, из которых:</a:t>
            </a:r>
            <a:endParaRPr kumimoji="0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EE56BA5E-1E32-4BD3-93DC-2957EA29AF0E}"/>
              </a:ext>
            </a:extLst>
          </p:cNvPr>
          <p:cNvSpPr txBox="1"/>
          <p:nvPr/>
        </p:nvSpPr>
        <p:spPr>
          <a:xfrm>
            <a:off x="9311658" y="1289729"/>
            <a:ext cx="2842459" cy="6085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Вклад инициатора -    78,2 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% ($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3,6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миллион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Кредиты            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   -       0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%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($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0 миллион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)</a:t>
            </a:r>
            <a:endParaRPr kumimoji="0" lang="ru-RU" sz="9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Прямые инвестиции  -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21,8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% ($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0</a:t>
            </a:r>
            <a:r>
              <a:rPr lang="ru-RU" sz="9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,98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миллион</a:t>
            </a:r>
            <a:r>
              <a:rPr kumimoji="0" lang="en-US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)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A45CF6E8-3433-4A7C-9DCC-54C1AD03274E}"/>
              </a:ext>
            </a:extLst>
          </p:cNvPr>
          <p:cNvSpPr txBox="1"/>
          <p:nvPr/>
        </p:nvSpPr>
        <p:spPr>
          <a:xfrm>
            <a:off x="9311658" y="1944789"/>
            <a:ext cx="2644798" cy="5977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00" b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.</a:t>
            </a:r>
            <a:endParaRPr kumimoji="0" lang="ru-RU" sz="1000" b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498D8E15-8E35-4D8C-A29E-740AFE9444A8}"/>
              </a:ext>
            </a:extLst>
          </p:cNvPr>
          <p:cNvGrpSpPr/>
          <p:nvPr/>
        </p:nvGrpSpPr>
        <p:grpSpPr>
          <a:xfrm>
            <a:off x="9345367" y="5080442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13" name="Freeform: Shape 6">
              <a:extLst>
                <a:ext uri="{FF2B5EF4-FFF2-40B4-BE49-F238E27FC236}">
                  <a16:creationId xmlns:a16="http://schemas.microsoft.com/office/drawing/2014/main" id="{AB22D041-F54B-4C30-8FBB-F9277EFFF4D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  <p:sp>
          <p:nvSpPr>
            <p:cNvPr id="14" name="Freeform: Shape 7">
              <a:extLst>
                <a:ext uri="{FF2B5EF4-FFF2-40B4-BE49-F238E27FC236}">
                  <a16:creationId xmlns:a16="http://schemas.microsoft.com/office/drawing/2014/main" id="{BB792A0C-C2E4-423A-AA61-1F54533F9181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Montserrat" pitchFamily="2" charset="-52"/>
              </a:endParaRPr>
            </a:p>
          </p:txBody>
        </p:sp>
        <p:sp>
          <p:nvSpPr>
            <p:cNvPr id="15" name="Freeform: Shape 8">
              <a:extLst>
                <a:ext uri="{FF2B5EF4-FFF2-40B4-BE49-F238E27FC236}">
                  <a16:creationId xmlns:a16="http://schemas.microsoft.com/office/drawing/2014/main" id="{CF5F8E1A-0591-43B7-9D04-48332CA5E58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 pitchFamily="2" charset="-52"/>
              </a:endParaRPr>
            </a:p>
          </p:txBody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FF448D27-446F-4DDF-B865-C81299B17306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  <p:sp>
          <p:nvSpPr>
            <p:cNvPr id="17" name="Freeform: Shape 10">
              <a:extLst>
                <a:ext uri="{FF2B5EF4-FFF2-40B4-BE49-F238E27FC236}">
                  <a16:creationId xmlns:a16="http://schemas.microsoft.com/office/drawing/2014/main" id="{223ADEB1-3A50-4312-9927-76392D759C99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 pitchFamily="2" charset="-52"/>
              </a:endParaRPr>
            </a:p>
          </p:txBody>
        </p:sp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8893E4F0-361D-48A2-A738-F3B888A65C6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</a:endParaRPr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FCDF77FA-A075-42FE-A0D4-5B7F76844603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 pitchFamily="2" charset="-52"/>
              </a:endParaRPr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26C25253-A02C-4339-82C2-A7D69AD84EF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7A9FC615-8495-491D-9345-078F053C53B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 pitchFamily="2" charset="-52"/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F2F3C49A-6E40-4700-A57C-98EB3AACC22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 pitchFamily="2" charset="-52"/>
              </a:endParaRPr>
            </a:p>
          </p:txBody>
        </p:sp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6CAF0B56-8639-4438-8E11-8CF8E89FB94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DFDAF604-7080-4C25-9C10-8E23A9102AD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E30DADC0-3BFD-4B40-8AD3-EED57C07EA3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 pitchFamily="2" charset="-52"/>
              </a:endParaRPr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25E74B21-C97E-4737-AFC9-6ED16279C97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585D8079-6DEC-4E19-B628-3B92F68D7C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D1C93019-444C-465F-8A6F-39E6A8279C9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Trebuchet MS" panose="020B0603020202020204" pitchFamily="34" charset="0"/>
              </a:endParaRPr>
            </a:p>
          </p:txBody>
        </p:sp>
      </p:grpSp>
      <p:sp>
        <p:nvSpPr>
          <p:cNvPr id="29" name="Rectangle 21">
            <a:extLst>
              <a:ext uri="{FF2B5EF4-FFF2-40B4-BE49-F238E27FC236}">
                <a16:creationId xmlns:a16="http://schemas.microsoft.com/office/drawing/2014/main" id="{19C95539-555F-4A28-A087-3263EE955D73}"/>
              </a:ext>
            </a:extLst>
          </p:cNvPr>
          <p:cNvSpPr/>
          <p:nvPr/>
        </p:nvSpPr>
        <p:spPr>
          <a:xfrm>
            <a:off x="10411860" y="4840518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</a:rPr>
              <a:t>Хорезмская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FBAE1A6C-D26E-484B-B679-4CF37F2D3501}"/>
              </a:ext>
            </a:extLst>
          </p:cNvPr>
          <p:cNvSpPr/>
          <p:nvPr/>
        </p:nvSpPr>
        <p:spPr>
          <a:xfrm>
            <a:off x="11431899" y="5726426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</a:endParaRPr>
          </a:p>
        </p:txBody>
      </p:sp>
      <p:graphicFrame>
        <p:nvGraphicFramePr>
          <p:cNvPr id="31" name="Table 24">
            <a:extLst>
              <a:ext uri="{FF2B5EF4-FFF2-40B4-BE49-F238E27FC236}">
                <a16:creationId xmlns:a16="http://schemas.microsoft.com/office/drawing/2014/main" id="{BF71C320-4C0F-4548-90B6-EFE48B85D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99359"/>
              </p:ext>
            </p:extLst>
          </p:nvPr>
        </p:nvGraphicFramePr>
        <p:xfrm>
          <a:off x="9108975" y="6160834"/>
          <a:ext cx="1302886" cy="61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6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06519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58540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Хорезмская область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4,0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32" name="object 10">
            <a:extLst>
              <a:ext uri="{FF2B5EF4-FFF2-40B4-BE49-F238E27FC236}">
                <a16:creationId xmlns:a16="http://schemas.microsoft.com/office/drawing/2014/main" id="{361FC394-DE6E-49E7-914E-D23A9CBF3B22}"/>
              </a:ext>
            </a:extLst>
          </p:cNvPr>
          <p:cNvSpPr txBox="1"/>
          <p:nvPr/>
        </p:nvSpPr>
        <p:spPr>
          <a:xfrm>
            <a:off x="11325657" y="6342632"/>
            <a:ext cx="859714" cy="48987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</a:rPr>
              <a:t>Требуемая площадь</a:t>
            </a:r>
            <a:endParaRPr kumimoji="0" lang="en-US" sz="7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cs typeface="Arial MT"/>
              </a:rPr>
              <a:t> ~ </a:t>
            </a:r>
            <a:r>
              <a:rPr kumimoji="0" lang="ru-RU" sz="7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cs typeface="Arial MT"/>
              </a:rPr>
              <a:t>8000 </a:t>
            </a:r>
            <a:r>
              <a:rPr kumimoji="0" lang="ru-RU" sz="700" b="0" i="0" u="none" strike="noStrike" kern="1200" cap="none" spc="-3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cs typeface="Arial MT"/>
              </a:rPr>
              <a:t>кв.м</a:t>
            </a:r>
            <a:r>
              <a:rPr kumimoji="0" lang="ru-RU" sz="7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cs typeface="Arial MT"/>
              </a:rPr>
              <a:t>.</a:t>
            </a:r>
            <a:endParaRPr kumimoji="0" lang="en-US" sz="7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5C9C7A24-1C11-48DD-9CA3-AE30D190A1E9}"/>
              </a:ext>
            </a:extLst>
          </p:cNvPr>
          <p:cNvSpPr txBox="1"/>
          <p:nvPr/>
        </p:nvSpPr>
        <p:spPr>
          <a:xfrm>
            <a:off x="6325298" y="4817912"/>
            <a:ext cx="3048419" cy="192296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38100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Разработчик проекта  </a:t>
            </a:r>
            <a:endParaRPr sz="1050" b="1" kern="0" spc="-10" dirty="0">
              <a:solidFill>
                <a:srgbClr val="00425F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ООО 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ALEXANDRA GOLD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»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       Хорезмская область, город Хива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       МФЙ Янги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турмуш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, улица Каримова, 6. 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0" spc="-10" dirty="0">
              <a:solidFill>
                <a:sysClr val="windowText" lastClr="000000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       Телефон: +998 (90) 737 52 52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z-Cyrl-UZ" sz="1050" kern="0" spc="-10" dirty="0">
              <a:solidFill>
                <a:sysClr val="windowText" lastClr="000000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   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Почта: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temursobirov@mail.ru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2E161F3F-CD40-4B50-AD90-79386CBEA406}"/>
              </a:ext>
            </a:extLst>
          </p:cNvPr>
          <p:cNvSpPr txBox="1"/>
          <p:nvPr/>
        </p:nvSpPr>
        <p:spPr>
          <a:xfrm>
            <a:off x="6305087" y="721651"/>
            <a:ext cx="2964747" cy="18530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fontAlgn="auto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Стоимость проекта</a:t>
            </a:r>
            <a:r>
              <a:rPr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:</a:t>
            </a:r>
            <a:endParaRPr lang="uz-Latn-UZ" sz="1050" b="1" kern="0" spc="-10" dirty="0">
              <a:solidFill>
                <a:srgbClr val="00425F"/>
              </a:solidFill>
              <a:latin typeface="Montserrat" pitchFamily="2" charset="-52"/>
              <a:cs typeface="Times New Roman" panose="02020603050405020304" pitchFamily="18" charset="0"/>
            </a:endParaRPr>
          </a:p>
        </p:txBody>
      </p:sp>
      <p:sp>
        <p:nvSpPr>
          <p:cNvPr id="35" name="object 57">
            <a:extLst>
              <a:ext uri="{FF2B5EF4-FFF2-40B4-BE49-F238E27FC236}">
                <a16:creationId xmlns:a16="http://schemas.microsoft.com/office/drawing/2014/main" id="{66F3FCAB-CDCD-4F92-A55B-3C346A825EA9}"/>
              </a:ext>
            </a:extLst>
          </p:cNvPr>
          <p:cNvSpPr txBox="1"/>
          <p:nvPr/>
        </p:nvSpPr>
        <p:spPr>
          <a:xfrm>
            <a:off x="6748294" y="1272437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Здания и сооружения</a:t>
            </a:r>
            <a:endParaRPr kumimoji="0" sz="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</p:txBody>
      </p:sp>
      <p:sp>
        <p:nvSpPr>
          <p:cNvPr id="36" name="object 58">
            <a:extLst>
              <a:ext uri="{FF2B5EF4-FFF2-40B4-BE49-F238E27FC236}">
                <a16:creationId xmlns:a16="http://schemas.microsoft.com/office/drawing/2014/main" id="{B70F067F-ED0E-40B3-A7DB-EF1C66C139AC}"/>
              </a:ext>
            </a:extLst>
          </p:cNvPr>
          <p:cNvSpPr txBox="1"/>
          <p:nvPr/>
        </p:nvSpPr>
        <p:spPr>
          <a:xfrm>
            <a:off x="6689440" y="1650297"/>
            <a:ext cx="8796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Оборудование </a:t>
            </a:r>
            <a:endParaRPr kumimoji="0" sz="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</p:txBody>
      </p:sp>
      <p:sp>
        <p:nvSpPr>
          <p:cNvPr id="37" name="object 59">
            <a:extLst>
              <a:ext uri="{FF2B5EF4-FFF2-40B4-BE49-F238E27FC236}">
                <a16:creationId xmlns:a16="http://schemas.microsoft.com/office/drawing/2014/main" id="{FBE22F46-3635-4ABB-99D2-5894A58AC4EF}"/>
              </a:ext>
            </a:extLst>
          </p:cNvPr>
          <p:cNvSpPr txBox="1"/>
          <p:nvPr/>
        </p:nvSpPr>
        <p:spPr>
          <a:xfrm>
            <a:off x="6760857" y="2289818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Оборотные средства</a:t>
            </a:r>
            <a:endParaRPr kumimoji="0" sz="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</p:txBody>
      </p:sp>
      <p:sp>
        <p:nvSpPr>
          <p:cNvPr id="38" name="object 60">
            <a:extLst>
              <a:ext uri="{FF2B5EF4-FFF2-40B4-BE49-F238E27FC236}">
                <a16:creationId xmlns:a16="http://schemas.microsoft.com/office/drawing/2014/main" id="{E9769A27-5635-43BB-8D5D-758CD5E99F19}"/>
              </a:ext>
            </a:extLst>
          </p:cNvPr>
          <p:cNvSpPr txBox="1"/>
          <p:nvPr/>
        </p:nvSpPr>
        <p:spPr>
          <a:xfrm>
            <a:off x="8068284" y="1312993"/>
            <a:ext cx="10972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$</a:t>
            </a:r>
            <a:r>
              <a:rPr lang="ru-RU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0,46 миллион</a:t>
            </a:r>
            <a:endParaRPr sz="1000" kern="0" dirty="0">
              <a:solidFill>
                <a:sysClr val="windowText" lastClr="000000"/>
              </a:solidFill>
              <a:latin typeface="Montserrat" pitchFamily="2" charset="-52"/>
              <a:cs typeface="Calibri Light"/>
            </a:endParaRPr>
          </a:p>
        </p:txBody>
      </p:sp>
      <p:sp>
        <p:nvSpPr>
          <p:cNvPr id="39" name="object 65">
            <a:extLst>
              <a:ext uri="{FF2B5EF4-FFF2-40B4-BE49-F238E27FC236}">
                <a16:creationId xmlns:a16="http://schemas.microsoft.com/office/drawing/2014/main" id="{F2D9E9D8-8A4F-44B3-8EB9-0454F86A904F}"/>
              </a:ext>
            </a:extLst>
          </p:cNvPr>
          <p:cNvSpPr txBox="1"/>
          <p:nvPr/>
        </p:nvSpPr>
        <p:spPr>
          <a:xfrm>
            <a:off x="1749932" y="8408289"/>
            <a:ext cx="2419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DE790A7F-695E-459A-B016-E4A364E099DA}"/>
              </a:ext>
            </a:extLst>
          </p:cNvPr>
          <p:cNvSpPr txBox="1"/>
          <p:nvPr/>
        </p:nvSpPr>
        <p:spPr>
          <a:xfrm>
            <a:off x="9881892" y="2667902"/>
            <a:ext cx="23552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" lvl="0" indent="0" fontAlgn="auto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Инвестиционные показатели</a:t>
            </a:r>
            <a:r>
              <a:rPr lang="en-US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:</a:t>
            </a:r>
            <a:r>
              <a:rPr lang="en-US" sz="120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E8619C21-44D9-44F3-95F3-C083C7BBF687}"/>
              </a:ext>
            </a:extLst>
          </p:cNvPr>
          <p:cNvSpPr txBox="1"/>
          <p:nvPr/>
        </p:nvSpPr>
        <p:spPr>
          <a:xfrm>
            <a:off x="10107136" y="2976585"/>
            <a:ext cx="1718535" cy="16754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NPV, US$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миллион</a:t>
            </a:r>
            <a:r>
              <a:rPr kumimoji="0" lang="en-US" sz="1100" b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  </a:t>
            </a:r>
            <a:r>
              <a:rPr kumimoji="0" lang="en-US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–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 174,6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IRR, %   –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166,1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EBITDA, %   –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46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DPP, </a:t>
            </a:r>
            <a:r>
              <a:rPr lang="uz-Cyrl-UZ" sz="11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год</a:t>
            </a:r>
            <a:r>
              <a:rPr kumimoji="0" lang="en-US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 -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1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,</a:t>
            </a:r>
            <a:r>
              <a:rPr kumimoji="0" lang="ru-RU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7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Times New Roman" panose="02020603050405020304" pitchFamily="18" charset="0"/>
            </a:endParaRPr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2EB4F942-2BAE-412B-A396-D5288D4A4C7C}"/>
              </a:ext>
            </a:extLst>
          </p:cNvPr>
          <p:cNvSpPr txBox="1"/>
          <p:nvPr/>
        </p:nvSpPr>
        <p:spPr>
          <a:xfrm>
            <a:off x="3255525" y="727848"/>
            <a:ext cx="2894081" cy="35330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Отрасль</a:t>
            </a:r>
            <a:endParaRPr sz="1000" b="1" kern="0" spc="-10" dirty="0">
              <a:solidFill>
                <a:srgbClr val="00425F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Ювелирная промышленность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B0E0DDF-AE75-4173-A66D-B10E5D3BB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44" name="object 14">
            <a:extLst>
              <a:ext uri="{FF2B5EF4-FFF2-40B4-BE49-F238E27FC236}">
                <a16:creationId xmlns:a16="http://schemas.microsoft.com/office/drawing/2014/main" id="{B70D07D0-83EF-4962-85C1-27E7C1EAAC3F}"/>
              </a:ext>
            </a:extLst>
          </p:cNvPr>
          <p:cNvSpPr txBox="1"/>
          <p:nvPr/>
        </p:nvSpPr>
        <p:spPr>
          <a:xfrm>
            <a:off x="112993" y="5519709"/>
            <a:ext cx="2757646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00" lvl="0" indent="0" fontAlgn="auto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Объём рынка в 2024 году, по исследованию Fortune Business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Insights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, — 232,94 млрд долларов США. По прогнозам, рынок вырастет с 242,79 млрд долларов в 2025 году до 343,9 млрд долларов к 2032 году, в среднем увеличиваясь на 5,1% в год. </a:t>
            </a:r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CFF205BC-F6C9-4443-895E-8FE73433656D}"/>
              </a:ext>
            </a:extLst>
          </p:cNvPr>
          <p:cNvSpPr txBox="1"/>
          <p:nvPr/>
        </p:nvSpPr>
        <p:spPr>
          <a:xfrm>
            <a:off x="85333" y="3101964"/>
            <a:ext cx="610066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000" b="1" kern="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Защита от инфляции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— золото сохраняет ценность на протяжении веков и часто растёт в периоды высокой инфляции. Когда национальные валюты обесцениваются, золото выступает в роли «убежища».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000" b="1" kern="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Низкая зависимость от других активов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Times New Roman" panose="02020603050405020304" pitchFamily="18" charset="0"/>
              </a:rPr>
              <a:t>— цена золота не всегда зависит от фондового рынка или экономических циклов. В кризисы, когда акции и облигации падают, золото часто растёт..</a:t>
            </a:r>
          </a:p>
        </p:txBody>
      </p:sp>
      <p:sp>
        <p:nvSpPr>
          <p:cNvPr id="46" name="object 59">
            <a:extLst>
              <a:ext uri="{FF2B5EF4-FFF2-40B4-BE49-F238E27FC236}">
                <a16:creationId xmlns:a16="http://schemas.microsoft.com/office/drawing/2014/main" id="{07841FD4-E334-461C-B89B-76A8042D571B}"/>
              </a:ext>
            </a:extLst>
          </p:cNvPr>
          <p:cNvSpPr txBox="1"/>
          <p:nvPr/>
        </p:nvSpPr>
        <p:spPr>
          <a:xfrm>
            <a:off x="6765029" y="1990106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Прочее</a:t>
            </a:r>
            <a:endParaRPr kumimoji="0" sz="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C1B68341-FDEF-41A6-B960-9BF84F230240}"/>
              </a:ext>
            </a:extLst>
          </p:cNvPr>
          <p:cNvSpPr txBox="1"/>
          <p:nvPr/>
        </p:nvSpPr>
        <p:spPr>
          <a:xfrm>
            <a:off x="78205" y="2910480"/>
            <a:ext cx="4675580" cy="17440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38100">
              <a:spcBef>
                <a:spcPts val="195"/>
              </a:spcBef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Почему стоит инвестировать в ювелирную сферу?</a:t>
            </a:r>
          </a:p>
        </p:txBody>
      </p:sp>
      <p:sp>
        <p:nvSpPr>
          <p:cNvPr id="48" name="object 6">
            <a:extLst>
              <a:ext uri="{FF2B5EF4-FFF2-40B4-BE49-F238E27FC236}">
                <a16:creationId xmlns:a16="http://schemas.microsoft.com/office/drawing/2014/main" id="{36B1B772-584A-416F-B135-0C1E218FE280}"/>
              </a:ext>
            </a:extLst>
          </p:cNvPr>
          <p:cNvSpPr txBox="1"/>
          <p:nvPr/>
        </p:nvSpPr>
        <p:spPr>
          <a:xfrm>
            <a:off x="72220" y="4063541"/>
            <a:ext cx="6072338" cy="1456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00">
              <a:spcBef>
                <a:spcPts val="195"/>
              </a:spcBef>
              <a:defRPr/>
            </a:pPr>
            <a:r>
              <a:rPr lang="ru-RU" sz="1050" b="1" kern="0" spc="-10" dirty="0">
                <a:solidFill>
                  <a:srgbClr val="00425F"/>
                </a:solidFill>
                <a:latin typeface="Montserrat" pitchFamily="2" charset="-52"/>
                <a:cs typeface="Times New Roman" panose="02020603050405020304" pitchFamily="18" charset="0"/>
              </a:rPr>
              <a:t>Льготы</a:t>
            </a:r>
            <a:endParaRPr lang="en-US" sz="1050" b="1" kern="0" spc="-10" dirty="0">
              <a:solidFill>
                <a:srgbClr val="00425F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latin typeface="Montserrat" pitchFamily="2" charset="-52"/>
                <a:cs typeface="Times New Roman" panose="02020603050405020304" pitchFamily="18" charset="0"/>
              </a:rPr>
              <a:t>Освобождение от налога на имущество и земельного налога за объекты недвижимости и земельные участки, используемые в производственном процессе, для субъектов предпринимательства, производящих ювелирные изделия и являющихся членами Ассоциации «</a:t>
            </a:r>
            <a:r>
              <a:rPr lang="ru-RU" sz="1000" dirty="0" err="1">
                <a:latin typeface="Montserrat" pitchFamily="2" charset="-52"/>
                <a:cs typeface="Times New Roman" panose="02020603050405020304" pitchFamily="18" charset="0"/>
              </a:rPr>
              <a:t>Узбекзаргарсаноат</a:t>
            </a:r>
            <a:r>
              <a:rPr lang="ru-RU" sz="1000" dirty="0">
                <a:latin typeface="Montserrat" pitchFamily="2" charset="-52"/>
                <a:cs typeface="Times New Roman" panose="02020603050405020304" pitchFamily="18" charset="0"/>
              </a:rPr>
              <a:t>»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latin typeface="Montserrat" pitchFamily="2" charset="-52"/>
                <a:cs typeface="Times New Roman" panose="02020603050405020304" pitchFamily="18" charset="0"/>
              </a:rPr>
              <a:t>Аффинажные предприятия получают право без дополнительных разрешений продавать драгоценные металлы производителям ювелирных изделий в приемлемых формах и объёмах, а также изготавливать и продавать сувенирные монеты из драгоценных металлов.</a:t>
            </a:r>
          </a:p>
        </p:txBody>
      </p:sp>
      <p:sp>
        <p:nvSpPr>
          <p:cNvPr id="49" name="object 60">
            <a:extLst>
              <a:ext uri="{FF2B5EF4-FFF2-40B4-BE49-F238E27FC236}">
                <a16:creationId xmlns:a16="http://schemas.microsoft.com/office/drawing/2014/main" id="{1A52EF8B-D649-422B-86B6-3EA16C055268}"/>
              </a:ext>
            </a:extLst>
          </p:cNvPr>
          <p:cNvSpPr txBox="1"/>
          <p:nvPr/>
        </p:nvSpPr>
        <p:spPr>
          <a:xfrm>
            <a:off x="8059804" y="1608352"/>
            <a:ext cx="10972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$</a:t>
            </a:r>
            <a:r>
              <a:rPr lang="ru-RU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 0,97 миллион</a:t>
            </a:r>
            <a:endParaRPr sz="1000" kern="0" dirty="0">
              <a:solidFill>
                <a:sysClr val="windowText" lastClr="000000"/>
              </a:solidFill>
              <a:latin typeface="Montserrat" pitchFamily="2" charset="-52"/>
              <a:cs typeface="Calibri Light"/>
            </a:endParaRPr>
          </a:p>
        </p:txBody>
      </p:sp>
      <p:sp>
        <p:nvSpPr>
          <p:cNvPr id="50" name="object 60">
            <a:extLst>
              <a:ext uri="{FF2B5EF4-FFF2-40B4-BE49-F238E27FC236}">
                <a16:creationId xmlns:a16="http://schemas.microsoft.com/office/drawing/2014/main" id="{FAF70CEB-F4B9-4FCD-AF4C-BB341C53F071}"/>
              </a:ext>
            </a:extLst>
          </p:cNvPr>
          <p:cNvSpPr txBox="1"/>
          <p:nvPr/>
        </p:nvSpPr>
        <p:spPr>
          <a:xfrm>
            <a:off x="8080049" y="1937120"/>
            <a:ext cx="10972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$</a:t>
            </a:r>
            <a:r>
              <a:rPr lang="ru-RU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0</a:t>
            </a:r>
            <a:r>
              <a:rPr lang="en-US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,</a:t>
            </a:r>
            <a:r>
              <a:rPr lang="ru-RU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1 миллион</a:t>
            </a:r>
            <a:endParaRPr sz="1000" kern="0" dirty="0">
              <a:solidFill>
                <a:sysClr val="windowText" lastClr="000000"/>
              </a:solidFill>
              <a:latin typeface="Montserrat" pitchFamily="2" charset="-52"/>
              <a:cs typeface="Calibri Light"/>
            </a:endParaRPr>
          </a:p>
        </p:txBody>
      </p:sp>
      <p:sp>
        <p:nvSpPr>
          <p:cNvPr id="51" name="object 60">
            <a:extLst>
              <a:ext uri="{FF2B5EF4-FFF2-40B4-BE49-F238E27FC236}">
                <a16:creationId xmlns:a16="http://schemas.microsoft.com/office/drawing/2014/main" id="{E8142529-AA19-4327-A3CA-BFD555AD25FB}"/>
              </a:ext>
            </a:extLst>
          </p:cNvPr>
          <p:cNvSpPr txBox="1"/>
          <p:nvPr/>
        </p:nvSpPr>
        <p:spPr>
          <a:xfrm>
            <a:off x="8103277" y="2304307"/>
            <a:ext cx="10972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$</a:t>
            </a:r>
            <a:r>
              <a:rPr lang="ru-RU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3</a:t>
            </a:r>
            <a:r>
              <a:rPr lang="en-US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,</a:t>
            </a:r>
            <a:r>
              <a:rPr lang="ru-RU" sz="1000" kern="0" dirty="0">
                <a:solidFill>
                  <a:sysClr val="windowText" lastClr="000000"/>
                </a:solidFill>
                <a:latin typeface="Montserrat" pitchFamily="2" charset="-52"/>
                <a:cs typeface="Calibri Light"/>
              </a:rPr>
              <a:t>1 миллион</a:t>
            </a:r>
            <a:endParaRPr sz="1000" kern="0" dirty="0">
              <a:solidFill>
                <a:sysClr val="windowText" lastClr="000000"/>
              </a:solidFill>
              <a:latin typeface="Montserrat" pitchFamily="2" charset="-52"/>
              <a:cs typeface="Calibri Light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8C380AD-80A2-433A-87D5-5FC86CC3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32" y="5527725"/>
            <a:ext cx="3177998" cy="1275754"/>
          </a:xfrm>
          <a:prstGeom prst="rect">
            <a:avLst/>
          </a:prstGeom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012245AD-8061-4046-9C76-4CE06916B79A}"/>
              </a:ext>
            </a:extLst>
          </p:cNvPr>
          <p:cNvCxnSpPr>
            <a:cxnSpLocks/>
          </p:cNvCxnSpPr>
          <p:nvPr/>
        </p:nvCxnSpPr>
        <p:spPr>
          <a:xfrm>
            <a:off x="11082632" y="5197842"/>
            <a:ext cx="5536" cy="769123"/>
          </a:xfrm>
          <a:prstGeom prst="straightConnector1">
            <a:avLst/>
          </a:pr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B4777F6-DFBD-42AD-BF03-68597062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7" y="763818"/>
            <a:ext cx="3164262" cy="159462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B6F3B92-105B-4A03-AC3F-5524BCAB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657" y="2897021"/>
            <a:ext cx="3630003" cy="1858705"/>
          </a:xfrm>
          <a:prstGeom prst="rect">
            <a:avLst/>
          </a:prstGeom>
        </p:spPr>
      </p:pic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9B7462EA-DD7D-4B8D-A241-36A5C83C1EDE}"/>
              </a:ext>
            </a:extLst>
          </p:cNvPr>
          <p:cNvCxnSpPr>
            <a:cxnSpLocks/>
            <a:endCxn id="14" idx="38"/>
          </p:cNvCxnSpPr>
          <p:nvPr/>
        </p:nvCxnSpPr>
        <p:spPr>
          <a:xfrm flipH="1">
            <a:off x="10094013" y="5375920"/>
            <a:ext cx="225234" cy="46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AACC4C64-BDA6-41EC-979E-B043AEF11BDC}"/>
              </a:ext>
            </a:extLst>
          </p:cNvPr>
          <p:cNvSpPr/>
          <p:nvPr/>
        </p:nvSpPr>
        <p:spPr>
          <a:xfrm>
            <a:off x="7537856" y="2272507"/>
            <a:ext cx="447412" cy="269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98DD75B8-CC0B-4610-A3E5-73427823108B}"/>
              </a:ext>
            </a:extLst>
          </p:cNvPr>
          <p:cNvSpPr/>
          <p:nvPr/>
        </p:nvSpPr>
        <p:spPr>
          <a:xfrm>
            <a:off x="7537856" y="1937934"/>
            <a:ext cx="447412" cy="269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9FAC1939-6166-4D1E-9699-33516C96960D}"/>
              </a:ext>
            </a:extLst>
          </p:cNvPr>
          <p:cNvSpPr/>
          <p:nvPr/>
        </p:nvSpPr>
        <p:spPr>
          <a:xfrm>
            <a:off x="7537856" y="1599603"/>
            <a:ext cx="447412" cy="269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74E2F89-B407-4187-80FD-3773256477D1}"/>
              </a:ext>
            </a:extLst>
          </p:cNvPr>
          <p:cNvSpPr/>
          <p:nvPr/>
        </p:nvSpPr>
        <p:spPr>
          <a:xfrm>
            <a:off x="7537856" y="1260442"/>
            <a:ext cx="447412" cy="269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bject 63">
            <a:extLst>
              <a:ext uri="{FF2B5EF4-FFF2-40B4-BE49-F238E27FC236}">
                <a16:creationId xmlns:a16="http://schemas.microsoft.com/office/drawing/2014/main" id="{9E94F131-9742-4411-945D-699FCDE9CF92}"/>
              </a:ext>
            </a:extLst>
          </p:cNvPr>
          <p:cNvSpPr txBox="1"/>
          <p:nvPr/>
        </p:nvSpPr>
        <p:spPr>
          <a:xfrm>
            <a:off x="7567236" y="1274235"/>
            <a:ext cx="4003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10,1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Montserrat" pitchFamily="2" charset="-52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Montserrat" pitchFamily="2" charset="-52"/>
              <a:cs typeface="Calibri Light"/>
            </a:endParaRPr>
          </a:p>
        </p:txBody>
      </p:sp>
      <p:sp>
        <p:nvSpPr>
          <p:cNvPr id="62" name="object 64">
            <a:extLst>
              <a:ext uri="{FF2B5EF4-FFF2-40B4-BE49-F238E27FC236}">
                <a16:creationId xmlns:a16="http://schemas.microsoft.com/office/drawing/2014/main" id="{FB2003F1-CFEE-43B4-93DC-518EB552A534}"/>
              </a:ext>
            </a:extLst>
          </p:cNvPr>
          <p:cNvSpPr txBox="1"/>
          <p:nvPr/>
        </p:nvSpPr>
        <p:spPr>
          <a:xfrm>
            <a:off x="7569501" y="162374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696969"/>
                </a:solidFill>
                <a:latin typeface="Montserrat" pitchFamily="2" charset="-52"/>
                <a:cs typeface="Calibri Light"/>
              </a:rPr>
              <a:t>21,3</a:t>
            </a:r>
            <a:r>
              <a:rPr sz="1200" kern="0" spc="-25" dirty="0">
                <a:solidFill>
                  <a:srgbClr val="696969"/>
                </a:solidFill>
                <a:latin typeface="Montserrat" pitchFamily="2" charset="-52"/>
                <a:cs typeface="Calibri Light"/>
              </a:rPr>
              <a:t>%</a:t>
            </a:r>
          </a:p>
        </p:txBody>
      </p:sp>
      <p:sp>
        <p:nvSpPr>
          <p:cNvPr id="63" name="object 71">
            <a:extLst>
              <a:ext uri="{FF2B5EF4-FFF2-40B4-BE49-F238E27FC236}">
                <a16:creationId xmlns:a16="http://schemas.microsoft.com/office/drawing/2014/main" id="{8FF010D9-36E6-4FF1-85F2-D10DC07B4AF5}"/>
              </a:ext>
            </a:extLst>
          </p:cNvPr>
          <p:cNvSpPr txBox="1"/>
          <p:nvPr/>
        </p:nvSpPr>
        <p:spPr>
          <a:xfrm>
            <a:off x="7562236" y="2300315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696969"/>
                </a:solidFill>
                <a:latin typeface="Montserrat" pitchFamily="2" charset="-52"/>
                <a:cs typeface="Calibri Light"/>
              </a:rPr>
              <a:t>68,1</a:t>
            </a:r>
            <a:r>
              <a:rPr sz="1200" kern="0" spc="-25" dirty="0">
                <a:solidFill>
                  <a:srgbClr val="696969"/>
                </a:solidFill>
                <a:latin typeface="Montserrat" pitchFamily="2" charset="-52"/>
                <a:cs typeface="Calibri Light"/>
              </a:rPr>
              <a:t>%</a:t>
            </a:r>
          </a:p>
        </p:txBody>
      </p:sp>
      <p:sp>
        <p:nvSpPr>
          <p:cNvPr id="64" name="object 71">
            <a:extLst>
              <a:ext uri="{FF2B5EF4-FFF2-40B4-BE49-F238E27FC236}">
                <a16:creationId xmlns:a16="http://schemas.microsoft.com/office/drawing/2014/main" id="{4042E365-5225-4B96-B2E6-8E14D5EC58B8}"/>
              </a:ext>
            </a:extLst>
          </p:cNvPr>
          <p:cNvSpPr txBox="1"/>
          <p:nvPr/>
        </p:nvSpPr>
        <p:spPr>
          <a:xfrm>
            <a:off x="7577476" y="19693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kern="0" spc="-25" dirty="0">
                <a:solidFill>
                  <a:srgbClr val="696969"/>
                </a:solidFill>
                <a:latin typeface="Montserrat" pitchFamily="2" charset="-52"/>
                <a:cs typeface="Calibri Light"/>
              </a:rPr>
              <a:t>0,4</a:t>
            </a:r>
            <a:r>
              <a:rPr sz="1200" kern="0" spc="-25" dirty="0">
                <a:solidFill>
                  <a:srgbClr val="696969"/>
                </a:solidFill>
                <a:latin typeface="Montserrat" pitchFamily="2" charset="-52"/>
                <a:cs typeface="Calibri Light"/>
              </a:rPr>
              <a:t>%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B45CD4-0F9B-4658-8FD1-C6ACF77F92C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18746" y="1261064"/>
            <a:ext cx="346941" cy="2859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52CD822-2423-4628-B1AA-6E8DD64CBBA7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296388" y="1589565"/>
            <a:ext cx="359496" cy="28922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2A2FC97-CCDF-4514-87B2-F1953EB3F7EC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46" y="1945249"/>
            <a:ext cx="269580" cy="24645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B8E2964-ABD2-4075-B63E-E3128028820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340020" y="2236603"/>
            <a:ext cx="269580" cy="27591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28CC5CA-8F92-4666-9A24-EF65175A9037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296388" y="960018"/>
            <a:ext cx="359496" cy="28922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CD74D9F-FB2C-4CB7-B75B-850F84FFB75F}"/>
              </a:ext>
            </a:extLst>
          </p:cNvPr>
          <p:cNvSpPr txBox="1"/>
          <p:nvPr/>
        </p:nvSpPr>
        <p:spPr>
          <a:xfrm>
            <a:off x="6652299" y="975165"/>
            <a:ext cx="2620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Общая стоимость</a:t>
            </a:r>
            <a:r>
              <a:rPr lang="en-US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  – US$ </a:t>
            </a:r>
            <a:r>
              <a:rPr lang="ru-RU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4</a:t>
            </a:r>
            <a:r>
              <a:rPr lang="en-US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,</a:t>
            </a:r>
            <a:r>
              <a:rPr lang="ru-RU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6</a:t>
            </a:r>
            <a:r>
              <a:rPr lang="en-US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000" kern="0" spc="-10" dirty="0">
                <a:solidFill>
                  <a:sysClr val="windowText" lastClr="000000"/>
                </a:solidFill>
                <a:latin typeface="Montserrat" pitchFamily="2" charset="-52"/>
                <a:cs typeface="Times New Roman" panose="02020603050405020304" pitchFamily="18" charset="0"/>
              </a:rPr>
              <a:t>миллион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9AD08A8-9FF4-4CB1-99D7-A30B0BF615FD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313807" y="5501766"/>
            <a:ext cx="291177" cy="28472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B059E0A-EB8D-4AB9-A4DB-894E85795DDC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344629" y="5932936"/>
            <a:ext cx="229531" cy="22306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3E674AB-1726-40DD-9273-6F496FB6FF7B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317310" y="6268030"/>
            <a:ext cx="291177" cy="3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512</Words>
  <Application>Microsoft Office PowerPoint</Application>
  <PresentationFormat>Широкоэкранный</PresentationFormat>
  <Paragraphs>112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Мийрбек Джапаков</cp:lastModifiedBy>
  <cp:revision>42</cp:revision>
  <dcterms:created xsi:type="dcterms:W3CDTF">2025-05-23T14:06:58Z</dcterms:created>
  <dcterms:modified xsi:type="dcterms:W3CDTF">2025-10-17T11:51:41Z</dcterms:modified>
</cp:coreProperties>
</file>