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5092" r:id="rId4"/>
    <p:sldId id="214747509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8FD7CD"/>
    <a:srgbClr val="FFFFFF"/>
    <a:srgbClr val="5BC4BF"/>
    <a:srgbClr val="B6E2E7"/>
    <a:srgbClr val="3E77AB"/>
    <a:srgbClr val="79A0C4"/>
    <a:srgbClr val="2E6CA4"/>
    <a:srgbClr val="2F6EA4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555" autoAdjust="0"/>
  </p:normalViewPr>
  <p:slideViewPr>
    <p:cSldViewPr snapToGrid="0">
      <p:cViewPr varScale="1">
        <p:scale>
          <a:sx n="107" d="100"/>
          <a:sy n="107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</a:t>
          </a:r>
          <a:r>
            <a:rPr lang="en-US" sz="1400" baseline="0" dirty="0">
              <a:latin typeface="Montserrat" pitchFamily="2" charset="-52"/>
            </a:rPr>
            <a:t> of colleges: 10</a:t>
          </a:r>
          <a:endParaRPr lang="en-US" sz="1400" dirty="0">
            <a:latin typeface="Montserrat" pitchFamily="2" charset="-52"/>
          </a:endParaRP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2</a:t>
          </a:r>
          <a:r>
            <a:rPr lang="uz-Cyrl-UZ" sz="1400" dirty="0">
              <a:latin typeface="Montserrat" pitchFamily="2" charset="-52"/>
            </a:rPr>
            <a:t>4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4 332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032757-1DBD-4A7B-8E63-04FD147EBBC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208400-3ED6-4C33-ABED-41D3BDB2C0C8}">
      <dgm:prSet phldrT="[Текст]" custT="1"/>
      <dgm:spPr>
        <a:solidFill>
          <a:srgbClr val="5BC4BF"/>
        </a:solidFill>
        <a:ln>
          <a:solidFill>
            <a:srgbClr val="5BC4B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buNone/>
          </a:pPr>
          <a:r>
            <a:rPr lang="en-US" sz="1500" b="1" dirty="0"/>
            <a:t>RUSSIA</a:t>
          </a:r>
          <a:endParaRPr lang="ru-RU" sz="1500" b="1" dirty="0"/>
        </a:p>
      </dgm:t>
    </dgm:pt>
    <dgm:pt modelId="{2E1E0ECC-DC51-4278-8435-A6EAE144EC55}" type="parTrans" cxnId="{9053629C-58F0-4776-90C4-665F7B94502E}">
      <dgm:prSet/>
      <dgm:spPr/>
      <dgm:t>
        <a:bodyPr/>
        <a:lstStyle/>
        <a:p>
          <a:endParaRPr lang="ru-RU"/>
        </a:p>
      </dgm:t>
    </dgm:pt>
    <dgm:pt modelId="{7C4962EB-D33D-48C2-9E21-72538C38F131}" type="sibTrans" cxnId="{9053629C-58F0-4776-90C4-665F7B94502E}">
      <dgm:prSet/>
      <dgm:spPr/>
      <dgm:t>
        <a:bodyPr/>
        <a:lstStyle/>
        <a:p>
          <a:endParaRPr lang="ru-RU"/>
        </a:p>
      </dgm:t>
    </dgm:pt>
    <dgm:pt modelId="{CD5DBFFD-C196-45E3-B7F5-3584E004B0D3}">
      <dgm:prSet phldrT="[Текст]" custT="1"/>
      <dgm:spPr>
        <a:solidFill>
          <a:srgbClr val="5BC4BF"/>
        </a:solidFill>
        <a:ln>
          <a:solidFill>
            <a:srgbClr val="5BC4B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buNone/>
          </a:pPr>
          <a:r>
            <a:rPr lang="ru-RU" sz="1500" dirty="0"/>
            <a:t>2 </a:t>
          </a:r>
          <a:r>
            <a:rPr lang="en-US" sz="1500" dirty="0" err="1"/>
            <a:t>bln</a:t>
          </a:r>
          <a:r>
            <a:rPr lang="en-US" sz="1500" dirty="0"/>
            <a:t> USD</a:t>
          </a:r>
          <a:endParaRPr lang="ru-RU" sz="1500" dirty="0"/>
        </a:p>
      </dgm:t>
    </dgm:pt>
    <dgm:pt modelId="{0C35E8A6-7129-4AF3-B032-3E1A77057F19}" type="parTrans" cxnId="{1F9CE4A8-062F-41D8-A817-CE6EB62FD20B}">
      <dgm:prSet/>
      <dgm:spPr/>
      <dgm:t>
        <a:bodyPr/>
        <a:lstStyle/>
        <a:p>
          <a:endParaRPr lang="ru-RU"/>
        </a:p>
      </dgm:t>
    </dgm:pt>
    <dgm:pt modelId="{524B103F-7DB5-4483-A99D-166842718C1C}" type="sibTrans" cxnId="{1F9CE4A8-062F-41D8-A817-CE6EB62FD20B}">
      <dgm:prSet/>
      <dgm:spPr/>
      <dgm:t>
        <a:bodyPr/>
        <a:lstStyle/>
        <a:p>
          <a:endParaRPr lang="ru-RU"/>
        </a:p>
      </dgm:t>
    </dgm:pt>
    <dgm:pt modelId="{1285990E-7D8E-4F2F-B495-CC1A8726FFDF}">
      <dgm:prSet phldrT="[Текст]" custT="1"/>
      <dgm:spPr>
        <a:solidFill>
          <a:srgbClr val="5BC4BF"/>
        </a:solidFill>
        <a:ln>
          <a:solidFill>
            <a:srgbClr val="5BC4B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buNone/>
          </a:pPr>
          <a:r>
            <a:rPr lang="en-US" sz="1500" b="1" dirty="0"/>
            <a:t>EUROPE</a:t>
          </a:r>
          <a:endParaRPr lang="ru-RU" sz="1500" b="1" dirty="0"/>
        </a:p>
        <a:p>
          <a:pPr algn="ctr">
            <a:buNone/>
          </a:pPr>
          <a:r>
            <a:rPr lang="ru-RU" sz="1500" dirty="0"/>
            <a:t>20 </a:t>
          </a:r>
          <a:r>
            <a:rPr lang="en-US" sz="1500" dirty="0" err="1"/>
            <a:t>bln</a:t>
          </a:r>
          <a:r>
            <a:rPr lang="en-US" sz="1500" dirty="0"/>
            <a:t> USD</a:t>
          </a:r>
          <a:endParaRPr lang="ru-RU" sz="1500" dirty="0"/>
        </a:p>
        <a:p>
          <a:pPr algn="ctr">
            <a:buNone/>
          </a:pPr>
          <a:endParaRPr lang="ru-RU" sz="1500" dirty="0"/>
        </a:p>
        <a:p>
          <a:pPr algn="ctr">
            <a:buNone/>
          </a:pPr>
          <a:endParaRPr lang="ru-RU" sz="1500" dirty="0"/>
        </a:p>
        <a:p>
          <a:pPr algn="ctr">
            <a:buNone/>
          </a:pPr>
          <a:r>
            <a:rPr lang="ru-RU" sz="1500" dirty="0"/>
            <a:t> </a:t>
          </a:r>
          <a:endParaRPr lang="ru-RU" sz="2200" dirty="0"/>
        </a:p>
      </dgm:t>
    </dgm:pt>
    <dgm:pt modelId="{B296E7E7-28EA-42DA-B967-D126AE45631A}" type="parTrans" cxnId="{265C2846-1345-4BBC-9BC1-A83BE62347BC}">
      <dgm:prSet/>
      <dgm:spPr/>
      <dgm:t>
        <a:bodyPr/>
        <a:lstStyle/>
        <a:p>
          <a:endParaRPr lang="ru-RU"/>
        </a:p>
      </dgm:t>
    </dgm:pt>
    <dgm:pt modelId="{F9DF1EE9-8AA1-48E8-AF74-710B297B52C1}" type="sibTrans" cxnId="{265C2846-1345-4BBC-9BC1-A83BE62347BC}">
      <dgm:prSet/>
      <dgm:spPr/>
      <dgm:t>
        <a:bodyPr/>
        <a:lstStyle/>
        <a:p>
          <a:endParaRPr lang="ru-RU"/>
        </a:p>
      </dgm:t>
    </dgm:pt>
    <dgm:pt modelId="{EFEEECD5-5B6B-4E9E-B2DA-781E9E70FE4C}">
      <dgm:prSet phldrT="[Текст]" custT="1"/>
      <dgm:spPr>
        <a:solidFill>
          <a:srgbClr val="5BC4BF"/>
        </a:solidFill>
        <a:ln>
          <a:solidFill>
            <a:srgbClr val="5BC4B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buNone/>
          </a:pPr>
          <a:endParaRPr lang="ru-RU" sz="1700" dirty="0"/>
        </a:p>
        <a:p>
          <a:pPr algn="ctr">
            <a:buNone/>
          </a:pPr>
          <a:r>
            <a:rPr lang="en-US" sz="1500" b="1" dirty="0"/>
            <a:t>MIDDLE EAST</a:t>
          </a:r>
          <a:endParaRPr lang="ru-RU" sz="1500" b="1" dirty="0"/>
        </a:p>
        <a:p>
          <a:pPr algn="ctr">
            <a:buNone/>
          </a:pPr>
          <a:r>
            <a:rPr lang="ru-RU" sz="1500" dirty="0"/>
            <a:t>6 </a:t>
          </a:r>
          <a:r>
            <a:rPr lang="en-US" sz="1500" dirty="0" err="1"/>
            <a:t>bln</a:t>
          </a:r>
          <a:r>
            <a:rPr lang="en-US" sz="1500" dirty="0"/>
            <a:t> USD</a:t>
          </a:r>
          <a:endParaRPr lang="ru-RU" sz="1500" dirty="0"/>
        </a:p>
        <a:p>
          <a:pPr algn="ctr">
            <a:buNone/>
          </a:pPr>
          <a:endParaRPr lang="ru-RU" sz="1700" dirty="0"/>
        </a:p>
        <a:p>
          <a:pPr algn="ctr">
            <a:buNone/>
          </a:pPr>
          <a:endParaRPr lang="ru-RU" sz="1700" dirty="0"/>
        </a:p>
        <a:p>
          <a:pPr algn="ctr">
            <a:buNone/>
          </a:pPr>
          <a:endParaRPr lang="ru-RU" sz="1700" dirty="0"/>
        </a:p>
      </dgm:t>
    </dgm:pt>
    <dgm:pt modelId="{D6C292FF-B399-4C13-84B0-D5C42B08FD36}" type="sibTrans" cxnId="{C4A3D035-EF55-4EFD-81F3-6A5D3371408F}">
      <dgm:prSet/>
      <dgm:spPr/>
      <dgm:t>
        <a:bodyPr/>
        <a:lstStyle/>
        <a:p>
          <a:endParaRPr lang="ru-RU"/>
        </a:p>
      </dgm:t>
    </dgm:pt>
    <dgm:pt modelId="{D6136532-BAC4-48AC-9F04-14139ACB860F}" type="parTrans" cxnId="{C4A3D035-EF55-4EFD-81F3-6A5D3371408F}">
      <dgm:prSet/>
      <dgm:spPr/>
      <dgm:t>
        <a:bodyPr/>
        <a:lstStyle/>
        <a:p>
          <a:endParaRPr lang="ru-RU"/>
        </a:p>
      </dgm:t>
    </dgm:pt>
    <dgm:pt modelId="{1C78293D-C8DE-41F5-9F1D-D1E9B33C1420}" type="pres">
      <dgm:prSet presAssocID="{C8032757-1DBD-4A7B-8E63-04FD147EBBC9}" presName="Name0" presStyleCnt="0">
        <dgm:presLayoutVars>
          <dgm:dir/>
          <dgm:resizeHandles val="exact"/>
        </dgm:presLayoutVars>
      </dgm:prSet>
      <dgm:spPr/>
    </dgm:pt>
    <dgm:pt modelId="{49802584-11B2-413A-A047-ADA6EB9E8CB7}" type="pres">
      <dgm:prSet presAssocID="{1E208400-3ED6-4C33-ABED-41D3BDB2C0C8}" presName="node" presStyleLbl="node1" presStyleIdx="0" presStyleCnt="3">
        <dgm:presLayoutVars>
          <dgm:bulletEnabled val="1"/>
        </dgm:presLayoutVars>
      </dgm:prSet>
      <dgm:spPr/>
    </dgm:pt>
    <dgm:pt modelId="{35481E5B-3039-4083-82E6-2963C8344FB1}" type="pres">
      <dgm:prSet presAssocID="{7C4962EB-D33D-48C2-9E21-72538C38F131}" presName="sibTrans" presStyleCnt="0"/>
      <dgm:spPr/>
    </dgm:pt>
    <dgm:pt modelId="{6C713FE1-D7C4-4D16-8902-F496C43EDD97}" type="pres">
      <dgm:prSet presAssocID="{1285990E-7D8E-4F2F-B495-CC1A8726FFDF}" presName="node" presStyleLbl="node1" presStyleIdx="1" presStyleCnt="3" custLinFactNeighborY="-356">
        <dgm:presLayoutVars>
          <dgm:bulletEnabled val="1"/>
        </dgm:presLayoutVars>
      </dgm:prSet>
      <dgm:spPr/>
    </dgm:pt>
    <dgm:pt modelId="{04AE7659-B142-4B89-BF58-94EB08FF8C3D}" type="pres">
      <dgm:prSet presAssocID="{F9DF1EE9-8AA1-48E8-AF74-710B297B52C1}" presName="sibTrans" presStyleCnt="0"/>
      <dgm:spPr/>
    </dgm:pt>
    <dgm:pt modelId="{6F037934-96A3-4A09-953C-E0B494CFCE53}" type="pres">
      <dgm:prSet presAssocID="{EFEEECD5-5B6B-4E9E-B2DA-781E9E70FE4C}" presName="node" presStyleLbl="node1" presStyleIdx="2" presStyleCnt="3" custLinFactX="21686" custLinFactNeighborX="100000" custLinFactNeighborY="13456">
        <dgm:presLayoutVars>
          <dgm:bulletEnabled val="1"/>
        </dgm:presLayoutVars>
      </dgm:prSet>
      <dgm:spPr/>
    </dgm:pt>
  </dgm:ptLst>
  <dgm:cxnLst>
    <dgm:cxn modelId="{73FE671B-5FEC-407B-9658-7493373A35EB}" type="presOf" srcId="{1E208400-3ED6-4C33-ABED-41D3BDB2C0C8}" destId="{49802584-11B2-413A-A047-ADA6EB9E8CB7}" srcOrd="0" destOrd="0" presId="urn:microsoft.com/office/officeart/2005/8/layout/hList6"/>
    <dgm:cxn modelId="{C4A3D035-EF55-4EFD-81F3-6A5D3371408F}" srcId="{C8032757-1DBD-4A7B-8E63-04FD147EBBC9}" destId="{EFEEECD5-5B6B-4E9E-B2DA-781E9E70FE4C}" srcOrd="2" destOrd="0" parTransId="{D6136532-BAC4-48AC-9F04-14139ACB860F}" sibTransId="{D6C292FF-B399-4C13-84B0-D5C42B08FD36}"/>
    <dgm:cxn modelId="{265C2846-1345-4BBC-9BC1-A83BE62347BC}" srcId="{C8032757-1DBD-4A7B-8E63-04FD147EBBC9}" destId="{1285990E-7D8E-4F2F-B495-CC1A8726FFDF}" srcOrd="1" destOrd="0" parTransId="{B296E7E7-28EA-42DA-B967-D126AE45631A}" sibTransId="{F9DF1EE9-8AA1-48E8-AF74-710B297B52C1}"/>
    <dgm:cxn modelId="{11AD8089-C4F9-42EA-98E0-32D552E49C87}" type="presOf" srcId="{CD5DBFFD-C196-45E3-B7F5-3584E004B0D3}" destId="{49802584-11B2-413A-A047-ADA6EB9E8CB7}" srcOrd="0" destOrd="1" presId="urn:microsoft.com/office/officeart/2005/8/layout/hList6"/>
    <dgm:cxn modelId="{9053629C-58F0-4776-90C4-665F7B94502E}" srcId="{C8032757-1DBD-4A7B-8E63-04FD147EBBC9}" destId="{1E208400-3ED6-4C33-ABED-41D3BDB2C0C8}" srcOrd="0" destOrd="0" parTransId="{2E1E0ECC-DC51-4278-8435-A6EAE144EC55}" sibTransId="{7C4962EB-D33D-48C2-9E21-72538C38F131}"/>
    <dgm:cxn modelId="{541953A8-EC68-47A4-AF56-4105F5B6C2EC}" type="presOf" srcId="{C8032757-1DBD-4A7B-8E63-04FD147EBBC9}" destId="{1C78293D-C8DE-41F5-9F1D-D1E9B33C1420}" srcOrd="0" destOrd="0" presId="urn:microsoft.com/office/officeart/2005/8/layout/hList6"/>
    <dgm:cxn modelId="{1F9CE4A8-062F-41D8-A817-CE6EB62FD20B}" srcId="{1E208400-3ED6-4C33-ABED-41D3BDB2C0C8}" destId="{CD5DBFFD-C196-45E3-B7F5-3584E004B0D3}" srcOrd="0" destOrd="0" parTransId="{0C35E8A6-7129-4AF3-B032-3E1A77057F19}" sibTransId="{524B103F-7DB5-4483-A99D-166842718C1C}"/>
    <dgm:cxn modelId="{C15FBFB1-4A49-4732-A2E7-E0B830617912}" type="presOf" srcId="{EFEEECD5-5B6B-4E9E-B2DA-781E9E70FE4C}" destId="{6F037934-96A3-4A09-953C-E0B494CFCE53}" srcOrd="0" destOrd="0" presId="urn:microsoft.com/office/officeart/2005/8/layout/hList6"/>
    <dgm:cxn modelId="{CBE790FB-F607-4A37-9491-70BBD940C784}" type="presOf" srcId="{1285990E-7D8E-4F2F-B495-CC1A8726FFDF}" destId="{6C713FE1-D7C4-4D16-8902-F496C43EDD97}" srcOrd="0" destOrd="0" presId="urn:microsoft.com/office/officeart/2005/8/layout/hList6"/>
    <dgm:cxn modelId="{35295A5A-85A5-404C-8EFD-FBEB9B64123F}" type="presParOf" srcId="{1C78293D-C8DE-41F5-9F1D-D1E9B33C1420}" destId="{49802584-11B2-413A-A047-ADA6EB9E8CB7}" srcOrd="0" destOrd="0" presId="urn:microsoft.com/office/officeart/2005/8/layout/hList6"/>
    <dgm:cxn modelId="{5EC44FA6-1BED-45D7-A8D0-DC9D89C17B14}" type="presParOf" srcId="{1C78293D-C8DE-41F5-9F1D-D1E9B33C1420}" destId="{35481E5B-3039-4083-82E6-2963C8344FB1}" srcOrd="1" destOrd="0" presId="urn:microsoft.com/office/officeart/2005/8/layout/hList6"/>
    <dgm:cxn modelId="{8ABC6FE5-7CDE-44A7-91E2-25AE85938BAF}" type="presParOf" srcId="{1C78293D-C8DE-41F5-9F1D-D1E9B33C1420}" destId="{6C713FE1-D7C4-4D16-8902-F496C43EDD97}" srcOrd="2" destOrd="0" presId="urn:microsoft.com/office/officeart/2005/8/layout/hList6"/>
    <dgm:cxn modelId="{927A7048-096D-4843-82A1-6B766264C2A3}" type="presParOf" srcId="{1C78293D-C8DE-41F5-9F1D-D1E9B33C1420}" destId="{04AE7659-B142-4B89-BF58-94EB08FF8C3D}" srcOrd="3" destOrd="0" presId="urn:microsoft.com/office/officeart/2005/8/layout/hList6"/>
    <dgm:cxn modelId="{CFFD90E1-D663-4328-B7B7-14B16597F05A}" type="presParOf" srcId="{1C78293D-C8DE-41F5-9F1D-D1E9B33C1420}" destId="{6F037934-96A3-4A09-953C-E0B494CFCE53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</a:t>
          </a:r>
          <a:r>
            <a:rPr lang="en-US" sz="1400" kern="1200" baseline="0" dirty="0">
              <a:latin typeface="Montserrat" pitchFamily="2" charset="-52"/>
            </a:rPr>
            <a:t> of colleges: 10</a:t>
          </a:r>
          <a:endParaRPr lang="en-US" sz="1400" kern="1200" dirty="0">
            <a:latin typeface="Montserrat" pitchFamily="2" charset="-52"/>
          </a:endParaRP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2</a:t>
          </a:r>
          <a:r>
            <a:rPr lang="uz-Cyrl-UZ" sz="1400" kern="1200" dirty="0">
              <a:latin typeface="Montserrat" pitchFamily="2" charset="-52"/>
            </a:rPr>
            <a:t>4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4 332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02584-11B2-413A-A047-ADA6EB9E8CB7}">
      <dsp:nvSpPr>
        <dsp:cNvPr id="0" name=""/>
        <dsp:cNvSpPr/>
      </dsp:nvSpPr>
      <dsp:spPr>
        <a:xfrm rot="16200000">
          <a:off x="-431247" y="431855"/>
          <a:ext cx="2444149" cy="1580437"/>
        </a:xfrm>
        <a:prstGeom prst="flowChartManualOperation">
          <a:avLst/>
        </a:prstGeom>
        <a:solidFill>
          <a:srgbClr val="5BC4BF"/>
        </a:solidFill>
        <a:ln w="12700" cap="flat" cmpd="sng" algn="ctr">
          <a:solidFill>
            <a:srgbClr val="5BC4B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RUSSIA</a:t>
          </a:r>
          <a:endParaRPr lang="ru-RU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500" kern="1200" dirty="0"/>
            <a:t>2 </a:t>
          </a:r>
          <a:r>
            <a:rPr lang="en-US" sz="1500" kern="1200" dirty="0" err="1"/>
            <a:t>bln</a:t>
          </a:r>
          <a:r>
            <a:rPr lang="en-US" sz="1500" kern="1200" dirty="0"/>
            <a:t> USD</a:t>
          </a:r>
          <a:endParaRPr lang="ru-RU" sz="1500" kern="1200" dirty="0"/>
        </a:p>
      </dsp:txBody>
      <dsp:txXfrm rot="5400000">
        <a:off x="609" y="488829"/>
        <a:ext cx="1580437" cy="1466489"/>
      </dsp:txXfrm>
    </dsp:sp>
    <dsp:sp modelId="{6C713FE1-D7C4-4D16-8902-F496C43EDD97}">
      <dsp:nvSpPr>
        <dsp:cNvPr id="0" name=""/>
        <dsp:cNvSpPr/>
      </dsp:nvSpPr>
      <dsp:spPr>
        <a:xfrm rot="16200000">
          <a:off x="1267722" y="431855"/>
          <a:ext cx="2444149" cy="1580437"/>
        </a:xfrm>
        <a:prstGeom prst="flowChartManualOperation">
          <a:avLst/>
        </a:prstGeom>
        <a:solidFill>
          <a:srgbClr val="5BC4BF"/>
        </a:solidFill>
        <a:ln w="12700" cap="flat" cmpd="sng" algn="ctr">
          <a:solidFill>
            <a:srgbClr val="5BC4B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EUROPE</a:t>
          </a:r>
          <a:endParaRPr lang="ru-RU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20 </a:t>
          </a:r>
          <a:r>
            <a:rPr lang="en-US" sz="1500" kern="1200" dirty="0" err="1"/>
            <a:t>bln</a:t>
          </a:r>
          <a:r>
            <a:rPr lang="en-US" sz="1500" kern="1200" dirty="0"/>
            <a:t> USD</a:t>
          </a: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 </a:t>
          </a:r>
          <a:endParaRPr lang="ru-RU" sz="2200" kern="1200" dirty="0"/>
        </a:p>
      </dsp:txBody>
      <dsp:txXfrm rot="5400000">
        <a:off x="1699578" y="488829"/>
        <a:ext cx="1580437" cy="1466489"/>
      </dsp:txXfrm>
    </dsp:sp>
    <dsp:sp modelId="{6F037934-96A3-4A09-953C-E0B494CFCE53}">
      <dsp:nvSpPr>
        <dsp:cNvPr id="0" name=""/>
        <dsp:cNvSpPr/>
      </dsp:nvSpPr>
      <dsp:spPr>
        <a:xfrm rot="16200000">
          <a:off x="2967300" y="431855"/>
          <a:ext cx="2444149" cy="1580437"/>
        </a:xfrm>
        <a:prstGeom prst="flowChartManualOperation">
          <a:avLst/>
        </a:prstGeom>
        <a:solidFill>
          <a:srgbClr val="5BC4BF"/>
        </a:solidFill>
        <a:ln w="12700" cap="flat" cmpd="sng" algn="ctr">
          <a:solidFill>
            <a:srgbClr val="5BC4B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MIDDLE EAST</a:t>
          </a:r>
          <a:endParaRPr lang="ru-RU" sz="1500" b="1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6 </a:t>
          </a:r>
          <a:r>
            <a:rPr lang="en-US" sz="1500" kern="1200" dirty="0" err="1"/>
            <a:t>bln</a:t>
          </a:r>
          <a:r>
            <a:rPr lang="en-US" sz="1500" kern="1200" dirty="0"/>
            <a:t> USD</a:t>
          </a:r>
          <a:endParaRPr lang="ru-RU" sz="15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 rot="5400000">
        <a:off x="3399156" y="488829"/>
        <a:ext cx="1580437" cy="1466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39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1.png"/><Relationship Id="rId18" Type="http://schemas.microsoft.com/office/2007/relationships/diagramDrawing" Target="../diagrams/drawing3.xml"/><Relationship Id="rId3" Type="http://schemas.openxmlformats.org/officeDocument/2006/relationships/image" Target="../media/image1.png"/><Relationship Id="rId21" Type="http://schemas.openxmlformats.org/officeDocument/2006/relationships/image" Target="../media/image1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0.png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3.xml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Relationship Id="rId1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5">
            <a:extLst>
              <a:ext uri="{FF2B5EF4-FFF2-40B4-BE49-F238E27FC236}">
                <a16:creationId xmlns:a16="http://schemas.microsoft.com/office/drawing/2014/main" id="{1575A4C8-AD89-4F5A-91C7-15F52F4BA12E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  <a:solidFill>
            <a:srgbClr val="CCEBEE"/>
          </a:solidFill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5E105E3D-7553-4E4D-B564-CB014AC6A9C6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B1FF3BFE-CBBE-4C1F-B6C0-9F0D9ACC7A18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654865" y="206425"/>
            <a:ext cx="762759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infant food products 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54084"/>
            <a:ext cx="2207260" cy="87857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of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factory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production of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infant food (fruit purees and porridge)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60787"/>
            <a:ext cx="1150664" cy="5591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681"/>
              </a:spcBef>
              <a:tabLst>
                <a:tab pos="240677" algn="l"/>
              </a:tabLst>
            </a:pPr>
            <a:r>
              <a:rPr lang="uz-Cyrl-UZ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</a:t>
            </a:r>
            <a:r>
              <a:rPr lang="en-US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r>
              <a:rPr lang="en-US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grpSp>
        <p:nvGrpSpPr>
          <p:cNvPr id="23" name="object 2">
            <a:extLst>
              <a:ext uri="{FF2B5EF4-FFF2-40B4-BE49-F238E27FC236}">
                <a16:creationId xmlns:a16="http://schemas.microsoft.com/office/drawing/2014/main" id="{1E416668-7352-4D97-8DC6-CB1153BC2077}"/>
              </a:ext>
            </a:extLst>
          </p:cNvPr>
          <p:cNvGrpSpPr/>
          <p:nvPr/>
        </p:nvGrpSpPr>
        <p:grpSpPr>
          <a:xfrm>
            <a:off x="4523932" y="896700"/>
            <a:ext cx="7611111" cy="5703523"/>
            <a:chOff x="-10098" y="3956059"/>
            <a:chExt cx="7560309" cy="5181600"/>
          </a:xfrm>
          <a:solidFill>
            <a:srgbClr val="CCEBEE"/>
          </a:solidFill>
        </p:grpSpPr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72A6ECBC-4D4C-41CB-88CD-CF83306340C1}"/>
                </a:ext>
              </a:extLst>
            </p:cNvPr>
            <p:cNvSpPr/>
            <p:nvPr/>
          </p:nvSpPr>
          <p:spPr>
            <a:xfrm>
              <a:off x="-10098" y="3956059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1627B92C-05CB-42FF-B4BE-672893685964}"/>
                </a:ext>
              </a:extLst>
            </p:cNvPr>
            <p:cNvSpPr/>
            <p:nvPr/>
          </p:nvSpPr>
          <p:spPr>
            <a:xfrm>
              <a:off x="507717" y="4969306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095508" y="2199292"/>
            <a:ext cx="1511350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Selection of raw materials, washing and cleaning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36633" y="2199292"/>
            <a:ext cx="1237450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Adding ingredients, packaging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27164" y="2283112"/>
            <a:ext cx="140089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Quality control</a:t>
            </a:r>
            <a:b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and storage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1588" y="300771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27071" y="3657018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27071" y="4219737"/>
            <a:ext cx="195008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infant food products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82455" y="4389014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82455" y="3501551"/>
            <a:ext cx="2591083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36218" y="3491571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73837" y="3491570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03910"/>
            <a:ext cx="3060000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303910"/>
            <a:ext cx="3060000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108187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Factory with capacity of 30 thsd tons </a:t>
            </a:r>
            <a:b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fruit purees and</a:t>
            </a:r>
            <a:r>
              <a:rPr lang="uz-Cyrl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porridge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127353" y="1697005"/>
            <a:ext cx="36404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infant food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E0F098FF-3C32-4304-B064-8DB5DD75391A}"/>
              </a:ext>
            </a:extLst>
          </p:cNvPr>
          <p:cNvSpPr txBox="1"/>
          <p:nvPr/>
        </p:nvSpPr>
        <p:spPr>
          <a:xfrm>
            <a:off x="300992" y="548234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  7 cent/kWh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36218" y="4204284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25">
            <a:extLst>
              <a:ext uri="{FF2B5EF4-FFF2-40B4-BE49-F238E27FC236}">
                <a16:creationId xmlns:a16="http://schemas.microsoft.com/office/drawing/2014/main" id="{200D32AE-FFAD-4B99-88C5-C90862ACA047}"/>
              </a:ext>
            </a:extLst>
          </p:cNvPr>
          <p:cNvSpPr txBox="1"/>
          <p:nvPr/>
        </p:nvSpPr>
        <p:spPr>
          <a:xfrm>
            <a:off x="6867343" y="2199292"/>
            <a:ext cx="146214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Heat treatment, grinding,</a:t>
            </a: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pasteurization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106" name="object 38">
            <a:extLst>
              <a:ext uri="{FF2B5EF4-FFF2-40B4-BE49-F238E27FC236}">
                <a16:creationId xmlns:a16="http://schemas.microsoft.com/office/drawing/2014/main" id="{31F84BC5-07DE-42E0-B155-7FF06583DAA7}"/>
              </a:ext>
            </a:extLst>
          </p:cNvPr>
          <p:cNvSpPr/>
          <p:nvPr/>
        </p:nvSpPr>
        <p:spPr>
          <a:xfrm>
            <a:off x="8473837" y="4204284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1028" name="Picture 4" descr="Сборочная линия ">
            <a:extLst>
              <a:ext uri="{FF2B5EF4-FFF2-40B4-BE49-F238E27FC236}">
                <a16:creationId xmlns:a16="http://schemas.microsoft.com/office/drawing/2014/main" id="{F0A70166-0F51-4DF3-A46C-B4E39490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46" y="3565035"/>
            <a:ext cx="366944" cy="3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етская еда ">
            <a:extLst>
              <a:ext uri="{FF2B5EF4-FFF2-40B4-BE49-F238E27FC236}">
                <a16:creationId xmlns:a16="http://schemas.microsoft.com/office/drawing/2014/main" id="{02834B83-3700-446C-BB19-1F62609D3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68" y="4253635"/>
            <a:ext cx="441299" cy="4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51BB0770-695E-4D7F-956C-2C8C2F58F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86" y="349269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Рабочие ">
            <a:extLst>
              <a:ext uri="{FF2B5EF4-FFF2-40B4-BE49-F238E27FC236}">
                <a16:creationId xmlns:a16="http://schemas.microsoft.com/office/drawing/2014/main" id="{0A18ED47-BE71-4486-8046-1A4809257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91" y="4241238"/>
            <a:ext cx="431795" cy="43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object 29">
            <a:extLst>
              <a:ext uri="{FF2B5EF4-FFF2-40B4-BE49-F238E27FC236}">
                <a16:creationId xmlns:a16="http://schemas.microsoft.com/office/drawing/2014/main" id="{279F462F-B480-44D6-A85E-5EB8BF04D499}"/>
              </a:ext>
            </a:extLst>
          </p:cNvPr>
          <p:cNvSpPr txBox="1"/>
          <p:nvPr/>
        </p:nvSpPr>
        <p:spPr>
          <a:xfrm>
            <a:off x="5058717" y="4879958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infant food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), </a:t>
            </a:r>
            <a:r>
              <a:rPr lang="en-US" sz="1400" i="1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400" i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</a:t>
            </a:r>
            <a:endParaRPr sz="1200" i="1" dirty="0">
              <a:latin typeface="Montserrat" pitchFamily="2" charset="-52"/>
              <a:cs typeface="Arial MT"/>
            </a:endParaRPr>
          </a:p>
        </p:txBody>
      </p:sp>
      <p:sp>
        <p:nvSpPr>
          <p:cNvPr id="141" name="Овал 140">
            <a:extLst>
              <a:ext uri="{FF2B5EF4-FFF2-40B4-BE49-F238E27FC236}">
                <a16:creationId xmlns:a16="http://schemas.microsoft.com/office/drawing/2014/main" id="{2C090252-FD36-4979-8CC0-875EC167BB29}"/>
              </a:ext>
            </a:extLst>
          </p:cNvPr>
          <p:cNvSpPr/>
          <p:nvPr/>
        </p:nvSpPr>
        <p:spPr>
          <a:xfrm>
            <a:off x="4733927" y="5640931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highlight>
                <a:srgbClr val="FFFF00"/>
              </a:highlight>
            </a:endParaRPr>
          </a:p>
        </p:txBody>
      </p: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A35CE63E-B494-4287-B557-6D8317FEF09B}"/>
              </a:ext>
            </a:extLst>
          </p:cNvPr>
          <p:cNvCxnSpPr>
            <a:cxnSpLocks/>
          </p:cNvCxnSpPr>
          <p:nvPr/>
        </p:nvCxnSpPr>
        <p:spPr>
          <a:xfrm>
            <a:off x="5392927" y="5597742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>
            <a:extLst>
              <a:ext uri="{FF2B5EF4-FFF2-40B4-BE49-F238E27FC236}">
                <a16:creationId xmlns:a16="http://schemas.microsoft.com/office/drawing/2014/main" id="{3E414CE7-87E1-4F77-A17F-C2453A116A98}"/>
              </a:ext>
            </a:extLst>
          </p:cNvPr>
          <p:cNvCxnSpPr>
            <a:cxnSpLocks/>
          </p:cNvCxnSpPr>
          <p:nvPr/>
        </p:nvCxnSpPr>
        <p:spPr>
          <a:xfrm>
            <a:off x="5402452" y="6041154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EE5C9F39-2476-4A37-AD83-DEB30626E76F}"/>
              </a:ext>
            </a:extLst>
          </p:cNvPr>
          <p:cNvSpPr/>
          <p:nvPr/>
        </p:nvSpPr>
        <p:spPr>
          <a:xfrm>
            <a:off x="5411427" y="5253442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87BF42F1-AE75-4568-B16A-1AADBC3BEB24}"/>
              </a:ext>
            </a:extLst>
          </p:cNvPr>
          <p:cNvSpPr/>
          <p:nvPr/>
        </p:nvSpPr>
        <p:spPr>
          <a:xfrm>
            <a:off x="6936697" y="5699644"/>
            <a:ext cx="3802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2,0</a:t>
            </a:r>
            <a:endParaRPr lang="uz-Cyrl-UZ"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011E2F58-D9C6-4E0B-AE20-C2C21D8B9407}"/>
              </a:ext>
            </a:extLst>
          </p:cNvPr>
          <p:cNvSpPr/>
          <p:nvPr/>
        </p:nvSpPr>
        <p:spPr>
          <a:xfrm>
            <a:off x="7976348" y="5696556"/>
            <a:ext cx="3770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6,6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BF8B9D27-21EF-45B6-A161-9E34E8BD8FAF}"/>
              </a:ext>
            </a:extLst>
          </p:cNvPr>
          <p:cNvSpPr/>
          <p:nvPr/>
        </p:nvSpPr>
        <p:spPr>
          <a:xfrm>
            <a:off x="9400616" y="5687031"/>
            <a:ext cx="3738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7,6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D7E3269F-68D8-417F-9C64-4A3D59A47850}"/>
              </a:ext>
            </a:extLst>
          </p:cNvPr>
          <p:cNvSpPr/>
          <p:nvPr/>
        </p:nvSpPr>
        <p:spPr>
          <a:xfrm>
            <a:off x="6769812" y="5253442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id="{3C653C1E-0E72-417B-B851-26F5431149D7}"/>
              </a:ext>
            </a:extLst>
          </p:cNvPr>
          <p:cNvSpPr/>
          <p:nvPr/>
        </p:nvSpPr>
        <p:spPr>
          <a:xfrm>
            <a:off x="7994915" y="5253442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id="{0659BB09-5F85-4C32-88BA-05A63411856A}"/>
              </a:ext>
            </a:extLst>
          </p:cNvPr>
          <p:cNvSpPr/>
          <p:nvPr/>
        </p:nvSpPr>
        <p:spPr>
          <a:xfrm>
            <a:off x="9011921" y="5253442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id="{8258AE43-DAB4-41B9-A6FC-AE716769FC43}"/>
              </a:ext>
            </a:extLst>
          </p:cNvPr>
          <p:cNvSpPr/>
          <p:nvPr/>
        </p:nvSpPr>
        <p:spPr>
          <a:xfrm>
            <a:off x="10290527" y="5253442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id="{5A455C2A-7113-4D0E-A10F-0D77A510D723}"/>
              </a:ext>
            </a:extLst>
          </p:cNvPr>
          <p:cNvSpPr/>
          <p:nvPr/>
        </p:nvSpPr>
        <p:spPr>
          <a:xfrm>
            <a:off x="10868875" y="5666941"/>
            <a:ext cx="4459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600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77" name="object 24">
            <a:extLst>
              <a:ext uri="{FF2B5EF4-FFF2-40B4-BE49-F238E27FC236}">
                <a16:creationId xmlns:a16="http://schemas.microsoft.com/office/drawing/2014/main" id="{C93C9367-7898-4137-9227-5D96FBD7F82B}"/>
              </a:ext>
            </a:extLst>
          </p:cNvPr>
          <p:cNvSpPr txBox="1"/>
          <p:nvPr/>
        </p:nvSpPr>
        <p:spPr>
          <a:xfrm>
            <a:off x="305055" y="2153459"/>
            <a:ext cx="1066169" cy="54476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sz="1200" dirty="0">
              <a:latin typeface="Montserrat" pitchFamily="2" charset="-52"/>
              <a:cs typeface="Arial MT"/>
            </a:endParaRPr>
          </a:p>
        </p:txBody>
      </p:sp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id="{EAA877C4-B874-4AF4-AC3E-CB524D88D411}"/>
              </a:ext>
            </a:extLst>
          </p:cNvPr>
          <p:cNvCxnSpPr>
            <a:cxnSpLocks/>
          </p:cNvCxnSpPr>
          <p:nvPr/>
        </p:nvCxnSpPr>
        <p:spPr>
          <a:xfrm>
            <a:off x="300992" y="6623431"/>
            <a:ext cx="306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Прямоугольник 179">
            <a:extLst>
              <a:ext uri="{FF2B5EF4-FFF2-40B4-BE49-F238E27FC236}">
                <a16:creationId xmlns:a16="http://schemas.microsoft.com/office/drawing/2014/main" id="{317C3ACA-C02F-4CC5-84F4-5BF70A4CF4D7}"/>
              </a:ext>
            </a:extLst>
          </p:cNvPr>
          <p:cNvSpPr/>
          <p:nvPr/>
        </p:nvSpPr>
        <p:spPr>
          <a:xfrm>
            <a:off x="5723211" y="5687506"/>
            <a:ext cx="3513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1,0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24DF500D-9716-4861-9B5B-6A3274CB73B5}"/>
              </a:ext>
            </a:extLst>
          </p:cNvPr>
          <p:cNvSpPr txBox="1"/>
          <p:nvPr/>
        </p:nvSpPr>
        <p:spPr>
          <a:xfrm>
            <a:off x="300992" y="2384751"/>
            <a:ext cx="3361658" cy="167109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5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</a:t>
            </a:r>
            <a:endParaRPr lang="uz-Cyrl-UZ" sz="11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en-US" sz="11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1100" i="1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8" name="Схема 67">
            <a:extLst>
              <a:ext uri="{FF2B5EF4-FFF2-40B4-BE49-F238E27FC236}">
                <a16:creationId xmlns:a16="http://schemas.microsoft.com/office/drawing/2014/main" id="{501A99C6-5CEB-4821-A231-65B7027254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836391"/>
              </p:ext>
            </p:extLst>
          </p:nvPr>
        </p:nvGraphicFramePr>
        <p:xfrm>
          <a:off x="233702" y="3631900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E38B3428-962C-4779-ACE3-574434DCAF7E}"/>
              </a:ext>
            </a:extLst>
          </p:cNvPr>
          <p:cNvCxnSpPr>
            <a:cxnSpLocks/>
          </p:cNvCxnSpPr>
          <p:nvPr/>
        </p:nvCxnSpPr>
        <p:spPr>
          <a:xfrm>
            <a:off x="5076473" y="5130129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14" descr="Пюре ">
            <a:extLst>
              <a:ext uri="{FF2B5EF4-FFF2-40B4-BE49-F238E27FC236}">
                <a16:creationId xmlns:a16="http://schemas.microsoft.com/office/drawing/2014/main" id="{620539E3-9A5F-44F4-AD01-62B638C7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11" y="5691692"/>
            <a:ext cx="269095" cy="26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bject 7">
            <a:extLst>
              <a:ext uri="{FF2B5EF4-FFF2-40B4-BE49-F238E27FC236}">
                <a16:creationId xmlns:a16="http://schemas.microsoft.com/office/drawing/2014/main" id="{66105208-0B23-445E-8479-B2B174C759AA}"/>
              </a:ext>
            </a:extLst>
          </p:cNvPr>
          <p:cNvSpPr/>
          <p:nvPr/>
        </p:nvSpPr>
        <p:spPr>
          <a:xfrm>
            <a:off x="0" y="199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02766" y="211772"/>
            <a:ext cx="7665195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 invite to invest in infant food manufacturing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finished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goods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138601" y="4546940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	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food producers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Growing</a:t>
            </a:r>
            <a:r>
              <a:rPr lang="uz-Cyrl-UZ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demand and limited offer in domestic and international market</a:t>
            </a:r>
            <a:r>
              <a:rPr lang="en-US" sz="1200" spc="-10" dirty="0">
                <a:solidFill>
                  <a:srgbClr val="00425F"/>
                </a:solidFill>
                <a:highlight>
                  <a:srgbClr val="FFFF00"/>
                </a:highlight>
                <a:latin typeface="Montserrat" pitchFamily="2" charset="-52"/>
                <a:cs typeface="Arial MT"/>
              </a:rPr>
              <a:t> </a:t>
            </a:r>
            <a:endParaRPr lang="uz-Cyrl-UZ" sz="1200" spc="-10" dirty="0">
              <a:solidFill>
                <a:srgbClr val="00425F"/>
              </a:solidFill>
              <a:highlight>
                <a:srgbClr val="FFFF00"/>
              </a:highlight>
              <a:latin typeface="Montserrat" pitchFamily="2" charset="-52"/>
              <a:cs typeface="Arial MT"/>
            </a:endParaRP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Access to cheap agricultural products 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  Building on existing infrastructure and distribution networks</a:t>
            </a: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Infrastructure development at state cost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*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Incentives: Free Economic Zones offer tax breaks 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graphicFrame>
        <p:nvGraphicFramePr>
          <p:cNvPr id="90" name="Схема 89">
            <a:extLst>
              <a:ext uri="{FF2B5EF4-FFF2-40B4-BE49-F238E27FC236}">
                <a16:creationId xmlns:a16="http://schemas.microsoft.com/office/drawing/2014/main" id="{EC58724F-FBCB-48EC-8A22-45E32C24A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330764"/>
              </p:ext>
            </p:extLst>
          </p:nvPr>
        </p:nvGraphicFramePr>
        <p:xfrm>
          <a:off x="7253932" y="4374380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id="{8F7345BC-01FB-404F-A0D7-27FE992B6EC6}"/>
              </a:ext>
            </a:extLst>
          </p:cNvPr>
          <p:cNvSpPr txBox="1"/>
          <p:nvPr/>
        </p:nvSpPr>
        <p:spPr>
          <a:xfrm>
            <a:off x="7757476" y="4137903"/>
            <a:ext cx="365920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food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53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C2134464-2BB8-42FB-AAB2-ADBAC0B9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291" y="5308357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C6AF3140-9E14-4888-8D43-6C0D4CD8986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785" y="4642874"/>
            <a:ext cx="360000" cy="360000"/>
          </a:xfrm>
          <a:prstGeom prst="rect">
            <a:avLst/>
          </a:prstGeom>
        </p:spPr>
      </p:pic>
      <p:pic>
        <p:nvPicPr>
          <p:cNvPr id="155" name="Picture 6" descr="Рабочие ">
            <a:extLst>
              <a:ext uri="{FF2B5EF4-FFF2-40B4-BE49-F238E27FC236}">
                <a16:creationId xmlns:a16="http://schemas.microsoft.com/office/drawing/2014/main" id="{8ED1A09D-CB89-4EDD-85D8-3CF08CC40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331" y="6021148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B840D7A6-677D-4F0C-81A5-07423F18E948}"/>
              </a:ext>
            </a:extLst>
          </p:cNvPr>
          <p:cNvSpPr txBox="1"/>
          <p:nvPr/>
        </p:nvSpPr>
        <p:spPr>
          <a:xfrm>
            <a:off x="8609476" y="78880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57" name="Овал 156">
            <a:extLst>
              <a:ext uri="{FF2B5EF4-FFF2-40B4-BE49-F238E27FC236}">
                <a16:creationId xmlns:a16="http://schemas.microsoft.com/office/drawing/2014/main" id="{BA390CB4-94C9-484F-AAE5-A9325A48EB1B}"/>
              </a:ext>
            </a:extLst>
          </p:cNvPr>
          <p:cNvSpPr/>
          <p:nvPr/>
        </p:nvSpPr>
        <p:spPr>
          <a:xfrm>
            <a:off x="9552517" y="1487556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Овал 157">
            <a:extLst>
              <a:ext uri="{FF2B5EF4-FFF2-40B4-BE49-F238E27FC236}">
                <a16:creationId xmlns:a16="http://schemas.microsoft.com/office/drawing/2014/main" id="{96C37C91-4BD7-4E7A-A39C-AD5FCA224FEF}"/>
              </a:ext>
            </a:extLst>
          </p:cNvPr>
          <p:cNvSpPr/>
          <p:nvPr/>
        </p:nvSpPr>
        <p:spPr>
          <a:xfrm>
            <a:off x="7029685" y="1487556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bject 31">
            <a:extLst>
              <a:ext uri="{FF2B5EF4-FFF2-40B4-BE49-F238E27FC236}">
                <a16:creationId xmlns:a16="http://schemas.microsoft.com/office/drawing/2014/main" id="{ECB43022-CA29-4804-B06D-9EB86E8A83FF}"/>
              </a:ext>
            </a:extLst>
          </p:cNvPr>
          <p:cNvSpPr txBox="1"/>
          <p:nvPr/>
        </p:nvSpPr>
        <p:spPr>
          <a:xfrm>
            <a:off x="7837377" y="137589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60" name="object 31">
            <a:extLst>
              <a:ext uri="{FF2B5EF4-FFF2-40B4-BE49-F238E27FC236}">
                <a16:creationId xmlns:a16="http://schemas.microsoft.com/office/drawing/2014/main" id="{05304758-DA02-4BD0-9EE1-CFA775516262}"/>
              </a:ext>
            </a:extLst>
          </p:cNvPr>
          <p:cNvSpPr txBox="1"/>
          <p:nvPr/>
        </p:nvSpPr>
        <p:spPr>
          <a:xfrm>
            <a:off x="10398970" y="136636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61" name="object 2">
            <a:extLst>
              <a:ext uri="{FF2B5EF4-FFF2-40B4-BE49-F238E27FC236}">
                <a16:creationId xmlns:a16="http://schemas.microsoft.com/office/drawing/2014/main" id="{CB070DD4-1744-495A-A9E5-479A4EDA34A9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87" name="Graphic 4">
            <a:extLst>
              <a:ext uri="{FF2B5EF4-FFF2-40B4-BE49-F238E27FC236}">
                <a16:creationId xmlns:a16="http://schemas.microsoft.com/office/drawing/2014/main" id="{F7B72A46-EFF5-433D-9A9F-ECA99BA55229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1" name="Freeform: Shape 6">
              <a:extLst>
                <a:ext uri="{FF2B5EF4-FFF2-40B4-BE49-F238E27FC236}">
                  <a16:creationId xmlns:a16="http://schemas.microsoft.com/office/drawing/2014/main" id="{88A45FED-41D4-40E6-AAFA-49A24893BDE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2" name="Freeform: Shape 7">
              <a:extLst>
                <a:ext uri="{FF2B5EF4-FFF2-40B4-BE49-F238E27FC236}">
                  <a16:creationId xmlns:a16="http://schemas.microsoft.com/office/drawing/2014/main" id="{8F2C45E7-9CBB-494B-9602-C773E7CED07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3" name="Freeform: Shape 8">
              <a:extLst>
                <a:ext uri="{FF2B5EF4-FFF2-40B4-BE49-F238E27FC236}">
                  <a16:creationId xmlns:a16="http://schemas.microsoft.com/office/drawing/2014/main" id="{07237BD6-08A3-468C-8411-8F4504E70175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4" name="Freeform: Shape 9">
              <a:extLst>
                <a:ext uri="{FF2B5EF4-FFF2-40B4-BE49-F238E27FC236}">
                  <a16:creationId xmlns:a16="http://schemas.microsoft.com/office/drawing/2014/main" id="{0AB36E9E-F22F-4735-A1F1-1453A39447F5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5" name="Freeform: Shape 10">
              <a:extLst>
                <a:ext uri="{FF2B5EF4-FFF2-40B4-BE49-F238E27FC236}">
                  <a16:creationId xmlns:a16="http://schemas.microsoft.com/office/drawing/2014/main" id="{3F5DF9E3-4025-451D-905E-159FB415D0C4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6" name="Freeform: Shape 11">
              <a:extLst>
                <a:ext uri="{FF2B5EF4-FFF2-40B4-BE49-F238E27FC236}">
                  <a16:creationId xmlns:a16="http://schemas.microsoft.com/office/drawing/2014/main" id="{EFC0429B-9A8D-4E74-A722-DFA2F68CB30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17" name="Freeform: Shape 12">
              <a:extLst>
                <a:ext uri="{FF2B5EF4-FFF2-40B4-BE49-F238E27FC236}">
                  <a16:creationId xmlns:a16="http://schemas.microsoft.com/office/drawing/2014/main" id="{56300EDA-2F21-472F-8BD1-A715E0ABC79F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13">
              <a:extLst>
                <a:ext uri="{FF2B5EF4-FFF2-40B4-BE49-F238E27FC236}">
                  <a16:creationId xmlns:a16="http://schemas.microsoft.com/office/drawing/2014/main" id="{B0FB73EC-0DB2-406C-AA3B-6923014FE987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19" name="Freeform: Shape 14">
              <a:extLst>
                <a:ext uri="{FF2B5EF4-FFF2-40B4-BE49-F238E27FC236}">
                  <a16:creationId xmlns:a16="http://schemas.microsoft.com/office/drawing/2014/main" id="{BCBE0CB8-39D6-4349-A974-F9F8B6F5F09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15">
              <a:extLst>
                <a:ext uri="{FF2B5EF4-FFF2-40B4-BE49-F238E27FC236}">
                  <a16:creationId xmlns:a16="http://schemas.microsoft.com/office/drawing/2014/main" id="{60868BFF-2E8E-405E-A40B-CE0EC474B19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1" name="Freeform: Shape 16">
              <a:extLst>
                <a:ext uri="{FF2B5EF4-FFF2-40B4-BE49-F238E27FC236}">
                  <a16:creationId xmlns:a16="http://schemas.microsoft.com/office/drawing/2014/main" id="{19B44589-81B0-4275-BB42-0E336E927252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2" name="Freeform: Shape 17">
              <a:extLst>
                <a:ext uri="{FF2B5EF4-FFF2-40B4-BE49-F238E27FC236}">
                  <a16:creationId xmlns:a16="http://schemas.microsoft.com/office/drawing/2014/main" id="{5CCFF8FB-F870-4F9D-98E9-AF5F637FC0ED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18">
              <a:extLst>
                <a:ext uri="{FF2B5EF4-FFF2-40B4-BE49-F238E27FC236}">
                  <a16:creationId xmlns:a16="http://schemas.microsoft.com/office/drawing/2014/main" id="{26A7A3AE-10C3-4760-B6D7-97DCC5D4F2B5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4" name="Freeform: Shape 19">
              <a:extLst>
                <a:ext uri="{FF2B5EF4-FFF2-40B4-BE49-F238E27FC236}">
                  <a16:creationId xmlns:a16="http://schemas.microsoft.com/office/drawing/2014/main" id="{53706F20-DD86-4CC6-A726-A071B294EDC6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20">
              <a:extLst>
                <a:ext uri="{FF2B5EF4-FFF2-40B4-BE49-F238E27FC236}">
                  <a16:creationId xmlns:a16="http://schemas.microsoft.com/office/drawing/2014/main" id="{B657EB9F-9CB8-452A-BDB6-584ECA71B105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21">
              <a:extLst>
                <a:ext uri="{FF2B5EF4-FFF2-40B4-BE49-F238E27FC236}">
                  <a16:creationId xmlns:a16="http://schemas.microsoft.com/office/drawing/2014/main" id="{C15A2097-5C4A-4B4E-9F18-1901F8AF431C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22">
              <a:extLst>
                <a:ext uri="{FF2B5EF4-FFF2-40B4-BE49-F238E27FC236}">
                  <a16:creationId xmlns:a16="http://schemas.microsoft.com/office/drawing/2014/main" id="{B5438285-D211-41C4-9304-5858AFFAA5E3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28" name="Table 24">
            <a:extLst>
              <a:ext uri="{FF2B5EF4-FFF2-40B4-BE49-F238E27FC236}">
                <a16:creationId xmlns:a16="http://schemas.microsoft.com/office/drawing/2014/main" id="{32AB6D19-BBF7-46CC-9C91-4B5022F36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06205"/>
              </p:ext>
            </p:extLst>
          </p:nvPr>
        </p:nvGraphicFramePr>
        <p:xfrm>
          <a:off x="7099573" y="346569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15 250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3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29" name="Rectangle 21">
            <a:extLst>
              <a:ext uri="{FF2B5EF4-FFF2-40B4-BE49-F238E27FC236}">
                <a16:creationId xmlns:a16="http://schemas.microsoft.com/office/drawing/2014/main" id="{022CE9D5-5C44-4004-8664-F7581860CD63}"/>
              </a:ext>
            </a:extLst>
          </p:cNvPr>
          <p:cNvSpPr/>
          <p:nvPr/>
        </p:nvSpPr>
        <p:spPr>
          <a:xfrm>
            <a:off x="10286034" y="250191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Tashkent region</a:t>
            </a:r>
          </a:p>
        </p:txBody>
      </p:sp>
      <p:cxnSp>
        <p:nvCxnSpPr>
          <p:cNvPr id="131" name="Connector: Elbow 26">
            <a:extLst>
              <a:ext uri="{FF2B5EF4-FFF2-40B4-BE49-F238E27FC236}">
                <a16:creationId xmlns:a16="http://schemas.microsoft.com/office/drawing/2014/main" id="{69CEA09D-4E6E-4CB5-B96C-8074447B3C81}"/>
              </a:ext>
            </a:extLst>
          </p:cNvPr>
          <p:cNvCxnSpPr>
            <a:cxnSpLocks/>
          </p:cNvCxnSpPr>
          <p:nvPr/>
        </p:nvCxnSpPr>
        <p:spPr>
          <a:xfrm rot="5400000">
            <a:off x="10419387" y="2954653"/>
            <a:ext cx="568309" cy="23532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303ECB63-06A2-4B96-8757-45F25903540B}"/>
              </a:ext>
            </a:extLst>
          </p:cNvPr>
          <p:cNvSpPr txBox="1"/>
          <p:nvPr/>
        </p:nvSpPr>
        <p:spPr>
          <a:xfrm>
            <a:off x="6846450" y="2179760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43" name="Схема 42">
            <a:extLst>
              <a:ext uri="{FF2B5EF4-FFF2-40B4-BE49-F238E27FC236}">
                <a16:creationId xmlns:a16="http://schemas.microsoft.com/office/drawing/2014/main" id="{FCAF61CC-9F31-4046-BB87-3C66568A0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571118"/>
              </p:ext>
            </p:extLst>
          </p:nvPr>
        </p:nvGraphicFramePr>
        <p:xfrm>
          <a:off x="578986" y="1954070"/>
          <a:ext cx="4979594" cy="2444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D9A05EF5-3B88-4492-AF7A-26AA687913A3}"/>
              </a:ext>
            </a:extLst>
          </p:cNvPr>
          <p:cNvSpPr txBox="1"/>
          <p:nvPr/>
        </p:nvSpPr>
        <p:spPr>
          <a:xfrm>
            <a:off x="958143" y="1630356"/>
            <a:ext cx="43987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425F"/>
                </a:solidFill>
                <a:latin typeface="Montserrat" pitchFamily="2" charset="-52"/>
              </a:rPr>
              <a:t>Volume of import of infant food in different regions</a:t>
            </a:r>
            <a:endParaRPr lang="ru-RU" sz="1200" dirty="0"/>
          </a:p>
        </p:txBody>
      </p:sp>
      <p:pic>
        <p:nvPicPr>
          <p:cNvPr id="48" name="Picture 2" descr="Россия ">
            <a:extLst>
              <a:ext uri="{FF2B5EF4-FFF2-40B4-BE49-F238E27FC236}">
                <a16:creationId xmlns:a16="http://schemas.microsoft.com/office/drawing/2014/main" id="{786AD340-B3E1-4D5C-A7C2-3B5DAE789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1" b="18632"/>
          <a:stretch/>
        </p:blipFill>
        <p:spPr bwMode="auto">
          <a:xfrm>
            <a:off x="961251" y="3429605"/>
            <a:ext cx="765701" cy="479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Picture 4" descr="Евросоюз ">
            <a:extLst>
              <a:ext uri="{FF2B5EF4-FFF2-40B4-BE49-F238E27FC236}">
                <a16:creationId xmlns:a16="http://schemas.microsoft.com/office/drawing/2014/main" id="{2A1500B1-6842-4113-902A-E04B30CEE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2" b="19327"/>
          <a:stretch/>
        </p:blipFill>
        <p:spPr bwMode="auto">
          <a:xfrm>
            <a:off x="2785122" y="3425639"/>
            <a:ext cx="766854" cy="479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" name="Picture 10" descr="Create Middle East Map Chart , Online : r/MapPorn">
            <a:extLst>
              <a:ext uri="{FF2B5EF4-FFF2-40B4-BE49-F238E27FC236}">
                <a16:creationId xmlns:a16="http://schemas.microsoft.com/office/drawing/2014/main" id="{9ACEEED1-1220-4682-A3CD-61C1A6E93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8090" r="16395" b="6496"/>
          <a:stretch/>
        </p:blipFill>
        <p:spPr bwMode="auto">
          <a:xfrm>
            <a:off x="4478031" y="3436455"/>
            <a:ext cx="681948" cy="523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B16F2A01-9F04-4407-A56F-204711BFC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4" y="926494"/>
            <a:ext cx="11221278" cy="5519161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CCAD11A2-AF60-4287-B185-63A39B350526}"/>
              </a:ext>
            </a:extLst>
          </p:cNvPr>
          <p:cNvSpPr/>
          <p:nvPr/>
        </p:nvSpPr>
        <p:spPr>
          <a:xfrm>
            <a:off x="7026275" y="2906395"/>
            <a:ext cx="1276350" cy="439970"/>
          </a:xfrm>
          <a:custGeom>
            <a:avLst/>
            <a:gdLst>
              <a:gd name="connsiteX0" fmla="*/ 1276350 w 1276350"/>
              <a:gd name="connsiteY0" fmla="*/ 0 h 439970"/>
              <a:gd name="connsiteX1" fmla="*/ 949325 w 1276350"/>
              <a:gd name="connsiteY1" fmla="*/ 431800 h 439970"/>
              <a:gd name="connsiteX2" fmla="*/ 0 w 1276350"/>
              <a:gd name="connsiteY2" fmla="*/ 241300 h 43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6350" h="439970">
                <a:moveTo>
                  <a:pt x="1276350" y="0"/>
                </a:moveTo>
                <a:cubicBezTo>
                  <a:pt x="1219200" y="195791"/>
                  <a:pt x="1162050" y="391583"/>
                  <a:pt x="949325" y="431800"/>
                </a:cubicBezTo>
                <a:cubicBezTo>
                  <a:pt x="736600" y="472017"/>
                  <a:pt x="368300" y="356658"/>
                  <a:pt x="0" y="241300"/>
                </a:cubicBezTo>
              </a:path>
            </a:pathLst>
          </a:custGeom>
          <a:noFill/>
          <a:ln w="4191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id="{82DF523C-1EFB-4197-823B-1BD19064F095}"/>
              </a:ext>
            </a:extLst>
          </p:cNvPr>
          <p:cNvSpPr/>
          <p:nvPr/>
        </p:nvSpPr>
        <p:spPr>
          <a:xfrm>
            <a:off x="7988300" y="3268580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олилиния: фигура 102">
            <a:extLst>
              <a:ext uri="{FF2B5EF4-FFF2-40B4-BE49-F238E27FC236}">
                <a16:creationId xmlns:a16="http://schemas.microsoft.com/office/drawing/2014/main" id="{154F58BA-D7DF-4EFF-9E68-C8CF51E820FD}"/>
              </a:ext>
            </a:extLst>
          </p:cNvPr>
          <p:cNvSpPr/>
          <p:nvPr/>
        </p:nvSpPr>
        <p:spPr>
          <a:xfrm>
            <a:off x="6762750" y="3322320"/>
            <a:ext cx="53975" cy="191384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Полилиния: фигура 104">
            <a:extLst>
              <a:ext uri="{FF2B5EF4-FFF2-40B4-BE49-F238E27FC236}">
                <a16:creationId xmlns:a16="http://schemas.microsoft.com/office/drawing/2014/main" id="{D2C44141-7C4C-492F-8391-1E4C9AF76917}"/>
              </a:ext>
            </a:extLst>
          </p:cNvPr>
          <p:cNvSpPr/>
          <p:nvPr/>
        </p:nvSpPr>
        <p:spPr>
          <a:xfrm>
            <a:off x="6816725" y="3559366"/>
            <a:ext cx="340694" cy="880031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олилиния: фигура 109">
            <a:extLst>
              <a:ext uri="{FF2B5EF4-FFF2-40B4-BE49-F238E27FC236}">
                <a16:creationId xmlns:a16="http://schemas.microsoft.com/office/drawing/2014/main" id="{31C0D2F2-24D3-462B-83FD-919407B7A15C}"/>
              </a:ext>
            </a:extLst>
          </p:cNvPr>
          <p:cNvSpPr/>
          <p:nvPr/>
        </p:nvSpPr>
        <p:spPr>
          <a:xfrm>
            <a:off x="6078675" y="3581867"/>
            <a:ext cx="690425" cy="825500"/>
          </a:xfrm>
          <a:custGeom>
            <a:avLst/>
            <a:gdLst>
              <a:gd name="connsiteX0" fmla="*/ 666750 w 666750"/>
              <a:gd name="connsiteY0" fmla="*/ 0 h 825500"/>
              <a:gd name="connsiteX1" fmla="*/ 460375 w 666750"/>
              <a:gd name="connsiteY1" fmla="*/ 120650 h 825500"/>
              <a:gd name="connsiteX2" fmla="*/ 200025 w 666750"/>
              <a:gd name="connsiteY2" fmla="*/ 165100 h 825500"/>
              <a:gd name="connsiteX3" fmla="*/ 146050 w 666750"/>
              <a:gd name="connsiteY3" fmla="*/ 203200 h 825500"/>
              <a:gd name="connsiteX4" fmla="*/ 107950 w 666750"/>
              <a:gd name="connsiteY4" fmla="*/ 273050 h 825500"/>
              <a:gd name="connsiteX5" fmla="*/ 66675 w 666750"/>
              <a:gd name="connsiteY5" fmla="*/ 403225 h 825500"/>
              <a:gd name="connsiteX6" fmla="*/ 0 w 666750"/>
              <a:gd name="connsiteY6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750" h="825500">
                <a:moveTo>
                  <a:pt x="666750" y="0"/>
                </a:moveTo>
                <a:cubicBezTo>
                  <a:pt x="602456" y="46566"/>
                  <a:pt x="538162" y="93133"/>
                  <a:pt x="460375" y="120650"/>
                </a:cubicBezTo>
                <a:cubicBezTo>
                  <a:pt x="382588" y="148167"/>
                  <a:pt x="252412" y="151342"/>
                  <a:pt x="200025" y="165100"/>
                </a:cubicBezTo>
                <a:cubicBezTo>
                  <a:pt x="147638" y="178858"/>
                  <a:pt x="161396" y="185208"/>
                  <a:pt x="146050" y="203200"/>
                </a:cubicBezTo>
                <a:cubicBezTo>
                  <a:pt x="130704" y="221192"/>
                  <a:pt x="121179" y="239713"/>
                  <a:pt x="107950" y="273050"/>
                </a:cubicBezTo>
                <a:cubicBezTo>
                  <a:pt x="94721" y="306387"/>
                  <a:pt x="84667" y="311150"/>
                  <a:pt x="66675" y="403225"/>
                </a:cubicBezTo>
                <a:cubicBezTo>
                  <a:pt x="48683" y="495300"/>
                  <a:pt x="14817" y="769408"/>
                  <a:pt x="0" y="825500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олилиния: фигура 111">
            <a:extLst>
              <a:ext uri="{FF2B5EF4-FFF2-40B4-BE49-F238E27FC236}">
                <a16:creationId xmlns:a16="http://schemas.microsoft.com/office/drawing/2014/main" id="{BA780290-17C6-4692-A4D6-4A6FCA582994}"/>
              </a:ext>
            </a:extLst>
          </p:cNvPr>
          <p:cNvSpPr/>
          <p:nvPr/>
        </p:nvSpPr>
        <p:spPr>
          <a:xfrm rot="21432664">
            <a:off x="6176168" y="3427095"/>
            <a:ext cx="63500" cy="330200"/>
          </a:xfrm>
          <a:custGeom>
            <a:avLst/>
            <a:gdLst>
              <a:gd name="connsiteX0" fmla="*/ 0 w 63500"/>
              <a:gd name="connsiteY0" fmla="*/ 0 h 330200"/>
              <a:gd name="connsiteX1" fmla="*/ 63500 w 63500"/>
              <a:gd name="connsiteY1" fmla="*/ 3302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330200">
                <a:moveTo>
                  <a:pt x="0" y="0"/>
                </a:moveTo>
                <a:cubicBezTo>
                  <a:pt x="26458" y="135996"/>
                  <a:pt x="52917" y="271992"/>
                  <a:pt x="63500" y="330200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олилиния: фигура 113">
            <a:extLst>
              <a:ext uri="{FF2B5EF4-FFF2-40B4-BE49-F238E27FC236}">
                <a16:creationId xmlns:a16="http://schemas.microsoft.com/office/drawing/2014/main" id="{9E01E79C-05C6-425E-A6E6-E92FD3B5FA22}"/>
              </a:ext>
            </a:extLst>
          </p:cNvPr>
          <p:cNvSpPr/>
          <p:nvPr/>
        </p:nvSpPr>
        <p:spPr>
          <a:xfrm>
            <a:off x="4800600" y="3284220"/>
            <a:ext cx="1377950" cy="338688"/>
          </a:xfrm>
          <a:custGeom>
            <a:avLst/>
            <a:gdLst>
              <a:gd name="connsiteX0" fmla="*/ 1377950 w 1377950"/>
              <a:gd name="connsiteY0" fmla="*/ 254000 h 338688"/>
              <a:gd name="connsiteX1" fmla="*/ 806450 w 1377950"/>
              <a:gd name="connsiteY1" fmla="*/ 323850 h 338688"/>
              <a:gd name="connsiteX2" fmla="*/ 0 w 1377950"/>
              <a:gd name="connsiteY2" fmla="*/ 0 h 33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7950" h="338688">
                <a:moveTo>
                  <a:pt x="1377950" y="254000"/>
                </a:moveTo>
                <a:cubicBezTo>
                  <a:pt x="1207029" y="310091"/>
                  <a:pt x="1036108" y="366183"/>
                  <a:pt x="806450" y="323850"/>
                </a:cubicBezTo>
                <a:cubicBezTo>
                  <a:pt x="576792" y="281517"/>
                  <a:pt x="288396" y="140758"/>
                  <a:pt x="0" y="0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>
            <a:extLst>
              <a:ext uri="{FF2B5EF4-FFF2-40B4-BE49-F238E27FC236}">
                <a16:creationId xmlns:a16="http://schemas.microsoft.com/office/drawing/2014/main" id="{A49C2F23-2AAF-46FD-943A-71D9A4656EFC}"/>
              </a:ext>
            </a:extLst>
          </p:cNvPr>
          <p:cNvSpPr/>
          <p:nvPr/>
        </p:nvSpPr>
        <p:spPr>
          <a:xfrm>
            <a:off x="6762750" y="3499210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id="{29C540F6-E5EF-4E38-9117-685E22E5DB60}"/>
              </a:ext>
            </a:extLst>
          </p:cNvPr>
          <p:cNvSpPr/>
          <p:nvPr/>
        </p:nvSpPr>
        <p:spPr>
          <a:xfrm>
            <a:off x="4689475" y="3189441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3D8AFE82-CA4D-4C20-A89D-6E870F59ACE4}"/>
              </a:ext>
            </a:extLst>
          </p:cNvPr>
          <p:cNvSpPr/>
          <p:nvPr/>
        </p:nvSpPr>
        <p:spPr>
          <a:xfrm>
            <a:off x="4594225" y="1639570"/>
            <a:ext cx="2165350" cy="1638300"/>
          </a:xfrm>
          <a:custGeom>
            <a:avLst/>
            <a:gdLst>
              <a:gd name="connsiteX0" fmla="*/ 2165350 w 2165350"/>
              <a:gd name="connsiteY0" fmla="*/ 1638300 h 1638300"/>
              <a:gd name="connsiteX1" fmla="*/ 1711325 w 2165350"/>
              <a:gd name="connsiteY1" fmla="*/ 1308100 h 1638300"/>
              <a:gd name="connsiteX2" fmla="*/ 1397000 w 2165350"/>
              <a:gd name="connsiteY2" fmla="*/ 1187450 h 1638300"/>
              <a:gd name="connsiteX3" fmla="*/ 1263650 w 2165350"/>
              <a:gd name="connsiteY3" fmla="*/ 1108075 h 1638300"/>
              <a:gd name="connsiteX4" fmla="*/ 1231900 w 2165350"/>
              <a:gd name="connsiteY4" fmla="*/ 1069975 h 1638300"/>
              <a:gd name="connsiteX5" fmla="*/ 1216025 w 2165350"/>
              <a:gd name="connsiteY5" fmla="*/ 1038225 h 1638300"/>
              <a:gd name="connsiteX6" fmla="*/ 949325 w 2165350"/>
              <a:gd name="connsiteY6" fmla="*/ 536575 h 1638300"/>
              <a:gd name="connsiteX7" fmla="*/ 0 w 2165350"/>
              <a:gd name="connsiteY7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350" h="1638300">
                <a:moveTo>
                  <a:pt x="2165350" y="1638300"/>
                </a:moveTo>
                <a:cubicBezTo>
                  <a:pt x="2002366" y="1510771"/>
                  <a:pt x="1839383" y="1383242"/>
                  <a:pt x="1711325" y="1308100"/>
                </a:cubicBezTo>
                <a:cubicBezTo>
                  <a:pt x="1583267" y="1232958"/>
                  <a:pt x="1471612" y="1220787"/>
                  <a:pt x="1397000" y="1187450"/>
                </a:cubicBezTo>
                <a:cubicBezTo>
                  <a:pt x="1322387" y="1154112"/>
                  <a:pt x="1291167" y="1127654"/>
                  <a:pt x="1263650" y="1108075"/>
                </a:cubicBezTo>
                <a:cubicBezTo>
                  <a:pt x="1236133" y="1088496"/>
                  <a:pt x="1239837" y="1081617"/>
                  <a:pt x="1231900" y="1069975"/>
                </a:cubicBezTo>
                <a:cubicBezTo>
                  <a:pt x="1223962" y="1058333"/>
                  <a:pt x="1216025" y="1038225"/>
                  <a:pt x="1216025" y="1038225"/>
                </a:cubicBezTo>
                <a:cubicBezTo>
                  <a:pt x="1168929" y="949325"/>
                  <a:pt x="1151996" y="709612"/>
                  <a:pt x="949325" y="536575"/>
                </a:cubicBezTo>
                <a:cubicBezTo>
                  <a:pt x="746654" y="363538"/>
                  <a:pt x="285221" y="98425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>
            <a:extLst>
              <a:ext uri="{FF2B5EF4-FFF2-40B4-BE49-F238E27FC236}">
                <a16:creationId xmlns:a16="http://schemas.microsoft.com/office/drawing/2014/main" id="{43354FCA-C3E7-469F-A6CA-6AB153976C64}"/>
              </a:ext>
            </a:extLst>
          </p:cNvPr>
          <p:cNvSpPr/>
          <p:nvPr/>
        </p:nvSpPr>
        <p:spPr>
          <a:xfrm>
            <a:off x="6700837" y="3215986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Овал 118">
            <a:extLst>
              <a:ext uri="{FF2B5EF4-FFF2-40B4-BE49-F238E27FC236}">
                <a16:creationId xmlns:a16="http://schemas.microsoft.com/office/drawing/2014/main" id="{88DC2E52-B63E-4CA7-A171-91E829CE2342}"/>
              </a:ext>
            </a:extLst>
          </p:cNvPr>
          <p:cNvSpPr/>
          <p:nvPr/>
        </p:nvSpPr>
        <p:spPr>
          <a:xfrm>
            <a:off x="5661026" y="3241044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" name="Овал 119">
            <a:extLst>
              <a:ext uri="{FF2B5EF4-FFF2-40B4-BE49-F238E27FC236}">
                <a16:creationId xmlns:a16="http://schemas.microsoft.com/office/drawing/2014/main" id="{2AB2D912-C9DC-4ECD-89D5-766C2E2598B3}"/>
              </a:ext>
            </a:extLst>
          </p:cNvPr>
          <p:cNvSpPr/>
          <p:nvPr/>
        </p:nvSpPr>
        <p:spPr>
          <a:xfrm>
            <a:off x="6102350" y="3331279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4B7BF67A-8D80-40D9-B120-1FDC7D8B4159}"/>
              </a:ext>
            </a:extLst>
          </p:cNvPr>
          <p:cNvSpPr/>
          <p:nvPr/>
        </p:nvSpPr>
        <p:spPr>
          <a:xfrm>
            <a:off x="5395913" y="3156545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445965A0-B36C-4629-86BE-43B7C0332CFE}"/>
              </a:ext>
            </a:extLst>
          </p:cNvPr>
          <p:cNvSpPr/>
          <p:nvPr/>
        </p:nvSpPr>
        <p:spPr>
          <a:xfrm>
            <a:off x="5509419" y="2811616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3" name="Овал 122">
            <a:extLst>
              <a:ext uri="{FF2B5EF4-FFF2-40B4-BE49-F238E27FC236}">
                <a16:creationId xmlns:a16="http://schemas.microsoft.com/office/drawing/2014/main" id="{82DD3019-75B4-4F69-A8A6-18A0BDB6D0D8}"/>
              </a:ext>
            </a:extLst>
          </p:cNvPr>
          <p:cNvSpPr/>
          <p:nvPr/>
        </p:nvSpPr>
        <p:spPr>
          <a:xfrm>
            <a:off x="4947444" y="3031601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id="{985E39D9-AC8D-4193-B2EB-C30005E315E4}"/>
              </a:ext>
            </a:extLst>
          </p:cNvPr>
          <p:cNvSpPr/>
          <p:nvPr/>
        </p:nvSpPr>
        <p:spPr>
          <a:xfrm>
            <a:off x="4800600" y="3002818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63AA2AB1-85B3-4F8F-B6A4-4288EBDF23CC}"/>
              </a:ext>
            </a:extLst>
          </p:cNvPr>
          <p:cNvSpPr/>
          <p:nvPr/>
        </p:nvSpPr>
        <p:spPr>
          <a:xfrm>
            <a:off x="4847431" y="3155139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Овал 125">
            <a:extLst>
              <a:ext uri="{FF2B5EF4-FFF2-40B4-BE49-F238E27FC236}">
                <a16:creationId xmlns:a16="http://schemas.microsoft.com/office/drawing/2014/main" id="{B74D9441-C093-4CB2-83D8-124A6CF0BCB2}"/>
              </a:ext>
            </a:extLst>
          </p:cNvPr>
          <p:cNvSpPr/>
          <p:nvPr/>
        </p:nvSpPr>
        <p:spPr>
          <a:xfrm>
            <a:off x="4695825" y="3193654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id="{4C5D9F49-D1EC-4DBE-A900-BEF41B16C3B0}"/>
              </a:ext>
            </a:extLst>
          </p:cNvPr>
          <p:cNvSpPr/>
          <p:nvPr/>
        </p:nvSpPr>
        <p:spPr>
          <a:xfrm>
            <a:off x="3859214" y="3105328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id="{67F8F56D-1FF8-4879-B38E-893E09E703BA}"/>
              </a:ext>
            </a:extLst>
          </p:cNvPr>
          <p:cNvSpPr/>
          <p:nvPr/>
        </p:nvSpPr>
        <p:spPr>
          <a:xfrm>
            <a:off x="6921500" y="3082663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id="{81A126EF-741C-4032-B5C4-B46AAE10C35A}"/>
              </a:ext>
            </a:extLst>
          </p:cNvPr>
          <p:cNvSpPr/>
          <p:nvPr/>
        </p:nvSpPr>
        <p:spPr>
          <a:xfrm>
            <a:off x="7084396" y="2889401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9535B82B-523C-4313-A936-D5392F7AC91F}"/>
              </a:ext>
            </a:extLst>
          </p:cNvPr>
          <p:cNvSpPr/>
          <p:nvPr/>
        </p:nvSpPr>
        <p:spPr>
          <a:xfrm>
            <a:off x="7300295" y="2988179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F444B1FA-51E9-4CF0-A34A-897B069E7000}"/>
              </a:ext>
            </a:extLst>
          </p:cNvPr>
          <p:cNvSpPr/>
          <p:nvPr/>
        </p:nvSpPr>
        <p:spPr>
          <a:xfrm>
            <a:off x="7513992" y="2863768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DCD2708B-3710-4E68-A079-3FEBD36CC092}"/>
              </a:ext>
            </a:extLst>
          </p:cNvPr>
          <p:cNvSpPr/>
          <p:nvPr/>
        </p:nvSpPr>
        <p:spPr>
          <a:xfrm>
            <a:off x="7733067" y="2787921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Овал 132">
            <a:extLst>
              <a:ext uri="{FF2B5EF4-FFF2-40B4-BE49-F238E27FC236}">
                <a16:creationId xmlns:a16="http://schemas.microsoft.com/office/drawing/2014/main" id="{45EFE56F-464B-465E-BA55-57E3644A5DA0}"/>
              </a:ext>
            </a:extLst>
          </p:cNvPr>
          <p:cNvSpPr/>
          <p:nvPr/>
        </p:nvSpPr>
        <p:spPr>
          <a:xfrm>
            <a:off x="7910863" y="2687439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55398FBB-A609-4F02-A733-4A6D9E5B19BE}"/>
              </a:ext>
            </a:extLst>
          </p:cNvPr>
          <p:cNvSpPr/>
          <p:nvPr/>
        </p:nvSpPr>
        <p:spPr>
          <a:xfrm>
            <a:off x="8268409" y="2809911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Овал 134">
            <a:extLst>
              <a:ext uri="{FF2B5EF4-FFF2-40B4-BE49-F238E27FC236}">
                <a16:creationId xmlns:a16="http://schemas.microsoft.com/office/drawing/2014/main" id="{44DC97D8-A636-4A77-8ED7-C4C432A71B20}"/>
              </a:ext>
            </a:extLst>
          </p:cNvPr>
          <p:cNvSpPr/>
          <p:nvPr/>
        </p:nvSpPr>
        <p:spPr>
          <a:xfrm>
            <a:off x="10049226" y="3613771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Овал 135">
            <a:extLst>
              <a:ext uri="{FF2B5EF4-FFF2-40B4-BE49-F238E27FC236}">
                <a16:creationId xmlns:a16="http://schemas.microsoft.com/office/drawing/2014/main" id="{9CD1B1BD-8537-4915-BFFA-43F893495938}"/>
              </a:ext>
            </a:extLst>
          </p:cNvPr>
          <p:cNvSpPr/>
          <p:nvPr/>
        </p:nvSpPr>
        <p:spPr>
          <a:xfrm>
            <a:off x="10925527" y="3947228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44FEAA51-69C2-40A1-BD09-5FCCE2DFD67C}"/>
              </a:ext>
            </a:extLst>
          </p:cNvPr>
          <p:cNvSpPr/>
          <p:nvPr/>
        </p:nvSpPr>
        <p:spPr>
          <a:xfrm>
            <a:off x="10758839" y="4306240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id="{44D2B4DB-EC6B-4F89-8555-2682616F2B5A}"/>
              </a:ext>
            </a:extLst>
          </p:cNvPr>
          <p:cNvSpPr/>
          <p:nvPr/>
        </p:nvSpPr>
        <p:spPr>
          <a:xfrm>
            <a:off x="10311164" y="4577702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9" name="Овал 138">
            <a:extLst>
              <a:ext uri="{FF2B5EF4-FFF2-40B4-BE49-F238E27FC236}">
                <a16:creationId xmlns:a16="http://schemas.microsoft.com/office/drawing/2014/main" id="{D4D6992D-C5CB-4374-BB37-6FD1E70B1741}"/>
              </a:ext>
            </a:extLst>
          </p:cNvPr>
          <p:cNvSpPr/>
          <p:nvPr/>
        </p:nvSpPr>
        <p:spPr>
          <a:xfrm>
            <a:off x="9546669" y="6020740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0" name="Овал 139">
            <a:extLst>
              <a:ext uri="{FF2B5EF4-FFF2-40B4-BE49-F238E27FC236}">
                <a16:creationId xmlns:a16="http://schemas.microsoft.com/office/drawing/2014/main" id="{1A773609-415F-4E48-8E5A-2512DA4A7859}"/>
              </a:ext>
            </a:extLst>
          </p:cNvPr>
          <p:cNvSpPr/>
          <p:nvPr/>
        </p:nvSpPr>
        <p:spPr>
          <a:xfrm>
            <a:off x="2412863" y="2854384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1" name="Овал 140">
            <a:extLst>
              <a:ext uri="{FF2B5EF4-FFF2-40B4-BE49-F238E27FC236}">
                <a16:creationId xmlns:a16="http://schemas.microsoft.com/office/drawing/2014/main" id="{A8CB35B0-DF38-449C-B41E-9BC9E715F51A}"/>
              </a:ext>
            </a:extLst>
          </p:cNvPr>
          <p:cNvSpPr/>
          <p:nvPr/>
        </p:nvSpPr>
        <p:spPr>
          <a:xfrm>
            <a:off x="1927087" y="2020947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D094327-E6E0-4845-A1BD-92F69191014E}"/>
              </a:ext>
            </a:extLst>
          </p:cNvPr>
          <p:cNvSpPr/>
          <p:nvPr/>
        </p:nvSpPr>
        <p:spPr>
          <a:xfrm>
            <a:off x="1831838" y="3039234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BCCC42E3-CCC6-4DED-8460-6F0EEC42A64D}"/>
              </a:ext>
            </a:extLst>
          </p:cNvPr>
          <p:cNvSpPr/>
          <p:nvPr/>
        </p:nvSpPr>
        <p:spPr>
          <a:xfrm>
            <a:off x="884101" y="3298975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9AADD2DA-F091-4850-BA9E-08792A32C3C7}"/>
              </a:ext>
            </a:extLst>
          </p:cNvPr>
          <p:cNvSpPr/>
          <p:nvPr/>
        </p:nvSpPr>
        <p:spPr>
          <a:xfrm>
            <a:off x="6759575" y="4404194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BD2C3489-1835-4959-92E1-FB543A6E848E}"/>
              </a:ext>
            </a:extLst>
          </p:cNvPr>
          <p:cNvSpPr/>
          <p:nvPr/>
        </p:nvSpPr>
        <p:spPr>
          <a:xfrm>
            <a:off x="6040178" y="4331752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Полилиния: фигура 145">
            <a:extLst>
              <a:ext uri="{FF2B5EF4-FFF2-40B4-BE49-F238E27FC236}">
                <a16:creationId xmlns:a16="http://schemas.microsoft.com/office/drawing/2014/main" id="{C1D20CEE-E153-436F-9D34-5E4B4C0ABAC6}"/>
              </a:ext>
            </a:extLst>
          </p:cNvPr>
          <p:cNvSpPr/>
          <p:nvPr/>
        </p:nvSpPr>
        <p:spPr>
          <a:xfrm>
            <a:off x="3721100" y="1344441"/>
            <a:ext cx="689770" cy="277117"/>
          </a:xfrm>
          <a:custGeom>
            <a:avLst/>
            <a:gdLst>
              <a:gd name="connsiteX0" fmla="*/ 300038 w 300038"/>
              <a:gd name="connsiteY0" fmla="*/ 338138 h 338138"/>
              <a:gd name="connsiteX1" fmla="*/ 71438 w 300038"/>
              <a:gd name="connsiteY1" fmla="*/ 250031 h 338138"/>
              <a:gd name="connsiteX2" fmla="*/ 0 w 300038"/>
              <a:gd name="connsiteY2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038" h="338138">
                <a:moveTo>
                  <a:pt x="300038" y="338138"/>
                </a:moveTo>
                <a:cubicBezTo>
                  <a:pt x="210741" y="322262"/>
                  <a:pt x="121444" y="306387"/>
                  <a:pt x="71438" y="250031"/>
                </a:cubicBezTo>
                <a:cubicBezTo>
                  <a:pt x="21432" y="193675"/>
                  <a:pt x="10716" y="968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753E2EE3-D486-4A6B-8AE3-8C4AC33368ED}"/>
              </a:ext>
            </a:extLst>
          </p:cNvPr>
          <p:cNvSpPr/>
          <p:nvPr/>
        </p:nvSpPr>
        <p:spPr>
          <a:xfrm>
            <a:off x="3662363" y="1319395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8" name="Полилиния: фигура 147">
            <a:extLst>
              <a:ext uri="{FF2B5EF4-FFF2-40B4-BE49-F238E27FC236}">
                <a16:creationId xmlns:a16="http://schemas.microsoft.com/office/drawing/2014/main" id="{AC2285AC-3296-4531-BAA6-82114FF23415}"/>
              </a:ext>
            </a:extLst>
          </p:cNvPr>
          <p:cNvSpPr/>
          <p:nvPr/>
        </p:nvSpPr>
        <p:spPr>
          <a:xfrm>
            <a:off x="5836444" y="3767614"/>
            <a:ext cx="407194" cy="54768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>
            <a:extLst>
              <a:ext uri="{FF2B5EF4-FFF2-40B4-BE49-F238E27FC236}">
                <a16:creationId xmlns:a16="http://schemas.microsoft.com/office/drawing/2014/main" id="{051B2374-BABD-49BA-8904-1E624A1DCE64}"/>
              </a:ext>
            </a:extLst>
          </p:cNvPr>
          <p:cNvSpPr/>
          <p:nvPr/>
        </p:nvSpPr>
        <p:spPr>
          <a:xfrm>
            <a:off x="6194425" y="3720878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0" name="Овал 149">
            <a:extLst>
              <a:ext uri="{FF2B5EF4-FFF2-40B4-BE49-F238E27FC236}">
                <a16:creationId xmlns:a16="http://schemas.microsoft.com/office/drawing/2014/main" id="{6504C40A-A537-4333-A27E-97C4197C05C6}"/>
              </a:ext>
            </a:extLst>
          </p:cNvPr>
          <p:cNvSpPr/>
          <p:nvPr/>
        </p:nvSpPr>
        <p:spPr>
          <a:xfrm>
            <a:off x="5784056" y="4258850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1" name="Овал 150">
            <a:extLst>
              <a:ext uri="{FF2B5EF4-FFF2-40B4-BE49-F238E27FC236}">
                <a16:creationId xmlns:a16="http://schemas.microsoft.com/office/drawing/2014/main" id="{6969BAD5-B98A-4701-B3A9-1ED6CE79A311}"/>
              </a:ext>
            </a:extLst>
          </p:cNvPr>
          <p:cNvSpPr/>
          <p:nvPr/>
        </p:nvSpPr>
        <p:spPr>
          <a:xfrm>
            <a:off x="6137413" y="3485120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458FA7-BDF3-4636-8E05-6793401E074F}"/>
              </a:ext>
            </a:extLst>
          </p:cNvPr>
          <p:cNvSpPr txBox="1"/>
          <p:nvPr/>
        </p:nvSpPr>
        <p:spPr>
          <a:xfrm>
            <a:off x="6707431" y="3440995"/>
            <a:ext cx="573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35CBD89-2C86-40F8-BA6E-663A1074CF19}"/>
              </a:ext>
            </a:extLst>
          </p:cNvPr>
          <p:cNvSpPr txBox="1"/>
          <p:nvPr/>
        </p:nvSpPr>
        <p:spPr>
          <a:xfrm>
            <a:off x="6358281" y="3724251"/>
            <a:ext cx="6904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6C6D122-19C9-4712-9A14-7CCEC9DF7204}"/>
              </a:ext>
            </a:extLst>
          </p:cNvPr>
          <p:cNvSpPr txBox="1"/>
          <p:nvPr/>
        </p:nvSpPr>
        <p:spPr>
          <a:xfrm>
            <a:off x="7754149" y="3311438"/>
            <a:ext cx="573076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Aksu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6B3B3DD-4D07-4BF9-B8E9-6684D4DAC8B4}"/>
              </a:ext>
            </a:extLst>
          </p:cNvPr>
          <p:cNvSpPr txBox="1"/>
          <p:nvPr/>
        </p:nvSpPr>
        <p:spPr>
          <a:xfrm>
            <a:off x="6462030" y="4456133"/>
            <a:ext cx="490802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BC7C3D2-E0B0-4CA7-94CE-96137AAD765A}"/>
              </a:ext>
            </a:extLst>
          </p:cNvPr>
          <p:cNvSpPr txBox="1"/>
          <p:nvPr/>
        </p:nvSpPr>
        <p:spPr>
          <a:xfrm>
            <a:off x="5509419" y="4279739"/>
            <a:ext cx="490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E541753-5802-452F-832E-EA094B59F87F}"/>
              </a:ext>
            </a:extLst>
          </p:cNvPr>
          <p:cNvSpPr txBox="1"/>
          <p:nvPr/>
        </p:nvSpPr>
        <p:spPr>
          <a:xfrm>
            <a:off x="5906752" y="4382463"/>
            <a:ext cx="670872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</a:t>
            </a:r>
            <a:r>
              <a:rPr lang="en-US" sz="550" b="1" i="1" dirty="0" err="1">
                <a:solidFill>
                  <a:srgbClr val="93B5D2"/>
                </a:solidFill>
              </a:rPr>
              <a:t>Jask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3FAB896-4D28-41F1-AA5F-E3C6D95994DA}"/>
              </a:ext>
            </a:extLst>
          </p:cNvPr>
          <p:cNvSpPr txBox="1"/>
          <p:nvPr/>
        </p:nvSpPr>
        <p:spPr>
          <a:xfrm>
            <a:off x="5652625" y="3422732"/>
            <a:ext cx="670872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Mashhad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D429753-542A-429F-AD29-2160B1B35977}"/>
              </a:ext>
            </a:extLst>
          </p:cNvPr>
          <p:cNvSpPr txBox="1"/>
          <p:nvPr/>
        </p:nvSpPr>
        <p:spPr>
          <a:xfrm>
            <a:off x="5435548" y="3664330"/>
            <a:ext cx="865412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Torbat-e Heydariyeh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Овал 159">
            <a:extLst>
              <a:ext uri="{FF2B5EF4-FFF2-40B4-BE49-F238E27FC236}">
                <a16:creationId xmlns:a16="http://schemas.microsoft.com/office/drawing/2014/main" id="{FBE70732-73C6-4317-B934-D671A2F4C678}"/>
              </a:ext>
            </a:extLst>
          </p:cNvPr>
          <p:cNvSpPr/>
          <p:nvPr/>
        </p:nvSpPr>
        <p:spPr>
          <a:xfrm>
            <a:off x="5566574" y="2209575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9F73703-9330-462D-8F2A-090649991FBD}"/>
              </a:ext>
            </a:extLst>
          </p:cNvPr>
          <p:cNvSpPr txBox="1"/>
          <p:nvPr/>
        </p:nvSpPr>
        <p:spPr>
          <a:xfrm>
            <a:off x="5525312" y="2178594"/>
            <a:ext cx="439963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Ural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2" name="Полилиния: фигура 161">
            <a:extLst>
              <a:ext uri="{FF2B5EF4-FFF2-40B4-BE49-F238E27FC236}">
                <a16:creationId xmlns:a16="http://schemas.microsoft.com/office/drawing/2014/main" id="{C3016757-1EC3-4B5D-A8F2-F4EDA67EE2A9}"/>
              </a:ext>
            </a:extLst>
          </p:cNvPr>
          <p:cNvSpPr/>
          <p:nvPr/>
        </p:nvSpPr>
        <p:spPr>
          <a:xfrm>
            <a:off x="3759994" y="1619177"/>
            <a:ext cx="833437" cy="272012"/>
          </a:xfrm>
          <a:custGeom>
            <a:avLst/>
            <a:gdLst>
              <a:gd name="connsiteX0" fmla="*/ 833437 w 833437"/>
              <a:gd name="connsiteY0" fmla="*/ 19600 h 272012"/>
              <a:gd name="connsiteX1" fmla="*/ 633412 w 833437"/>
              <a:gd name="connsiteY1" fmla="*/ 550 h 272012"/>
              <a:gd name="connsiteX2" fmla="*/ 328612 w 833437"/>
              <a:gd name="connsiteY2" fmla="*/ 38650 h 272012"/>
              <a:gd name="connsiteX3" fmla="*/ 90487 w 833437"/>
              <a:gd name="connsiteY3" fmla="*/ 167237 h 272012"/>
              <a:gd name="connsiteX4" fmla="*/ 0 w 833437"/>
              <a:gd name="connsiteY4" fmla="*/ 272012 h 27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437" h="272012">
                <a:moveTo>
                  <a:pt x="833437" y="19600"/>
                </a:moveTo>
                <a:cubicBezTo>
                  <a:pt x="775493" y="8487"/>
                  <a:pt x="717549" y="-2625"/>
                  <a:pt x="633412" y="550"/>
                </a:cubicBezTo>
                <a:cubicBezTo>
                  <a:pt x="549275" y="3725"/>
                  <a:pt x="419100" y="10869"/>
                  <a:pt x="328612" y="38650"/>
                </a:cubicBezTo>
                <a:cubicBezTo>
                  <a:pt x="238124" y="66431"/>
                  <a:pt x="145256" y="128343"/>
                  <a:pt x="90487" y="167237"/>
                </a:cubicBezTo>
                <a:cubicBezTo>
                  <a:pt x="35718" y="206131"/>
                  <a:pt x="17859" y="239071"/>
                  <a:pt x="0" y="27201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>
            <a:extLst>
              <a:ext uri="{FF2B5EF4-FFF2-40B4-BE49-F238E27FC236}">
                <a16:creationId xmlns:a16="http://schemas.microsoft.com/office/drawing/2014/main" id="{F386C0EF-755A-47E2-937E-7F4A62ABFEDD}"/>
              </a:ext>
            </a:extLst>
          </p:cNvPr>
          <p:cNvSpPr/>
          <p:nvPr/>
        </p:nvSpPr>
        <p:spPr>
          <a:xfrm>
            <a:off x="3689351" y="1855058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EC50532-D660-46DD-AF29-6E588995B7C7}"/>
              </a:ext>
            </a:extLst>
          </p:cNvPr>
          <p:cNvSpPr txBox="1"/>
          <p:nvPr/>
        </p:nvSpPr>
        <p:spPr>
          <a:xfrm>
            <a:off x="3671265" y="1827677"/>
            <a:ext cx="439963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FC959E5-14AE-4333-A4E8-27C6E3DC2B0B}"/>
              </a:ext>
            </a:extLst>
          </p:cNvPr>
          <p:cNvSpPr txBox="1"/>
          <p:nvPr/>
        </p:nvSpPr>
        <p:spPr>
          <a:xfrm>
            <a:off x="5523030" y="3869630"/>
            <a:ext cx="3975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D5F0714-3001-475A-B72F-E31EB4E1262B}"/>
              </a:ext>
            </a:extLst>
          </p:cNvPr>
          <p:cNvSpPr/>
          <p:nvPr/>
        </p:nvSpPr>
        <p:spPr>
          <a:xfrm>
            <a:off x="4260851" y="1565291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015BBAF-0FEC-4E4A-8891-CF5CEC7DD1BF}"/>
              </a:ext>
            </a:extLst>
          </p:cNvPr>
          <p:cNvSpPr txBox="1"/>
          <p:nvPr/>
        </p:nvSpPr>
        <p:spPr>
          <a:xfrm>
            <a:off x="4255862" y="1440373"/>
            <a:ext cx="439963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ACE2D15-EA17-4809-B52A-CC3A92111C9D}"/>
              </a:ext>
            </a:extLst>
          </p:cNvPr>
          <p:cNvSpPr txBox="1"/>
          <p:nvPr/>
        </p:nvSpPr>
        <p:spPr>
          <a:xfrm>
            <a:off x="3662363" y="1278298"/>
            <a:ext cx="439963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BECA9116-10EA-4D03-9F91-F9A7866B1732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16931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3B903BF-E411-4763-ACA2-CB7E997A48F3}"/>
              </a:ext>
            </a:extLst>
          </p:cNvPr>
          <p:cNvGrpSpPr/>
          <p:nvPr/>
        </p:nvGrpSpPr>
        <p:grpSpPr>
          <a:xfrm>
            <a:off x="509689" y="4283390"/>
            <a:ext cx="3736870" cy="2160827"/>
            <a:chOff x="-4001147" y="3579374"/>
            <a:chExt cx="3736870" cy="2160827"/>
          </a:xfrm>
          <a:solidFill>
            <a:schemeClr val="bg1"/>
          </a:solidFill>
        </p:grpSpPr>
        <p:sp>
          <p:nvSpPr>
            <p:cNvPr id="113" name="object 3">
              <a:extLst>
                <a:ext uri="{FF2B5EF4-FFF2-40B4-BE49-F238E27FC236}">
                  <a16:creationId xmlns:a16="http://schemas.microsoft.com/office/drawing/2014/main" id="{5A927714-BADA-437B-B2CF-ABEADF04148C}"/>
                </a:ext>
              </a:extLst>
            </p:cNvPr>
            <p:cNvSpPr/>
            <p:nvPr/>
          </p:nvSpPr>
          <p:spPr>
            <a:xfrm>
              <a:off x="-3986325" y="3581397"/>
              <a:ext cx="3650532" cy="2158804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cxnSp>
          <p:nvCxnSpPr>
            <p:cNvPr id="82" name="Прямая соединительная линия 81">
              <a:extLst>
                <a:ext uri="{FF2B5EF4-FFF2-40B4-BE49-F238E27FC236}">
                  <a16:creationId xmlns:a16="http://schemas.microsoft.com/office/drawing/2014/main" id="{2F4BB8F8-110E-4AF5-9D60-32A2053D37FD}"/>
                </a:ext>
              </a:extLst>
            </p:cNvPr>
            <p:cNvCxnSpPr>
              <a:cxnSpLocks/>
            </p:cNvCxnSpPr>
            <p:nvPr/>
          </p:nvCxnSpPr>
          <p:spPr>
            <a:xfrm>
              <a:off x="-3982566" y="4219496"/>
              <a:ext cx="3600000" cy="0"/>
            </a:xfrm>
            <a:prstGeom prst="line">
              <a:avLst/>
            </a:prstGeom>
            <a:grpFill/>
            <a:ln>
              <a:solidFill>
                <a:srgbClr val="004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>
              <a:extLst>
                <a:ext uri="{FF2B5EF4-FFF2-40B4-BE49-F238E27FC236}">
                  <a16:creationId xmlns:a16="http://schemas.microsoft.com/office/drawing/2014/main" id="{2961AB65-5106-43C1-ADD5-DB31BBC77F60}"/>
                </a:ext>
              </a:extLst>
            </p:cNvPr>
            <p:cNvCxnSpPr>
              <a:cxnSpLocks/>
            </p:cNvCxnSpPr>
            <p:nvPr/>
          </p:nvCxnSpPr>
          <p:spPr>
            <a:xfrm>
              <a:off x="-3980490" y="4564901"/>
              <a:ext cx="3600000" cy="0"/>
            </a:xfrm>
            <a:prstGeom prst="line">
              <a:avLst/>
            </a:prstGeom>
            <a:grpFill/>
            <a:ln>
              <a:solidFill>
                <a:srgbClr val="004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CED24675-86FA-42F7-9A90-048375F74131}"/>
                </a:ext>
              </a:extLst>
            </p:cNvPr>
            <p:cNvCxnSpPr>
              <a:cxnSpLocks/>
            </p:cNvCxnSpPr>
            <p:nvPr/>
          </p:nvCxnSpPr>
          <p:spPr>
            <a:xfrm>
              <a:off x="-3981163" y="4946552"/>
              <a:ext cx="3600000" cy="0"/>
            </a:xfrm>
            <a:prstGeom prst="line">
              <a:avLst/>
            </a:prstGeom>
            <a:grpFill/>
            <a:ln>
              <a:solidFill>
                <a:srgbClr val="004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id="{948E6A81-0B0D-4CAC-9CF8-7BB6BF9E73E9}"/>
                </a:ext>
              </a:extLst>
            </p:cNvPr>
            <p:cNvCxnSpPr>
              <a:cxnSpLocks/>
            </p:cNvCxnSpPr>
            <p:nvPr/>
          </p:nvCxnSpPr>
          <p:spPr>
            <a:xfrm>
              <a:off x="-3981163" y="5341547"/>
              <a:ext cx="3600000" cy="0"/>
            </a:xfrm>
            <a:prstGeom prst="line">
              <a:avLst/>
            </a:prstGeom>
            <a:grpFill/>
            <a:ln>
              <a:solidFill>
                <a:srgbClr val="004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936D480F-ECA1-4929-BD60-9B5879FCF0E8}"/>
                </a:ext>
              </a:extLst>
            </p:cNvPr>
            <p:cNvSpPr/>
            <p:nvPr/>
          </p:nvSpPr>
          <p:spPr>
            <a:xfrm>
              <a:off x="-3928781" y="3579374"/>
              <a:ext cx="838691" cy="2539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050" b="1" kern="1200" dirty="0">
                  <a:solidFill>
                    <a:srgbClr val="00425F"/>
                  </a:solidFill>
                  <a:latin typeface="Montserrat" pitchFamily="2" charset="-52"/>
                  <a:ea typeface="+mn-ea"/>
                  <a:cs typeface="+mn-cs"/>
                </a:rPr>
                <a:t>Direction</a:t>
              </a:r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800DF7C8-6177-440A-984E-9FD35C1F53C4}"/>
                </a:ext>
              </a:extLst>
            </p:cNvPr>
            <p:cNvSpPr/>
            <p:nvPr/>
          </p:nvSpPr>
          <p:spPr>
            <a:xfrm>
              <a:off x="-2375052" y="3579374"/>
              <a:ext cx="809837" cy="2539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b="1" dirty="0">
                  <a:solidFill>
                    <a:srgbClr val="00425F"/>
                  </a:solidFill>
                  <a:latin typeface="Montserrat" pitchFamily="2" charset="-52"/>
                </a:rPr>
                <a:t>Duration</a:t>
              </a:r>
              <a:endPara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BE9320CB-8126-415C-B0E9-FD6B44558753}"/>
                </a:ext>
              </a:extLst>
            </p:cNvPr>
            <p:cNvSpPr/>
            <p:nvPr/>
          </p:nvSpPr>
          <p:spPr>
            <a:xfrm>
              <a:off x="-4001147" y="3965290"/>
              <a:ext cx="1069524" cy="2539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050" b="0" kern="1200" dirty="0">
                  <a:solidFill>
                    <a:srgbClr val="00425F"/>
                  </a:solidFill>
                  <a:latin typeface="Montserrat" pitchFamily="2" charset="-52"/>
                  <a:ea typeface="+mn-ea"/>
                  <a:cs typeface="+mn-cs"/>
                </a:rPr>
                <a:t>UZB-RUS-EU</a:t>
              </a:r>
              <a:endParaRPr lang="en-US" sz="8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F81FA3B4-2161-49CD-AE9F-AB7984B92C89}"/>
                </a:ext>
              </a:extLst>
            </p:cNvPr>
            <p:cNvSpPr/>
            <p:nvPr/>
          </p:nvSpPr>
          <p:spPr>
            <a:xfrm>
              <a:off x="-2263359" y="3951582"/>
              <a:ext cx="668773" cy="2539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rgbClr val="00425F"/>
                  </a:solidFill>
                  <a:latin typeface="Montserrat" pitchFamily="2" charset="-52"/>
                </a:rPr>
                <a:t>14</a:t>
              </a:r>
              <a:r>
                <a:rPr lang="uz-Cyrl-UZ" sz="1050" dirty="0">
                  <a:solidFill>
                    <a:srgbClr val="00425F"/>
                  </a:solidFill>
                  <a:latin typeface="Montserrat" pitchFamily="2" charset="-52"/>
                </a:rPr>
                <a:t> </a:t>
              </a:r>
              <a:r>
                <a:rPr lang="en-US" sz="1050" dirty="0">
                  <a:solidFill>
                    <a:srgbClr val="00425F"/>
                  </a:solidFill>
                  <a:latin typeface="Montserrat" pitchFamily="2" charset="-52"/>
                </a:rPr>
                <a:t>days</a:t>
              </a:r>
              <a:endParaRPr lang="uz-Cyrl-UZ" sz="1050" b="0" kern="1200" noProof="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E514B6FD-6B4F-4E85-AE77-5B972EE182F7}"/>
                </a:ext>
              </a:extLst>
            </p:cNvPr>
            <p:cNvSpPr/>
            <p:nvPr/>
          </p:nvSpPr>
          <p:spPr>
            <a:xfrm>
              <a:off x="-3986635" y="4692191"/>
              <a:ext cx="1451038" cy="2539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rgbClr val="00425F"/>
                  </a:solidFill>
                  <a:latin typeface="Montserrat" pitchFamily="2" charset="-52"/>
                </a:rPr>
                <a:t>UZB-CN-</a:t>
              </a:r>
              <a:r>
                <a:rPr lang="uz-Cyrl-UZ" sz="1050" dirty="0">
                  <a:solidFill>
                    <a:srgbClr val="00425F"/>
                  </a:solidFill>
                  <a:latin typeface="Montserrat" pitchFamily="2" charset="-52"/>
                </a:rPr>
                <a:t>Mid.East</a:t>
              </a:r>
              <a:r>
                <a:rPr lang="en-US" sz="1050" dirty="0">
                  <a:solidFill>
                    <a:srgbClr val="00425F"/>
                  </a:solidFill>
                  <a:latin typeface="Montserrat" pitchFamily="2" charset="-52"/>
                </a:rPr>
                <a:t>*</a:t>
              </a:r>
              <a:endParaRPr lang="uz-Cyrl-UZ" sz="8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C8842168-1957-4608-AFC1-001D3548BBC8}"/>
                </a:ext>
              </a:extLst>
            </p:cNvPr>
            <p:cNvSpPr/>
            <p:nvPr/>
          </p:nvSpPr>
          <p:spPr>
            <a:xfrm>
              <a:off x="-2185614" y="4692191"/>
              <a:ext cx="513282" cy="2539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rgbClr val="00425F"/>
                  </a:solidFill>
                  <a:latin typeface="Montserrat" pitchFamily="2" charset="-52"/>
                </a:rPr>
                <a:t>1</a:t>
              </a:r>
              <a:r>
                <a:rPr lang="uz-Cyrl-UZ" sz="1050" dirty="0">
                  <a:solidFill>
                    <a:srgbClr val="00425F"/>
                  </a:solidFill>
                  <a:latin typeface="Montserrat" pitchFamily="2" charset="-52"/>
                </a:rPr>
                <a:t> </a:t>
              </a:r>
              <a:r>
                <a:rPr lang="en-US" sz="1050" dirty="0">
                  <a:solidFill>
                    <a:srgbClr val="00425F"/>
                  </a:solidFill>
                  <a:latin typeface="Montserrat" pitchFamily="2" charset="-52"/>
                </a:rPr>
                <a:t>day</a:t>
              </a:r>
              <a:endParaRPr lang="uz-Cyrl-UZ" sz="1050" b="0" kern="1200" noProof="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91834C94-5FD0-4EA4-BC67-33AAC919F459}"/>
                </a:ext>
              </a:extLst>
            </p:cNvPr>
            <p:cNvSpPr/>
            <p:nvPr/>
          </p:nvSpPr>
          <p:spPr>
            <a:xfrm>
              <a:off x="-3986635" y="5086965"/>
              <a:ext cx="1677062" cy="2539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rgbClr val="00425F"/>
                  </a:solidFill>
                  <a:latin typeface="Montserrat" pitchFamily="2" charset="-52"/>
                </a:rPr>
                <a:t>UZB-KAZ-RUS-GE-TR</a:t>
              </a:r>
              <a:endParaRPr lang="en-US" sz="8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4F62E9D1-11EC-4EBF-9AA2-B5FD53733B96}"/>
                </a:ext>
              </a:extLst>
            </p:cNvPr>
            <p:cNvSpPr/>
            <p:nvPr/>
          </p:nvSpPr>
          <p:spPr>
            <a:xfrm>
              <a:off x="-2349921" y="5086965"/>
              <a:ext cx="841897" cy="2539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rgbClr val="00425F"/>
                  </a:solidFill>
                  <a:latin typeface="Montserrat" pitchFamily="2" charset="-52"/>
                </a:rPr>
                <a:t>15-18</a:t>
              </a:r>
              <a:r>
                <a:rPr lang="uz-Cyrl-UZ" sz="1050" dirty="0">
                  <a:solidFill>
                    <a:srgbClr val="00425F"/>
                  </a:solidFill>
                  <a:latin typeface="Montserrat" pitchFamily="2" charset="-52"/>
                </a:rPr>
                <a:t> </a:t>
              </a:r>
              <a:r>
                <a:rPr lang="en-US" sz="1050" dirty="0">
                  <a:solidFill>
                    <a:srgbClr val="00425F"/>
                  </a:solidFill>
                  <a:latin typeface="Montserrat" pitchFamily="2" charset="-52"/>
                </a:rPr>
                <a:t>days</a:t>
              </a:r>
              <a:endParaRPr lang="uz-Cyrl-UZ" sz="1050" b="0" kern="1200" noProof="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1624D9E8-EE66-4030-9D64-497C1842B3D8}"/>
                </a:ext>
              </a:extLst>
            </p:cNvPr>
            <p:cNvSpPr/>
            <p:nvPr/>
          </p:nvSpPr>
          <p:spPr>
            <a:xfrm>
              <a:off x="-3989742" y="4305712"/>
              <a:ext cx="1077539" cy="2539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1050" b="0" kern="1200" dirty="0">
                  <a:solidFill>
                    <a:srgbClr val="00425F"/>
                  </a:solidFill>
                  <a:latin typeface="Montserrat" pitchFamily="2" charset="-52"/>
                  <a:ea typeface="+mn-ea"/>
                  <a:cs typeface="+mn-cs"/>
                </a:rPr>
                <a:t>CN-KGZ-UZB</a:t>
              </a:r>
              <a:endParaRPr lang="en-US" sz="8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C725CC1E-1438-40A9-888A-1CFF945787B6}"/>
                </a:ext>
              </a:extLst>
            </p:cNvPr>
            <p:cNvSpPr/>
            <p:nvPr/>
          </p:nvSpPr>
          <p:spPr>
            <a:xfrm>
              <a:off x="-2386791" y="4305712"/>
              <a:ext cx="915636" cy="2539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425F"/>
                  </a:solidFill>
                  <a:latin typeface="Montserrat" pitchFamily="2" charset="-52"/>
                </a:rPr>
                <a:t>20-45</a:t>
              </a:r>
              <a:r>
                <a:rPr lang="uz-Cyrl-UZ" sz="1050" dirty="0">
                  <a:solidFill>
                    <a:srgbClr val="00425F"/>
                  </a:solidFill>
                  <a:latin typeface="Montserrat" pitchFamily="2" charset="-52"/>
                </a:rPr>
                <a:t> </a:t>
              </a:r>
              <a:r>
                <a:rPr lang="en-US" sz="1050" dirty="0">
                  <a:solidFill>
                    <a:srgbClr val="00425F"/>
                  </a:solidFill>
                  <a:latin typeface="Montserrat" pitchFamily="2" charset="-52"/>
                </a:rPr>
                <a:t>days</a:t>
              </a:r>
              <a:endParaRPr lang="uz-Cyrl-UZ" sz="1050" b="0" kern="1200" noProof="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1823FE06-6EC7-4AC4-AFC5-E038C18FAF53}"/>
                </a:ext>
              </a:extLst>
            </p:cNvPr>
            <p:cNvSpPr/>
            <p:nvPr/>
          </p:nvSpPr>
          <p:spPr>
            <a:xfrm>
              <a:off x="-1179912" y="3962152"/>
              <a:ext cx="915635" cy="2539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1050" b="0" kern="1200" dirty="0">
                  <a:solidFill>
                    <a:srgbClr val="00425F"/>
                  </a:solidFill>
                  <a:latin typeface="Montserrat" pitchFamily="2" charset="-52"/>
                  <a:ea typeface="+mn-ea"/>
                  <a:cs typeface="+mn-cs"/>
                </a:rPr>
                <a:t>4 500 USD</a:t>
              </a:r>
              <a:endParaRPr lang="en-US" sz="8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9F49F7A1-8351-40AB-B249-0B2327059BBA}"/>
                </a:ext>
              </a:extLst>
            </p:cNvPr>
            <p:cNvSpPr/>
            <p:nvPr/>
          </p:nvSpPr>
          <p:spPr>
            <a:xfrm>
              <a:off x="-1152662" y="4288293"/>
              <a:ext cx="888385" cy="2539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1050" b="0" kern="1200" dirty="0">
                  <a:solidFill>
                    <a:srgbClr val="00425F"/>
                  </a:solidFill>
                  <a:latin typeface="Montserrat" pitchFamily="2" charset="-52"/>
                  <a:ea typeface="+mn-ea"/>
                  <a:cs typeface="+mn-cs"/>
                </a:rPr>
                <a:t>5 300 USD</a:t>
              </a:r>
              <a:endParaRPr lang="en-US" sz="8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46E0C91A-38D6-405C-BE4B-96A5AFA7DC69}"/>
                </a:ext>
              </a:extLst>
            </p:cNvPr>
            <p:cNvSpPr/>
            <p:nvPr/>
          </p:nvSpPr>
          <p:spPr>
            <a:xfrm>
              <a:off x="-1327389" y="4692191"/>
              <a:ext cx="1063112" cy="2539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1050" b="0" kern="1200" dirty="0">
                  <a:solidFill>
                    <a:srgbClr val="00425F"/>
                  </a:solidFill>
                  <a:latin typeface="Montserrat" pitchFamily="2" charset="-52"/>
                  <a:ea typeface="+mn-ea"/>
                  <a:cs typeface="+mn-cs"/>
                </a:rPr>
                <a:t>800 USD/ton</a:t>
              </a:r>
              <a:endParaRPr lang="en-US" sz="8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6FFE9D62-F3F7-41C8-B688-7DDC86149B7A}"/>
                </a:ext>
              </a:extLst>
            </p:cNvPr>
            <p:cNvSpPr/>
            <p:nvPr/>
          </p:nvSpPr>
          <p:spPr>
            <a:xfrm>
              <a:off x="-1152662" y="5086965"/>
              <a:ext cx="888385" cy="2539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1050" b="0" kern="1200" dirty="0">
                  <a:solidFill>
                    <a:srgbClr val="00425F"/>
                  </a:solidFill>
                  <a:latin typeface="Montserrat" pitchFamily="2" charset="-52"/>
                  <a:ea typeface="+mn-ea"/>
                  <a:cs typeface="+mn-cs"/>
                </a:rPr>
                <a:t>3 500 USD</a:t>
              </a:r>
              <a:endParaRPr lang="en-US" sz="8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cxnSp>
          <p:nvCxnSpPr>
            <p:cNvPr id="106" name="Прямая соединительная линия 105">
              <a:extLst>
                <a:ext uri="{FF2B5EF4-FFF2-40B4-BE49-F238E27FC236}">
                  <a16:creationId xmlns:a16="http://schemas.microsoft.com/office/drawing/2014/main" id="{D83D2D74-7923-45CF-B784-3A8B74BB4D59}"/>
                </a:ext>
              </a:extLst>
            </p:cNvPr>
            <p:cNvCxnSpPr>
              <a:cxnSpLocks/>
            </p:cNvCxnSpPr>
            <p:nvPr/>
          </p:nvCxnSpPr>
          <p:spPr>
            <a:xfrm>
              <a:off x="-3987254" y="5691694"/>
              <a:ext cx="3600000" cy="0"/>
            </a:xfrm>
            <a:prstGeom prst="line">
              <a:avLst/>
            </a:prstGeom>
            <a:grpFill/>
            <a:ln>
              <a:solidFill>
                <a:srgbClr val="004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BE1CB4C1-B2C9-457A-88DB-B75CAADE0EE0}"/>
                </a:ext>
              </a:extLst>
            </p:cNvPr>
            <p:cNvSpPr/>
            <p:nvPr/>
          </p:nvSpPr>
          <p:spPr>
            <a:xfrm>
              <a:off x="-3992726" y="5435380"/>
              <a:ext cx="1510350" cy="2539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rgbClr val="00425F"/>
                  </a:solidFill>
                  <a:latin typeface="Montserrat" pitchFamily="2" charset="-52"/>
                </a:rPr>
                <a:t>UZB-KAZ-RUS-KOR</a:t>
              </a:r>
              <a:endParaRPr lang="en-US" sz="8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B9D0D2C7-B40A-44CC-AF8C-2294AB46D250}"/>
                </a:ext>
              </a:extLst>
            </p:cNvPr>
            <p:cNvSpPr/>
            <p:nvPr/>
          </p:nvSpPr>
          <p:spPr>
            <a:xfrm>
              <a:off x="-2276985" y="5435380"/>
              <a:ext cx="696024" cy="2539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rgbClr val="00425F"/>
                  </a:solidFill>
                  <a:latin typeface="Montserrat" pitchFamily="2" charset="-52"/>
                </a:rPr>
                <a:t>30</a:t>
              </a:r>
              <a:r>
                <a:rPr lang="uz-Cyrl-UZ" sz="1050" dirty="0">
                  <a:solidFill>
                    <a:srgbClr val="00425F"/>
                  </a:solidFill>
                  <a:latin typeface="Montserrat" pitchFamily="2" charset="-52"/>
                </a:rPr>
                <a:t> </a:t>
              </a:r>
              <a:r>
                <a:rPr lang="en-US" sz="1050" dirty="0">
                  <a:solidFill>
                    <a:srgbClr val="00425F"/>
                  </a:solidFill>
                  <a:latin typeface="Montserrat" pitchFamily="2" charset="-52"/>
                </a:rPr>
                <a:t>days</a:t>
              </a:r>
              <a:endParaRPr lang="uz-Cyrl-UZ" sz="1050" b="0" kern="1200" noProof="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id="{EBE34954-C1C7-4998-A163-66B99DE5A2C4}"/>
                </a:ext>
              </a:extLst>
            </p:cNvPr>
            <p:cNvSpPr/>
            <p:nvPr/>
          </p:nvSpPr>
          <p:spPr>
            <a:xfrm>
              <a:off x="-1167088" y="5431666"/>
              <a:ext cx="902811" cy="2539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1050" b="0" kern="1200" dirty="0">
                  <a:solidFill>
                    <a:srgbClr val="00425F"/>
                  </a:solidFill>
                  <a:latin typeface="Montserrat" pitchFamily="2" charset="-52"/>
                  <a:ea typeface="+mn-ea"/>
                  <a:cs typeface="+mn-cs"/>
                </a:rPr>
                <a:t>4 500 USD</a:t>
              </a:r>
              <a:endParaRPr lang="en-US" sz="8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34C8D594-E260-4748-B754-7E87DD8AEBC3}"/>
                </a:ext>
              </a:extLst>
            </p:cNvPr>
            <p:cNvSpPr/>
            <p:nvPr/>
          </p:nvSpPr>
          <p:spPr>
            <a:xfrm>
              <a:off x="-1069320" y="3579374"/>
              <a:ext cx="503664" cy="2539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b="1" kern="1200" dirty="0">
                  <a:solidFill>
                    <a:srgbClr val="00425F"/>
                  </a:solidFill>
                  <a:latin typeface="Montserrat" pitchFamily="2" charset="-52"/>
                  <a:ea typeface="+mn-ea"/>
                  <a:cs typeface="+mn-cs"/>
                </a:rPr>
                <a:t>Cost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6C9D118-B2FF-4A31-B8FA-11A96C357080}"/>
              </a:ext>
            </a:extLst>
          </p:cNvPr>
          <p:cNvSpPr txBox="1"/>
          <p:nvPr/>
        </p:nvSpPr>
        <p:spPr>
          <a:xfrm>
            <a:off x="410169" y="6446288"/>
            <a:ext cx="13535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00425F"/>
                </a:solidFill>
                <a:latin typeface="Montserrat" pitchFamily="2" charset="-52"/>
              </a:rPr>
              <a:t>* -</a:t>
            </a:r>
            <a:r>
              <a:rPr lang="en-US" sz="1100" i="1" dirty="0">
                <a:solidFill>
                  <a:srgbClr val="00425F"/>
                </a:solidFill>
                <a:latin typeface="Montserrat" pitchFamily="2" charset="-52"/>
              </a:rPr>
              <a:t> by plane</a:t>
            </a:r>
            <a:endParaRPr lang="ru-RU" sz="1100" i="1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4074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-7614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DD09AB-33B2-4FE6-A102-3434303D1592}"/>
              </a:ext>
            </a:extLst>
          </p:cNvPr>
          <p:cNvSpPr txBox="1"/>
          <p:nvPr/>
        </p:nvSpPr>
        <p:spPr>
          <a:xfrm>
            <a:off x="8580080" y="6273674"/>
            <a:ext cx="337912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Arial" pitchFamily="34" charset="0"/>
              </a:rPr>
              <a:t>https://www.flightconnections.com/flights-from-tashkent-tas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3B335FEE-06D3-44CF-83A7-8FBAD02C0A2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9C391C-775F-4371-B53E-65E40FDC24FE}"/>
              </a:ext>
            </a:extLst>
          </p:cNvPr>
          <p:cNvSpPr txBox="1"/>
          <p:nvPr/>
        </p:nvSpPr>
        <p:spPr>
          <a:xfrm>
            <a:off x="526775" y="4667595"/>
            <a:ext cx="2855618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</p:spTree>
    <p:extLst>
      <p:ext uri="{BB962C8B-B14F-4D97-AF65-F5344CB8AC3E}">
        <p14:creationId xmlns:p14="http://schemas.microsoft.com/office/powerpoint/2010/main" val="3129855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6047</TotalTime>
  <Words>576</Words>
  <Application>Microsoft Office PowerPoint</Application>
  <PresentationFormat>Широкоэкранный</PresentationFormat>
  <Paragraphs>132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87</cp:revision>
  <dcterms:created xsi:type="dcterms:W3CDTF">2024-07-25T07:55:13Z</dcterms:created>
  <dcterms:modified xsi:type="dcterms:W3CDTF">2025-04-26T12:15:40Z</dcterms:modified>
</cp:coreProperties>
</file>