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147479668" r:id="rId3"/>
    <p:sldId id="2147479664" r:id="rId4"/>
    <p:sldId id="21474796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9EDB-AFD2-4EBE-88E7-13DE6005FB9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85A9-1529-4BA8-8BF0-4F340FEB1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FAFD2-C17B-4598-AE2B-E22075F26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DD395E-A6B2-4A83-B439-28DC787BE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E32CF-A81F-4239-A172-35F031FA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4BD91-8987-4F3B-B720-219B064B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0B22F-E058-41A3-BEE4-955D4059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16706-BF42-4653-BEC5-D397EAC0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DAD643-46E3-4532-AB9E-DD98E8DD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74BEF-870A-4F3D-A5B1-F5BE3158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D549-188E-4D29-BD00-0161FBA4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5E63C-648B-411B-BE67-53ABC80A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7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826D07-7143-4C99-AF8C-BA1F4BEB0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D690B-04D3-4236-AE7F-5342F00BB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8D8E4-7823-4D68-B664-7FB0F50B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7D0E1-0368-4EAF-939A-C39AD578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E670D-F270-40E7-B29F-0FB61528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1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94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16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3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07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3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828C7-AB24-40D8-987A-2B9C258B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D5F0E-7818-479B-A5F3-64F24C78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49646-3154-48DB-93CA-4F6A8409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5DFE7-4EA6-44C2-A35A-DCAFFBB1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B4E1C-93E4-4D22-8D1F-56B8EB99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4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7158F-7562-4BDC-A2BE-C0A4877B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0BE4C5-3667-4113-9E2F-12269802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D45B4-C42F-4802-87B5-67C757D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AD9F1-E289-4622-84E3-7D80EBB1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9248B-4272-4BDE-953A-925D7EA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27C08-6A86-4780-AF75-D4CEBDEE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4A1B8-7967-44FA-B72F-575552E32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9A8337-C58C-4094-9B66-B25D1D8A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7345B1-1944-410D-9BA0-D353C1E3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DC0834-E0D8-49B6-886E-CA4CFD84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B87767-D074-4633-8427-46970D8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AF584-45E8-442F-B2B6-AE7278DE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A6105-A893-497A-AA5E-A6AC4367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6F51AA-5ADC-4274-A2EC-D6564D6A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31528-6A9B-4E14-8EF9-FA138C8EE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E01AB7-8962-40C5-9A50-62D893164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48A3A-B1AF-49B4-855C-D20C369A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99A26E-7F89-439A-9A97-2A2F25F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CDA69C-C2D4-4CF2-A0CF-7FB13E9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0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B5253-2840-4A33-8696-14551F0F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9BDC4-F2E8-4C5D-BE7D-C6BC6718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14970C-F5F1-4A1D-8AFF-B438880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C363D-E763-4658-A86C-B5ABE19E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4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DBD2A6-879B-497B-91DA-329A1C20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833BC4-BD7B-4723-8876-AF927C29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AE45E7-1FF8-4A50-9B19-55C76209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8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F4E89-6495-4813-B23A-978DE2B2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C67C4-8FE5-468D-A478-65423B8A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EA8C1B-D36C-49B7-820E-9974B5F5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7357A-7427-4DBE-A69F-701748D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251667-E794-48CB-BC18-94B5B504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EC16BD-5A80-4AF3-AA81-D7821F76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8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939-4EAC-4BB1-A3D9-8E747DAA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2FD596-DA03-42A1-9FFC-50322099F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61C5C-0A7E-4C80-B051-2879A6E8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E4358-05E2-49FC-AF14-4C37CC58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A9280-7132-4605-809A-E01F5B18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F40CA5-60D3-4946-90B7-B6D110E7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42C22-03BE-44D1-8755-4E60B158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80F56-C001-4C9B-99AE-0FCD4288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65CC4-29C7-49C1-8B83-2036BDA48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29ACB-2CD1-4602-A631-2B3DD8044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CD7B9-4EDF-4BE9-BC95-B4812983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0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14438" y="67264"/>
            <a:ext cx="12191999" cy="653456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59077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Profitability Chart: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Location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02347" y="250659"/>
            <a:ext cx="67317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Production of Dried Fruits in Premium Packaging</a:t>
            </a:r>
            <a:endParaRPr lang="ru-RU" sz="1800" b="1" kern="1200" dirty="0">
              <a:solidFill>
                <a:srgbClr val="0070C0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62721" y="1212670"/>
            <a:ext cx="2826772" cy="127663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Objective:</a:t>
            </a:r>
            <a:endParaRPr kumimoji="0" lang="ru-RU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Production and export of dried fruits and vegetables in premium packaging in accordance with the standards of Organic, Global G.A.P., and Halal.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Foreign and local investors are invited to participate in the project.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968643" cy="37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Investment Proposal: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amount — US$ 1.23 million, including: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04632" y="1276498"/>
            <a:ext cx="2980550" cy="5392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Initiator's contribution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mln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		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- 0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mln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investments 	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- 7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92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mln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328232" y="2012853"/>
            <a:ext cx="2644798" cy="32162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 project cost and financing structure will be defined after negotiations with investors..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1082298" y="5047090"/>
            <a:ext cx="996596" cy="296893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Namangan Region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>
              <a:solidFill>
                <a:srgbClr val="A6A6A6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0486"/>
              </p:ext>
            </p:extLst>
          </p:nvPr>
        </p:nvGraphicFramePr>
        <p:xfrm>
          <a:off x="9104632" y="6304133"/>
          <a:ext cx="1658933" cy="50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6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72266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86102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Namangan Region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5546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7 440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3,1 </a:t>
                      </a:r>
                      <a:r>
                        <a:rPr lang="en-US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.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28243" y="6318974"/>
            <a:ext cx="1302886" cy="48987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Required land area</a:t>
            </a: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2</a:t>
            </a:r>
            <a:r>
              <a:rPr kumimoji="0" lang="uz-Latn-UZ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0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ha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708084" cy="40716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Initiator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LLC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KINGGOLD» </a:t>
            </a:r>
            <a:endParaRPr kumimoji="0" lang="ru-RU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877035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Cost:</a:t>
            </a:r>
            <a:endParaRPr kumimoji="0" lang="ru-RU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Total </a:t>
            </a:r>
            <a:r>
              <a:rPr kumimoji="0" lang="en-US" sz="105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cost               –    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US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 </a:t>
            </a:r>
            <a:r>
              <a:rPr kumimoji="0" lang="uz-Latn-UZ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23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2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mln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kumimoji="0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84555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Buildings and facilities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73461" y="1681533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Equipment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64281" y="2050131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Installation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6" name="object 68">
            <a:extLst>
              <a:ext uri="{FF2B5EF4-FFF2-40B4-BE49-F238E27FC236}">
                <a16:creationId xmlns:a16="http://schemas.microsoft.com/office/drawing/2014/main" id="{9CEA84B5-577B-443F-AC6F-123B6CFF561F}"/>
              </a:ext>
            </a:extLst>
          </p:cNvPr>
          <p:cNvSpPr txBox="1"/>
          <p:nvPr/>
        </p:nvSpPr>
        <p:spPr>
          <a:xfrm>
            <a:off x="6822344" y="2391461"/>
            <a:ext cx="44718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Other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88377" y="1327496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97579" y="1631704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64597" y="1951647"/>
            <a:ext cx="302437" cy="329983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54">
            <a:extLst>
              <a:ext uri="{FF2B5EF4-FFF2-40B4-BE49-F238E27FC236}">
                <a16:creationId xmlns:a16="http://schemas.microsoft.com/office/drawing/2014/main" id="{77785AE7-86CE-4DF5-A53B-4A6F07A55A99}"/>
              </a:ext>
            </a:extLst>
          </p:cNvPr>
          <p:cNvSpPr/>
          <p:nvPr/>
        </p:nvSpPr>
        <p:spPr>
          <a:xfrm>
            <a:off x="6355928" y="2303802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0,</a:t>
            </a:r>
            <a:r>
              <a:rPr kumimoji="0" lang="uz-Latn-UZ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67</a:t>
            </a:r>
            <a:r>
              <a:rPr lang="ru-RU" sz="1400" kern="0" spc="-6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kumimoji="0" lang="en-US" sz="12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mln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8650" y="1606009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,2</a:t>
            </a:r>
            <a:r>
              <a:rPr lang="uz-Latn-UZ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2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mln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38350" y="1987585"/>
            <a:ext cx="11564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0,</a:t>
            </a:r>
            <a:r>
              <a:rPr kumimoji="0" lang="uz-Latn-UZ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27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mln</a:t>
            </a:r>
            <a:r>
              <a:rPr lang="en-US" sz="14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7" name="object 69">
            <a:extLst>
              <a:ext uri="{FF2B5EF4-FFF2-40B4-BE49-F238E27FC236}">
                <a16:creationId xmlns:a16="http://schemas.microsoft.com/office/drawing/2014/main" id="{8B126DFF-D70B-4294-B3A0-6F463923D92F}"/>
              </a:ext>
            </a:extLst>
          </p:cNvPr>
          <p:cNvSpPr txBox="1"/>
          <p:nvPr/>
        </p:nvSpPr>
        <p:spPr>
          <a:xfrm>
            <a:off x="8038350" y="2348032"/>
            <a:ext cx="11023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uz-Latn-UZ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06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2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mln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50693" y="1209132"/>
            <a:ext cx="554702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id="{2BB9EF66-6298-4877-BCAB-9FB5CDE78E03}"/>
              </a:ext>
            </a:extLst>
          </p:cNvPr>
          <p:cNvSpPr/>
          <p:nvPr/>
        </p:nvSpPr>
        <p:spPr>
          <a:xfrm>
            <a:off x="7450692" y="1566650"/>
            <a:ext cx="554702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37635608-354B-4F60-AFE5-A1ED3A28BDCF}"/>
              </a:ext>
            </a:extLst>
          </p:cNvPr>
          <p:cNvSpPr/>
          <p:nvPr/>
        </p:nvSpPr>
        <p:spPr>
          <a:xfrm>
            <a:off x="7464780" y="1929169"/>
            <a:ext cx="554701" cy="306984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61">
            <a:extLst>
              <a:ext uri="{FF2B5EF4-FFF2-40B4-BE49-F238E27FC236}">
                <a16:creationId xmlns:a16="http://schemas.microsoft.com/office/drawing/2014/main" id="{B3FD413A-65B2-4E16-88A2-F2D7F848DE0C}"/>
              </a:ext>
            </a:extLst>
          </p:cNvPr>
          <p:cNvSpPr/>
          <p:nvPr/>
        </p:nvSpPr>
        <p:spPr>
          <a:xfrm>
            <a:off x="7464780" y="2297073"/>
            <a:ext cx="530627" cy="320179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22559" y="1245928"/>
            <a:ext cx="49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55,9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38156" y="1578605"/>
            <a:ext cx="4511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12,2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5" name="object 71">
            <a:extLst>
              <a:ext uri="{FF2B5EF4-FFF2-40B4-BE49-F238E27FC236}">
                <a16:creationId xmlns:a16="http://schemas.microsoft.com/office/drawing/2014/main" id="{FFA76334-C049-47DF-9479-38253A3ADFA8}"/>
              </a:ext>
            </a:extLst>
          </p:cNvPr>
          <p:cNvSpPr txBox="1"/>
          <p:nvPr/>
        </p:nvSpPr>
        <p:spPr>
          <a:xfrm>
            <a:off x="7592253" y="2316325"/>
            <a:ext cx="3931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62027" y="1964633"/>
            <a:ext cx="4475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5,8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Financial Indicators: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6068" y="2960541"/>
            <a:ext cx="1587422" cy="171136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kumimoji="0" lang="en-US" sz="11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mln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.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7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29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16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PI   – </a:t>
            </a:r>
            <a:r>
              <a:rPr lang="uz-Latn-UZ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24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год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- 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49421" y="720720"/>
            <a:ext cx="2826772" cy="39177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Sector: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Agro-industrial complex and food industry</a:t>
            </a: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100" name="object 19">
            <a:extLst>
              <a:ext uri="{FF2B5EF4-FFF2-40B4-BE49-F238E27FC236}">
                <a16:creationId xmlns:a16="http://schemas.microsoft.com/office/drawing/2014/main" id="{450A1FA4-0045-4BF5-B8BE-C284EA22E885}"/>
              </a:ext>
            </a:extLst>
          </p:cNvPr>
          <p:cNvSpPr txBox="1"/>
          <p:nvPr/>
        </p:nvSpPr>
        <p:spPr>
          <a:xfrm>
            <a:off x="6314337" y="5376635"/>
            <a:ext cx="2644798" cy="142186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in February 2025 to implement a project for the production of dried fruits in premium packaging.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Authorized capital — 100 million UZS.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Founders: local entrepreneurs – </a:t>
            </a:r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Trububaev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– 100%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Addreses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Namangan Region,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Chortoq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Soz-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Soyka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MFY,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Zamon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St., No. 20.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A5E9F2-2703-4150-9A38-872B8878B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0" y="777818"/>
            <a:ext cx="1617692" cy="17808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0F5E17-C052-4C7E-92DB-AEACA1EB0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805" y="777818"/>
            <a:ext cx="1617692" cy="1783068"/>
          </a:xfrm>
          <a:prstGeom prst="rect">
            <a:avLst/>
          </a:prstGeom>
        </p:spPr>
      </p:pic>
      <p:sp>
        <p:nvSpPr>
          <p:cNvPr id="93" name="object 6">
            <a:extLst>
              <a:ext uri="{FF2B5EF4-FFF2-40B4-BE49-F238E27FC236}">
                <a16:creationId xmlns:a16="http://schemas.microsoft.com/office/drawing/2014/main" id="{3933B27D-9D2E-4868-B051-B252D440339B}"/>
              </a:ext>
            </a:extLst>
          </p:cNvPr>
          <p:cNvSpPr txBox="1"/>
          <p:nvPr/>
        </p:nvSpPr>
        <p:spPr>
          <a:xfrm>
            <a:off x="101587" y="2610177"/>
            <a:ext cx="6082985" cy="14843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95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market for organic food and beverages is projected to reach USD 1.58 trillion by 2037, growing at an average annual rate of 14.1%.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95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 is expected to dominate in revenue (49.8%) due to increasing public awareness and demand for organic products.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95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Investments in this direction are on the rise. The U.S. invested over USD 30 million in 2025, including funds from the American Rescue Plan, to support local organic production.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95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— to create new jobs and income sources for farmers and producers.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object 6">
            <a:extLst>
              <a:ext uri="{FF2B5EF4-FFF2-40B4-BE49-F238E27FC236}">
                <a16:creationId xmlns:a16="http://schemas.microsoft.com/office/drawing/2014/main" id="{E80A7328-AFB9-4599-B5FE-E399A23CD81B}"/>
              </a:ext>
            </a:extLst>
          </p:cNvPr>
          <p:cNvSpPr txBox="1"/>
          <p:nvPr/>
        </p:nvSpPr>
        <p:spPr>
          <a:xfrm>
            <a:off x="70431" y="4216667"/>
            <a:ext cx="6135284" cy="12894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Invest in Organic Farming?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demand for organic products.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Consumers are interested in foods grown without synthetic fertilizers and pesticides.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domestic consumer market —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consumption of organic products, growing public awareness.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into export markets —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new promising markets such as the U.S., EU, China, Asia, and the Middle East.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object 6">
            <a:extLst>
              <a:ext uri="{FF2B5EF4-FFF2-40B4-BE49-F238E27FC236}">
                <a16:creationId xmlns:a16="http://schemas.microsoft.com/office/drawing/2014/main" id="{20FC814A-D5B0-4A8D-B863-B1BD9EB6E0B4}"/>
              </a:ext>
            </a:extLst>
          </p:cNvPr>
          <p:cNvSpPr txBox="1"/>
          <p:nvPr/>
        </p:nvSpPr>
        <p:spPr>
          <a:xfrm>
            <a:off x="111684" y="5628232"/>
            <a:ext cx="6122257" cy="9509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Incentives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January 1, 2028: 0% income and social tax on production and packaging of dried fruits.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April 1, 2027: 0% VAT on wholesale sales of dried fruits and vegetables, including dried ones.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2025–2026: The state will subsidize 25% of the sorting and packaging costs of fruit and vegetable products for cooperatives.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B8EB322-FE04-4C86-8170-9877BB3AF224}"/>
              </a:ext>
            </a:extLst>
          </p:cNvPr>
          <p:cNvCxnSpPr>
            <a:cxnSpLocks/>
          </p:cNvCxnSpPr>
          <p:nvPr/>
        </p:nvCxnSpPr>
        <p:spPr>
          <a:xfrm>
            <a:off x="11767018" y="5359375"/>
            <a:ext cx="8789" cy="330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8CD3B0-79BE-4BFB-8573-4303E0DE6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027" y="2880998"/>
            <a:ext cx="4106233" cy="1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577719" y="204777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Transport and Logistics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011770" y="163998"/>
            <a:ext cx="765338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Connectivity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830636"/>
            <a:ext cx="2702987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Visa-free regime for tourists from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countries.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different airlines operate in Uzbekistan’s airports.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There are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airports across the country, with the main ones located in Tashkent, Samarkand, and Bukhara.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626</Words>
  <Application>Microsoft Office PowerPoint</Application>
  <PresentationFormat>Широкоэкранный</PresentationFormat>
  <Paragraphs>112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Тема Office</vt:lpstr>
      <vt:lpstr>Office Theme</vt:lpstr>
      <vt:lpstr>Production of Dried Fruits in Premium Packaging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производства инфузионных растворов</dc:title>
  <dc:creator>Admin</dc:creator>
  <cp:lastModifiedBy>Admin</cp:lastModifiedBy>
  <cp:revision>41</cp:revision>
  <dcterms:created xsi:type="dcterms:W3CDTF">2025-05-23T13:06:22Z</dcterms:created>
  <dcterms:modified xsi:type="dcterms:W3CDTF">2025-07-18T12:53:03Z</dcterms:modified>
</cp:coreProperties>
</file>