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479668" r:id="rId2"/>
    <p:sldId id="2147479702" r:id="rId3"/>
    <p:sldId id="214747970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6239" y="2786265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Rentabellik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6337" y="4953707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Joylashuvi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just">
              <a:spcBef>
                <a:spcPts val="1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49932" y="235878"/>
            <a:ext cx="10339231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6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Oziq-ovqat</a:t>
            </a:r>
            <a:r>
              <a:rPr lang="en-US" sz="1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chiqindilarini</a:t>
            </a:r>
            <a:r>
              <a:rPr lang="en-US" sz="1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qayta</a:t>
            </a:r>
            <a:r>
              <a:rPr lang="en-US" sz="1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ishlash</a:t>
            </a:r>
            <a:r>
              <a:rPr lang="en-US" sz="1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asosida</a:t>
            </a:r>
            <a:r>
              <a:rPr lang="en-US" sz="1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hayvonlar</a:t>
            </a:r>
            <a:r>
              <a:rPr lang="en-US" sz="1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uchun</a:t>
            </a:r>
            <a:r>
              <a:rPr lang="en-US" sz="1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ozuqa</a:t>
            </a:r>
            <a:r>
              <a:rPr lang="en-US" sz="1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</a:t>
            </a:r>
            <a:r>
              <a:rPr lang="en-US" sz="1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o‘g‘itlar</a:t>
            </a:r>
            <a:r>
              <a:rPr lang="en-US" sz="1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ishlab</a:t>
            </a:r>
            <a:r>
              <a:rPr lang="en-US" sz="1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chiqarish</a:t>
            </a:r>
            <a:endParaRPr lang="en-US" sz="16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4075" y="1043490"/>
            <a:ext cx="2951576" cy="16895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1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endParaRPr lang="en-US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algn="just">
              <a:spcBef>
                <a:spcPts val="195"/>
              </a:spcBef>
              <a:defRPr/>
            </a:pP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Hududda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chiqindilarini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yig‘ish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tarmog‘ini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baliqlar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parrandalar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hayvonlarini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oziqlantirish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omuxta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chiqarishni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etish.Loyiha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fermer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xo‘jaliklarining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omuxta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ta’minlanishini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toza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o‘g‘it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gumus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olishga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qaratilgan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Loyiha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to‘liq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ishga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tushgach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ming dona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omuxta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o‘g‘it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yaratiladi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Инвестиционный план</a:t>
            </a:r>
          </a:p>
          <a:p>
            <a:pPr marL="12700" lvl="0">
              <a:spcBef>
                <a:spcPts val="95"/>
              </a:spcBef>
              <a:defRPr/>
            </a:pP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объём инвестиций — </a:t>
            </a:r>
            <a:r>
              <a:rPr lang="ru-RU" sz="1400" b="1" i="1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,22 млн 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долларов США, из них:</a:t>
            </a:r>
            <a:endParaRPr sz="1000" b="1" i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3624" y="1439514"/>
            <a:ext cx="2810764" cy="36484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Tashabbuskor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hissasi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Bevosita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investitsiyalar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million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9683" y="2033987"/>
            <a:ext cx="2636070" cy="47025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50" i="1" dirty="0" err="1"/>
              <a:t>Loyihaning</a:t>
            </a:r>
            <a:r>
              <a:rPr lang="en-US" sz="1050" i="1" dirty="0"/>
              <a:t> </a:t>
            </a:r>
            <a:r>
              <a:rPr lang="en-US" sz="1050" i="1" dirty="0" err="1"/>
              <a:t>yakuniy</a:t>
            </a:r>
            <a:r>
              <a:rPr lang="en-US" sz="1050" i="1" dirty="0"/>
              <a:t> </a:t>
            </a:r>
            <a:r>
              <a:rPr lang="en-US" sz="1050" i="1" dirty="0" err="1"/>
              <a:t>qiymati</a:t>
            </a:r>
            <a:r>
              <a:rPr lang="en-US" sz="1050" i="1" dirty="0"/>
              <a:t> </a:t>
            </a:r>
            <a:r>
              <a:rPr lang="en-US" sz="1050" i="1" dirty="0" err="1"/>
              <a:t>va</a:t>
            </a:r>
            <a:r>
              <a:rPr lang="en-US" sz="1050" i="1" dirty="0"/>
              <a:t> </a:t>
            </a:r>
            <a:r>
              <a:rPr lang="en-US" sz="1050" i="1" dirty="0" err="1"/>
              <a:t>moliyalashtirish</a:t>
            </a:r>
            <a:r>
              <a:rPr lang="en-US" sz="1050" i="1" dirty="0"/>
              <a:t> </a:t>
            </a:r>
            <a:r>
              <a:rPr lang="en-US" sz="1050" i="1" dirty="0" err="1"/>
              <a:t>tuzilmasi</a:t>
            </a:r>
            <a:r>
              <a:rPr lang="en-US" sz="1050" i="1" dirty="0"/>
              <a:t> </a:t>
            </a:r>
            <a:r>
              <a:rPr lang="en-US" sz="1050" i="1" dirty="0" err="1"/>
              <a:t>investorlar</a:t>
            </a:r>
            <a:r>
              <a:rPr lang="en-US" sz="1050" i="1" dirty="0"/>
              <a:t> </a:t>
            </a:r>
            <a:r>
              <a:rPr lang="en-US" sz="1050" i="1" dirty="0" err="1"/>
              <a:t>bilan</a:t>
            </a:r>
            <a:r>
              <a:rPr lang="en-US" sz="1050" i="1" dirty="0"/>
              <a:t> </a:t>
            </a:r>
            <a:r>
              <a:rPr lang="en-US" sz="1050" i="1" dirty="0" err="1"/>
              <a:t>muzokaralar</a:t>
            </a:r>
            <a:r>
              <a:rPr lang="en-US" sz="1050" i="1" dirty="0"/>
              <a:t> </a:t>
            </a:r>
            <a:r>
              <a:rPr lang="en-US" sz="1050" i="1" dirty="0" err="1"/>
              <a:t>natijalariga</a:t>
            </a:r>
            <a:r>
              <a:rPr lang="en-US" sz="1050" i="1" dirty="0"/>
              <a:t> </a:t>
            </a:r>
            <a:r>
              <a:rPr lang="en-US" sz="1050" i="1" dirty="0" err="1"/>
              <a:t>ko‘ra</a:t>
            </a:r>
            <a:r>
              <a:rPr lang="en-US" sz="1050" i="1" dirty="0"/>
              <a:t> </a:t>
            </a:r>
            <a:r>
              <a:rPr lang="en-US" sz="1050" i="1" dirty="0" err="1"/>
              <a:t>belgilanadi</a:t>
            </a:r>
            <a:r>
              <a:rPr lang="en-US" sz="1050" i="1" dirty="0"/>
              <a:t>.</a:t>
            </a:r>
            <a:endParaRPr kumimoji="0" lang="ru-RU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776607" y="5237540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Toshkent </a:t>
            </a:r>
            <a:r>
              <a:rPr lang="en-US" sz="800" b="1" dirty="0" err="1">
                <a:solidFill>
                  <a:srgbClr val="00425F"/>
                </a:solidFill>
                <a:latin typeface="Montserrat" pitchFamily="2" charset="-52"/>
              </a:rPr>
              <a:t>viloyati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849417" y="5956844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153052" y="5643511"/>
            <a:ext cx="834977" cy="185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693498"/>
              </p:ext>
            </p:extLst>
          </p:nvPr>
        </p:nvGraphicFramePr>
        <p:xfrm>
          <a:off x="9324557" y="6252179"/>
          <a:ext cx="1399440" cy="520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97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146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488"/>
                        </a:spcAft>
                        <a:defRPr/>
                      </a:pPr>
                      <a:r>
                        <a:rPr lang="en-US" sz="800" b="1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Toshkent </a:t>
                      </a:r>
                      <a:r>
                        <a:rPr lang="en-US" sz="800" b="1" dirty="0" err="1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viloyati</a:t>
                      </a:r>
                      <a:endParaRPr kumimoji="0" lang="uz-Cyrl-UZ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25F"/>
                        </a:solidFill>
                        <a:effectLst/>
                        <a:uLnTx/>
                        <a:uFillTx/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Maydon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153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00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Aholi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2,65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9560" y="5249971"/>
            <a:ext cx="3039105" cy="159979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lvl="0">
              <a:spcBef>
                <a:spcPts val="95"/>
              </a:spcBef>
              <a:defRPr/>
            </a:pP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Ekologiya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atrof-muhitni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o‘zgarishi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vazirligi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5080" lvl="0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"ALFA GARANT" MCHJ 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Bekobod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700" marR="5080" lvl="0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"FIN EXPERT PRO" MCHJ (Nukus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700" marR="5080" lvl="0">
              <a:spcBef>
                <a:spcPts val="95"/>
              </a:spcBef>
              <a:defRPr/>
            </a:pP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Loyihalarni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Vazirlar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Mahkamasining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2025-yil 16-sentyabrdagi 589-sonli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qarorida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tutilgan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5080" lvl="0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Toshkent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Qoraqalpog‘iston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loyihalarni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joylashtirish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775803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700" marR="38100" lvl="0">
              <a:spcBef>
                <a:spcPts val="95"/>
              </a:spcBef>
              <a:defRPr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Umumiy </a:t>
            </a:r>
            <a:r>
              <a:rPr lang="en-US" sz="10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$ 2,22 </a:t>
            </a:r>
            <a:r>
              <a:rPr lang="ru-RU" sz="1400" b="1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Bino </a:t>
            </a: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va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inshootlar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Uskunalar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Aylanma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mablag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‘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uz-Latn-UZ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44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4" y="1578956"/>
            <a:ext cx="10521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59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10276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01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 mln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7361" y="1183544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47461" y="1234000"/>
            <a:ext cx="4003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64,7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46641" y="1574213"/>
            <a:ext cx="4384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z-Latn-UZ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</a:t>
            </a: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6,5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57282" y="2311427"/>
            <a:ext cx="4496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5,9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203733" y="2661177"/>
            <a:ext cx="17633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Investitsiya </a:t>
            </a: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ko‘rsatkichlari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</a:t>
            </a:r>
            <a:endParaRPr lang="en-US" sz="12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ru-RU" sz="1100" b="0" i="1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lang="ru-RU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</a:t>
            </a:r>
            <a:r>
              <a:rPr lang="en-US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8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–5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1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Qoplanish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1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muddati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(DPP), </a:t>
            </a:r>
            <a:r>
              <a:rPr lang="en-US" sz="11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yilda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— 5,2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68126" y="671358"/>
            <a:ext cx="2819257" cy="39177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</a:t>
            </a: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Baliqchilik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xo‘jaligi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16695" y="5133991"/>
            <a:ext cx="2501615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Bozor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2024-yilda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bozorining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baliq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ozuqasi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3,12 milliard AQSH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o‘rtacha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sur’ati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taxminan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5,1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foizni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2033-yilga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ko‘rsatkich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5,45 milliard AQSH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dollariga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yetadi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2026-yildan 2033-yilgacha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o‘rtacha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7,4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foiz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sur’ati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rivojlanadi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108162" y="3017787"/>
            <a:ext cx="6123882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ozuqalarni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chiqindilari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hayvonlar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parrandalar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baliqlar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ozuqa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qimmatli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xomashyo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ayniqsa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baliq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sanoati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dolzarbdir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resurslar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sarfini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kamaytirish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chiqindilarni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materiallarni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tiklash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ulardan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imkonini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xomashyoga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ehtiyojni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kamaytiradi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Issiqxona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gazlari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emissiyasini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kamaytirish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chiqindilar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noto‘g‘ri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utilizatsiya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qilinganda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parchalanib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iqlim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o‘zgarishiga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keladigan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ajralib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Chiqindilarni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kompostlash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biogaz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anaerob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bijg‘itish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chiqindilarni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kamaytiradi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Innovatsiyalarni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rag‘batlantirish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chiqindilarni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materiallar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chiqiladi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qo‘llaniladi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biznes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imkoniyatlarini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yaratadi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qo‘llab-quvvatlash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Tadqiqotlar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infratuzilmani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moliyalashtirish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soliq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imtiyozlari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subsidiyalar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chiqindilarini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rag‘batlantiruvchi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me’yoriy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Boshqalar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69764" y="1951207"/>
            <a:ext cx="9726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0,07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86366" y="1943908"/>
            <a:ext cx="442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2,9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7C2F0930-AB61-437E-9DAA-DD45720729DC}"/>
              </a:ext>
            </a:extLst>
          </p:cNvPr>
          <p:cNvSpPr txBox="1"/>
          <p:nvPr/>
        </p:nvSpPr>
        <p:spPr>
          <a:xfrm>
            <a:off x="23380" y="2803973"/>
            <a:ext cx="631433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  <a:defRPr/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chiqindilarini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utilizatsiya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qilishga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sarmoya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61">
            <a:extLst>
              <a:ext uri="{FF2B5EF4-FFF2-40B4-BE49-F238E27FC236}">
                <a16:creationId xmlns:a16="http://schemas.microsoft.com/office/drawing/2014/main" id="{B4CC11E8-D933-BF32-CD7C-4B8D114C16AB}"/>
              </a:ext>
            </a:extLst>
          </p:cNvPr>
          <p:cNvSpPr/>
          <p:nvPr/>
        </p:nvSpPr>
        <p:spPr>
          <a:xfrm>
            <a:off x="7484773" y="1525333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61">
            <a:extLst>
              <a:ext uri="{FF2B5EF4-FFF2-40B4-BE49-F238E27FC236}">
                <a16:creationId xmlns:a16="http://schemas.microsoft.com/office/drawing/2014/main" id="{61826465-1353-7467-9D88-B0CD82BBB88B}"/>
              </a:ext>
            </a:extLst>
          </p:cNvPr>
          <p:cNvSpPr/>
          <p:nvPr/>
        </p:nvSpPr>
        <p:spPr>
          <a:xfrm>
            <a:off x="7492183" y="18781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61">
            <a:extLst>
              <a:ext uri="{FF2B5EF4-FFF2-40B4-BE49-F238E27FC236}">
                <a16:creationId xmlns:a16="http://schemas.microsoft.com/office/drawing/2014/main" id="{A8EE6788-86BE-E324-054B-DE3D3E24DE2A}"/>
              </a:ext>
            </a:extLst>
          </p:cNvPr>
          <p:cNvSpPr/>
          <p:nvPr/>
        </p:nvSpPr>
        <p:spPr>
          <a:xfrm>
            <a:off x="7497361" y="22586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3">
            <a:extLst>
              <a:ext uri="{FF2B5EF4-FFF2-40B4-BE49-F238E27FC236}">
                <a16:creationId xmlns:a16="http://schemas.microsoft.com/office/drawing/2014/main" id="{51BE92AF-E275-406A-AF91-19C36C870367}"/>
              </a:ext>
            </a:extLst>
          </p:cNvPr>
          <p:cNvSpPr txBox="1"/>
          <p:nvPr/>
        </p:nvSpPr>
        <p:spPr>
          <a:xfrm>
            <a:off x="2737184" y="5040050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dinamikasi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7" name="object 3">
            <a:extLst>
              <a:ext uri="{FF2B5EF4-FFF2-40B4-BE49-F238E27FC236}">
                <a16:creationId xmlns:a16="http://schemas.microsoft.com/office/drawing/2014/main" id="{B046F6B8-3C99-47B5-B284-24ABEBCE0924}"/>
              </a:ext>
            </a:extLst>
          </p:cNvPr>
          <p:cNvSpPr txBox="1"/>
          <p:nvPr/>
        </p:nvSpPr>
        <p:spPr>
          <a:xfrm>
            <a:off x="6345977" y="5020552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tashabbuskorlari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D11CB0-6A12-4A07-97A2-4E8539C42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5" y="742418"/>
            <a:ext cx="3248164" cy="19983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D10ACF-6291-4EA7-9828-64D4B742F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589" y="5283853"/>
            <a:ext cx="3465504" cy="15072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D1EDD3-ABEC-4CAF-8242-37F493F46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679" y="3017427"/>
            <a:ext cx="4140432" cy="19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944535" y="213528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Xalqaro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transport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tarmoqlari</a:t>
            </a:r>
            <a:endParaRPr lang="ru-RU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24742" y="24718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O’zbekistonning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aeroportlaridan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sifatli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qatnovi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5" y="4091973"/>
            <a:ext cx="2558258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sz="1200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mamlakatdan</a:t>
            </a:r>
            <a:r>
              <a:rPr lang="en-US" sz="12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kelgan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sayyohlar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vizasiz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rejim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endParaRPr lang="en-US" sz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aeroportlarida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ko‘rsatayotgan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ta </a:t>
            </a:r>
            <a:r>
              <a:rPr lang="en-US" sz="1200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aviakompaniyaning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tarmog‘i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endParaRPr lang="en-US" sz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Butun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mamlakat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ta </a:t>
            </a:r>
            <a:r>
              <a:rPr lang="en-US" sz="1200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aeroport</a:t>
            </a:r>
            <a:r>
              <a:rPr lang="en-US" sz="12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asosiylari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Toshkent, Samarqand </a:t>
            </a:r>
            <a:r>
              <a:rPr lang="en-US" sz="1200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Buxoroda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658</Words>
  <Application>Microsoft Office PowerPoint</Application>
  <PresentationFormat>Widescreen</PresentationFormat>
  <Paragraphs>107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Office Theme</vt:lpstr>
      <vt:lpstr>Oziq-ovqat chiqindilarini qayta ishlash asosida hayvonlar uchun ozuqa va o‘g‘itlar ishlab chiqarish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Sultamuratova, Gulparshyn - (gulparshins)</cp:lastModifiedBy>
  <cp:revision>53</cp:revision>
  <dcterms:created xsi:type="dcterms:W3CDTF">2025-05-23T14:06:58Z</dcterms:created>
  <dcterms:modified xsi:type="dcterms:W3CDTF">2025-09-30T13:32:51Z</dcterms:modified>
</cp:coreProperties>
</file>