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147479668" r:id="rId2"/>
    <p:sldId id="2147479702" r:id="rId3"/>
    <p:sldId id="214747970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A2EC-5008-4850-8343-E5B8FEE690CB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4F5C7-0864-4281-A90C-834EA8AE3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F390C-A412-4CF3-8E94-8E49E10987F8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15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58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57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66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61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00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847576" y="2005583"/>
            <a:ext cx="344805" cy="1278890"/>
          </a:xfrm>
          <a:custGeom>
            <a:avLst/>
            <a:gdLst/>
            <a:ahLst/>
            <a:cxnLst/>
            <a:rect l="l" t="t" r="r" b="b"/>
            <a:pathLst>
              <a:path w="344804" h="1278889">
                <a:moveTo>
                  <a:pt x="344424" y="0"/>
                </a:moveTo>
                <a:lnTo>
                  <a:pt x="151638" y="0"/>
                </a:lnTo>
                <a:lnTo>
                  <a:pt x="103729" y="8084"/>
                </a:lnTo>
                <a:lnTo>
                  <a:pt x="62106" y="30597"/>
                </a:lnTo>
                <a:lnTo>
                  <a:pt x="29272" y="64931"/>
                </a:lnTo>
                <a:lnTo>
                  <a:pt x="7735" y="108476"/>
                </a:lnTo>
                <a:lnTo>
                  <a:pt x="0" y="158623"/>
                </a:lnTo>
                <a:lnTo>
                  <a:pt x="0" y="1120013"/>
                </a:lnTo>
                <a:lnTo>
                  <a:pt x="7735" y="1170159"/>
                </a:lnTo>
                <a:lnTo>
                  <a:pt x="29272" y="1213704"/>
                </a:lnTo>
                <a:lnTo>
                  <a:pt x="62106" y="1248038"/>
                </a:lnTo>
                <a:lnTo>
                  <a:pt x="103729" y="1270551"/>
                </a:lnTo>
                <a:lnTo>
                  <a:pt x="151638" y="1278636"/>
                </a:lnTo>
                <a:lnTo>
                  <a:pt x="344424" y="1278636"/>
                </a:lnTo>
                <a:lnTo>
                  <a:pt x="344424" y="0"/>
                </a:lnTo>
                <a:close/>
              </a:path>
            </a:pathLst>
          </a:custGeom>
          <a:solidFill>
            <a:srgbClr val="43AF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9609" y="827989"/>
            <a:ext cx="6292850" cy="6362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3AF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40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bg1"/>
            </a:gs>
            <a:gs pos="100000">
              <a:schemeClr val="bg1"/>
            </a:gs>
            <a:gs pos="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7">
            <a:extLst>
              <a:ext uri="{FF2B5EF4-FFF2-40B4-BE49-F238E27FC236}">
                <a16:creationId xmlns:a16="http://schemas.microsoft.com/office/drawing/2014/main" id="{FB11CBC9-585D-42D2-B06A-DDA077819F48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0" name="object 7">
            <a:extLst>
              <a:ext uri="{FF2B5EF4-FFF2-40B4-BE49-F238E27FC236}">
                <a16:creationId xmlns:a16="http://schemas.microsoft.com/office/drawing/2014/main" id="{611EA1AA-82DE-49FA-90E3-F7520BA3B146}"/>
              </a:ext>
            </a:extLst>
          </p:cNvPr>
          <p:cNvSpPr/>
          <p:nvPr/>
        </p:nvSpPr>
        <p:spPr>
          <a:xfrm>
            <a:off x="0" y="-7884"/>
            <a:ext cx="12206438" cy="728604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BBFBFD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object 3">
            <a:extLst>
              <a:ext uri="{FF2B5EF4-FFF2-40B4-BE49-F238E27FC236}">
                <a16:creationId xmlns:a16="http://schemas.microsoft.com/office/drawing/2014/main" id="{6F741F2C-0CB2-492A-8C2B-A10C87E6F558}"/>
              </a:ext>
            </a:extLst>
          </p:cNvPr>
          <p:cNvSpPr/>
          <p:nvPr/>
        </p:nvSpPr>
        <p:spPr>
          <a:xfrm>
            <a:off x="6233064" y="721895"/>
            <a:ext cx="5942582" cy="6136105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chemeClr val="bg1">
              <a:alpha val="89000"/>
            </a:schemeClr>
          </a:solidFill>
          <a:ln w="12700"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7030" y="2659314"/>
            <a:ext cx="324482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Profitability:</a:t>
            </a: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26573" y="4775829"/>
            <a:ext cx="9302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Location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312" y="2500979"/>
            <a:ext cx="6010391" cy="3917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Products</a:t>
            </a:r>
            <a:endParaRPr kumimoji="0" lang="en-US" sz="11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lvl="0" algn="just">
              <a:spcBef>
                <a:spcPts val="1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project processes approximately 26,000 tons of fruit and vegetable products annually.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91867" y="166648"/>
            <a:ext cx="9775151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en-US" sz="1800" b="1" kern="1200" dirty="0">
                <a:solidFill>
                  <a:srgbClr val="0070C0"/>
                </a:solidFill>
                <a:latin typeface="Rockwell Extra Bold" panose="02060903040505020403" pitchFamily="18" charset="0"/>
                <a:ea typeface="+mn-ea"/>
                <a:cs typeface="+mn-cs"/>
              </a:rPr>
              <a:t>Cluster for the fruit and vegetable processing project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87672" y="1141583"/>
            <a:ext cx="2826772" cy="1615186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Objective</a:t>
            </a:r>
          </a:p>
          <a:p>
            <a:pPr marL="12700" algn="just">
              <a:spcBef>
                <a:spcPts val="1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establish a modern facility for the processing and drying of fruit and vegetable products, aimed at producing high-quality goods that meet international standards such as Organic, Global G.A.P., and Halal. The project seeks to boost export potential and attract both local and foreign investment for long-term growth.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45862" y="732861"/>
            <a:ext cx="2654693" cy="371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plan</a:t>
            </a:r>
          </a:p>
          <a:p>
            <a:pPr marL="12700" lvl="0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investment USD 27,0 million, of which:</a:t>
            </a: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54366" y="1321782"/>
            <a:ext cx="3053766" cy="36484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the initiator    7,4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million)</a:t>
            </a:r>
          </a:p>
          <a:p>
            <a:pPr marL="12700" marR="38100" lvl="0" indent="-172720">
              <a:spcBef>
                <a:spcPts val="95"/>
              </a:spcBef>
              <a:buFont typeface="Wingdings" panose="05000000000000000000" pitchFamily="2" charset="2"/>
              <a:buChar char="q"/>
              <a:tabLst>
                <a:tab pos="184785" algn="l"/>
              </a:tabLst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investments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92,6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 ($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25,0 </a:t>
            </a: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million)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99683" y="2033987"/>
            <a:ext cx="2644798" cy="47025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lvl="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50" i="1" dirty="0"/>
              <a:t>The final cost and financing structure of the project will be determined following negotiations with investors</a:t>
            </a:r>
            <a:r>
              <a:rPr kumimoji="0" lang="en-US" sz="105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sz="1050" b="0" i="1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62" name="Graphic 4">
            <a:extLst>
              <a:ext uri="{FF2B5EF4-FFF2-40B4-BE49-F238E27FC236}">
                <a16:creationId xmlns:a16="http://schemas.microsoft.com/office/drawing/2014/main" id="{E1521A8E-BCDE-4664-9007-BE54805AFC0A}"/>
              </a:ext>
            </a:extLst>
          </p:cNvPr>
          <p:cNvGrpSpPr/>
          <p:nvPr/>
        </p:nvGrpSpPr>
        <p:grpSpPr>
          <a:xfrm>
            <a:off x="9581947" y="4969395"/>
            <a:ext cx="2459344" cy="1407607"/>
            <a:chOff x="1343025" y="333375"/>
            <a:chExt cx="9505949" cy="6191249"/>
          </a:xfrm>
          <a:solidFill>
            <a:sysClr val="window" lastClr="FFFFFF">
              <a:lumMod val="75000"/>
            </a:sysClr>
          </a:solidFill>
        </p:grpSpPr>
        <p:sp>
          <p:nvSpPr>
            <p:cNvPr id="63" name="Freeform: Shape 6">
              <a:extLst>
                <a:ext uri="{FF2B5EF4-FFF2-40B4-BE49-F238E27FC236}">
                  <a16:creationId xmlns:a16="http://schemas.microsoft.com/office/drawing/2014/main" id="{218132CC-00E9-49E2-BCCC-C365196488DA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FF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7">
              <a:extLst>
                <a:ext uri="{FF2B5EF4-FFF2-40B4-BE49-F238E27FC236}">
                  <a16:creationId xmlns:a16="http://schemas.microsoft.com/office/drawing/2014/main" id="{0C093CB4-3A8B-4126-B92E-8C7DC71596E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5" name="Freeform: Shape 8">
              <a:extLst>
                <a:ext uri="{FF2B5EF4-FFF2-40B4-BE49-F238E27FC236}">
                  <a16:creationId xmlns:a16="http://schemas.microsoft.com/office/drawing/2014/main" id="{14BE9219-2DBF-4D18-A597-90BFAF6B4156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66" name="Freeform: Shape 9">
              <a:extLst>
                <a:ext uri="{FF2B5EF4-FFF2-40B4-BE49-F238E27FC236}">
                  <a16:creationId xmlns:a16="http://schemas.microsoft.com/office/drawing/2014/main" id="{8F0C2117-20B0-4C56-BA31-56193E324F59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7" name="Freeform: Shape 10">
              <a:extLst>
                <a:ext uri="{FF2B5EF4-FFF2-40B4-BE49-F238E27FC236}">
                  <a16:creationId xmlns:a16="http://schemas.microsoft.com/office/drawing/2014/main" id="{AFF8C797-20BB-4E57-9521-61BEE0F81E61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8" name="Freeform: Shape 11">
              <a:extLst>
                <a:ext uri="{FF2B5EF4-FFF2-40B4-BE49-F238E27FC236}">
                  <a16:creationId xmlns:a16="http://schemas.microsoft.com/office/drawing/2014/main" id="{0AB145DA-A9F9-40BB-8211-FA7711366237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: Shape 12">
              <a:extLst>
                <a:ext uri="{FF2B5EF4-FFF2-40B4-BE49-F238E27FC236}">
                  <a16:creationId xmlns:a16="http://schemas.microsoft.com/office/drawing/2014/main" id="{3B7F47E2-7F38-4156-BCE3-1E95DA619E9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A6A6A6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0" name="Freeform: Shape 13">
              <a:extLst>
                <a:ext uri="{FF2B5EF4-FFF2-40B4-BE49-F238E27FC236}">
                  <a16:creationId xmlns:a16="http://schemas.microsoft.com/office/drawing/2014/main" id="{15927E96-AAA0-474A-9FA9-2447BA040CDF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: Shape 14">
              <a:extLst>
                <a:ext uri="{FF2B5EF4-FFF2-40B4-BE49-F238E27FC236}">
                  <a16:creationId xmlns:a16="http://schemas.microsoft.com/office/drawing/2014/main" id="{C0313751-11C3-481E-9A04-4DC4891D5151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2" name="Freeform: Shape 15">
              <a:extLst>
                <a:ext uri="{FF2B5EF4-FFF2-40B4-BE49-F238E27FC236}">
                  <a16:creationId xmlns:a16="http://schemas.microsoft.com/office/drawing/2014/main" id="{EF5A0A32-9A13-442A-A999-68032C366054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AFABAB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: Shape 16">
              <a:extLst>
                <a:ext uri="{FF2B5EF4-FFF2-40B4-BE49-F238E27FC236}">
                  <a16:creationId xmlns:a16="http://schemas.microsoft.com/office/drawing/2014/main" id="{C995B3C8-34A0-45EC-926E-E5F0B1F42BD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4" name="Freeform: Shape 17">
              <a:extLst>
                <a:ext uri="{FF2B5EF4-FFF2-40B4-BE49-F238E27FC236}">
                  <a16:creationId xmlns:a16="http://schemas.microsoft.com/office/drawing/2014/main" id="{AB7DD129-E92B-49DC-BA78-75F2D8F15C4C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5" name="Freeform: Shape 18">
              <a:extLst>
                <a:ext uri="{FF2B5EF4-FFF2-40B4-BE49-F238E27FC236}">
                  <a16:creationId xmlns:a16="http://schemas.microsoft.com/office/drawing/2014/main" id="{D2A27CC3-AAD0-4828-B1E3-36EA9062095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7" name="Freeform: Shape 20">
              <a:extLst>
                <a:ext uri="{FF2B5EF4-FFF2-40B4-BE49-F238E27FC236}">
                  <a16:creationId xmlns:a16="http://schemas.microsoft.com/office/drawing/2014/main" id="{9C69FD9B-92D5-4066-88EE-5085BC118EA3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8" name="Freeform: Shape 21">
              <a:extLst>
                <a:ext uri="{FF2B5EF4-FFF2-40B4-BE49-F238E27FC236}">
                  <a16:creationId xmlns:a16="http://schemas.microsoft.com/office/drawing/2014/main" id="{0034F18A-D61A-4BDD-9C38-E8B65BA9299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79" name="Freeform: Shape 22">
              <a:extLst>
                <a:ext uri="{FF2B5EF4-FFF2-40B4-BE49-F238E27FC236}">
                  <a16:creationId xmlns:a16="http://schemas.microsoft.com/office/drawing/2014/main" id="{053571CF-D8B1-4382-B6E9-905DEE2017A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sp>
        <p:nvSpPr>
          <p:cNvPr id="80" name="Rectangle 21">
            <a:extLst>
              <a:ext uri="{FF2B5EF4-FFF2-40B4-BE49-F238E27FC236}">
                <a16:creationId xmlns:a16="http://schemas.microsoft.com/office/drawing/2014/main" id="{509B5A41-4C3A-426F-AA62-4361C1B17175}"/>
              </a:ext>
            </a:extLst>
          </p:cNvPr>
          <p:cNvSpPr/>
          <p:nvPr/>
        </p:nvSpPr>
        <p:spPr>
          <a:xfrm>
            <a:off x="10604101" y="4811824"/>
            <a:ext cx="1382073" cy="417457"/>
          </a:xfrm>
          <a:prstGeom prst="rect">
            <a:avLst/>
          </a:prstGeom>
          <a:noFill/>
          <a:ln w="9525" cap="flat" cmpd="sng" algn="ctr">
            <a:solidFill>
              <a:srgbClr val="5E90A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lvl="0" algn="ctr">
              <a:spcAft>
                <a:spcPts val="488"/>
              </a:spcAft>
              <a:defRPr/>
            </a:pPr>
            <a:r>
              <a:rPr lang="en-US" sz="800" b="1" dirty="0">
                <a:solidFill>
                  <a:srgbClr val="00425F"/>
                </a:solidFill>
                <a:latin typeface="Montserrat" pitchFamily="2" charset="-52"/>
              </a:rPr>
              <a:t>Bukhara region</a:t>
            </a:r>
            <a:endParaRPr kumimoji="0" lang="uz-Cyrl-UZ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1" name="Freeform: Shape 19">
            <a:extLst>
              <a:ext uri="{FF2B5EF4-FFF2-40B4-BE49-F238E27FC236}">
                <a16:creationId xmlns:a16="http://schemas.microsoft.com/office/drawing/2014/main" id="{C75DE332-B883-4907-B721-5CC2AA593924}"/>
              </a:ext>
            </a:extLst>
          </p:cNvPr>
          <p:cNvSpPr/>
          <p:nvPr/>
        </p:nvSpPr>
        <p:spPr>
          <a:xfrm>
            <a:off x="11665769" y="5622330"/>
            <a:ext cx="206332" cy="119302"/>
          </a:xfrm>
          <a:custGeom>
            <a:avLst/>
            <a:gdLst>
              <a:gd name="connsiteX0" fmla="*/ 125730 w 125730"/>
              <a:gd name="connsiteY0" fmla="*/ 78105 h 136207"/>
              <a:gd name="connsiteX1" fmla="*/ 104775 w 125730"/>
              <a:gd name="connsiteY1" fmla="*/ 88582 h 136207"/>
              <a:gd name="connsiteX2" fmla="*/ 77153 w 125730"/>
              <a:gd name="connsiteY2" fmla="*/ 114300 h 136207"/>
              <a:gd name="connsiteX3" fmla="*/ 59055 w 125730"/>
              <a:gd name="connsiteY3" fmla="*/ 136207 h 136207"/>
              <a:gd name="connsiteX4" fmla="*/ 42863 w 125730"/>
              <a:gd name="connsiteY4" fmla="*/ 131445 h 136207"/>
              <a:gd name="connsiteX5" fmla="*/ 36195 w 125730"/>
              <a:gd name="connsiteY5" fmla="*/ 119063 h 136207"/>
              <a:gd name="connsiteX6" fmla="*/ 39053 w 125730"/>
              <a:gd name="connsiteY6" fmla="*/ 112395 h 136207"/>
              <a:gd name="connsiteX7" fmla="*/ 39053 w 125730"/>
              <a:gd name="connsiteY7" fmla="*/ 109538 h 136207"/>
              <a:gd name="connsiteX8" fmla="*/ 29528 w 125730"/>
              <a:gd name="connsiteY8" fmla="*/ 118110 h 136207"/>
              <a:gd name="connsiteX9" fmla="*/ 16193 w 125730"/>
              <a:gd name="connsiteY9" fmla="*/ 102870 h 136207"/>
              <a:gd name="connsiteX10" fmla="*/ 12382 w 125730"/>
              <a:gd name="connsiteY10" fmla="*/ 94297 h 136207"/>
              <a:gd name="connsiteX11" fmla="*/ 11430 w 125730"/>
              <a:gd name="connsiteY11" fmla="*/ 85725 h 136207"/>
              <a:gd name="connsiteX12" fmla="*/ 1905 w 125730"/>
              <a:gd name="connsiteY12" fmla="*/ 90488 h 136207"/>
              <a:gd name="connsiteX13" fmla="*/ 0 w 125730"/>
              <a:gd name="connsiteY13" fmla="*/ 89535 h 136207"/>
              <a:gd name="connsiteX14" fmla="*/ 14288 w 125730"/>
              <a:gd name="connsiteY14" fmla="*/ 53340 h 136207"/>
              <a:gd name="connsiteX15" fmla="*/ 19050 w 125730"/>
              <a:gd name="connsiteY15" fmla="*/ 30480 h 136207"/>
              <a:gd name="connsiteX16" fmla="*/ 48578 w 125730"/>
              <a:gd name="connsiteY16" fmla="*/ 953 h 136207"/>
              <a:gd name="connsiteX17" fmla="*/ 66675 w 125730"/>
              <a:gd name="connsiteY17" fmla="*/ 0 h 136207"/>
              <a:gd name="connsiteX18" fmla="*/ 80010 w 125730"/>
              <a:gd name="connsiteY18" fmla="*/ 9525 h 136207"/>
              <a:gd name="connsiteX19" fmla="*/ 97155 w 125730"/>
              <a:gd name="connsiteY19" fmla="*/ 11430 h 136207"/>
              <a:gd name="connsiteX20" fmla="*/ 117157 w 125730"/>
              <a:gd name="connsiteY20" fmla="*/ 24765 h 136207"/>
              <a:gd name="connsiteX21" fmla="*/ 120015 w 125730"/>
              <a:gd name="connsiteY21" fmla="*/ 37147 h 136207"/>
              <a:gd name="connsiteX22" fmla="*/ 111443 w 125730"/>
              <a:gd name="connsiteY22" fmla="*/ 51435 h 136207"/>
              <a:gd name="connsiteX23" fmla="*/ 119063 w 125730"/>
              <a:gd name="connsiteY23" fmla="*/ 56197 h 136207"/>
              <a:gd name="connsiteX24" fmla="*/ 124778 w 125730"/>
              <a:gd name="connsiteY24" fmla="*/ 64770 h 136207"/>
              <a:gd name="connsiteX25" fmla="*/ 120015 w 125730"/>
              <a:gd name="connsiteY25" fmla="*/ 71438 h 136207"/>
              <a:gd name="connsiteX26" fmla="*/ 125730 w 125730"/>
              <a:gd name="connsiteY26" fmla="*/ 78105 h 13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730" h="136207">
                <a:moveTo>
                  <a:pt x="125730" y="78105"/>
                </a:moveTo>
                <a:lnTo>
                  <a:pt x="104775" y="88582"/>
                </a:lnTo>
                <a:lnTo>
                  <a:pt x="77153" y="114300"/>
                </a:lnTo>
                <a:lnTo>
                  <a:pt x="59055" y="136207"/>
                </a:lnTo>
                <a:lnTo>
                  <a:pt x="42863" y="131445"/>
                </a:lnTo>
                <a:lnTo>
                  <a:pt x="36195" y="119063"/>
                </a:lnTo>
                <a:lnTo>
                  <a:pt x="39053" y="112395"/>
                </a:lnTo>
                <a:lnTo>
                  <a:pt x="39053" y="109538"/>
                </a:lnTo>
                <a:lnTo>
                  <a:pt x="29528" y="118110"/>
                </a:lnTo>
                <a:lnTo>
                  <a:pt x="16193" y="102870"/>
                </a:lnTo>
                <a:lnTo>
                  <a:pt x="12382" y="94297"/>
                </a:lnTo>
                <a:lnTo>
                  <a:pt x="11430" y="85725"/>
                </a:lnTo>
                <a:lnTo>
                  <a:pt x="1905" y="90488"/>
                </a:lnTo>
                <a:lnTo>
                  <a:pt x="0" y="89535"/>
                </a:lnTo>
                <a:lnTo>
                  <a:pt x="14288" y="53340"/>
                </a:lnTo>
                <a:lnTo>
                  <a:pt x="19050" y="30480"/>
                </a:lnTo>
                <a:lnTo>
                  <a:pt x="48578" y="953"/>
                </a:lnTo>
                <a:lnTo>
                  <a:pt x="66675" y="0"/>
                </a:lnTo>
                <a:lnTo>
                  <a:pt x="80010" y="9525"/>
                </a:lnTo>
                <a:lnTo>
                  <a:pt x="97155" y="11430"/>
                </a:lnTo>
                <a:lnTo>
                  <a:pt x="117157" y="24765"/>
                </a:lnTo>
                <a:lnTo>
                  <a:pt x="120015" y="37147"/>
                </a:lnTo>
                <a:lnTo>
                  <a:pt x="111443" y="51435"/>
                </a:lnTo>
                <a:lnTo>
                  <a:pt x="119063" y="56197"/>
                </a:lnTo>
                <a:lnTo>
                  <a:pt x="124778" y="64770"/>
                </a:lnTo>
                <a:lnTo>
                  <a:pt x="120015" y="71438"/>
                </a:lnTo>
                <a:lnTo>
                  <a:pt x="125730" y="78105"/>
                </a:lnTo>
                <a:close/>
              </a:path>
            </a:pathLst>
          </a:custGeom>
          <a:solidFill>
            <a:srgbClr val="5BC4BF"/>
          </a:solidFill>
          <a:ln w="19050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2" name="Соединитель: уступ 81">
            <a:extLst>
              <a:ext uri="{FF2B5EF4-FFF2-40B4-BE49-F238E27FC236}">
                <a16:creationId xmlns:a16="http://schemas.microsoft.com/office/drawing/2014/main" id="{94B8DA3B-1EAD-4E49-AE4C-F35A8F9E27B4}"/>
              </a:ext>
            </a:extLst>
          </p:cNvPr>
          <p:cNvCxnSpPr>
            <a:cxnSpLocks/>
          </p:cNvCxnSpPr>
          <p:nvPr/>
        </p:nvCxnSpPr>
        <p:spPr>
          <a:xfrm rot="5400000">
            <a:off x="10657402" y="5307598"/>
            <a:ext cx="737956" cy="581322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95" name="Table 24">
            <a:extLst>
              <a:ext uri="{FF2B5EF4-FFF2-40B4-BE49-F238E27FC236}">
                <a16:creationId xmlns:a16="http://schemas.microsoft.com/office/drawing/2014/main" id="{2281BDC4-47B3-4E88-9397-ED0CAFA52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77933"/>
              </p:ext>
            </p:extLst>
          </p:nvPr>
        </p:nvGraphicFramePr>
        <p:xfrm>
          <a:off x="9324994" y="6063632"/>
          <a:ext cx="1358484" cy="614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083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32401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191142">
                <a:tc gridSpan="2">
                  <a:txBody>
                    <a:bodyPr/>
                    <a:lstStyle/>
                    <a:p>
                      <a:pPr lvl="0" algn="ctr">
                        <a:spcAft>
                          <a:spcPts val="488"/>
                        </a:spcAft>
                        <a:defRPr/>
                      </a:pPr>
                      <a:r>
                        <a:rPr lang="en-US" sz="800" b="1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Bukhara region</a:t>
                      </a:r>
                      <a:endParaRPr kumimoji="0" lang="uz-Cyrl-UZ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425F"/>
                        </a:solidFill>
                        <a:effectLst/>
                        <a:uLnTx/>
                        <a:uFillTx/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BBFBF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149488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Area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40200 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179763"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B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6" name="object 10">
            <a:extLst>
              <a:ext uri="{FF2B5EF4-FFF2-40B4-BE49-F238E27FC236}">
                <a16:creationId xmlns:a16="http://schemas.microsoft.com/office/drawing/2014/main" id="{555331F9-0C93-4973-AB65-7B0FFD45DE0E}"/>
              </a:ext>
            </a:extLst>
          </p:cNvPr>
          <p:cNvSpPr txBox="1"/>
          <p:nvPr/>
        </p:nvSpPr>
        <p:spPr>
          <a:xfrm>
            <a:off x="10811619" y="6396527"/>
            <a:ext cx="1304951" cy="420627"/>
          </a:xfrm>
          <a:prstGeom prst="rect">
            <a:avLst/>
          </a:prstGeom>
          <a:solidFill>
            <a:srgbClr val="BBFBFD"/>
          </a:solidFill>
        </p:spPr>
        <p:txBody>
          <a:bodyPr vert="horz" wrap="square" lIns="0" tIns="12699" rIns="0" bIns="0" rtlCol="0">
            <a:spAutoFit/>
          </a:bodyPr>
          <a:lstStyle/>
          <a:p>
            <a:pPr marL="12701" lvl="0" algn="ctr">
              <a:defRPr/>
            </a:pPr>
            <a:r>
              <a:rPr lang="en-US" sz="900" b="1" spc="-10" dirty="0">
                <a:solidFill>
                  <a:srgbClr val="5BC4BF"/>
                </a:solidFill>
                <a:latin typeface="Montserrat" pitchFamily="2" charset="-52"/>
              </a:rPr>
              <a:t>Required area</a:t>
            </a:r>
          </a:p>
          <a:p>
            <a:pPr marL="12701" lvl="0" algn="ctr">
              <a:lnSpc>
                <a:spcPct val="150000"/>
              </a:lnSpc>
              <a:defRPr/>
            </a:pPr>
            <a:r>
              <a:rPr kumimoji="0" lang="en-US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~ </a:t>
            </a:r>
            <a:r>
              <a:rPr lang="en-US" sz="900" spc="-30" noProof="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kumimoji="0" lang="ru-RU" sz="900" b="0" i="0" u="none" strike="noStrike" kern="1200" cap="none" spc="-3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US" sz="9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thousand</a:t>
            </a:r>
            <a:r>
              <a:rPr kumimoji="0" lang="en-US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lang="en-US" sz="9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</a:t>
            </a:r>
            <a:r>
              <a:rPr kumimoji="0" lang="ru-RU" sz="900" b="0" i="0" u="none" strike="noStrike" kern="1200" cap="none" spc="-25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а</a:t>
            </a:r>
            <a:endParaRPr kumimoji="0" lang="en-US" sz="9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4" name="object 12">
            <a:extLst>
              <a:ext uri="{FF2B5EF4-FFF2-40B4-BE49-F238E27FC236}">
                <a16:creationId xmlns:a16="http://schemas.microsoft.com/office/drawing/2014/main" id="{B156FD3C-999A-4717-AEA5-AC61148EAC7C}"/>
              </a:ext>
            </a:extLst>
          </p:cNvPr>
          <p:cNvSpPr txBox="1"/>
          <p:nvPr/>
        </p:nvSpPr>
        <p:spPr>
          <a:xfrm>
            <a:off x="6317311" y="4764077"/>
            <a:ext cx="2930728" cy="180498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Initiator</a:t>
            </a:r>
            <a:r>
              <a:rPr kumimoji="0" lang="ru-RU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endParaRPr kumimoji="0" sz="12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“MILMAXTRADE” LLC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 - 2020</a:t>
            </a:r>
            <a:endParaRPr kumimoji="0" lang="ru-RU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Authorized capital – 2.72 billion UZS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Founder:</a:t>
            </a: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Sh. Khusenov</a:t>
            </a:r>
            <a:r>
              <a:rPr lang="ru-RU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05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100%</a:t>
            </a:r>
            <a:endParaRPr lang="ru-RU" sz="105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endParaRPr lang="en-US" sz="1100" kern="0" spc="-1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algn="just">
              <a:spcBef>
                <a:spcPts val="95"/>
              </a:spcBef>
              <a:defRPr/>
            </a:pPr>
            <a:r>
              <a:rPr lang="en-US" sz="1100" kern="0" spc="-1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enterprise is located at the address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5A, Piridastgir Street, Bukhara City, Bukhara Region</a:t>
            </a:r>
            <a:endParaRPr kumimoji="0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object 20">
            <a:extLst>
              <a:ext uri="{FF2B5EF4-FFF2-40B4-BE49-F238E27FC236}">
                <a16:creationId xmlns:a16="http://schemas.microsoft.com/office/drawing/2014/main" id="{67C1D1AD-04DF-4EBE-AC9D-A63B2E50C4FD}"/>
              </a:ext>
            </a:extLst>
          </p:cNvPr>
          <p:cNvSpPr txBox="1"/>
          <p:nvPr/>
        </p:nvSpPr>
        <p:spPr>
          <a:xfrm>
            <a:off x="6305087" y="721651"/>
            <a:ext cx="2775803" cy="43665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>
              <a:spcBef>
                <a:spcPts val="95"/>
              </a:spcBef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cost:</a:t>
            </a:r>
          </a:p>
          <a:p>
            <a:pPr marL="12700" marR="38100" lvl="0">
              <a:spcBef>
                <a:spcPts val="95"/>
              </a:spcBef>
              <a:defRPr/>
            </a:pPr>
            <a:r>
              <a:rPr kumimoji="0" lang="en-US" sz="105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Total cost                               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US$ 27,0 million</a:t>
            </a:r>
            <a:endParaRPr sz="14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id="{3945F02E-9FEA-4DED-9A27-7398B47D00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64597" y="974705"/>
            <a:ext cx="275698" cy="228327"/>
            <a:chOff x="4844" y="3534"/>
            <a:chExt cx="314" cy="379"/>
          </a:xfrm>
          <a:solidFill>
            <a:srgbClr val="92D050"/>
          </a:solidFill>
        </p:grpSpPr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id="{4910919B-9B8E-4CB7-B2D9-4C57F4848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3778"/>
              <a:ext cx="21" cy="33"/>
            </a:xfrm>
            <a:custGeom>
              <a:avLst/>
              <a:gdLst>
                <a:gd name="T0" fmla="*/ 0 w 186"/>
                <a:gd name="T1" fmla="*/ 0 h 305"/>
                <a:gd name="T2" fmla="*/ 39 w 186"/>
                <a:gd name="T3" fmla="*/ 10 h 305"/>
                <a:gd name="T4" fmla="*/ 78 w 186"/>
                <a:gd name="T5" fmla="*/ 24 h 305"/>
                <a:gd name="T6" fmla="*/ 115 w 186"/>
                <a:gd name="T7" fmla="*/ 40 h 305"/>
                <a:gd name="T8" fmla="*/ 131 w 186"/>
                <a:gd name="T9" fmla="*/ 50 h 305"/>
                <a:gd name="T10" fmla="*/ 147 w 186"/>
                <a:gd name="T11" fmla="*/ 60 h 305"/>
                <a:gd name="T12" fmla="*/ 160 w 186"/>
                <a:gd name="T13" fmla="*/ 73 h 305"/>
                <a:gd name="T14" fmla="*/ 171 w 186"/>
                <a:gd name="T15" fmla="*/ 87 h 305"/>
                <a:gd name="T16" fmla="*/ 178 w 186"/>
                <a:gd name="T17" fmla="*/ 103 h 305"/>
                <a:gd name="T18" fmla="*/ 183 w 186"/>
                <a:gd name="T19" fmla="*/ 119 h 305"/>
                <a:gd name="T20" fmla="*/ 186 w 186"/>
                <a:gd name="T21" fmla="*/ 143 h 305"/>
                <a:gd name="T22" fmla="*/ 185 w 186"/>
                <a:gd name="T23" fmla="*/ 168 h 305"/>
                <a:gd name="T24" fmla="*/ 180 w 186"/>
                <a:gd name="T25" fmla="*/ 192 h 305"/>
                <a:gd name="T26" fmla="*/ 170 w 186"/>
                <a:gd name="T27" fmla="*/ 214 h 305"/>
                <a:gd name="T28" fmla="*/ 156 w 186"/>
                <a:gd name="T29" fmla="*/ 235 h 305"/>
                <a:gd name="T30" fmla="*/ 139 w 186"/>
                <a:gd name="T31" fmla="*/ 253 h 305"/>
                <a:gd name="T32" fmla="*/ 118 w 186"/>
                <a:gd name="T33" fmla="*/ 267 h 305"/>
                <a:gd name="T34" fmla="*/ 96 w 186"/>
                <a:gd name="T35" fmla="*/ 279 h 305"/>
                <a:gd name="T36" fmla="*/ 72 w 186"/>
                <a:gd name="T37" fmla="*/ 288 h 305"/>
                <a:gd name="T38" fmla="*/ 49 w 186"/>
                <a:gd name="T39" fmla="*/ 295 h 305"/>
                <a:gd name="T40" fmla="*/ 24 w 186"/>
                <a:gd name="T41" fmla="*/ 300 h 305"/>
                <a:gd name="T42" fmla="*/ 0 w 186"/>
                <a:gd name="T43" fmla="*/ 305 h 305"/>
                <a:gd name="T44" fmla="*/ 0 w 186"/>
                <a:gd name="T4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6" h="305">
                  <a:moveTo>
                    <a:pt x="0" y="0"/>
                  </a:moveTo>
                  <a:lnTo>
                    <a:pt x="39" y="10"/>
                  </a:lnTo>
                  <a:lnTo>
                    <a:pt x="78" y="24"/>
                  </a:lnTo>
                  <a:lnTo>
                    <a:pt x="115" y="40"/>
                  </a:lnTo>
                  <a:lnTo>
                    <a:pt x="131" y="50"/>
                  </a:lnTo>
                  <a:lnTo>
                    <a:pt x="147" y="60"/>
                  </a:lnTo>
                  <a:lnTo>
                    <a:pt x="160" y="73"/>
                  </a:lnTo>
                  <a:lnTo>
                    <a:pt x="171" y="87"/>
                  </a:lnTo>
                  <a:lnTo>
                    <a:pt x="178" y="103"/>
                  </a:lnTo>
                  <a:lnTo>
                    <a:pt x="183" y="119"/>
                  </a:lnTo>
                  <a:lnTo>
                    <a:pt x="186" y="143"/>
                  </a:lnTo>
                  <a:lnTo>
                    <a:pt x="185" y="168"/>
                  </a:lnTo>
                  <a:lnTo>
                    <a:pt x="180" y="192"/>
                  </a:lnTo>
                  <a:lnTo>
                    <a:pt x="170" y="214"/>
                  </a:lnTo>
                  <a:lnTo>
                    <a:pt x="156" y="235"/>
                  </a:lnTo>
                  <a:lnTo>
                    <a:pt x="139" y="253"/>
                  </a:lnTo>
                  <a:lnTo>
                    <a:pt x="118" y="267"/>
                  </a:lnTo>
                  <a:lnTo>
                    <a:pt x="96" y="279"/>
                  </a:lnTo>
                  <a:lnTo>
                    <a:pt x="72" y="288"/>
                  </a:lnTo>
                  <a:lnTo>
                    <a:pt x="49" y="295"/>
                  </a:lnTo>
                  <a:lnTo>
                    <a:pt x="24" y="300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C749A3E1-7077-4676-BF2E-2E7A51B24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3" y="3723"/>
              <a:ext cx="17" cy="31"/>
            </a:xfrm>
            <a:custGeom>
              <a:avLst/>
              <a:gdLst>
                <a:gd name="T0" fmla="*/ 152 w 152"/>
                <a:gd name="T1" fmla="*/ 0 h 276"/>
                <a:gd name="T2" fmla="*/ 152 w 152"/>
                <a:gd name="T3" fmla="*/ 276 h 276"/>
                <a:gd name="T4" fmla="*/ 124 w 152"/>
                <a:gd name="T5" fmla="*/ 267 h 276"/>
                <a:gd name="T6" fmla="*/ 98 w 152"/>
                <a:gd name="T7" fmla="*/ 258 h 276"/>
                <a:gd name="T8" fmla="*/ 70 w 152"/>
                <a:gd name="T9" fmla="*/ 244 h 276"/>
                <a:gd name="T10" fmla="*/ 43 w 152"/>
                <a:gd name="T11" fmla="*/ 229 h 276"/>
                <a:gd name="T12" fmla="*/ 29 w 152"/>
                <a:gd name="T13" fmla="*/ 217 h 276"/>
                <a:gd name="T14" fmla="*/ 17 w 152"/>
                <a:gd name="T15" fmla="*/ 205 h 276"/>
                <a:gd name="T16" fmla="*/ 7 w 152"/>
                <a:gd name="T17" fmla="*/ 188 h 276"/>
                <a:gd name="T18" fmla="*/ 2 w 152"/>
                <a:gd name="T19" fmla="*/ 170 h 276"/>
                <a:gd name="T20" fmla="*/ 0 w 152"/>
                <a:gd name="T21" fmla="*/ 149 h 276"/>
                <a:gd name="T22" fmla="*/ 0 w 152"/>
                <a:gd name="T23" fmla="*/ 129 h 276"/>
                <a:gd name="T24" fmla="*/ 4 w 152"/>
                <a:gd name="T25" fmla="*/ 111 h 276"/>
                <a:gd name="T26" fmla="*/ 10 w 152"/>
                <a:gd name="T27" fmla="*/ 92 h 276"/>
                <a:gd name="T28" fmla="*/ 21 w 152"/>
                <a:gd name="T29" fmla="*/ 75 h 276"/>
                <a:gd name="T30" fmla="*/ 36 w 152"/>
                <a:gd name="T31" fmla="*/ 56 h 276"/>
                <a:gd name="T32" fmla="*/ 57 w 152"/>
                <a:gd name="T33" fmla="*/ 39 h 276"/>
                <a:gd name="T34" fmla="*/ 79 w 152"/>
                <a:gd name="T35" fmla="*/ 26 h 276"/>
                <a:gd name="T36" fmla="*/ 102 w 152"/>
                <a:gd name="T37" fmla="*/ 14 h 276"/>
                <a:gd name="T38" fmla="*/ 127 w 152"/>
                <a:gd name="T39" fmla="*/ 6 h 276"/>
                <a:gd name="T40" fmla="*/ 152 w 152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276">
                  <a:moveTo>
                    <a:pt x="152" y="0"/>
                  </a:moveTo>
                  <a:lnTo>
                    <a:pt x="152" y="276"/>
                  </a:lnTo>
                  <a:lnTo>
                    <a:pt x="124" y="267"/>
                  </a:lnTo>
                  <a:lnTo>
                    <a:pt x="98" y="258"/>
                  </a:lnTo>
                  <a:lnTo>
                    <a:pt x="70" y="244"/>
                  </a:lnTo>
                  <a:lnTo>
                    <a:pt x="43" y="229"/>
                  </a:lnTo>
                  <a:lnTo>
                    <a:pt x="29" y="217"/>
                  </a:lnTo>
                  <a:lnTo>
                    <a:pt x="17" y="205"/>
                  </a:lnTo>
                  <a:lnTo>
                    <a:pt x="7" y="188"/>
                  </a:lnTo>
                  <a:lnTo>
                    <a:pt x="2" y="170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4" y="111"/>
                  </a:lnTo>
                  <a:lnTo>
                    <a:pt x="10" y="92"/>
                  </a:lnTo>
                  <a:lnTo>
                    <a:pt x="21" y="75"/>
                  </a:lnTo>
                  <a:lnTo>
                    <a:pt x="36" y="56"/>
                  </a:lnTo>
                  <a:lnTo>
                    <a:pt x="57" y="39"/>
                  </a:lnTo>
                  <a:lnTo>
                    <a:pt x="79" y="26"/>
                  </a:lnTo>
                  <a:lnTo>
                    <a:pt x="102" y="14"/>
                  </a:lnTo>
                  <a:lnTo>
                    <a:pt x="127" y="6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1C3FCF51-36F4-49ED-8173-AECECB223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4" y="3534"/>
              <a:ext cx="314" cy="379"/>
            </a:xfrm>
            <a:custGeom>
              <a:avLst/>
              <a:gdLst>
                <a:gd name="T0" fmla="*/ 1318 w 2825"/>
                <a:gd name="T1" fmla="*/ 1421 h 3410"/>
                <a:gd name="T2" fmla="*/ 1123 w 2825"/>
                <a:gd name="T3" fmla="*/ 1605 h 3410"/>
                <a:gd name="T4" fmla="*/ 997 w 2825"/>
                <a:gd name="T5" fmla="*/ 1817 h 3410"/>
                <a:gd name="T6" fmla="*/ 1054 w 2825"/>
                <a:gd name="T7" fmla="*/ 2017 h 3410"/>
                <a:gd name="T8" fmla="*/ 1278 w 2825"/>
                <a:gd name="T9" fmla="*/ 2142 h 3410"/>
                <a:gd name="T10" fmla="*/ 1189 w 2825"/>
                <a:gd name="T11" fmla="*/ 2403 h 3410"/>
                <a:gd name="T12" fmla="*/ 1115 w 2825"/>
                <a:gd name="T13" fmla="*/ 2277 h 3410"/>
                <a:gd name="T14" fmla="*/ 997 w 2825"/>
                <a:gd name="T15" fmla="*/ 2310 h 3410"/>
                <a:gd name="T16" fmla="*/ 1022 w 2825"/>
                <a:gd name="T17" fmla="*/ 2453 h 3410"/>
                <a:gd name="T18" fmla="*/ 1234 w 2825"/>
                <a:gd name="T19" fmla="*/ 2634 h 3410"/>
                <a:gd name="T20" fmla="*/ 1348 w 2825"/>
                <a:gd name="T21" fmla="*/ 2820 h 3410"/>
                <a:gd name="T22" fmla="*/ 1467 w 2825"/>
                <a:gd name="T23" fmla="*/ 2803 h 3410"/>
                <a:gd name="T24" fmla="*/ 1608 w 2825"/>
                <a:gd name="T25" fmla="*/ 2640 h 3410"/>
                <a:gd name="T26" fmla="*/ 1816 w 2825"/>
                <a:gd name="T27" fmla="*/ 2455 h 3410"/>
                <a:gd name="T28" fmla="*/ 1802 w 2825"/>
                <a:gd name="T29" fmla="*/ 2199 h 3410"/>
                <a:gd name="T30" fmla="*/ 1808 w 2825"/>
                <a:gd name="T31" fmla="*/ 2211 h 3410"/>
                <a:gd name="T32" fmla="*/ 1797 w 2825"/>
                <a:gd name="T33" fmla="*/ 2190 h 3410"/>
                <a:gd name="T34" fmla="*/ 1798 w 2825"/>
                <a:gd name="T35" fmla="*/ 2191 h 3410"/>
                <a:gd name="T36" fmla="*/ 1713 w 2825"/>
                <a:gd name="T37" fmla="*/ 2106 h 3410"/>
                <a:gd name="T38" fmla="*/ 1484 w 2825"/>
                <a:gd name="T39" fmla="*/ 1701 h 3410"/>
                <a:gd name="T40" fmla="*/ 1645 w 2825"/>
                <a:gd name="T41" fmla="*/ 1800 h 3410"/>
                <a:gd name="T42" fmla="*/ 1716 w 2825"/>
                <a:gd name="T43" fmla="*/ 1892 h 3410"/>
                <a:gd name="T44" fmla="*/ 1820 w 2825"/>
                <a:gd name="T45" fmla="*/ 1832 h 3410"/>
                <a:gd name="T46" fmla="*/ 1761 w 2825"/>
                <a:gd name="T47" fmla="*/ 1672 h 3410"/>
                <a:gd name="T48" fmla="*/ 1516 w 2825"/>
                <a:gd name="T49" fmla="*/ 1536 h 3410"/>
                <a:gd name="T50" fmla="*/ 1435 w 2825"/>
                <a:gd name="T51" fmla="*/ 1363 h 3410"/>
                <a:gd name="T52" fmla="*/ 957 w 2825"/>
                <a:gd name="T53" fmla="*/ 25 h 3410"/>
                <a:gd name="T54" fmla="*/ 1185 w 2825"/>
                <a:gd name="T55" fmla="*/ 116 h 3410"/>
                <a:gd name="T56" fmla="*/ 1418 w 2825"/>
                <a:gd name="T57" fmla="*/ 109 h 3410"/>
                <a:gd name="T58" fmla="*/ 1705 w 2825"/>
                <a:gd name="T59" fmla="*/ 31 h 3410"/>
                <a:gd name="T60" fmla="*/ 1928 w 2825"/>
                <a:gd name="T61" fmla="*/ 17 h 3410"/>
                <a:gd name="T62" fmla="*/ 1938 w 2825"/>
                <a:gd name="T63" fmla="*/ 163 h 3410"/>
                <a:gd name="T64" fmla="*/ 1836 w 2825"/>
                <a:gd name="T65" fmla="*/ 421 h 3410"/>
                <a:gd name="T66" fmla="*/ 1654 w 2825"/>
                <a:gd name="T67" fmla="*/ 682 h 3410"/>
                <a:gd name="T68" fmla="*/ 1803 w 2825"/>
                <a:gd name="T69" fmla="*/ 856 h 3410"/>
                <a:gd name="T70" fmla="*/ 2102 w 2825"/>
                <a:gd name="T71" fmla="*/ 1100 h 3410"/>
                <a:gd name="T72" fmla="*/ 2382 w 2825"/>
                <a:gd name="T73" fmla="*/ 1417 h 3410"/>
                <a:gd name="T74" fmla="*/ 2613 w 2825"/>
                <a:gd name="T75" fmla="*/ 1780 h 3410"/>
                <a:gd name="T76" fmla="*/ 2770 w 2825"/>
                <a:gd name="T77" fmla="*/ 2163 h 3410"/>
                <a:gd name="T78" fmla="*/ 2825 w 2825"/>
                <a:gd name="T79" fmla="*/ 2537 h 3410"/>
                <a:gd name="T80" fmla="*/ 2751 w 2825"/>
                <a:gd name="T81" fmla="*/ 2876 h 3410"/>
                <a:gd name="T82" fmla="*/ 2522 w 2825"/>
                <a:gd name="T83" fmla="*/ 3153 h 3410"/>
                <a:gd name="T84" fmla="*/ 2108 w 2825"/>
                <a:gd name="T85" fmla="*/ 3340 h 3410"/>
                <a:gd name="T86" fmla="*/ 1484 w 2825"/>
                <a:gd name="T87" fmla="*/ 3410 h 3410"/>
                <a:gd name="T88" fmla="*/ 786 w 2825"/>
                <a:gd name="T89" fmla="*/ 3345 h 3410"/>
                <a:gd name="T90" fmla="*/ 336 w 2825"/>
                <a:gd name="T91" fmla="*/ 3156 h 3410"/>
                <a:gd name="T92" fmla="*/ 84 w 2825"/>
                <a:gd name="T93" fmla="*/ 2868 h 3410"/>
                <a:gd name="T94" fmla="*/ 0 w 2825"/>
                <a:gd name="T95" fmla="*/ 2512 h 3410"/>
                <a:gd name="T96" fmla="*/ 54 w 2825"/>
                <a:gd name="T97" fmla="*/ 2120 h 3410"/>
                <a:gd name="T98" fmla="*/ 213 w 2825"/>
                <a:gd name="T99" fmla="*/ 1722 h 3410"/>
                <a:gd name="T100" fmla="*/ 449 w 2825"/>
                <a:gd name="T101" fmla="*/ 1350 h 3410"/>
                <a:gd name="T102" fmla="*/ 730 w 2825"/>
                <a:gd name="T103" fmla="*/ 1034 h 3410"/>
                <a:gd name="T104" fmla="*/ 1024 w 2825"/>
                <a:gd name="T105" fmla="*/ 805 h 3410"/>
                <a:gd name="T106" fmla="*/ 925 w 2825"/>
                <a:gd name="T107" fmla="*/ 597 h 3410"/>
                <a:gd name="T108" fmla="*/ 757 w 2825"/>
                <a:gd name="T109" fmla="*/ 316 h 3410"/>
                <a:gd name="T110" fmla="*/ 727 w 2825"/>
                <a:gd name="T111" fmla="*/ 84 h 3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5" h="3410">
                  <a:moveTo>
                    <a:pt x="1397" y="1356"/>
                  </a:moveTo>
                  <a:lnTo>
                    <a:pt x="1378" y="1358"/>
                  </a:lnTo>
                  <a:lnTo>
                    <a:pt x="1361" y="1365"/>
                  </a:lnTo>
                  <a:lnTo>
                    <a:pt x="1344" y="1376"/>
                  </a:lnTo>
                  <a:lnTo>
                    <a:pt x="1333" y="1390"/>
                  </a:lnTo>
                  <a:lnTo>
                    <a:pt x="1323" y="1404"/>
                  </a:lnTo>
                  <a:lnTo>
                    <a:pt x="1318" y="1421"/>
                  </a:lnTo>
                  <a:lnTo>
                    <a:pt x="1316" y="1438"/>
                  </a:lnTo>
                  <a:lnTo>
                    <a:pt x="1316" y="1532"/>
                  </a:lnTo>
                  <a:lnTo>
                    <a:pt x="1275" y="1539"/>
                  </a:lnTo>
                  <a:lnTo>
                    <a:pt x="1234" y="1550"/>
                  </a:lnTo>
                  <a:lnTo>
                    <a:pt x="1195" y="1565"/>
                  </a:lnTo>
                  <a:lnTo>
                    <a:pt x="1158" y="1584"/>
                  </a:lnTo>
                  <a:lnTo>
                    <a:pt x="1123" y="1605"/>
                  </a:lnTo>
                  <a:lnTo>
                    <a:pt x="1090" y="1632"/>
                  </a:lnTo>
                  <a:lnTo>
                    <a:pt x="1064" y="1660"/>
                  </a:lnTo>
                  <a:lnTo>
                    <a:pt x="1040" y="1692"/>
                  </a:lnTo>
                  <a:lnTo>
                    <a:pt x="1021" y="1727"/>
                  </a:lnTo>
                  <a:lnTo>
                    <a:pt x="1010" y="1756"/>
                  </a:lnTo>
                  <a:lnTo>
                    <a:pt x="1002" y="1786"/>
                  </a:lnTo>
                  <a:lnTo>
                    <a:pt x="997" y="1817"/>
                  </a:lnTo>
                  <a:lnTo>
                    <a:pt x="996" y="1848"/>
                  </a:lnTo>
                  <a:lnTo>
                    <a:pt x="998" y="1879"/>
                  </a:lnTo>
                  <a:lnTo>
                    <a:pt x="1002" y="1909"/>
                  </a:lnTo>
                  <a:lnTo>
                    <a:pt x="1011" y="1939"/>
                  </a:lnTo>
                  <a:lnTo>
                    <a:pt x="1022" y="1968"/>
                  </a:lnTo>
                  <a:lnTo>
                    <a:pt x="1037" y="1994"/>
                  </a:lnTo>
                  <a:lnTo>
                    <a:pt x="1054" y="2017"/>
                  </a:lnTo>
                  <a:lnTo>
                    <a:pt x="1074" y="2039"/>
                  </a:lnTo>
                  <a:lnTo>
                    <a:pt x="1097" y="2057"/>
                  </a:lnTo>
                  <a:lnTo>
                    <a:pt x="1129" y="2080"/>
                  </a:lnTo>
                  <a:lnTo>
                    <a:pt x="1164" y="2100"/>
                  </a:lnTo>
                  <a:lnTo>
                    <a:pt x="1201" y="2116"/>
                  </a:lnTo>
                  <a:lnTo>
                    <a:pt x="1239" y="2130"/>
                  </a:lnTo>
                  <a:lnTo>
                    <a:pt x="1278" y="2142"/>
                  </a:lnTo>
                  <a:lnTo>
                    <a:pt x="1316" y="2153"/>
                  </a:lnTo>
                  <a:lnTo>
                    <a:pt x="1316" y="2484"/>
                  </a:lnTo>
                  <a:lnTo>
                    <a:pt x="1287" y="2475"/>
                  </a:lnTo>
                  <a:lnTo>
                    <a:pt x="1259" y="2461"/>
                  </a:lnTo>
                  <a:lnTo>
                    <a:pt x="1233" y="2446"/>
                  </a:lnTo>
                  <a:lnTo>
                    <a:pt x="1210" y="2426"/>
                  </a:lnTo>
                  <a:lnTo>
                    <a:pt x="1189" y="2403"/>
                  </a:lnTo>
                  <a:lnTo>
                    <a:pt x="1172" y="2378"/>
                  </a:lnTo>
                  <a:lnTo>
                    <a:pt x="1160" y="2352"/>
                  </a:lnTo>
                  <a:lnTo>
                    <a:pt x="1155" y="2337"/>
                  </a:lnTo>
                  <a:lnTo>
                    <a:pt x="1150" y="2322"/>
                  </a:lnTo>
                  <a:lnTo>
                    <a:pt x="1142" y="2305"/>
                  </a:lnTo>
                  <a:lnTo>
                    <a:pt x="1131" y="2289"/>
                  </a:lnTo>
                  <a:lnTo>
                    <a:pt x="1115" y="2277"/>
                  </a:lnTo>
                  <a:lnTo>
                    <a:pt x="1098" y="2269"/>
                  </a:lnTo>
                  <a:lnTo>
                    <a:pt x="1079" y="2265"/>
                  </a:lnTo>
                  <a:lnTo>
                    <a:pt x="1058" y="2265"/>
                  </a:lnTo>
                  <a:lnTo>
                    <a:pt x="1040" y="2271"/>
                  </a:lnTo>
                  <a:lnTo>
                    <a:pt x="1023" y="2280"/>
                  </a:lnTo>
                  <a:lnTo>
                    <a:pt x="1009" y="2293"/>
                  </a:lnTo>
                  <a:lnTo>
                    <a:pt x="997" y="2310"/>
                  </a:lnTo>
                  <a:lnTo>
                    <a:pt x="991" y="2325"/>
                  </a:lnTo>
                  <a:lnTo>
                    <a:pt x="988" y="2341"/>
                  </a:lnTo>
                  <a:lnTo>
                    <a:pt x="988" y="2357"/>
                  </a:lnTo>
                  <a:lnTo>
                    <a:pt x="990" y="2371"/>
                  </a:lnTo>
                  <a:lnTo>
                    <a:pt x="994" y="2386"/>
                  </a:lnTo>
                  <a:lnTo>
                    <a:pt x="1004" y="2416"/>
                  </a:lnTo>
                  <a:lnTo>
                    <a:pt x="1022" y="2453"/>
                  </a:lnTo>
                  <a:lnTo>
                    <a:pt x="1043" y="2488"/>
                  </a:lnTo>
                  <a:lnTo>
                    <a:pt x="1068" y="2520"/>
                  </a:lnTo>
                  <a:lnTo>
                    <a:pt x="1097" y="2549"/>
                  </a:lnTo>
                  <a:lnTo>
                    <a:pt x="1128" y="2576"/>
                  </a:lnTo>
                  <a:lnTo>
                    <a:pt x="1161" y="2598"/>
                  </a:lnTo>
                  <a:lnTo>
                    <a:pt x="1197" y="2618"/>
                  </a:lnTo>
                  <a:lnTo>
                    <a:pt x="1234" y="2634"/>
                  </a:lnTo>
                  <a:lnTo>
                    <a:pt x="1273" y="2647"/>
                  </a:lnTo>
                  <a:lnTo>
                    <a:pt x="1316" y="2656"/>
                  </a:lnTo>
                  <a:lnTo>
                    <a:pt x="1316" y="2754"/>
                  </a:lnTo>
                  <a:lnTo>
                    <a:pt x="1318" y="2773"/>
                  </a:lnTo>
                  <a:lnTo>
                    <a:pt x="1324" y="2791"/>
                  </a:lnTo>
                  <a:lnTo>
                    <a:pt x="1335" y="2806"/>
                  </a:lnTo>
                  <a:lnTo>
                    <a:pt x="1348" y="2820"/>
                  </a:lnTo>
                  <a:lnTo>
                    <a:pt x="1365" y="2830"/>
                  </a:lnTo>
                  <a:lnTo>
                    <a:pt x="1383" y="2837"/>
                  </a:lnTo>
                  <a:lnTo>
                    <a:pt x="1402" y="2838"/>
                  </a:lnTo>
                  <a:lnTo>
                    <a:pt x="1422" y="2834"/>
                  </a:lnTo>
                  <a:lnTo>
                    <a:pt x="1439" y="2828"/>
                  </a:lnTo>
                  <a:lnTo>
                    <a:pt x="1455" y="2817"/>
                  </a:lnTo>
                  <a:lnTo>
                    <a:pt x="1467" y="2803"/>
                  </a:lnTo>
                  <a:lnTo>
                    <a:pt x="1476" y="2789"/>
                  </a:lnTo>
                  <a:lnTo>
                    <a:pt x="1482" y="2771"/>
                  </a:lnTo>
                  <a:lnTo>
                    <a:pt x="1484" y="2754"/>
                  </a:lnTo>
                  <a:lnTo>
                    <a:pt x="1484" y="2664"/>
                  </a:lnTo>
                  <a:lnTo>
                    <a:pt x="1525" y="2659"/>
                  </a:lnTo>
                  <a:lnTo>
                    <a:pt x="1568" y="2652"/>
                  </a:lnTo>
                  <a:lnTo>
                    <a:pt x="1608" y="2640"/>
                  </a:lnTo>
                  <a:lnTo>
                    <a:pt x="1648" y="2624"/>
                  </a:lnTo>
                  <a:lnTo>
                    <a:pt x="1685" y="2605"/>
                  </a:lnTo>
                  <a:lnTo>
                    <a:pt x="1720" y="2581"/>
                  </a:lnTo>
                  <a:lnTo>
                    <a:pt x="1750" y="2555"/>
                  </a:lnTo>
                  <a:lnTo>
                    <a:pt x="1777" y="2525"/>
                  </a:lnTo>
                  <a:lnTo>
                    <a:pt x="1799" y="2491"/>
                  </a:lnTo>
                  <a:lnTo>
                    <a:pt x="1816" y="2455"/>
                  </a:lnTo>
                  <a:lnTo>
                    <a:pt x="1829" y="2417"/>
                  </a:lnTo>
                  <a:lnTo>
                    <a:pt x="1836" y="2377"/>
                  </a:lnTo>
                  <a:lnTo>
                    <a:pt x="1838" y="2341"/>
                  </a:lnTo>
                  <a:lnTo>
                    <a:pt x="1835" y="2304"/>
                  </a:lnTo>
                  <a:lnTo>
                    <a:pt x="1829" y="2268"/>
                  </a:lnTo>
                  <a:lnTo>
                    <a:pt x="1817" y="2232"/>
                  </a:lnTo>
                  <a:lnTo>
                    <a:pt x="1802" y="2199"/>
                  </a:lnTo>
                  <a:lnTo>
                    <a:pt x="1803" y="2201"/>
                  </a:lnTo>
                  <a:lnTo>
                    <a:pt x="1805" y="2203"/>
                  </a:lnTo>
                  <a:lnTo>
                    <a:pt x="1806" y="2205"/>
                  </a:lnTo>
                  <a:lnTo>
                    <a:pt x="1807" y="2207"/>
                  </a:lnTo>
                  <a:lnTo>
                    <a:pt x="1808" y="2210"/>
                  </a:lnTo>
                  <a:lnTo>
                    <a:pt x="1808" y="2210"/>
                  </a:lnTo>
                  <a:lnTo>
                    <a:pt x="1808" y="2211"/>
                  </a:lnTo>
                  <a:lnTo>
                    <a:pt x="1808" y="2210"/>
                  </a:lnTo>
                  <a:lnTo>
                    <a:pt x="1807" y="2208"/>
                  </a:lnTo>
                  <a:lnTo>
                    <a:pt x="1806" y="2206"/>
                  </a:lnTo>
                  <a:lnTo>
                    <a:pt x="1804" y="2202"/>
                  </a:lnTo>
                  <a:lnTo>
                    <a:pt x="1802" y="2198"/>
                  </a:lnTo>
                  <a:lnTo>
                    <a:pt x="1799" y="2194"/>
                  </a:lnTo>
                  <a:lnTo>
                    <a:pt x="1797" y="2190"/>
                  </a:lnTo>
                  <a:lnTo>
                    <a:pt x="1796" y="2188"/>
                  </a:lnTo>
                  <a:lnTo>
                    <a:pt x="1795" y="2187"/>
                  </a:lnTo>
                  <a:lnTo>
                    <a:pt x="1795" y="2186"/>
                  </a:lnTo>
                  <a:lnTo>
                    <a:pt x="1795" y="2187"/>
                  </a:lnTo>
                  <a:lnTo>
                    <a:pt x="1796" y="2187"/>
                  </a:lnTo>
                  <a:lnTo>
                    <a:pt x="1797" y="2189"/>
                  </a:lnTo>
                  <a:lnTo>
                    <a:pt x="1798" y="2191"/>
                  </a:lnTo>
                  <a:lnTo>
                    <a:pt x="1799" y="2193"/>
                  </a:lnTo>
                  <a:lnTo>
                    <a:pt x="1800" y="2195"/>
                  </a:lnTo>
                  <a:lnTo>
                    <a:pt x="1802" y="2198"/>
                  </a:lnTo>
                  <a:lnTo>
                    <a:pt x="1783" y="2171"/>
                  </a:lnTo>
                  <a:lnTo>
                    <a:pt x="1762" y="2146"/>
                  </a:lnTo>
                  <a:lnTo>
                    <a:pt x="1739" y="2125"/>
                  </a:lnTo>
                  <a:lnTo>
                    <a:pt x="1713" y="2106"/>
                  </a:lnTo>
                  <a:lnTo>
                    <a:pt x="1686" y="2088"/>
                  </a:lnTo>
                  <a:lnTo>
                    <a:pt x="1657" y="2074"/>
                  </a:lnTo>
                  <a:lnTo>
                    <a:pt x="1627" y="2061"/>
                  </a:lnTo>
                  <a:lnTo>
                    <a:pt x="1580" y="2045"/>
                  </a:lnTo>
                  <a:lnTo>
                    <a:pt x="1532" y="2030"/>
                  </a:lnTo>
                  <a:lnTo>
                    <a:pt x="1484" y="2019"/>
                  </a:lnTo>
                  <a:lnTo>
                    <a:pt x="1484" y="1701"/>
                  </a:lnTo>
                  <a:lnTo>
                    <a:pt x="1514" y="1708"/>
                  </a:lnTo>
                  <a:lnTo>
                    <a:pt x="1544" y="1717"/>
                  </a:lnTo>
                  <a:lnTo>
                    <a:pt x="1572" y="1730"/>
                  </a:lnTo>
                  <a:lnTo>
                    <a:pt x="1599" y="1746"/>
                  </a:lnTo>
                  <a:lnTo>
                    <a:pt x="1621" y="1765"/>
                  </a:lnTo>
                  <a:lnTo>
                    <a:pt x="1638" y="1788"/>
                  </a:lnTo>
                  <a:lnTo>
                    <a:pt x="1645" y="1800"/>
                  </a:lnTo>
                  <a:lnTo>
                    <a:pt x="1652" y="1814"/>
                  </a:lnTo>
                  <a:lnTo>
                    <a:pt x="1657" y="1828"/>
                  </a:lnTo>
                  <a:lnTo>
                    <a:pt x="1661" y="1842"/>
                  </a:lnTo>
                  <a:lnTo>
                    <a:pt x="1670" y="1859"/>
                  </a:lnTo>
                  <a:lnTo>
                    <a:pt x="1683" y="1874"/>
                  </a:lnTo>
                  <a:lnTo>
                    <a:pt x="1698" y="1885"/>
                  </a:lnTo>
                  <a:lnTo>
                    <a:pt x="1716" y="1892"/>
                  </a:lnTo>
                  <a:lnTo>
                    <a:pt x="1736" y="1896"/>
                  </a:lnTo>
                  <a:lnTo>
                    <a:pt x="1755" y="1894"/>
                  </a:lnTo>
                  <a:lnTo>
                    <a:pt x="1774" y="1888"/>
                  </a:lnTo>
                  <a:lnTo>
                    <a:pt x="1790" y="1878"/>
                  </a:lnTo>
                  <a:lnTo>
                    <a:pt x="1804" y="1864"/>
                  </a:lnTo>
                  <a:lnTo>
                    <a:pt x="1815" y="1847"/>
                  </a:lnTo>
                  <a:lnTo>
                    <a:pt x="1820" y="1832"/>
                  </a:lnTo>
                  <a:lnTo>
                    <a:pt x="1823" y="1816"/>
                  </a:lnTo>
                  <a:lnTo>
                    <a:pt x="1822" y="1799"/>
                  </a:lnTo>
                  <a:lnTo>
                    <a:pt x="1818" y="1785"/>
                  </a:lnTo>
                  <a:lnTo>
                    <a:pt x="1814" y="1769"/>
                  </a:lnTo>
                  <a:lnTo>
                    <a:pt x="1802" y="1739"/>
                  </a:lnTo>
                  <a:lnTo>
                    <a:pt x="1784" y="1704"/>
                  </a:lnTo>
                  <a:lnTo>
                    <a:pt x="1761" y="1672"/>
                  </a:lnTo>
                  <a:lnTo>
                    <a:pt x="1736" y="1643"/>
                  </a:lnTo>
                  <a:lnTo>
                    <a:pt x="1705" y="1616"/>
                  </a:lnTo>
                  <a:lnTo>
                    <a:pt x="1670" y="1592"/>
                  </a:lnTo>
                  <a:lnTo>
                    <a:pt x="1634" y="1573"/>
                  </a:lnTo>
                  <a:lnTo>
                    <a:pt x="1596" y="1558"/>
                  </a:lnTo>
                  <a:lnTo>
                    <a:pt x="1556" y="1545"/>
                  </a:lnTo>
                  <a:lnTo>
                    <a:pt x="1516" y="1536"/>
                  </a:lnTo>
                  <a:lnTo>
                    <a:pt x="1484" y="1531"/>
                  </a:lnTo>
                  <a:lnTo>
                    <a:pt x="1484" y="1438"/>
                  </a:lnTo>
                  <a:lnTo>
                    <a:pt x="1482" y="1420"/>
                  </a:lnTo>
                  <a:lnTo>
                    <a:pt x="1475" y="1402"/>
                  </a:lnTo>
                  <a:lnTo>
                    <a:pt x="1464" y="1386"/>
                  </a:lnTo>
                  <a:lnTo>
                    <a:pt x="1451" y="1373"/>
                  </a:lnTo>
                  <a:lnTo>
                    <a:pt x="1435" y="1363"/>
                  </a:lnTo>
                  <a:lnTo>
                    <a:pt x="1417" y="1357"/>
                  </a:lnTo>
                  <a:lnTo>
                    <a:pt x="1397" y="1356"/>
                  </a:lnTo>
                  <a:close/>
                  <a:moveTo>
                    <a:pt x="843" y="0"/>
                  </a:moveTo>
                  <a:lnTo>
                    <a:pt x="870" y="1"/>
                  </a:lnTo>
                  <a:lnTo>
                    <a:pt x="898" y="6"/>
                  </a:lnTo>
                  <a:lnTo>
                    <a:pt x="927" y="15"/>
                  </a:lnTo>
                  <a:lnTo>
                    <a:pt x="957" y="25"/>
                  </a:lnTo>
                  <a:lnTo>
                    <a:pt x="988" y="36"/>
                  </a:lnTo>
                  <a:lnTo>
                    <a:pt x="1019" y="50"/>
                  </a:lnTo>
                  <a:lnTo>
                    <a:pt x="1052" y="64"/>
                  </a:lnTo>
                  <a:lnTo>
                    <a:pt x="1084" y="79"/>
                  </a:lnTo>
                  <a:lnTo>
                    <a:pt x="1117" y="92"/>
                  </a:lnTo>
                  <a:lnTo>
                    <a:pt x="1150" y="105"/>
                  </a:lnTo>
                  <a:lnTo>
                    <a:pt x="1185" y="116"/>
                  </a:lnTo>
                  <a:lnTo>
                    <a:pt x="1218" y="124"/>
                  </a:lnTo>
                  <a:lnTo>
                    <a:pt x="1252" y="130"/>
                  </a:lnTo>
                  <a:lnTo>
                    <a:pt x="1285" y="133"/>
                  </a:lnTo>
                  <a:lnTo>
                    <a:pt x="1319" y="131"/>
                  </a:lnTo>
                  <a:lnTo>
                    <a:pt x="1348" y="125"/>
                  </a:lnTo>
                  <a:lnTo>
                    <a:pt x="1381" y="118"/>
                  </a:lnTo>
                  <a:lnTo>
                    <a:pt x="1418" y="109"/>
                  </a:lnTo>
                  <a:lnTo>
                    <a:pt x="1455" y="98"/>
                  </a:lnTo>
                  <a:lnTo>
                    <a:pt x="1495" y="87"/>
                  </a:lnTo>
                  <a:lnTo>
                    <a:pt x="1536" y="76"/>
                  </a:lnTo>
                  <a:lnTo>
                    <a:pt x="1578" y="64"/>
                  </a:lnTo>
                  <a:lnTo>
                    <a:pt x="1621" y="52"/>
                  </a:lnTo>
                  <a:lnTo>
                    <a:pt x="1663" y="41"/>
                  </a:lnTo>
                  <a:lnTo>
                    <a:pt x="1705" y="31"/>
                  </a:lnTo>
                  <a:lnTo>
                    <a:pt x="1745" y="22"/>
                  </a:lnTo>
                  <a:lnTo>
                    <a:pt x="1784" y="16"/>
                  </a:lnTo>
                  <a:lnTo>
                    <a:pt x="1822" y="10"/>
                  </a:lnTo>
                  <a:lnTo>
                    <a:pt x="1857" y="8"/>
                  </a:lnTo>
                  <a:lnTo>
                    <a:pt x="1889" y="8"/>
                  </a:lnTo>
                  <a:lnTo>
                    <a:pt x="1917" y="11"/>
                  </a:lnTo>
                  <a:lnTo>
                    <a:pt x="1928" y="17"/>
                  </a:lnTo>
                  <a:lnTo>
                    <a:pt x="1938" y="27"/>
                  </a:lnTo>
                  <a:lnTo>
                    <a:pt x="1944" y="40"/>
                  </a:lnTo>
                  <a:lnTo>
                    <a:pt x="1948" y="58"/>
                  </a:lnTo>
                  <a:lnTo>
                    <a:pt x="1949" y="80"/>
                  </a:lnTo>
                  <a:lnTo>
                    <a:pt x="1947" y="105"/>
                  </a:lnTo>
                  <a:lnTo>
                    <a:pt x="1944" y="132"/>
                  </a:lnTo>
                  <a:lnTo>
                    <a:pt x="1938" y="163"/>
                  </a:lnTo>
                  <a:lnTo>
                    <a:pt x="1929" y="195"/>
                  </a:lnTo>
                  <a:lnTo>
                    <a:pt x="1918" y="229"/>
                  </a:lnTo>
                  <a:lnTo>
                    <a:pt x="1905" y="265"/>
                  </a:lnTo>
                  <a:lnTo>
                    <a:pt x="1891" y="304"/>
                  </a:lnTo>
                  <a:lnTo>
                    <a:pt x="1874" y="342"/>
                  </a:lnTo>
                  <a:lnTo>
                    <a:pt x="1856" y="381"/>
                  </a:lnTo>
                  <a:lnTo>
                    <a:pt x="1836" y="421"/>
                  </a:lnTo>
                  <a:lnTo>
                    <a:pt x="1814" y="461"/>
                  </a:lnTo>
                  <a:lnTo>
                    <a:pt x="1791" y="501"/>
                  </a:lnTo>
                  <a:lnTo>
                    <a:pt x="1767" y="539"/>
                  </a:lnTo>
                  <a:lnTo>
                    <a:pt x="1740" y="577"/>
                  </a:lnTo>
                  <a:lnTo>
                    <a:pt x="1713" y="614"/>
                  </a:lnTo>
                  <a:lnTo>
                    <a:pt x="1684" y="649"/>
                  </a:lnTo>
                  <a:lnTo>
                    <a:pt x="1654" y="682"/>
                  </a:lnTo>
                  <a:lnTo>
                    <a:pt x="1623" y="713"/>
                  </a:lnTo>
                  <a:lnTo>
                    <a:pt x="1591" y="742"/>
                  </a:lnTo>
                  <a:lnTo>
                    <a:pt x="1632" y="761"/>
                  </a:lnTo>
                  <a:lnTo>
                    <a:pt x="1674" y="780"/>
                  </a:lnTo>
                  <a:lnTo>
                    <a:pt x="1717" y="804"/>
                  </a:lnTo>
                  <a:lnTo>
                    <a:pt x="1759" y="829"/>
                  </a:lnTo>
                  <a:lnTo>
                    <a:pt x="1803" y="856"/>
                  </a:lnTo>
                  <a:lnTo>
                    <a:pt x="1845" y="885"/>
                  </a:lnTo>
                  <a:lnTo>
                    <a:pt x="1889" y="916"/>
                  </a:lnTo>
                  <a:lnTo>
                    <a:pt x="1931" y="949"/>
                  </a:lnTo>
                  <a:lnTo>
                    <a:pt x="1975" y="985"/>
                  </a:lnTo>
                  <a:lnTo>
                    <a:pt x="2017" y="1022"/>
                  </a:lnTo>
                  <a:lnTo>
                    <a:pt x="2060" y="1060"/>
                  </a:lnTo>
                  <a:lnTo>
                    <a:pt x="2102" y="1100"/>
                  </a:lnTo>
                  <a:lnTo>
                    <a:pt x="2144" y="1141"/>
                  </a:lnTo>
                  <a:lnTo>
                    <a:pt x="2185" y="1185"/>
                  </a:lnTo>
                  <a:lnTo>
                    <a:pt x="2225" y="1228"/>
                  </a:lnTo>
                  <a:lnTo>
                    <a:pt x="2266" y="1274"/>
                  </a:lnTo>
                  <a:lnTo>
                    <a:pt x="2305" y="1320"/>
                  </a:lnTo>
                  <a:lnTo>
                    <a:pt x="2343" y="1368"/>
                  </a:lnTo>
                  <a:lnTo>
                    <a:pt x="2382" y="1417"/>
                  </a:lnTo>
                  <a:lnTo>
                    <a:pt x="2418" y="1466"/>
                  </a:lnTo>
                  <a:lnTo>
                    <a:pt x="2453" y="1517"/>
                  </a:lnTo>
                  <a:lnTo>
                    <a:pt x="2488" y="1569"/>
                  </a:lnTo>
                  <a:lnTo>
                    <a:pt x="2522" y="1621"/>
                  </a:lnTo>
                  <a:lnTo>
                    <a:pt x="2554" y="1674"/>
                  </a:lnTo>
                  <a:lnTo>
                    <a:pt x="2584" y="1727"/>
                  </a:lnTo>
                  <a:lnTo>
                    <a:pt x="2613" y="1780"/>
                  </a:lnTo>
                  <a:lnTo>
                    <a:pt x="2641" y="1834"/>
                  </a:lnTo>
                  <a:lnTo>
                    <a:pt x="2667" y="1889"/>
                  </a:lnTo>
                  <a:lnTo>
                    <a:pt x="2691" y="1943"/>
                  </a:lnTo>
                  <a:lnTo>
                    <a:pt x="2714" y="1998"/>
                  </a:lnTo>
                  <a:lnTo>
                    <a:pt x="2735" y="2053"/>
                  </a:lnTo>
                  <a:lnTo>
                    <a:pt x="2754" y="2108"/>
                  </a:lnTo>
                  <a:lnTo>
                    <a:pt x="2770" y="2163"/>
                  </a:lnTo>
                  <a:lnTo>
                    <a:pt x="2785" y="2218"/>
                  </a:lnTo>
                  <a:lnTo>
                    <a:pt x="2798" y="2272"/>
                  </a:lnTo>
                  <a:lnTo>
                    <a:pt x="2808" y="2326"/>
                  </a:lnTo>
                  <a:lnTo>
                    <a:pt x="2816" y="2379"/>
                  </a:lnTo>
                  <a:lnTo>
                    <a:pt x="2822" y="2432"/>
                  </a:lnTo>
                  <a:lnTo>
                    <a:pt x="2825" y="2485"/>
                  </a:lnTo>
                  <a:lnTo>
                    <a:pt x="2825" y="2537"/>
                  </a:lnTo>
                  <a:lnTo>
                    <a:pt x="2824" y="2589"/>
                  </a:lnTo>
                  <a:lnTo>
                    <a:pt x="2819" y="2639"/>
                  </a:lnTo>
                  <a:lnTo>
                    <a:pt x="2812" y="2688"/>
                  </a:lnTo>
                  <a:lnTo>
                    <a:pt x="2801" y="2737"/>
                  </a:lnTo>
                  <a:lnTo>
                    <a:pt x="2788" y="2785"/>
                  </a:lnTo>
                  <a:lnTo>
                    <a:pt x="2771" y="2831"/>
                  </a:lnTo>
                  <a:lnTo>
                    <a:pt x="2751" y="2876"/>
                  </a:lnTo>
                  <a:lnTo>
                    <a:pt x="2729" y="2920"/>
                  </a:lnTo>
                  <a:lnTo>
                    <a:pt x="2703" y="2963"/>
                  </a:lnTo>
                  <a:lnTo>
                    <a:pt x="2674" y="3004"/>
                  </a:lnTo>
                  <a:lnTo>
                    <a:pt x="2641" y="3044"/>
                  </a:lnTo>
                  <a:lnTo>
                    <a:pt x="2604" y="3082"/>
                  </a:lnTo>
                  <a:lnTo>
                    <a:pt x="2565" y="3118"/>
                  </a:lnTo>
                  <a:lnTo>
                    <a:pt x="2522" y="3153"/>
                  </a:lnTo>
                  <a:lnTo>
                    <a:pt x="2474" y="3186"/>
                  </a:lnTo>
                  <a:lnTo>
                    <a:pt x="2423" y="3217"/>
                  </a:lnTo>
                  <a:lnTo>
                    <a:pt x="2368" y="3246"/>
                  </a:lnTo>
                  <a:lnTo>
                    <a:pt x="2309" y="3273"/>
                  </a:lnTo>
                  <a:lnTo>
                    <a:pt x="2246" y="3297"/>
                  </a:lnTo>
                  <a:lnTo>
                    <a:pt x="2180" y="3319"/>
                  </a:lnTo>
                  <a:lnTo>
                    <a:pt x="2108" y="3340"/>
                  </a:lnTo>
                  <a:lnTo>
                    <a:pt x="2033" y="3358"/>
                  </a:lnTo>
                  <a:lnTo>
                    <a:pt x="1952" y="3373"/>
                  </a:lnTo>
                  <a:lnTo>
                    <a:pt x="1868" y="3386"/>
                  </a:lnTo>
                  <a:lnTo>
                    <a:pt x="1779" y="3396"/>
                  </a:lnTo>
                  <a:lnTo>
                    <a:pt x="1686" y="3403"/>
                  </a:lnTo>
                  <a:lnTo>
                    <a:pt x="1587" y="3409"/>
                  </a:lnTo>
                  <a:lnTo>
                    <a:pt x="1484" y="3410"/>
                  </a:lnTo>
                  <a:lnTo>
                    <a:pt x="1376" y="3409"/>
                  </a:lnTo>
                  <a:lnTo>
                    <a:pt x="1263" y="3404"/>
                  </a:lnTo>
                  <a:lnTo>
                    <a:pt x="1145" y="3397"/>
                  </a:lnTo>
                  <a:lnTo>
                    <a:pt x="1048" y="3389"/>
                  </a:lnTo>
                  <a:lnTo>
                    <a:pt x="956" y="3378"/>
                  </a:lnTo>
                  <a:lnTo>
                    <a:pt x="869" y="3363"/>
                  </a:lnTo>
                  <a:lnTo>
                    <a:pt x="786" y="3345"/>
                  </a:lnTo>
                  <a:lnTo>
                    <a:pt x="708" y="3326"/>
                  </a:lnTo>
                  <a:lnTo>
                    <a:pt x="636" y="3303"/>
                  </a:lnTo>
                  <a:lnTo>
                    <a:pt x="566" y="3278"/>
                  </a:lnTo>
                  <a:lnTo>
                    <a:pt x="502" y="3251"/>
                  </a:lnTo>
                  <a:lnTo>
                    <a:pt x="442" y="3221"/>
                  </a:lnTo>
                  <a:lnTo>
                    <a:pt x="387" y="3190"/>
                  </a:lnTo>
                  <a:lnTo>
                    <a:pt x="336" y="3156"/>
                  </a:lnTo>
                  <a:lnTo>
                    <a:pt x="288" y="3120"/>
                  </a:lnTo>
                  <a:lnTo>
                    <a:pt x="244" y="3082"/>
                  </a:lnTo>
                  <a:lnTo>
                    <a:pt x="205" y="3043"/>
                  </a:lnTo>
                  <a:lnTo>
                    <a:pt x="169" y="3001"/>
                  </a:lnTo>
                  <a:lnTo>
                    <a:pt x="137" y="2959"/>
                  </a:lnTo>
                  <a:lnTo>
                    <a:pt x="109" y="2914"/>
                  </a:lnTo>
                  <a:lnTo>
                    <a:pt x="84" y="2868"/>
                  </a:lnTo>
                  <a:lnTo>
                    <a:pt x="62" y="2821"/>
                  </a:lnTo>
                  <a:lnTo>
                    <a:pt x="43" y="2772"/>
                  </a:lnTo>
                  <a:lnTo>
                    <a:pt x="29" y="2721"/>
                  </a:lnTo>
                  <a:lnTo>
                    <a:pt x="17" y="2671"/>
                  </a:lnTo>
                  <a:lnTo>
                    <a:pt x="8" y="2619"/>
                  </a:lnTo>
                  <a:lnTo>
                    <a:pt x="3" y="2566"/>
                  </a:lnTo>
                  <a:lnTo>
                    <a:pt x="0" y="2512"/>
                  </a:lnTo>
                  <a:lnTo>
                    <a:pt x="0" y="2458"/>
                  </a:lnTo>
                  <a:lnTo>
                    <a:pt x="2" y="2402"/>
                  </a:lnTo>
                  <a:lnTo>
                    <a:pt x="8" y="2347"/>
                  </a:lnTo>
                  <a:lnTo>
                    <a:pt x="16" y="2290"/>
                  </a:lnTo>
                  <a:lnTo>
                    <a:pt x="26" y="2234"/>
                  </a:lnTo>
                  <a:lnTo>
                    <a:pt x="38" y="2177"/>
                  </a:lnTo>
                  <a:lnTo>
                    <a:pt x="54" y="2120"/>
                  </a:lnTo>
                  <a:lnTo>
                    <a:pt x="70" y="2063"/>
                  </a:lnTo>
                  <a:lnTo>
                    <a:pt x="90" y="2006"/>
                  </a:lnTo>
                  <a:lnTo>
                    <a:pt x="111" y="1948"/>
                  </a:lnTo>
                  <a:lnTo>
                    <a:pt x="135" y="1891"/>
                  </a:lnTo>
                  <a:lnTo>
                    <a:pt x="159" y="1835"/>
                  </a:lnTo>
                  <a:lnTo>
                    <a:pt x="185" y="1778"/>
                  </a:lnTo>
                  <a:lnTo>
                    <a:pt x="213" y="1722"/>
                  </a:lnTo>
                  <a:lnTo>
                    <a:pt x="243" y="1668"/>
                  </a:lnTo>
                  <a:lnTo>
                    <a:pt x="274" y="1613"/>
                  </a:lnTo>
                  <a:lnTo>
                    <a:pt x="308" y="1558"/>
                  </a:lnTo>
                  <a:lnTo>
                    <a:pt x="342" y="1505"/>
                  </a:lnTo>
                  <a:lnTo>
                    <a:pt x="376" y="1452"/>
                  </a:lnTo>
                  <a:lnTo>
                    <a:pt x="412" y="1401"/>
                  </a:lnTo>
                  <a:lnTo>
                    <a:pt x="449" y="1350"/>
                  </a:lnTo>
                  <a:lnTo>
                    <a:pt x="488" y="1301"/>
                  </a:lnTo>
                  <a:lnTo>
                    <a:pt x="526" y="1253"/>
                  </a:lnTo>
                  <a:lnTo>
                    <a:pt x="566" y="1206"/>
                  </a:lnTo>
                  <a:lnTo>
                    <a:pt x="607" y="1161"/>
                  </a:lnTo>
                  <a:lnTo>
                    <a:pt x="647" y="1117"/>
                  </a:lnTo>
                  <a:lnTo>
                    <a:pt x="689" y="1075"/>
                  </a:lnTo>
                  <a:lnTo>
                    <a:pt x="730" y="1034"/>
                  </a:lnTo>
                  <a:lnTo>
                    <a:pt x="771" y="995"/>
                  </a:lnTo>
                  <a:lnTo>
                    <a:pt x="814" y="959"/>
                  </a:lnTo>
                  <a:lnTo>
                    <a:pt x="856" y="923"/>
                  </a:lnTo>
                  <a:lnTo>
                    <a:pt x="899" y="890"/>
                  </a:lnTo>
                  <a:lnTo>
                    <a:pt x="940" y="860"/>
                  </a:lnTo>
                  <a:lnTo>
                    <a:pt x="983" y="831"/>
                  </a:lnTo>
                  <a:lnTo>
                    <a:pt x="1024" y="805"/>
                  </a:lnTo>
                  <a:lnTo>
                    <a:pt x="1066" y="781"/>
                  </a:lnTo>
                  <a:lnTo>
                    <a:pt x="1106" y="761"/>
                  </a:lnTo>
                  <a:lnTo>
                    <a:pt x="1067" y="733"/>
                  </a:lnTo>
                  <a:lnTo>
                    <a:pt x="1028" y="703"/>
                  </a:lnTo>
                  <a:lnTo>
                    <a:pt x="992" y="669"/>
                  </a:lnTo>
                  <a:lnTo>
                    <a:pt x="958" y="634"/>
                  </a:lnTo>
                  <a:lnTo>
                    <a:pt x="925" y="597"/>
                  </a:lnTo>
                  <a:lnTo>
                    <a:pt x="894" y="559"/>
                  </a:lnTo>
                  <a:lnTo>
                    <a:pt x="866" y="519"/>
                  </a:lnTo>
                  <a:lnTo>
                    <a:pt x="839" y="479"/>
                  </a:lnTo>
                  <a:lnTo>
                    <a:pt x="815" y="437"/>
                  </a:lnTo>
                  <a:lnTo>
                    <a:pt x="793" y="397"/>
                  </a:lnTo>
                  <a:lnTo>
                    <a:pt x="774" y="357"/>
                  </a:lnTo>
                  <a:lnTo>
                    <a:pt x="757" y="316"/>
                  </a:lnTo>
                  <a:lnTo>
                    <a:pt x="744" y="278"/>
                  </a:lnTo>
                  <a:lnTo>
                    <a:pt x="733" y="239"/>
                  </a:lnTo>
                  <a:lnTo>
                    <a:pt x="725" y="204"/>
                  </a:lnTo>
                  <a:lnTo>
                    <a:pt x="721" y="170"/>
                  </a:lnTo>
                  <a:lnTo>
                    <a:pt x="720" y="139"/>
                  </a:lnTo>
                  <a:lnTo>
                    <a:pt x="722" y="110"/>
                  </a:lnTo>
                  <a:lnTo>
                    <a:pt x="727" y="84"/>
                  </a:lnTo>
                  <a:lnTo>
                    <a:pt x="736" y="62"/>
                  </a:lnTo>
                  <a:lnTo>
                    <a:pt x="750" y="44"/>
                  </a:lnTo>
                  <a:lnTo>
                    <a:pt x="770" y="24"/>
                  </a:lnTo>
                  <a:lnTo>
                    <a:pt x="793" y="11"/>
                  </a:lnTo>
                  <a:lnTo>
                    <a:pt x="818" y="3"/>
                  </a:lnTo>
                  <a:lnTo>
                    <a:pt x="8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E73E3552-CA50-4B22-8713-02E912D32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8" y="3802"/>
              <a:ext cx="0" cy="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" panose="0200050302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83" name="object 57">
            <a:extLst>
              <a:ext uri="{FF2B5EF4-FFF2-40B4-BE49-F238E27FC236}">
                <a16:creationId xmlns:a16="http://schemas.microsoft.com/office/drawing/2014/main" id="{183838AC-2D71-4137-8151-C9EC7DFBE395}"/>
              </a:ext>
            </a:extLst>
          </p:cNvPr>
          <p:cNvSpPr txBox="1"/>
          <p:nvPr/>
        </p:nvSpPr>
        <p:spPr>
          <a:xfrm>
            <a:off x="6773461" y="1238881"/>
            <a:ext cx="71755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Buildings and structures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object 58">
            <a:extLst>
              <a:ext uri="{FF2B5EF4-FFF2-40B4-BE49-F238E27FC236}">
                <a16:creationId xmlns:a16="http://schemas.microsoft.com/office/drawing/2014/main" id="{E9C7CFC9-4173-4988-AFCD-2E8ED751FC1D}"/>
              </a:ext>
            </a:extLst>
          </p:cNvPr>
          <p:cNvSpPr txBox="1"/>
          <p:nvPr/>
        </p:nvSpPr>
        <p:spPr>
          <a:xfrm>
            <a:off x="6761994" y="1608352"/>
            <a:ext cx="71755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Equipment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object 59">
            <a:extLst>
              <a:ext uri="{FF2B5EF4-FFF2-40B4-BE49-F238E27FC236}">
                <a16:creationId xmlns:a16="http://schemas.microsoft.com/office/drawing/2014/main" id="{B060E5B8-E220-45D2-94FC-0C13C52B10B6}"/>
              </a:ext>
            </a:extLst>
          </p:cNvPr>
          <p:cNvSpPr txBox="1"/>
          <p:nvPr/>
        </p:nvSpPr>
        <p:spPr>
          <a:xfrm>
            <a:off x="6793390" y="2264304"/>
            <a:ext cx="64389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Working capital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object 51">
            <a:extLst>
              <a:ext uri="{FF2B5EF4-FFF2-40B4-BE49-F238E27FC236}">
                <a16:creationId xmlns:a16="http://schemas.microsoft.com/office/drawing/2014/main" id="{37B717F3-0FBF-436C-9290-5F44E0852375}"/>
              </a:ext>
            </a:extLst>
          </p:cNvPr>
          <p:cNvSpPr/>
          <p:nvPr/>
        </p:nvSpPr>
        <p:spPr>
          <a:xfrm>
            <a:off x="6362973" y="1265742"/>
            <a:ext cx="269747" cy="242936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1" y="0"/>
                </a:moveTo>
                <a:lnTo>
                  <a:pt x="134668" y="6529"/>
                </a:lnTo>
                <a:lnTo>
                  <a:pt x="90757" y="24976"/>
                </a:lnTo>
                <a:lnTo>
                  <a:pt x="53620" y="53625"/>
                </a:lnTo>
                <a:lnTo>
                  <a:pt x="24973" y="90762"/>
                </a:lnTo>
                <a:lnTo>
                  <a:pt x="6529" y="134672"/>
                </a:lnTo>
                <a:lnTo>
                  <a:pt x="0" y="183641"/>
                </a:lnTo>
                <a:lnTo>
                  <a:pt x="6529" y="232346"/>
                </a:lnTo>
                <a:lnTo>
                  <a:pt x="24973" y="276182"/>
                </a:lnTo>
                <a:lnTo>
                  <a:pt x="53620" y="313372"/>
                </a:lnTo>
                <a:lnTo>
                  <a:pt x="90757" y="342137"/>
                </a:lnTo>
                <a:lnTo>
                  <a:pt x="134668" y="360701"/>
                </a:lnTo>
                <a:lnTo>
                  <a:pt x="183641" y="367283"/>
                </a:lnTo>
                <a:lnTo>
                  <a:pt x="232364" y="360701"/>
                </a:lnTo>
                <a:lnTo>
                  <a:pt x="276205" y="342137"/>
                </a:lnTo>
                <a:lnTo>
                  <a:pt x="313391" y="313372"/>
                </a:lnTo>
                <a:lnTo>
                  <a:pt x="342149" y="276182"/>
                </a:lnTo>
                <a:lnTo>
                  <a:pt x="345786" y="267588"/>
                </a:lnTo>
                <a:lnTo>
                  <a:pt x="87515" y="267588"/>
                </a:lnTo>
                <a:lnTo>
                  <a:pt x="83934" y="264032"/>
                </a:lnTo>
                <a:lnTo>
                  <a:pt x="83934" y="255396"/>
                </a:lnTo>
                <a:lnTo>
                  <a:pt x="87515" y="252475"/>
                </a:lnTo>
                <a:lnTo>
                  <a:pt x="221665" y="252475"/>
                </a:lnTo>
                <a:lnTo>
                  <a:pt x="221665" y="221614"/>
                </a:lnTo>
                <a:lnTo>
                  <a:pt x="71729" y="221614"/>
                </a:lnTo>
                <a:lnTo>
                  <a:pt x="68859" y="218058"/>
                </a:lnTo>
                <a:lnTo>
                  <a:pt x="68859" y="171449"/>
                </a:lnTo>
                <a:lnTo>
                  <a:pt x="71729" y="167893"/>
                </a:lnTo>
                <a:lnTo>
                  <a:pt x="98996" y="167893"/>
                </a:lnTo>
                <a:lnTo>
                  <a:pt x="98996" y="137667"/>
                </a:lnTo>
                <a:lnTo>
                  <a:pt x="72453" y="137667"/>
                </a:lnTo>
                <a:lnTo>
                  <a:pt x="69583" y="134873"/>
                </a:lnTo>
                <a:lnTo>
                  <a:pt x="68859" y="131317"/>
                </a:lnTo>
                <a:lnTo>
                  <a:pt x="68148" y="126999"/>
                </a:lnTo>
                <a:lnTo>
                  <a:pt x="70294" y="123443"/>
                </a:lnTo>
                <a:lnTo>
                  <a:pt x="73888" y="122681"/>
                </a:lnTo>
                <a:lnTo>
                  <a:pt x="242468" y="68833"/>
                </a:lnTo>
                <a:lnTo>
                  <a:pt x="245338" y="68198"/>
                </a:lnTo>
                <a:lnTo>
                  <a:pt x="324676" y="68198"/>
                </a:lnTo>
                <a:lnTo>
                  <a:pt x="313391" y="53625"/>
                </a:lnTo>
                <a:lnTo>
                  <a:pt x="276205" y="24976"/>
                </a:lnTo>
                <a:lnTo>
                  <a:pt x="232364" y="6529"/>
                </a:lnTo>
                <a:lnTo>
                  <a:pt x="183641" y="0"/>
                </a:lnTo>
                <a:close/>
              </a:path>
              <a:path w="367665" h="367665">
                <a:moveTo>
                  <a:pt x="324676" y="68198"/>
                </a:moveTo>
                <a:lnTo>
                  <a:pt x="245338" y="68198"/>
                </a:lnTo>
                <a:lnTo>
                  <a:pt x="248208" y="68833"/>
                </a:lnTo>
                <a:lnTo>
                  <a:pt x="250355" y="70992"/>
                </a:lnTo>
                <a:lnTo>
                  <a:pt x="296265" y="124840"/>
                </a:lnTo>
                <a:lnTo>
                  <a:pt x="298411" y="126999"/>
                </a:lnTo>
                <a:lnTo>
                  <a:pt x="298411" y="130555"/>
                </a:lnTo>
                <a:lnTo>
                  <a:pt x="297700" y="132714"/>
                </a:lnTo>
                <a:lnTo>
                  <a:pt x="296265" y="135635"/>
                </a:lnTo>
                <a:lnTo>
                  <a:pt x="293395" y="137667"/>
                </a:lnTo>
                <a:lnTo>
                  <a:pt x="275463" y="137667"/>
                </a:lnTo>
                <a:lnTo>
                  <a:pt x="275463" y="252475"/>
                </a:lnTo>
                <a:lnTo>
                  <a:pt x="279768" y="252475"/>
                </a:lnTo>
                <a:lnTo>
                  <a:pt x="282638" y="255396"/>
                </a:lnTo>
                <a:lnTo>
                  <a:pt x="282638" y="264032"/>
                </a:lnTo>
                <a:lnTo>
                  <a:pt x="279768" y="267588"/>
                </a:lnTo>
                <a:lnTo>
                  <a:pt x="345786" y="267588"/>
                </a:lnTo>
                <a:lnTo>
                  <a:pt x="360704" y="232346"/>
                </a:lnTo>
                <a:lnTo>
                  <a:pt x="367284" y="183641"/>
                </a:lnTo>
                <a:lnTo>
                  <a:pt x="360834" y="135635"/>
                </a:lnTo>
                <a:lnTo>
                  <a:pt x="360731" y="134873"/>
                </a:lnTo>
                <a:lnTo>
                  <a:pt x="360704" y="134672"/>
                </a:lnTo>
                <a:lnTo>
                  <a:pt x="342149" y="90762"/>
                </a:lnTo>
                <a:lnTo>
                  <a:pt x="324676" y="68198"/>
                </a:lnTo>
                <a:close/>
              </a:path>
              <a:path w="367665" h="367665">
                <a:moveTo>
                  <a:pt x="259676" y="219455"/>
                </a:moveTo>
                <a:lnTo>
                  <a:pt x="236727" y="247522"/>
                </a:lnTo>
                <a:lnTo>
                  <a:pt x="236727" y="252475"/>
                </a:lnTo>
                <a:lnTo>
                  <a:pt x="259676" y="252475"/>
                </a:lnTo>
                <a:lnTo>
                  <a:pt x="259676" y="219455"/>
                </a:lnTo>
                <a:close/>
              </a:path>
              <a:path w="367665" h="367665">
                <a:moveTo>
                  <a:pt x="259676" y="166369"/>
                </a:moveTo>
                <a:lnTo>
                  <a:pt x="236727" y="193674"/>
                </a:lnTo>
                <a:lnTo>
                  <a:pt x="236727" y="223773"/>
                </a:lnTo>
                <a:lnTo>
                  <a:pt x="259676" y="195833"/>
                </a:lnTo>
                <a:lnTo>
                  <a:pt x="259676" y="166369"/>
                </a:lnTo>
                <a:close/>
              </a:path>
              <a:path w="367665" h="367665">
                <a:moveTo>
                  <a:pt x="221665" y="137667"/>
                </a:moveTo>
                <a:lnTo>
                  <a:pt x="114769" y="137667"/>
                </a:lnTo>
                <a:lnTo>
                  <a:pt x="114769" y="167893"/>
                </a:lnTo>
                <a:lnTo>
                  <a:pt x="142036" y="167893"/>
                </a:lnTo>
                <a:lnTo>
                  <a:pt x="144907" y="171449"/>
                </a:lnTo>
                <a:lnTo>
                  <a:pt x="144907" y="218058"/>
                </a:lnTo>
                <a:lnTo>
                  <a:pt x="142036" y="221614"/>
                </a:lnTo>
                <a:lnTo>
                  <a:pt x="221665" y="221614"/>
                </a:lnTo>
                <a:lnTo>
                  <a:pt x="221665" y="137667"/>
                </a:lnTo>
                <a:close/>
              </a:path>
              <a:path w="367665" h="367665">
                <a:moveTo>
                  <a:pt x="129844" y="183641"/>
                </a:moveTo>
                <a:lnTo>
                  <a:pt x="83934" y="183641"/>
                </a:lnTo>
                <a:lnTo>
                  <a:pt x="83934" y="206628"/>
                </a:lnTo>
                <a:lnTo>
                  <a:pt x="129844" y="206628"/>
                </a:lnTo>
                <a:lnTo>
                  <a:pt x="129844" y="183641"/>
                </a:lnTo>
                <a:close/>
              </a:path>
              <a:path w="367665" h="367665">
                <a:moveTo>
                  <a:pt x="259676" y="137667"/>
                </a:moveTo>
                <a:lnTo>
                  <a:pt x="236727" y="137667"/>
                </a:lnTo>
                <a:lnTo>
                  <a:pt x="236727" y="170052"/>
                </a:lnTo>
                <a:lnTo>
                  <a:pt x="259676" y="141985"/>
                </a:lnTo>
                <a:lnTo>
                  <a:pt x="259676" y="137667"/>
                </a:lnTo>
                <a:close/>
              </a:path>
              <a:path w="367665" h="367665">
                <a:moveTo>
                  <a:pt x="236727" y="86740"/>
                </a:moveTo>
                <a:lnTo>
                  <a:pt x="125539" y="121919"/>
                </a:lnTo>
                <a:lnTo>
                  <a:pt x="236727" y="121919"/>
                </a:lnTo>
                <a:lnTo>
                  <a:pt x="236727" y="86740"/>
                </a:lnTo>
                <a:close/>
              </a:path>
              <a:path w="367665" h="367665">
                <a:moveTo>
                  <a:pt x="252501" y="96900"/>
                </a:moveTo>
                <a:lnTo>
                  <a:pt x="252501" y="121919"/>
                </a:lnTo>
                <a:lnTo>
                  <a:pt x="274027" y="121919"/>
                </a:lnTo>
                <a:lnTo>
                  <a:pt x="252501" y="96900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" name="object 52">
            <a:extLst>
              <a:ext uri="{FF2B5EF4-FFF2-40B4-BE49-F238E27FC236}">
                <a16:creationId xmlns:a16="http://schemas.microsoft.com/office/drawing/2014/main" id="{979AC0AB-3F81-4471-A144-C136D370DFA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6375808" y="1558157"/>
            <a:ext cx="269455" cy="281178"/>
          </a:xfrm>
          <a:prstGeom prst="rect">
            <a:avLst/>
          </a:prstGeom>
        </p:spPr>
      </p:pic>
      <p:sp>
        <p:nvSpPr>
          <p:cNvPr id="91" name="object 55">
            <a:extLst>
              <a:ext uri="{FF2B5EF4-FFF2-40B4-BE49-F238E27FC236}">
                <a16:creationId xmlns:a16="http://schemas.microsoft.com/office/drawing/2014/main" id="{0D469C2C-07DD-4DAF-A339-9083C94DB76F}"/>
              </a:ext>
            </a:extLst>
          </p:cNvPr>
          <p:cNvSpPr/>
          <p:nvPr/>
        </p:nvSpPr>
        <p:spPr>
          <a:xfrm>
            <a:off x="6358251" y="2256101"/>
            <a:ext cx="302437" cy="303149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166" y="0"/>
                </a:moveTo>
                <a:lnTo>
                  <a:pt x="135788" y="6559"/>
                </a:lnTo>
                <a:lnTo>
                  <a:pt x="91513" y="25089"/>
                </a:lnTo>
                <a:lnTo>
                  <a:pt x="54068" y="53863"/>
                </a:lnTo>
                <a:lnTo>
                  <a:pt x="25182" y="91157"/>
                </a:lnTo>
                <a:lnTo>
                  <a:pt x="6583" y="135246"/>
                </a:lnTo>
                <a:lnTo>
                  <a:pt x="0" y="184403"/>
                </a:lnTo>
                <a:lnTo>
                  <a:pt x="6583" y="233328"/>
                </a:lnTo>
                <a:lnTo>
                  <a:pt x="25182" y="277351"/>
                </a:lnTo>
                <a:lnTo>
                  <a:pt x="54068" y="314691"/>
                </a:lnTo>
                <a:lnTo>
                  <a:pt x="91513" y="343568"/>
                </a:lnTo>
                <a:lnTo>
                  <a:pt x="135788" y="362201"/>
                </a:lnTo>
                <a:lnTo>
                  <a:pt x="185166" y="368807"/>
                </a:lnTo>
                <a:lnTo>
                  <a:pt x="234292" y="362201"/>
                </a:lnTo>
                <a:lnTo>
                  <a:pt x="278496" y="343568"/>
                </a:lnTo>
                <a:lnTo>
                  <a:pt x="315991" y="314691"/>
                </a:lnTo>
                <a:lnTo>
                  <a:pt x="327667" y="299656"/>
                </a:lnTo>
                <a:lnTo>
                  <a:pt x="162013" y="299656"/>
                </a:lnTo>
                <a:lnTo>
                  <a:pt x="160578" y="298932"/>
                </a:lnTo>
                <a:lnTo>
                  <a:pt x="158407" y="297497"/>
                </a:lnTo>
                <a:lnTo>
                  <a:pt x="68719" y="207390"/>
                </a:lnTo>
                <a:lnTo>
                  <a:pt x="68719" y="202437"/>
                </a:lnTo>
                <a:lnTo>
                  <a:pt x="71602" y="199516"/>
                </a:lnTo>
                <a:lnTo>
                  <a:pt x="193840" y="77850"/>
                </a:lnTo>
                <a:lnTo>
                  <a:pt x="195287" y="75691"/>
                </a:lnTo>
                <a:lnTo>
                  <a:pt x="197459" y="74929"/>
                </a:lnTo>
                <a:lnTo>
                  <a:pt x="332371" y="74929"/>
                </a:lnTo>
                <a:lnTo>
                  <a:pt x="315991" y="53863"/>
                </a:lnTo>
                <a:lnTo>
                  <a:pt x="278496" y="25089"/>
                </a:lnTo>
                <a:lnTo>
                  <a:pt x="234292" y="6559"/>
                </a:lnTo>
                <a:lnTo>
                  <a:pt x="185166" y="0"/>
                </a:lnTo>
                <a:close/>
              </a:path>
              <a:path w="370840" h="368934">
                <a:moveTo>
                  <a:pt x="332371" y="74929"/>
                </a:moveTo>
                <a:lnTo>
                  <a:pt x="200355" y="74929"/>
                </a:lnTo>
                <a:lnTo>
                  <a:pt x="279920" y="82803"/>
                </a:lnTo>
                <a:lnTo>
                  <a:pt x="283540" y="82803"/>
                </a:lnTo>
                <a:lnTo>
                  <a:pt x="286423" y="85724"/>
                </a:lnTo>
                <a:lnTo>
                  <a:pt x="287147" y="89280"/>
                </a:lnTo>
                <a:lnTo>
                  <a:pt x="298005" y="164972"/>
                </a:lnTo>
                <a:lnTo>
                  <a:pt x="298729" y="167131"/>
                </a:lnTo>
                <a:lnTo>
                  <a:pt x="297281" y="170052"/>
                </a:lnTo>
                <a:lnTo>
                  <a:pt x="295833" y="171449"/>
                </a:lnTo>
                <a:lnTo>
                  <a:pt x="169976" y="297497"/>
                </a:lnTo>
                <a:lnTo>
                  <a:pt x="167805" y="298932"/>
                </a:lnTo>
                <a:lnTo>
                  <a:pt x="166357" y="299656"/>
                </a:lnTo>
                <a:lnTo>
                  <a:pt x="327667" y="299656"/>
                </a:lnTo>
                <a:lnTo>
                  <a:pt x="344988" y="277351"/>
                </a:lnTo>
                <a:lnTo>
                  <a:pt x="363698" y="233328"/>
                </a:lnTo>
                <a:lnTo>
                  <a:pt x="370332" y="184403"/>
                </a:lnTo>
                <a:lnTo>
                  <a:pt x="363698" y="135246"/>
                </a:lnTo>
                <a:lnTo>
                  <a:pt x="344988" y="91157"/>
                </a:lnTo>
                <a:lnTo>
                  <a:pt x="332371" y="74929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60">
            <a:extLst>
              <a:ext uri="{FF2B5EF4-FFF2-40B4-BE49-F238E27FC236}">
                <a16:creationId xmlns:a16="http://schemas.microsoft.com/office/drawing/2014/main" id="{E4D9C40B-2B2F-4DD1-9B72-743F3D6AEFDE}"/>
              </a:ext>
            </a:extLst>
          </p:cNvPr>
          <p:cNvSpPr txBox="1"/>
          <p:nvPr/>
        </p:nvSpPr>
        <p:spPr>
          <a:xfrm>
            <a:off x="8070181" y="1254270"/>
            <a:ext cx="93015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6,7 </a:t>
            </a:r>
            <a:r>
              <a:rPr kumimoji="0" sz="14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million</a:t>
            </a:r>
            <a:endParaRPr kumimoji="0" sz="14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object 66">
            <a:extLst>
              <a:ext uri="{FF2B5EF4-FFF2-40B4-BE49-F238E27FC236}">
                <a16:creationId xmlns:a16="http://schemas.microsoft.com/office/drawing/2014/main" id="{3324E5E5-2E10-4056-B4AE-5B42CD094A8D}"/>
              </a:ext>
            </a:extLst>
          </p:cNvPr>
          <p:cNvSpPr txBox="1"/>
          <p:nvPr/>
        </p:nvSpPr>
        <p:spPr>
          <a:xfrm>
            <a:off x="8069764" y="1578956"/>
            <a:ext cx="105211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13,0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million</a:t>
            </a:r>
          </a:p>
        </p:txBody>
      </p:sp>
      <p:sp>
        <p:nvSpPr>
          <p:cNvPr id="103" name="object 67">
            <a:extLst>
              <a:ext uri="{FF2B5EF4-FFF2-40B4-BE49-F238E27FC236}">
                <a16:creationId xmlns:a16="http://schemas.microsoft.com/office/drawing/2014/main" id="{D1DA2079-FA3A-4CCA-B6E0-1E240B48FA7A}"/>
              </a:ext>
            </a:extLst>
          </p:cNvPr>
          <p:cNvSpPr txBox="1"/>
          <p:nvPr/>
        </p:nvSpPr>
        <p:spPr>
          <a:xfrm>
            <a:off x="8084610" y="2304676"/>
            <a:ext cx="10276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fontAlgn="auto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6,35 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</a:p>
        </p:txBody>
      </p:sp>
      <p:sp>
        <p:nvSpPr>
          <p:cNvPr id="108" name="object 61">
            <a:extLst>
              <a:ext uri="{FF2B5EF4-FFF2-40B4-BE49-F238E27FC236}">
                <a16:creationId xmlns:a16="http://schemas.microsoft.com/office/drawing/2014/main" id="{1B88B62D-36E2-4E73-BBD7-41AFB9CD4D6B}"/>
              </a:ext>
            </a:extLst>
          </p:cNvPr>
          <p:cNvSpPr/>
          <p:nvPr/>
        </p:nvSpPr>
        <p:spPr>
          <a:xfrm>
            <a:off x="7497361" y="1183544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object 63">
            <a:extLst>
              <a:ext uri="{FF2B5EF4-FFF2-40B4-BE49-F238E27FC236}">
                <a16:creationId xmlns:a16="http://schemas.microsoft.com/office/drawing/2014/main" id="{3DB8E4E0-9D48-4A6F-8DD4-8F7A7E98F6B9}"/>
              </a:ext>
            </a:extLst>
          </p:cNvPr>
          <p:cNvSpPr txBox="1"/>
          <p:nvPr/>
        </p:nvSpPr>
        <p:spPr>
          <a:xfrm>
            <a:off x="7547461" y="1234000"/>
            <a:ext cx="40039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24,</a:t>
            </a:r>
            <a:r>
              <a:rPr kumimoji="0" lang="en-US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8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object 64">
            <a:extLst>
              <a:ext uri="{FF2B5EF4-FFF2-40B4-BE49-F238E27FC236}">
                <a16:creationId xmlns:a16="http://schemas.microsoft.com/office/drawing/2014/main" id="{7E2E8E36-F74D-460C-9FC9-9C2F6F9F7A26}"/>
              </a:ext>
            </a:extLst>
          </p:cNvPr>
          <p:cNvSpPr txBox="1"/>
          <p:nvPr/>
        </p:nvSpPr>
        <p:spPr>
          <a:xfrm>
            <a:off x="7546641" y="1574213"/>
            <a:ext cx="43849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48,</a:t>
            </a:r>
            <a:r>
              <a:rPr lang="en-US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4" name="object 65">
            <a:extLst>
              <a:ext uri="{FF2B5EF4-FFF2-40B4-BE49-F238E27FC236}">
                <a16:creationId xmlns:a16="http://schemas.microsoft.com/office/drawing/2014/main" id="{C7AAB253-9D2B-4520-A8BC-E36FB05C7476}"/>
              </a:ext>
            </a:extLst>
          </p:cNvPr>
          <p:cNvSpPr txBox="1"/>
          <p:nvPr/>
        </p:nvSpPr>
        <p:spPr>
          <a:xfrm>
            <a:off x="1749932" y="8408289"/>
            <a:ext cx="241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rgbClr val="85BB24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6%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object 71">
            <a:extLst>
              <a:ext uri="{FF2B5EF4-FFF2-40B4-BE49-F238E27FC236}">
                <a16:creationId xmlns:a16="http://schemas.microsoft.com/office/drawing/2014/main" id="{44793C1F-D235-4FEA-BABC-39A813FAA3F4}"/>
              </a:ext>
            </a:extLst>
          </p:cNvPr>
          <p:cNvSpPr txBox="1"/>
          <p:nvPr/>
        </p:nvSpPr>
        <p:spPr>
          <a:xfrm>
            <a:off x="7557282" y="2311427"/>
            <a:ext cx="44965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23,5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118" name="object 3">
            <a:extLst>
              <a:ext uri="{FF2B5EF4-FFF2-40B4-BE49-F238E27FC236}">
                <a16:creationId xmlns:a16="http://schemas.microsoft.com/office/drawing/2014/main" id="{7F3DB89C-8172-45BC-8427-B226ABFF11AD}"/>
              </a:ext>
            </a:extLst>
          </p:cNvPr>
          <p:cNvSpPr txBox="1"/>
          <p:nvPr/>
        </p:nvSpPr>
        <p:spPr>
          <a:xfrm>
            <a:off x="10203733" y="2661177"/>
            <a:ext cx="1763336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 indicators </a:t>
            </a:r>
            <a:r>
              <a:rPr kumimoji="0" lang="en-US" sz="12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BFAFE02-EFC6-49F5-AF0A-0A7F1A98B6D4}"/>
              </a:ext>
            </a:extLst>
          </p:cNvPr>
          <p:cNvSpPr txBox="1"/>
          <p:nvPr/>
        </p:nvSpPr>
        <p:spPr>
          <a:xfrm>
            <a:off x="10522082" y="3059371"/>
            <a:ext cx="1718535" cy="152157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NPV, US$ million</a:t>
            </a: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–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 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9,5</a:t>
            </a:r>
            <a:endParaRPr lang="en-US" sz="1200" i="1" kern="0" dirty="0">
              <a:solidFill>
                <a:sysClr val="windowText" lastClr="000000"/>
              </a:solidFill>
              <a:latin typeface="Calibri Light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IRR, %   – </a:t>
            </a:r>
            <a:r>
              <a:rPr lang="en-US" sz="1100" i="1" kern="0" noProof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30,1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EBITDA, %   –55,6 </a:t>
            </a: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%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n-ea"/>
                <a:cs typeface="Calibri Light"/>
              </a:rPr>
              <a:t>DPP, years - </a:t>
            </a:r>
            <a:r>
              <a:rPr lang="en-US" sz="11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3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5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object 12">
            <a:extLst>
              <a:ext uri="{FF2B5EF4-FFF2-40B4-BE49-F238E27FC236}">
                <a16:creationId xmlns:a16="http://schemas.microsoft.com/office/drawing/2014/main" id="{9D0DF887-A79E-47DC-98FB-A54A4C7709D8}"/>
              </a:ext>
            </a:extLst>
          </p:cNvPr>
          <p:cNvSpPr txBox="1"/>
          <p:nvPr/>
        </p:nvSpPr>
        <p:spPr>
          <a:xfrm>
            <a:off x="3381322" y="754170"/>
            <a:ext cx="2826772" cy="391774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</a:p>
          <a:p>
            <a:pPr marL="12700" marR="3810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Agro-Industrial Complex and Food Industry</a:t>
            </a:r>
            <a:endParaRPr kumimoji="0" lang="ru-RU" sz="1100" b="0" i="0" u="none" strike="noStrike" kern="0" cap="none" spc="-1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5F7CA23-E094-4345-8AD9-1DDD5074FF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6" y="-10459"/>
            <a:ext cx="1676400" cy="796248"/>
          </a:xfrm>
          <a:prstGeom prst="rect">
            <a:avLst/>
          </a:prstGeom>
        </p:spPr>
      </p:pic>
      <p:sp>
        <p:nvSpPr>
          <p:cNvPr id="94" name="object 14">
            <a:extLst>
              <a:ext uri="{FF2B5EF4-FFF2-40B4-BE49-F238E27FC236}">
                <a16:creationId xmlns:a16="http://schemas.microsoft.com/office/drawing/2014/main" id="{7B46E957-4C26-42B4-8DA3-9D55C1ADADC4}"/>
              </a:ext>
            </a:extLst>
          </p:cNvPr>
          <p:cNvSpPr txBox="1"/>
          <p:nvPr/>
        </p:nvSpPr>
        <p:spPr>
          <a:xfrm>
            <a:off x="133418" y="4052328"/>
            <a:ext cx="6083291" cy="129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market volume for organic food is projected to reach USD</a:t>
            </a:r>
            <a:r>
              <a:rPr kumimoji="0" lang="ru-RU" sz="11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587 </a:t>
            </a:r>
            <a:r>
              <a:rPr kumimoji="0" lang="en-US" sz="11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billion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 2033, reflecting an average annual growth rate of approximately </a:t>
            </a:r>
            <a:r>
              <a:rPr lang="en-US" sz="11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%. North America is expected to dominate revenue generation, accounting for around 49.8%, driven by increasing public awareness and strong demand for organic products.</a:t>
            </a:r>
          </a:p>
          <a:p>
            <a:pPr marL="12700" marR="7620" lvl="0" algn="just">
              <a:lnSpc>
                <a:spcPts val="1160"/>
              </a:lnSpc>
              <a:spcBef>
                <a:spcPts val="195"/>
              </a:spcBef>
              <a:tabLst>
                <a:tab pos="184785" algn="l"/>
              </a:tabLst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Investments in this </a:t>
            </a:r>
            <a:r>
              <a:rPr kumimoji="0" lang="en-US" sz="11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sector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In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2025, the United States invested over USD 300 million—including funds from the American Rescue Plan—into a new initiative aimed at transitioning to organic production. The objective is to create new markets and income streams for farmers and producers.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6" name="object 6">
            <a:extLst>
              <a:ext uri="{FF2B5EF4-FFF2-40B4-BE49-F238E27FC236}">
                <a16:creationId xmlns:a16="http://schemas.microsoft.com/office/drawing/2014/main" id="{5AC46818-164D-47D7-81EB-5DD18AFFDB86}"/>
              </a:ext>
            </a:extLst>
          </p:cNvPr>
          <p:cNvSpPr txBox="1"/>
          <p:nvPr/>
        </p:nvSpPr>
        <p:spPr>
          <a:xfrm>
            <a:off x="92828" y="3069741"/>
            <a:ext cx="6123882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Growing demand for organic products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consumers are increasingly interested in produce grown without the use of synthetic fertilizers, pesticides, or other additives.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domestic consumer market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rising consumption of organic products, along with increased public awareness and trust in organic goods.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n-US" sz="10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of export destinations</a:t>
            </a:r>
            <a:r>
              <a:rPr lang="en-US" sz="105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access to new and promising markets, such as the USA, EU, China, as well as countries in Asia and the Middle East.</a:t>
            </a:r>
          </a:p>
        </p:txBody>
      </p:sp>
      <p:sp>
        <p:nvSpPr>
          <p:cNvPr id="93" name="object 54">
            <a:extLst>
              <a:ext uri="{FF2B5EF4-FFF2-40B4-BE49-F238E27FC236}">
                <a16:creationId xmlns:a16="http://schemas.microsoft.com/office/drawing/2014/main" id="{C65DC382-59D9-48F6-8AFB-AD6F000027AA}"/>
              </a:ext>
            </a:extLst>
          </p:cNvPr>
          <p:cNvSpPr/>
          <p:nvPr/>
        </p:nvSpPr>
        <p:spPr>
          <a:xfrm>
            <a:off x="6343644" y="1881264"/>
            <a:ext cx="322275" cy="303149"/>
          </a:xfrm>
          <a:custGeom>
            <a:avLst/>
            <a:gdLst/>
            <a:ahLst/>
            <a:cxnLst/>
            <a:rect l="l" t="t" r="r" b="b"/>
            <a:pathLst>
              <a:path w="367665" h="367665">
                <a:moveTo>
                  <a:pt x="183642" y="0"/>
                </a:moveTo>
                <a:lnTo>
                  <a:pt x="134668" y="6529"/>
                </a:lnTo>
                <a:lnTo>
                  <a:pt x="90757" y="24973"/>
                </a:lnTo>
                <a:lnTo>
                  <a:pt x="53620" y="53620"/>
                </a:lnTo>
                <a:lnTo>
                  <a:pt x="24973" y="90757"/>
                </a:lnTo>
                <a:lnTo>
                  <a:pt x="6529" y="134668"/>
                </a:lnTo>
                <a:lnTo>
                  <a:pt x="0" y="183641"/>
                </a:lnTo>
                <a:lnTo>
                  <a:pt x="6529" y="232364"/>
                </a:lnTo>
                <a:lnTo>
                  <a:pt x="24973" y="276205"/>
                </a:lnTo>
                <a:lnTo>
                  <a:pt x="53620" y="313391"/>
                </a:lnTo>
                <a:lnTo>
                  <a:pt x="90757" y="342149"/>
                </a:lnTo>
                <a:lnTo>
                  <a:pt x="134668" y="360704"/>
                </a:lnTo>
                <a:lnTo>
                  <a:pt x="183642" y="367283"/>
                </a:lnTo>
                <a:lnTo>
                  <a:pt x="232364" y="360704"/>
                </a:lnTo>
                <a:lnTo>
                  <a:pt x="276205" y="342149"/>
                </a:lnTo>
                <a:lnTo>
                  <a:pt x="313391" y="313391"/>
                </a:lnTo>
                <a:lnTo>
                  <a:pt x="337174" y="282638"/>
                </a:lnTo>
                <a:lnTo>
                  <a:pt x="133426" y="282638"/>
                </a:lnTo>
                <a:lnTo>
                  <a:pt x="129844" y="279768"/>
                </a:lnTo>
                <a:lnTo>
                  <a:pt x="129844" y="240309"/>
                </a:lnTo>
                <a:lnTo>
                  <a:pt x="133426" y="236727"/>
                </a:lnTo>
                <a:lnTo>
                  <a:pt x="87515" y="236727"/>
                </a:lnTo>
                <a:lnTo>
                  <a:pt x="83934" y="233857"/>
                </a:lnTo>
                <a:lnTo>
                  <a:pt x="83934" y="194398"/>
                </a:lnTo>
                <a:lnTo>
                  <a:pt x="87515" y="190817"/>
                </a:lnTo>
                <a:lnTo>
                  <a:pt x="98996" y="190817"/>
                </a:lnTo>
                <a:lnTo>
                  <a:pt x="98996" y="144906"/>
                </a:lnTo>
                <a:lnTo>
                  <a:pt x="87515" y="144906"/>
                </a:lnTo>
                <a:lnTo>
                  <a:pt x="83934" y="142036"/>
                </a:lnTo>
                <a:lnTo>
                  <a:pt x="83934" y="102577"/>
                </a:lnTo>
                <a:lnTo>
                  <a:pt x="87515" y="98996"/>
                </a:lnTo>
                <a:lnTo>
                  <a:pt x="345630" y="98996"/>
                </a:lnTo>
                <a:lnTo>
                  <a:pt x="342149" y="90757"/>
                </a:lnTo>
                <a:lnTo>
                  <a:pt x="313391" y="53620"/>
                </a:lnTo>
                <a:lnTo>
                  <a:pt x="276205" y="24973"/>
                </a:lnTo>
                <a:lnTo>
                  <a:pt x="232364" y="6529"/>
                </a:lnTo>
                <a:lnTo>
                  <a:pt x="183642" y="0"/>
                </a:lnTo>
                <a:close/>
              </a:path>
              <a:path w="367665" h="367665">
                <a:moveTo>
                  <a:pt x="221665" y="267576"/>
                </a:moveTo>
                <a:lnTo>
                  <a:pt x="175755" y="267576"/>
                </a:lnTo>
                <a:lnTo>
                  <a:pt x="175755" y="279768"/>
                </a:lnTo>
                <a:lnTo>
                  <a:pt x="172161" y="282638"/>
                </a:lnTo>
                <a:lnTo>
                  <a:pt x="225247" y="282638"/>
                </a:lnTo>
                <a:lnTo>
                  <a:pt x="221665" y="279768"/>
                </a:lnTo>
                <a:lnTo>
                  <a:pt x="221665" y="267576"/>
                </a:lnTo>
                <a:close/>
              </a:path>
              <a:path w="367665" h="367665">
                <a:moveTo>
                  <a:pt x="345630" y="98996"/>
                </a:moveTo>
                <a:lnTo>
                  <a:pt x="218071" y="98996"/>
                </a:lnTo>
                <a:lnTo>
                  <a:pt x="221665" y="102577"/>
                </a:lnTo>
                <a:lnTo>
                  <a:pt x="221665" y="142036"/>
                </a:lnTo>
                <a:lnTo>
                  <a:pt x="218071" y="144906"/>
                </a:lnTo>
                <a:lnTo>
                  <a:pt x="263982" y="144906"/>
                </a:lnTo>
                <a:lnTo>
                  <a:pt x="267576" y="148488"/>
                </a:lnTo>
                <a:lnTo>
                  <a:pt x="267576" y="187947"/>
                </a:lnTo>
                <a:lnTo>
                  <a:pt x="263982" y="190817"/>
                </a:lnTo>
                <a:lnTo>
                  <a:pt x="252501" y="190817"/>
                </a:lnTo>
                <a:lnTo>
                  <a:pt x="252501" y="236727"/>
                </a:lnTo>
                <a:lnTo>
                  <a:pt x="263982" y="236727"/>
                </a:lnTo>
                <a:lnTo>
                  <a:pt x="267576" y="240309"/>
                </a:lnTo>
                <a:lnTo>
                  <a:pt x="267576" y="279768"/>
                </a:lnTo>
                <a:lnTo>
                  <a:pt x="263982" y="282638"/>
                </a:lnTo>
                <a:lnTo>
                  <a:pt x="337174" y="282638"/>
                </a:lnTo>
                <a:lnTo>
                  <a:pt x="342149" y="276205"/>
                </a:lnTo>
                <a:lnTo>
                  <a:pt x="360704" y="232364"/>
                </a:lnTo>
                <a:lnTo>
                  <a:pt x="367284" y="183641"/>
                </a:lnTo>
                <a:lnTo>
                  <a:pt x="360704" y="134668"/>
                </a:lnTo>
                <a:lnTo>
                  <a:pt x="345630" y="98996"/>
                </a:lnTo>
                <a:close/>
              </a:path>
              <a:path w="367665" h="367665">
                <a:moveTo>
                  <a:pt x="160680" y="252501"/>
                </a:moveTo>
                <a:lnTo>
                  <a:pt x="144907" y="252501"/>
                </a:lnTo>
                <a:lnTo>
                  <a:pt x="144907" y="267576"/>
                </a:lnTo>
                <a:lnTo>
                  <a:pt x="160680" y="267576"/>
                </a:lnTo>
                <a:lnTo>
                  <a:pt x="160680" y="252501"/>
                </a:lnTo>
                <a:close/>
              </a:path>
              <a:path w="367665" h="367665">
                <a:moveTo>
                  <a:pt x="252501" y="252501"/>
                </a:moveTo>
                <a:lnTo>
                  <a:pt x="236728" y="252501"/>
                </a:lnTo>
                <a:lnTo>
                  <a:pt x="236728" y="267576"/>
                </a:lnTo>
                <a:lnTo>
                  <a:pt x="252501" y="267576"/>
                </a:lnTo>
                <a:lnTo>
                  <a:pt x="252501" y="252501"/>
                </a:lnTo>
                <a:close/>
              </a:path>
              <a:path w="367665" h="367665">
                <a:moveTo>
                  <a:pt x="225247" y="236727"/>
                </a:moveTo>
                <a:lnTo>
                  <a:pt x="172161" y="236727"/>
                </a:lnTo>
                <a:lnTo>
                  <a:pt x="175755" y="240309"/>
                </a:lnTo>
                <a:lnTo>
                  <a:pt x="175755" y="252501"/>
                </a:lnTo>
                <a:lnTo>
                  <a:pt x="221665" y="252501"/>
                </a:lnTo>
                <a:lnTo>
                  <a:pt x="221665" y="240309"/>
                </a:lnTo>
                <a:lnTo>
                  <a:pt x="225247" y="236727"/>
                </a:lnTo>
                <a:close/>
              </a:path>
              <a:path w="367665" h="367665">
                <a:moveTo>
                  <a:pt x="144907" y="221665"/>
                </a:moveTo>
                <a:lnTo>
                  <a:pt x="129844" y="221665"/>
                </a:lnTo>
                <a:lnTo>
                  <a:pt x="129844" y="233857"/>
                </a:lnTo>
                <a:lnTo>
                  <a:pt x="126250" y="236727"/>
                </a:lnTo>
                <a:lnTo>
                  <a:pt x="144907" y="236727"/>
                </a:lnTo>
                <a:lnTo>
                  <a:pt x="144907" y="221665"/>
                </a:lnTo>
                <a:close/>
              </a:path>
              <a:path w="367665" h="367665">
                <a:moveTo>
                  <a:pt x="175755" y="221665"/>
                </a:moveTo>
                <a:lnTo>
                  <a:pt x="160680" y="221665"/>
                </a:lnTo>
                <a:lnTo>
                  <a:pt x="160680" y="236727"/>
                </a:lnTo>
                <a:lnTo>
                  <a:pt x="179336" y="236727"/>
                </a:lnTo>
                <a:lnTo>
                  <a:pt x="175755" y="233857"/>
                </a:lnTo>
                <a:lnTo>
                  <a:pt x="175755" y="221665"/>
                </a:lnTo>
                <a:close/>
              </a:path>
              <a:path w="367665" h="367665">
                <a:moveTo>
                  <a:pt x="236728" y="190817"/>
                </a:moveTo>
                <a:lnTo>
                  <a:pt x="218071" y="190817"/>
                </a:lnTo>
                <a:lnTo>
                  <a:pt x="221665" y="194398"/>
                </a:lnTo>
                <a:lnTo>
                  <a:pt x="221665" y="233857"/>
                </a:lnTo>
                <a:lnTo>
                  <a:pt x="218071" y="236727"/>
                </a:lnTo>
                <a:lnTo>
                  <a:pt x="236728" y="236727"/>
                </a:lnTo>
                <a:lnTo>
                  <a:pt x="236728" y="190817"/>
                </a:lnTo>
                <a:close/>
              </a:path>
              <a:path w="367665" h="367665">
                <a:moveTo>
                  <a:pt x="114769" y="206590"/>
                </a:moveTo>
                <a:lnTo>
                  <a:pt x="98996" y="206590"/>
                </a:lnTo>
                <a:lnTo>
                  <a:pt x="98996" y="221665"/>
                </a:lnTo>
                <a:lnTo>
                  <a:pt x="114769" y="221665"/>
                </a:lnTo>
                <a:lnTo>
                  <a:pt x="114769" y="206590"/>
                </a:lnTo>
                <a:close/>
              </a:path>
              <a:path w="367665" h="367665">
                <a:moveTo>
                  <a:pt x="206590" y="206590"/>
                </a:moveTo>
                <a:lnTo>
                  <a:pt x="190817" y="206590"/>
                </a:lnTo>
                <a:lnTo>
                  <a:pt x="190817" y="221665"/>
                </a:lnTo>
                <a:lnTo>
                  <a:pt x="206590" y="221665"/>
                </a:lnTo>
                <a:lnTo>
                  <a:pt x="206590" y="206590"/>
                </a:lnTo>
                <a:close/>
              </a:path>
              <a:path w="367665" h="367665">
                <a:moveTo>
                  <a:pt x="179336" y="190817"/>
                </a:moveTo>
                <a:lnTo>
                  <a:pt x="126250" y="190817"/>
                </a:lnTo>
                <a:lnTo>
                  <a:pt x="129844" y="194398"/>
                </a:lnTo>
                <a:lnTo>
                  <a:pt x="129844" y="206590"/>
                </a:lnTo>
                <a:lnTo>
                  <a:pt x="175755" y="206590"/>
                </a:lnTo>
                <a:lnTo>
                  <a:pt x="175755" y="194398"/>
                </a:lnTo>
                <a:lnTo>
                  <a:pt x="179336" y="190817"/>
                </a:lnTo>
                <a:close/>
              </a:path>
              <a:path w="367665" h="367665">
                <a:moveTo>
                  <a:pt x="190817" y="144906"/>
                </a:moveTo>
                <a:lnTo>
                  <a:pt x="114769" y="144906"/>
                </a:lnTo>
                <a:lnTo>
                  <a:pt x="114769" y="190817"/>
                </a:lnTo>
                <a:lnTo>
                  <a:pt x="190817" y="190817"/>
                </a:lnTo>
                <a:lnTo>
                  <a:pt x="190817" y="144906"/>
                </a:lnTo>
                <a:close/>
              </a:path>
              <a:path w="367665" h="367665">
                <a:moveTo>
                  <a:pt x="221665" y="175755"/>
                </a:moveTo>
                <a:lnTo>
                  <a:pt x="206590" y="175755"/>
                </a:lnTo>
                <a:lnTo>
                  <a:pt x="206590" y="190817"/>
                </a:lnTo>
                <a:lnTo>
                  <a:pt x="225247" y="190817"/>
                </a:lnTo>
                <a:lnTo>
                  <a:pt x="221665" y="187947"/>
                </a:lnTo>
                <a:lnTo>
                  <a:pt x="221665" y="175755"/>
                </a:lnTo>
                <a:close/>
              </a:path>
              <a:path w="367665" h="367665">
                <a:moveTo>
                  <a:pt x="252501" y="160680"/>
                </a:moveTo>
                <a:lnTo>
                  <a:pt x="236728" y="160680"/>
                </a:lnTo>
                <a:lnTo>
                  <a:pt x="236728" y="175755"/>
                </a:lnTo>
                <a:lnTo>
                  <a:pt x="252501" y="175755"/>
                </a:lnTo>
                <a:lnTo>
                  <a:pt x="252501" y="160680"/>
                </a:lnTo>
                <a:close/>
              </a:path>
              <a:path w="367665" h="367665">
                <a:moveTo>
                  <a:pt x="225247" y="144906"/>
                </a:moveTo>
                <a:lnTo>
                  <a:pt x="206590" y="144906"/>
                </a:lnTo>
                <a:lnTo>
                  <a:pt x="206590" y="160680"/>
                </a:lnTo>
                <a:lnTo>
                  <a:pt x="221665" y="160680"/>
                </a:lnTo>
                <a:lnTo>
                  <a:pt x="221665" y="148488"/>
                </a:lnTo>
                <a:lnTo>
                  <a:pt x="225247" y="144906"/>
                </a:lnTo>
                <a:close/>
              </a:path>
              <a:path w="367665" h="367665">
                <a:moveTo>
                  <a:pt x="175755" y="129844"/>
                </a:moveTo>
                <a:lnTo>
                  <a:pt x="129844" y="129844"/>
                </a:lnTo>
                <a:lnTo>
                  <a:pt x="129844" y="142036"/>
                </a:lnTo>
                <a:lnTo>
                  <a:pt x="126250" y="144906"/>
                </a:lnTo>
                <a:lnTo>
                  <a:pt x="179336" y="144906"/>
                </a:lnTo>
                <a:lnTo>
                  <a:pt x="175755" y="142036"/>
                </a:lnTo>
                <a:lnTo>
                  <a:pt x="175755" y="129844"/>
                </a:lnTo>
                <a:close/>
              </a:path>
              <a:path w="367665" h="367665">
                <a:moveTo>
                  <a:pt x="114769" y="114769"/>
                </a:moveTo>
                <a:lnTo>
                  <a:pt x="98996" y="114769"/>
                </a:lnTo>
                <a:lnTo>
                  <a:pt x="98996" y="129844"/>
                </a:lnTo>
                <a:lnTo>
                  <a:pt x="114769" y="129844"/>
                </a:lnTo>
                <a:lnTo>
                  <a:pt x="114769" y="114769"/>
                </a:lnTo>
                <a:close/>
              </a:path>
              <a:path w="367665" h="367665">
                <a:moveTo>
                  <a:pt x="206590" y="114769"/>
                </a:moveTo>
                <a:lnTo>
                  <a:pt x="190817" y="114769"/>
                </a:lnTo>
                <a:lnTo>
                  <a:pt x="190817" y="129844"/>
                </a:lnTo>
                <a:lnTo>
                  <a:pt x="206590" y="129844"/>
                </a:lnTo>
                <a:lnTo>
                  <a:pt x="206590" y="114769"/>
                </a:lnTo>
                <a:close/>
              </a:path>
              <a:path w="367665" h="367665">
                <a:moveTo>
                  <a:pt x="179336" y="98996"/>
                </a:moveTo>
                <a:lnTo>
                  <a:pt x="126250" y="98996"/>
                </a:lnTo>
                <a:lnTo>
                  <a:pt x="129844" y="102577"/>
                </a:lnTo>
                <a:lnTo>
                  <a:pt x="129844" y="114769"/>
                </a:lnTo>
                <a:lnTo>
                  <a:pt x="175755" y="114769"/>
                </a:lnTo>
                <a:lnTo>
                  <a:pt x="175755" y="102577"/>
                </a:lnTo>
                <a:lnTo>
                  <a:pt x="179336" y="98996"/>
                </a:lnTo>
                <a:close/>
              </a:path>
            </a:pathLst>
          </a:custGeom>
          <a:solidFill>
            <a:srgbClr val="85BB2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59">
            <a:extLst>
              <a:ext uri="{FF2B5EF4-FFF2-40B4-BE49-F238E27FC236}">
                <a16:creationId xmlns:a16="http://schemas.microsoft.com/office/drawing/2014/main" id="{32CF0995-6C3B-4CE5-BD17-B9F0B3BD1098}"/>
              </a:ext>
            </a:extLst>
          </p:cNvPr>
          <p:cNvSpPr txBox="1"/>
          <p:nvPr/>
        </p:nvSpPr>
        <p:spPr>
          <a:xfrm>
            <a:off x="6778024" y="1931288"/>
            <a:ext cx="64389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>
              <a:spcBef>
                <a:spcPts val="100"/>
              </a:spcBef>
              <a:defRPr/>
            </a:pPr>
            <a:r>
              <a:rPr lang="en-US" sz="8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Other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object 67">
            <a:extLst>
              <a:ext uri="{FF2B5EF4-FFF2-40B4-BE49-F238E27FC236}">
                <a16:creationId xmlns:a16="http://schemas.microsoft.com/office/drawing/2014/main" id="{34DB4604-E19C-409F-8529-A0AFEA6B09F7}"/>
              </a:ext>
            </a:extLst>
          </p:cNvPr>
          <p:cNvSpPr txBox="1"/>
          <p:nvPr/>
        </p:nvSpPr>
        <p:spPr>
          <a:xfrm>
            <a:off x="8069764" y="1951207"/>
            <a:ext cx="9726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$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0,</a:t>
            </a:r>
            <a:r>
              <a:rPr lang="en-US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92</a:t>
            </a:r>
            <a:r>
              <a:rPr lang="ru-RU"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 </a:t>
            </a:r>
            <a:r>
              <a:rPr sz="1400" i="1" kern="0" dirty="0">
                <a:solidFill>
                  <a:sysClr val="windowText" lastClr="000000"/>
                </a:solidFill>
                <a:latin typeface="Calibri Light"/>
                <a:cs typeface="Calibri Light"/>
              </a:rPr>
              <a:t>million</a:t>
            </a:r>
          </a:p>
        </p:txBody>
      </p:sp>
      <p:sp>
        <p:nvSpPr>
          <p:cNvPr id="106" name="object 71">
            <a:extLst>
              <a:ext uri="{FF2B5EF4-FFF2-40B4-BE49-F238E27FC236}">
                <a16:creationId xmlns:a16="http://schemas.microsoft.com/office/drawing/2014/main" id="{4104BDDD-E40A-40CA-A5A1-1B41D0F855D3}"/>
              </a:ext>
            </a:extLst>
          </p:cNvPr>
          <p:cNvSpPr txBox="1"/>
          <p:nvPr/>
        </p:nvSpPr>
        <p:spPr>
          <a:xfrm>
            <a:off x="7586366" y="1943908"/>
            <a:ext cx="4422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3,4</a:t>
            </a:r>
            <a:r>
              <a:rPr sz="1200" kern="0" spc="-25" dirty="0">
                <a:solidFill>
                  <a:srgbClr val="85BB24"/>
                </a:solidFill>
                <a:latin typeface="Calibri Light"/>
                <a:cs typeface="Calibri Light"/>
              </a:rPr>
              <a:t>%</a:t>
            </a:r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7C2F0930-AB61-437E-9DAA-DD45720729DC}"/>
              </a:ext>
            </a:extLst>
          </p:cNvPr>
          <p:cNvSpPr txBox="1"/>
          <p:nvPr/>
        </p:nvSpPr>
        <p:spPr>
          <a:xfrm>
            <a:off x="124392" y="2874434"/>
            <a:ext cx="4675580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  <a:defRPr/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Invest in the Organic Farming Sector?</a:t>
            </a:r>
            <a:endParaRPr lang="ru-RU" sz="1200" b="1" spc="-1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object 6">
            <a:extLst>
              <a:ext uri="{FF2B5EF4-FFF2-40B4-BE49-F238E27FC236}">
                <a16:creationId xmlns:a16="http://schemas.microsoft.com/office/drawing/2014/main" id="{02AB4A0F-CDC1-42BE-8C2C-645F32B7996F}"/>
              </a:ext>
            </a:extLst>
          </p:cNvPr>
          <p:cNvSpPr txBox="1"/>
          <p:nvPr/>
        </p:nvSpPr>
        <p:spPr>
          <a:xfrm>
            <a:off x="131312" y="5331974"/>
            <a:ext cx="6070960" cy="12894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spcBef>
                <a:spcPts val="195"/>
              </a:spcBef>
            </a:pPr>
            <a:r>
              <a:rPr lang="en-US" sz="1200" b="1" spc="-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Incentives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and vegetable products sold in modern packaging are subject to a 1% profit and social tax rate reduction until January 1, 2028 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Fruit and vegetable processing, packing, and sorting equipment, including dried fruit, is subject to a 1% customs duty rate until April 1, 2026.</a:t>
            </a:r>
          </a:p>
          <a:p>
            <a:pPr marL="184150" indent="-171450" algn="just">
              <a:spcBef>
                <a:spcPts val="195"/>
              </a:spcBef>
              <a:buFont typeface="Wingdings" panose="05000000000000000000" pitchFamily="2" charset="2"/>
              <a:buChar char="q"/>
            </a:pP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2025–2026, agricultural cooperatives engaged in fruit and vegetable production will receive 25% reimbursement from the state for expenses related to sorting and packaging.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2B14BE-51DF-4D81-8DF0-A314F23A9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311" y="2896455"/>
            <a:ext cx="4138942" cy="1858275"/>
          </a:xfrm>
          <a:prstGeom prst="rect">
            <a:avLst/>
          </a:prstGeom>
        </p:spPr>
      </p:pic>
      <p:sp>
        <p:nvSpPr>
          <p:cNvPr id="9" name="object 61">
            <a:extLst>
              <a:ext uri="{FF2B5EF4-FFF2-40B4-BE49-F238E27FC236}">
                <a16:creationId xmlns:a16="http://schemas.microsoft.com/office/drawing/2014/main" id="{B4CC11E8-D933-BF32-CD7C-4B8D114C16AB}"/>
              </a:ext>
            </a:extLst>
          </p:cNvPr>
          <p:cNvSpPr/>
          <p:nvPr/>
        </p:nvSpPr>
        <p:spPr>
          <a:xfrm>
            <a:off x="7484773" y="1525333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61">
            <a:extLst>
              <a:ext uri="{FF2B5EF4-FFF2-40B4-BE49-F238E27FC236}">
                <a16:creationId xmlns:a16="http://schemas.microsoft.com/office/drawing/2014/main" id="{61826465-1353-7467-9D88-B0CD82BBB88B}"/>
              </a:ext>
            </a:extLst>
          </p:cNvPr>
          <p:cNvSpPr/>
          <p:nvPr/>
        </p:nvSpPr>
        <p:spPr>
          <a:xfrm>
            <a:off x="7492183" y="18781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61">
            <a:extLst>
              <a:ext uri="{FF2B5EF4-FFF2-40B4-BE49-F238E27FC236}">
                <a16:creationId xmlns:a16="http://schemas.microsoft.com/office/drawing/2014/main" id="{A8EE6788-86BE-E324-054B-DE3D3E24DE2A}"/>
              </a:ext>
            </a:extLst>
          </p:cNvPr>
          <p:cNvSpPr/>
          <p:nvPr/>
        </p:nvSpPr>
        <p:spPr>
          <a:xfrm>
            <a:off x="7497361" y="2258672"/>
            <a:ext cx="469500" cy="306986"/>
          </a:xfrm>
          <a:custGeom>
            <a:avLst/>
            <a:gdLst/>
            <a:ahLst/>
            <a:cxnLst/>
            <a:rect l="l" t="t" r="r" b="b"/>
            <a:pathLst>
              <a:path w="367664" h="356870">
                <a:moveTo>
                  <a:pt x="0" y="178307"/>
                </a:moveTo>
                <a:lnTo>
                  <a:pt x="6556" y="130924"/>
                </a:lnTo>
                <a:lnTo>
                  <a:pt x="25061" y="88335"/>
                </a:lnTo>
                <a:lnTo>
                  <a:pt x="53768" y="52244"/>
                </a:lnTo>
                <a:lnTo>
                  <a:pt x="90932" y="24355"/>
                </a:lnTo>
                <a:lnTo>
                  <a:pt x="134805" y="6372"/>
                </a:lnTo>
                <a:lnTo>
                  <a:pt x="183642" y="0"/>
                </a:lnTo>
                <a:lnTo>
                  <a:pt x="232478" y="6372"/>
                </a:lnTo>
                <a:lnTo>
                  <a:pt x="276352" y="24355"/>
                </a:lnTo>
                <a:lnTo>
                  <a:pt x="313515" y="52244"/>
                </a:lnTo>
                <a:lnTo>
                  <a:pt x="342222" y="88335"/>
                </a:lnTo>
                <a:lnTo>
                  <a:pt x="360727" y="130924"/>
                </a:lnTo>
                <a:lnTo>
                  <a:pt x="367284" y="178307"/>
                </a:lnTo>
                <a:lnTo>
                  <a:pt x="360727" y="225691"/>
                </a:lnTo>
                <a:lnTo>
                  <a:pt x="342222" y="268280"/>
                </a:lnTo>
                <a:lnTo>
                  <a:pt x="313515" y="304371"/>
                </a:lnTo>
                <a:lnTo>
                  <a:pt x="276351" y="332260"/>
                </a:lnTo>
                <a:lnTo>
                  <a:pt x="232478" y="350243"/>
                </a:lnTo>
                <a:lnTo>
                  <a:pt x="183642" y="356615"/>
                </a:lnTo>
                <a:lnTo>
                  <a:pt x="134805" y="350243"/>
                </a:lnTo>
                <a:lnTo>
                  <a:pt x="90931" y="332260"/>
                </a:lnTo>
                <a:lnTo>
                  <a:pt x="53768" y="304371"/>
                </a:lnTo>
                <a:lnTo>
                  <a:pt x="25061" y="268280"/>
                </a:lnTo>
                <a:lnTo>
                  <a:pt x="6556" y="225691"/>
                </a:lnTo>
                <a:lnTo>
                  <a:pt x="0" y="178307"/>
                </a:lnTo>
                <a:close/>
              </a:path>
            </a:pathLst>
          </a:custGeom>
          <a:ln w="6096">
            <a:solidFill>
              <a:srgbClr val="85BB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Fruit and vegetable processing | Alfa Lav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4" y="750440"/>
            <a:ext cx="3168895" cy="17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98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652077" y="215175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International logistics transport corridors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311852" y="18765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Air connections from Tashkent and other airports of Uzbekistan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A visa-free policy for tourists from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90 countries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Diverse range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59 carriers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in Uzbekistan’s airport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11 airports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632</Words>
  <Application>Microsoft Office PowerPoint</Application>
  <PresentationFormat>Широкоэкранный</PresentationFormat>
  <Paragraphs>115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EYInterstate</vt:lpstr>
      <vt:lpstr>Montserrat</vt:lpstr>
      <vt:lpstr>Rockwell Extra Bold</vt:lpstr>
      <vt:lpstr>Times New Roman</vt:lpstr>
      <vt:lpstr>Trebuchet MS</vt:lpstr>
      <vt:lpstr>Wingdings</vt:lpstr>
      <vt:lpstr>Office Theme</vt:lpstr>
      <vt:lpstr>Cluster for the fruit and vegetable processing project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животноводческого комплекса</dc:title>
  <dc:creator>Admin</dc:creator>
  <cp:lastModifiedBy>Admin</cp:lastModifiedBy>
  <cp:revision>30</cp:revision>
  <dcterms:created xsi:type="dcterms:W3CDTF">2025-05-23T14:06:58Z</dcterms:created>
  <dcterms:modified xsi:type="dcterms:W3CDTF">2025-07-22T13:11:40Z</dcterms:modified>
</cp:coreProperties>
</file>