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5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14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3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5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14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3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5068353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158238" y="218661"/>
            <a:ext cx="800545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</a:t>
            </a: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canned goods from fruits and vegetables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358841"/>
            <a:ext cx="2663205" cy="96834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</a:t>
            </a: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fruit</a:t>
            </a:r>
            <a:b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vegetable preservation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processing plant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9578" y="1271529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0978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64947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100" dirty="0">
                <a:solidFill>
                  <a:srgbClr val="00425F"/>
                </a:solidFill>
                <a:latin typeface="Montserrat" pitchFamily="2" charset="-52"/>
              </a:rPr>
              <a:t>production line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7" y="425858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food products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33855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>
                <a:solidFill>
                  <a:srgbClr val="00425F"/>
                </a:solidFill>
                <a:latin typeface="Montserrat" pitchFamily="2" charset="-52"/>
                <a:cs typeface="Arial MT"/>
              </a:rPr>
              <a:t>~30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690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6696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9409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390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09405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4" y="974584"/>
            <a:ext cx="6703454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roduction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lang="ru-RU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 tons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canned</a:t>
            </a:r>
            <a:b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fruits and vegetables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per year 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68853"/>
            <a:ext cx="485489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fruits and vegetables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17324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093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4901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fruits and vegetables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850295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29370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427616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412555" y="5927876"/>
            <a:ext cx="9476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15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17992" y="5927876"/>
            <a:ext cx="8996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5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mln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943769" y="5927876"/>
            <a:ext cx="8707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 mln 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128106" y="5927876"/>
            <a:ext cx="9188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11 mln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427616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4915" y="5427616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42761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74024" y="589177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82" y="348889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26008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42761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590754" y="5927876"/>
            <a:ext cx="10021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mln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276551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560191"/>
            <a:ext cx="2874941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707273DF-54EB-4AAD-8E71-044E27316FD6}"/>
              </a:ext>
            </a:extLst>
          </p:cNvPr>
          <p:cNvSpPr txBox="1"/>
          <p:nvPr/>
        </p:nvSpPr>
        <p:spPr>
          <a:xfrm>
            <a:off x="267593" y="2338310"/>
            <a:ext cx="3821534" cy="165000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By placing enterprises in the FEZ, investor receives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tax breaks on land, property, water,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56" name="object 25">
            <a:extLst>
              <a:ext uri="{FF2B5EF4-FFF2-40B4-BE49-F238E27FC236}">
                <a16:creationId xmlns:a16="http://schemas.microsoft.com/office/drawing/2014/main" id="{4528AB22-4B22-4013-B74B-6152427C0C14}"/>
              </a:ext>
            </a:extLst>
          </p:cNvPr>
          <p:cNvSpPr txBox="1"/>
          <p:nvPr/>
        </p:nvSpPr>
        <p:spPr>
          <a:xfrm>
            <a:off x="5189988" y="2282721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Raw material selection and washing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B5058F4F-B0FA-492A-A55B-3F8E46425DB2}"/>
              </a:ext>
            </a:extLst>
          </p:cNvPr>
          <p:cNvSpPr txBox="1"/>
          <p:nvPr/>
        </p:nvSpPr>
        <p:spPr>
          <a:xfrm>
            <a:off x="8554545" y="2282721"/>
            <a:ext cx="137892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Canning and heat treatment (sterilization)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05187509-427F-4A7D-AB37-3891CCB7FBC3}"/>
              </a:ext>
            </a:extLst>
          </p:cNvPr>
          <p:cNvSpPr txBox="1"/>
          <p:nvPr/>
        </p:nvSpPr>
        <p:spPr>
          <a:xfrm>
            <a:off x="10174016" y="2367360"/>
            <a:ext cx="105648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Cooling and checking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0A8BE1-1E54-4427-85DC-326652004A81}"/>
              </a:ext>
            </a:extLst>
          </p:cNvPr>
          <p:cNvSpPr txBox="1"/>
          <p:nvPr/>
        </p:nvSpPr>
        <p:spPr>
          <a:xfrm>
            <a:off x="6965656" y="2442472"/>
            <a:ext cx="770824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Blanching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pic>
        <p:nvPicPr>
          <p:cNvPr id="2" name="Picture 2" descr="Диета ">
            <a:extLst>
              <a:ext uri="{FF2B5EF4-FFF2-40B4-BE49-F238E27FC236}">
                <a16:creationId xmlns:a16="http://schemas.microsoft.com/office/drawing/2014/main" id="{C4BD926E-089B-4BE1-9E8C-CE93C587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57" y="4223274"/>
            <a:ext cx="419884" cy="4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вод ">
            <a:extLst>
              <a:ext uri="{FF2B5EF4-FFF2-40B4-BE49-F238E27FC236}">
                <a16:creationId xmlns:a16="http://schemas.microsoft.com/office/drawing/2014/main" id="{AE0A9747-DB25-4690-BE38-0BE65A741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0" y="3522275"/>
            <a:ext cx="390811" cy="3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учение">
            <a:extLst>
              <a:ext uri="{FF2B5EF4-FFF2-40B4-BE49-F238E27FC236}">
                <a16:creationId xmlns:a16="http://schemas.microsoft.com/office/drawing/2014/main" id="{65746169-0224-4FFA-9948-98910003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545" y="4248105"/>
            <a:ext cx="405318" cy="4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Овощи ">
            <a:extLst>
              <a:ext uri="{FF2B5EF4-FFF2-40B4-BE49-F238E27FC236}">
                <a16:creationId xmlns:a16="http://schemas.microsoft.com/office/drawing/2014/main" id="{B77F15D0-A980-47DC-A8DB-8BC367BB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0" y="5943751"/>
            <a:ext cx="289945" cy="2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00441" y="218916"/>
            <a:ext cx="941960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canned goods from fruits and vegetables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93722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6,5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0425F"/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4,2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16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France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3,7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Great Britain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2,7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Netherlands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Canada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6,5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highlight>
                          <a:srgbClr val="FFFF00"/>
                        </a:highlight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38387" y="1669604"/>
            <a:ext cx="1314449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fruits and vegetables products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33627" y="1793933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72368" y="178880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water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1092" y="1664842"/>
            <a:ext cx="144603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Fruits and vegetables products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in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936000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46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3744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744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3"/>
            <a:ext cx="28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80225"/>
            <a:ext cx="27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17826" y="3849142"/>
            <a:ext cx="1512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9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1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3"/>
            <a:ext cx="55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6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55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4"/>
            <a:ext cx="86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05929"/>
            <a:ext cx="36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3"/>
            <a:ext cx="57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1"/>
            <a:ext cx="39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54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1" y="3307956"/>
            <a:ext cx="720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8"/>
            <a:ext cx="50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524196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fruit and vegetable processing plants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Constant demand for fruits and vegetables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4" y="410625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5"/>
            <a:ext cx="648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25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-RU">
                <a:latin typeface="Montserrat" pitchFamily="2" charset="-52"/>
              </a:rPr>
              <a:t> </a:t>
            </a:r>
            <a:endParaRPr>
              <a:latin typeface="Montserrat" pitchFamily="2" charset="-52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852665" y="791264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436241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436241"/>
            <a:ext cx="648000" cy="648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32457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36636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589744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852664" y="4288088"/>
            <a:ext cx="5339335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food and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agricultural industries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aphic 4">
            <a:extLst>
              <a:ext uri="{FF2B5EF4-FFF2-40B4-BE49-F238E27FC236}">
                <a16:creationId xmlns:a16="http://schemas.microsoft.com/office/drawing/2014/main" id="{5FC2BC56-4E14-402D-B3B1-899A952D7E4A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6" name="Freeform: Shape 6">
              <a:extLst>
                <a:ext uri="{FF2B5EF4-FFF2-40B4-BE49-F238E27FC236}">
                  <a16:creationId xmlns:a16="http://schemas.microsoft.com/office/drawing/2014/main" id="{1F6F9D62-0BC1-4B95-A9C2-F8DC163BCC29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7">
              <a:extLst>
                <a:ext uri="{FF2B5EF4-FFF2-40B4-BE49-F238E27FC236}">
                  <a16:creationId xmlns:a16="http://schemas.microsoft.com/office/drawing/2014/main" id="{2461CDAB-68C8-44BB-B0D5-6BE6D1C077B4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8">
              <a:extLst>
                <a:ext uri="{FF2B5EF4-FFF2-40B4-BE49-F238E27FC236}">
                  <a16:creationId xmlns:a16="http://schemas.microsoft.com/office/drawing/2014/main" id="{DE9E3A97-8401-4500-8AA8-31BA30B973E4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9">
              <a:extLst>
                <a:ext uri="{FF2B5EF4-FFF2-40B4-BE49-F238E27FC236}">
                  <a16:creationId xmlns:a16="http://schemas.microsoft.com/office/drawing/2014/main" id="{F1E6F701-E906-40CA-96C9-7D8C1EAE479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0">
              <a:extLst>
                <a:ext uri="{FF2B5EF4-FFF2-40B4-BE49-F238E27FC236}">
                  <a16:creationId xmlns:a16="http://schemas.microsoft.com/office/drawing/2014/main" id="{01700354-761F-458E-AD3A-04D6367FB832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1">
              <a:extLst>
                <a:ext uri="{FF2B5EF4-FFF2-40B4-BE49-F238E27FC236}">
                  <a16:creationId xmlns:a16="http://schemas.microsoft.com/office/drawing/2014/main" id="{DF2BFC09-5375-474A-B43E-339E62515442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2">
              <a:extLst>
                <a:ext uri="{FF2B5EF4-FFF2-40B4-BE49-F238E27FC236}">
                  <a16:creationId xmlns:a16="http://schemas.microsoft.com/office/drawing/2014/main" id="{A26027A4-6BFB-411B-AFA5-7FF57569D45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3">
              <a:extLst>
                <a:ext uri="{FF2B5EF4-FFF2-40B4-BE49-F238E27FC236}">
                  <a16:creationId xmlns:a16="http://schemas.microsoft.com/office/drawing/2014/main" id="{DA7F7C8C-EF3C-4D37-BEA0-8633936A308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6" name="Freeform: Shape 14">
              <a:extLst>
                <a:ext uri="{FF2B5EF4-FFF2-40B4-BE49-F238E27FC236}">
                  <a16:creationId xmlns:a16="http://schemas.microsoft.com/office/drawing/2014/main" id="{F1A9012F-30A4-41E5-AF36-04CF48B61D1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C1690438-7F33-40E8-8BE2-E049BB67F2BF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6">
              <a:extLst>
                <a:ext uri="{FF2B5EF4-FFF2-40B4-BE49-F238E27FC236}">
                  <a16:creationId xmlns:a16="http://schemas.microsoft.com/office/drawing/2014/main" id="{89D63D72-527A-407A-A7B1-482C57885181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7">
              <a:extLst>
                <a:ext uri="{FF2B5EF4-FFF2-40B4-BE49-F238E27FC236}">
                  <a16:creationId xmlns:a16="http://schemas.microsoft.com/office/drawing/2014/main" id="{9D1583A6-16DD-4D62-B4BE-17F6F3E5AE8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8">
              <a:extLst>
                <a:ext uri="{FF2B5EF4-FFF2-40B4-BE49-F238E27FC236}">
                  <a16:creationId xmlns:a16="http://schemas.microsoft.com/office/drawing/2014/main" id="{77AEACB1-A2A8-470C-BF72-8834240B04EF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9">
              <a:extLst>
                <a:ext uri="{FF2B5EF4-FFF2-40B4-BE49-F238E27FC236}">
                  <a16:creationId xmlns:a16="http://schemas.microsoft.com/office/drawing/2014/main" id="{7625E670-5E9D-45E8-8D6E-F042F8AAB06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A5C49651-F303-43ED-B2A0-D8B88F60E0D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9F8DE58-8D63-4CF9-AC2C-70F60F54E9C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D1F7681D-B04D-4883-A9AD-7D6FEAC95B99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8" name="Table 24">
            <a:extLst>
              <a:ext uri="{FF2B5EF4-FFF2-40B4-BE49-F238E27FC236}">
                <a16:creationId xmlns:a16="http://schemas.microsoft.com/office/drawing/2014/main" id="{BF8DC55F-7F0E-4978-AA61-44FC06507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53353"/>
              </p:ext>
            </p:extLst>
          </p:nvPr>
        </p:nvGraphicFramePr>
        <p:xfrm>
          <a:off x="7099573" y="346569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3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39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9" name="Rectangle 21">
            <a:extLst>
              <a:ext uri="{FF2B5EF4-FFF2-40B4-BE49-F238E27FC236}">
                <a16:creationId xmlns:a16="http://schemas.microsoft.com/office/drawing/2014/main" id="{A0E671CC-1270-4EC1-B7D3-CDCA7D89738F}"/>
              </a:ext>
            </a:extLst>
          </p:cNvPr>
          <p:cNvSpPr/>
          <p:nvPr/>
        </p:nvSpPr>
        <p:spPr>
          <a:xfrm>
            <a:off x="10645570" y="2536345"/>
            <a:ext cx="1239935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Bukhara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0" name="Connector: Elbow 26">
            <a:extLst>
              <a:ext uri="{FF2B5EF4-FFF2-40B4-BE49-F238E27FC236}">
                <a16:creationId xmlns:a16="http://schemas.microsoft.com/office/drawing/2014/main" id="{9FC1B6AA-C99A-4B2E-84F0-5848626C47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10713" y="2677089"/>
            <a:ext cx="1137908" cy="918988"/>
          </a:xfrm>
          <a:prstGeom prst="bentConnector3">
            <a:avLst>
              <a:gd name="adj1" fmla="val 100014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F95C7E1-6E98-43AB-9F2A-0A15B16A9E2D}"/>
              </a:ext>
            </a:extLst>
          </p:cNvPr>
          <p:cNvSpPr txBox="1"/>
          <p:nvPr/>
        </p:nvSpPr>
        <p:spPr>
          <a:xfrm>
            <a:off x="6852665" y="2274248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2052" name="Picture 4" descr="Германия ">
            <a:extLst>
              <a:ext uri="{FF2B5EF4-FFF2-40B4-BE49-F238E27FC236}">
                <a16:creationId xmlns:a16="http://schemas.microsoft.com/office/drawing/2014/main" id="{2B7EA8AE-D784-40FA-86BE-5B1E74ED3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249054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ранция ">
            <a:extLst>
              <a:ext uri="{FF2B5EF4-FFF2-40B4-BE49-F238E27FC236}">
                <a16:creationId xmlns:a16="http://schemas.microsoft.com/office/drawing/2014/main" id="{A1F829D9-A8B6-450A-A474-A25EE441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994" y="276022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бъединенное Королевство ">
            <a:extLst>
              <a:ext uri="{FF2B5EF4-FFF2-40B4-BE49-F238E27FC236}">
                <a16:creationId xmlns:a16="http://schemas.microsoft.com/office/drawing/2014/main" id="{46933657-9B72-4981-8857-36F2A691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5" y="3044191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Япония ">
            <a:extLst>
              <a:ext uri="{FF2B5EF4-FFF2-40B4-BE49-F238E27FC236}">
                <a16:creationId xmlns:a16="http://schemas.microsoft.com/office/drawing/2014/main" id="{305FE38C-2037-40A1-BFEC-E360E5B7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332102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идерланды ">
            <a:extLst>
              <a:ext uri="{FF2B5EF4-FFF2-40B4-BE49-F238E27FC236}">
                <a16:creationId xmlns:a16="http://schemas.microsoft.com/office/drawing/2014/main" id="{DE0EE93C-CDB5-45E4-86F5-BA75C7D5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358832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нада ">
            <a:extLst>
              <a:ext uri="{FF2B5EF4-FFF2-40B4-BE49-F238E27FC236}">
                <a16:creationId xmlns:a16="http://schemas.microsoft.com/office/drawing/2014/main" id="{272AB259-215A-49DB-902B-A1A1E5BA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994" y="385800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Соединенные Штаты ">
            <a:extLst>
              <a:ext uri="{FF2B5EF4-FFF2-40B4-BE49-F238E27FC236}">
                <a16:creationId xmlns:a16="http://schemas.microsoft.com/office/drawing/2014/main" id="{2DD428F6-1A14-48BB-B04C-38BB0F5E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4" y="219134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0">
            <a:extLst>
              <a:ext uri="{FF2B5EF4-FFF2-40B4-BE49-F238E27FC236}">
                <a16:creationId xmlns:a16="http://schemas.microsoft.com/office/drawing/2014/main" id="{FF5F44A2-B466-4DC8-83D2-FCAA1C201436}"/>
              </a:ext>
            </a:extLst>
          </p:cNvPr>
          <p:cNvSpPr/>
          <p:nvPr/>
        </p:nvSpPr>
        <p:spPr>
          <a:xfrm>
            <a:off x="1517756" y="4109387"/>
            <a:ext cx="45719" cy="180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645</Words>
  <Application>Microsoft Office PowerPoint</Application>
  <PresentationFormat>Широкоэкранный</PresentationFormat>
  <Paragraphs>169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143</cp:revision>
  <dcterms:created xsi:type="dcterms:W3CDTF">2024-07-25T07:55:13Z</dcterms:created>
  <dcterms:modified xsi:type="dcterms:W3CDTF">2025-04-26T12:15:50Z</dcterms:modified>
</cp:coreProperties>
</file>