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5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14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3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5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14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3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diagramDrawing" Target="../diagrams/drawing2.xml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5068353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-5397" y="1"/>
            <a:ext cx="12193164" cy="1084802"/>
            <a:chOff x="388800" y="0"/>
            <a:chExt cx="7174280" cy="1460701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9485" y="0"/>
              <a:ext cx="7173595" cy="981074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343110" y="188542"/>
            <a:ext cx="350578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potato starch 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7248"/>
            <a:ext cx="2663205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Growing potatoes for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further </a:t>
            </a:r>
            <a:r>
              <a:rPr lang="en-US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starch production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59578" y="1178402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0978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64947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100" dirty="0">
                <a:solidFill>
                  <a:srgbClr val="00425F"/>
                </a:solidFill>
                <a:latin typeface="Montserrat" pitchFamily="2" charset="-52"/>
              </a:rPr>
              <a:t>production line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7" y="4258580"/>
            <a:ext cx="195008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Possibility of producing animal feed from potato leftovers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3855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~15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690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6696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9409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3900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09405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4" y="1021259"/>
            <a:ext cx="6703454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b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 thsd tons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starch per 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73055"/>
            <a:ext cx="485489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potato starch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093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904901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starch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850295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9370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427616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450655" y="5927876"/>
            <a:ext cx="10342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20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thsd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962933" y="5927876"/>
            <a:ext cx="2519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050" b="1" dirty="0">
                <a:solidFill>
                  <a:srgbClr val="00425F"/>
                </a:solidFill>
                <a:latin typeface="Montserrat" pitchFamily="2" charset="-52"/>
              </a:rPr>
              <a:t>–</a:t>
            </a:r>
            <a:endParaRPr lang="ru-RU" sz="1050" b="1" dirty="0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877094" y="5927876"/>
            <a:ext cx="10262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60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thsd 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072000" y="5927876"/>
            <a:ext cx="10310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80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thsd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69812" y="5427616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94915" y="5427616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42761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91779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27" y="3528071"/>
            <a:ext cx="426123" cy="42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260082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427616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543465" y="5927876"/>
            <a:ext cx="10967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230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thsd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267593" y="550778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014726"/>
              </p:ext>
            </p:extLst>
          </p:nvPr>
        </p:nvGraphicFramePr>
        <p:xfrm>
          <a:off x="223226" y="3702961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4" y="3536599"/>
            <a:ext cx="2109358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</p:txBody>
      </p:sp>
      <p:pic>
        <p:nvPicPr>
          <p:cNvPr id="1028" name="Picture 4" descr="Консервы ">
            <a:extLst>
              <a:ext uri="{FF2B5EF4-FFF2-40B4-BE49-F238E27FC236}">
                <a16:creationId xmlns:a16="http://schemas.microsoft.com/office/drawing/2014/main" id="{297CC732-ECB0-45F2-AC8E-D7A67F2E8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77" y="5936424"/>
            <a:ext cx="274592" cy="2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bject 24">
            <a:extLst>
              <a:ext uri="{FF2B5EF4-FFF2-40B4-BE49-F238E27FC236}">
                <a16:creationId xmlns:a16="http://schemas.microsoft.com/office/drawing/2014/main" id="{707273DF-54EB-4AAD-8E71-044E27316FD6}"/>
              </a:ext>
            </a:extLst>
          </p:cNvPr>
          <p:cNvSpPr txBox="1"/>
          <p:nvPr/>
        </p:nvSpPr>
        <p:spPr>
          <a:xfrm>
            <a:off x="267593" y="2207547"/>
            <a:ext cx="3821534" cy="137653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By placing enterprises in the FEZ, investor receives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tax breaks on land, property, water,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026" name="Picture 2" descr="Производство">
            <a:extLst>
              <a:ext uri="{FF2B5EF4-FFF2-40B4-BE49-F238E27FC236}">
                <a16:creationId xmlns:a16="http://schemas.microsoft.com/office/drawing/2014/main" id="{2122A605-4C88-473C-8921-F2F8C88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87" y="3523900"/>
            <a:ext cx="403907" cy="4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Корм">
            <a:extLst>
              <a:ext uri="{FF2B5EF4-FFF2-40B4-BE49-F238E27FC236}">
                <a16:creationId xmlns:a16="http://schemas.microsoft.com/office/drawing/2014/main" id="{4D0FA670-4A47-497F-8917-C346925F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34" y="4280855"/>
            <a:ext cx="329014" cy="3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абочие ">
            <a:extLst>
              <a:ext uri="{FF2B5EF4-FFF2-40B4-BE49-F238E27FC236}">
                <a16:creationId xmlns:a16="http://schemas.microsoft.com/office/drawing/2014/main" id="{5D9F7C36-C4AF-4DC5-B0D5-4AFCE57C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18" y="4260363"/>
            <a:ext cx="362473" cy="3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5">
            <a:extLst>
              <a:ext uri="{FF2B5EF4-FFF2-40B4-BE49-F238E27FC236}">
                <a16:creationId xmlns:a16="http://schemas.microsoft.com/office/drawing/2014/main" id="{F68A8D24-A637-4CF8-A9A2-B391B4F2EDDB}"/>
              </a:ext>
            </a:extLst>
          </p:cNvPr>
          <p:cNvSpPr txBox="1"/>
          <p:nvPr/>
        </p:nvSpPr>
        <p:spPr>
          <a:xfrm>
            <a:off x="5173865" y="2370614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Selection and cleaning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A4572413-1944-43BD-ABFC-2CB7FD8526D7}"/>
              </a:ext>
            </a:extLst>
          </p:cNvPr>
          <p:cNvSpPr txBox="1"/>
          <p:nvPr/>
        </p:nvSpPr>
        <p:spPr>
          <a:xfrm>
            <a:off x="8614901" y="2370614"/>
            <a:ext cx="123745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Concentration and drying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75" name="object 28">
            <a:extLst>
              <a:ext uri="{FF2B5EF4-FFF2-40B4-BE49-F238E27FC236}">
                <a16:creationId xmlns:a16="http://schemas.microsoft.com/office/drawing/2014/main" id="{F978DCEF-9F07-4734-B322-F6A29D0303C2}"/>
              </a:ext>
            </a:extLst>
          </p:cNvPr>
          <p:cNvSpPr txBox="1"/>
          <p:nvPr/>
        </p:nvSpPr>
        <p:spPr>
          <a:xfrm>
            <a:off x="10276144" y="2370614"/>
            <a:ext cx="80417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Milling and packaging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5">
            <a:extLst>
              <a:ext uri="{FF2B5EF4-FFF2-40B4-BE49-F238E27FC236}">
                <a16:creationId xmlns:a16="http://schemas.microsoft.com/office/drawing/2014/main" id="{D148FE93-BE56-4915-A5EC-B3A8F0E32AB3}"/>
              </a:ext>
            </a:extLst>
          </p:cNvPr>
          <p:cNvSpPr txBox="1"/>
          <p:nvPr/>
        </p:nvSpPr>
        <p:spPr>
          <a:xfrm>
            <a:off x="6947557" y="2370614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Peeling, mashing and separation</a:t>
            </a:r>
            <a:endParaRPr sz="1100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65193" y="192632"/>
            <a:ext cx="543586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potato starch production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7196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Thailand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b="0" i="0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Vietnam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4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Netherlands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Belgium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Danish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3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India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0,26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2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0,6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38388" y="1758223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potato starch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133627" y="1758223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72368" y="1755658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81092" y="1758223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otato starch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in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540000" cy="180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3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1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3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80225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1"/>
            <a:ext cx="936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32759" y="3846761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47941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3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1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7956"/>
            <a:ext cx="63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90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4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2" y="2205929"/>
            <a:ext cx="27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482583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6" y="2747941"/>
            <a:ext cx="54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2" y="3033671"/>
            <a:ext cx="45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1" y="3307956"/>
            <a:ext cx="45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1" y="3583688"/>
            <a:ext cx="63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4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potato starch plants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Constant demand for starch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8" y="411368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5"/>
            <a:ext cx="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12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35733" y="791264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6750" y="1330410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33918" y="1330410"/>
            <a:ext cx="648000" cy="648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41610" y="121874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403203" y="126053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589744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52664" y="4288088"/>
            <a:ext cx="5339335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food and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agricultural industries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aphic 4">
            <a:extLst>
              <a:ext uri="{FF2B5EF4-FFF2-40B4-BE49-F238E27FC236}">
                <a16:creationId xmlns:a16="http://schemas.microsoft.com/office/drawing/2014/main" id="{5FC2BC56-4E14-402D-B3B1-899A952D7E4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6" name="Freeform: Shape 6">
              <a:extLst>
                <a:ext uri="{FF2B5EF4-FFF2-40B4-BE49-F238E27FC236}">
                  <a16:creationId xmlns:a16="http://schemas.microsoft.com/office/drawing/2014/main" id="{1F6F9D62-0BC1-4B95-A9C2-F8DC163BCC29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2461CDAB-68C8-44BB-B0D5-6BE6D1C077B4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DE9E3A97-8401-4500-8AA8-31BA30B973E4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F1E6F701-E906-40CA-96C9-7D8C1EAE479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1700354-761F-458E-AD3A-04D6367FB832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1">
              <a:extLst>
                <a:ext uri="{FF2B5EF4-FFF2-40B4-BE49-F238E27FC236}">
                  <a16:creationId xmlns:a16="http://schemas.microsoft.com/office/drawing/2014/main" id="{DF2BFC09-5375-474A-B43E-339E62515442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2">
              <a:extLst>
                <a:ext uri="{FF2B5EF4-FFF2-40B4-BE49-F238E27FC236}">
                  <a16:creationId xmlns:a16="http://schemas.microsoft.com/office/drawing/2014/main" id="{A26027A4-6BFB-411B-AFA5-7FF57569D45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3">
              <a:extLst>
                <a:ext uri="{FF2B5EF4-FFF2-40B4-BE49-F238E27FC236}">
                  <a16:creationId xmlns:a16="http://schemas.microsoft.com/office/drawing/2014/main" id="{DA7F7C8C-EF3C-4D37-BEA0-8633936A308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4">
              <a:extLst>
                <a:ext uri="{FF2B5EF4-FFF2-40B4-BE49-F238E27FC236}">
                  <a16:creationId xmlns:a16="http://schemas.microsoft.com/office/drawing/2014/main" id="{F1A9012F-30A4-41E5-AF36-04CF48B61D1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C1690438-7F33-40E8-8BE2-E049BB67F2BF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6">
              <a:extLst>
                <a:ext uri="{FF2B5EF4-FFF2-40B4-BE49-F238E27FC236}">
                  <a16:creationId xmlns:a16="http://schemas.microsoft.com/office/drawing/2014/main" id="{89D63D72-527A-407A-A7B1-482C57885181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7">
              <a:extLst>
                <a:ext uri="{FF2B5EF4-FFF2-40B4-BE49-F238E27FC236}">
                  <a16:creationId xmlns:a16="http://schemas.microsoft.com/office/drawing/2014/main" id="{9D1583A6-16DD-4D62-B4BE-17F6F3E5AE8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77AEACB1-A2A8-470C-BF72-8834240B04E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7625E670-5E9D-45E8-8D6E-F042F8AAB06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5C49651-F303-43ED-B2A0-D8B88F60E0D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79F8DE58-8D63-4CF9-AC2C-70F60F54E9CD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D1F7681D-B04D-4883-A9AD-7D6FEAC95B99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BF8DC55F-7F0E-4978-AA61-44FC0650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75344"/>
              </p:ext>
            </p:extLst>
          </p:nvPr>
        </p:nvGraphicFramePr>
        <p:xfrm>
          <a:off x="7099573" y="346569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Namangan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  7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9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2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,7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A0E671CC-1270-4EC1-B7D3-CDCA7D89738F}"/>
              </a:ext>
            </a:extLst>
          </p:cNvPr>
          <p:cNvSpPr/>
          <p:nvPr/>
        </p:nvSpPr>
        <p:spPr>
          <a:xfrm>
            <a:off x="10650875" y="2473516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Namangan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9FC1B6AA-C99A-4B2E-84F0-5848626C4776}"/>
              </a:ext>
            </a:extLst>
          </p:cNvPr>
          <p:cNvCxnSpPr>
            <a:cxnSpLocks/>
            <a:stCxn id="139" idx="1"/>
            <a:endCxn id="127" idx="128"/>
          </p:cNvCxnSpPr>
          <p:nvPr/>
        </p:nvCxnSpPr>
        <p:spPr>
          <a:xfrm rot="10800000" flipH="1" flipV="1">
            <a:off x="10650874" y="2611240"/>
            <a:ext cx="205753" cy="745010"/>
          </a:xfrm>
          <a:prstGeom prst="bentConnector5">
            <a:avLst>
              <a:gd name="adj1" fmla="val -111104"/>
              <a:gd name="adj2" fmla="val 52906"/>
              <a:gd name="adj3" fmla="val 10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DF95C7E1-6E98-43AB-9F2A-0A15B16A9E2D}"/>
              </a:ext>
            </a:extLst>
          </p:cNvPr>
          <p:cNvSpPr txBox="1"/>
          <p:nvPr/>
        </p:nvSpPr>
        <p:spPr>
          <a:xfrm>
            <a:off x="6835733" y="228239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2" name="Picture 2" descr="Таиланд ">
            <a:extLst>
              <a:ext uri="{FF2B5EF4-FFF2-40B4-BE49-F238E27FC236}">
                <a16:creationId xmlns:a16="http://schemas.microsoft.com/office/drawing/2014/main" id="{18A2583C-FA2D-4A77-BCC4-8CC52C51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8" y="219912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Вьетнам ">
            <a:extLst>
              <a:ext uri="{FF2B5EF4-FFF2-40B4-BE49-F238E27FC236}">
                <a16:creationId xmlns:a16="http://schemas.microsoft.com/office/drawing/2014/main" id="{4C31FA29-AFBE-47F1-B279-53B653C2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8" y="247263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ермания ">
            <a:extLst>
              <a:ext uri="{FF2B5EF4-FFF2-40B4-BE49-F238E27FC236}">
                <a16:creationId xmlns:a16="http://schemas.microsoft.com/office/drawing/2014/main" id="{C5241B68-23EA-412E-ABEF-E4422DB74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8" y="274614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руг ">
            <a:extLst>
              <a:ext uri="{FF2B5EF4-FFF2-40B4-BE49-F238E27FC236}">
                <a16:creationId xmlns:a16="http://schemas.microsoft.com/office/drawing/2014/main" id="{9D6D5D48-9C1E-4FAD-9887-B5ED28183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8" y="3019648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Бельгия ">
            <a:extLst>
              <a:ext uri="{FF2B5EF4-FFF2-40B4-BE49-F238E27FC236}">
                <a16:creationId xmlns:a16="http://schemas.microsoft.com/office/drawing/2014/main" id="{12D1E174-FB39-4DB5-9DBD-9AB8089A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8" y="329315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Дания ">
            <a:extLst>
              <a:ext uri="{FF2B5EF4-FFF2-40B4-BE49-F238E27FC236}">
                <a16:creationId xmlns:a16="http://schemas.microsoft.com/office/drawing/2014/main" id="{891A007D-C346-4DC3-8A75-7DBCF773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8" y="356666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Индия ">
            <a:extLst>
              <a:ext uri="{FF2B5EF4-FFF2-40B4-BE49-F238E27FC236}">
                <a16:creationId xmlns:a16="http://schemas.microsoft.com/office/drawing/2014/main" id="{BDEF41B9-A28E-4D9C-AF93-0AF5CD47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8" y="384017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620</Words>
  <Application>Microsoft Office PowerPoint</Application>
  <PresentationFormat>Широкоэкранный</PresentationFormat>
  <Paragraphs>167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130</cp:revision>
  <dcterms:created xsi:type="dcterms:W3CDTF">2024-07-25T07:55:13Z</dcterms:created>
  <dcterms:modified xsi:type="dcterms:W3CDTF">2025-04-26T12:16:06Z</dcterms:modified>
</cp:coreProperties>
</file>