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5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14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3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5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14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3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diagramDrawing" Target="../diagrams/drawing2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3" y="5068353"/>
              <a:ext cx="6780803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942523" y="213969"/>
            <a:ext cx="721331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 for the production of juices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358841"/>
            <a:ext cx="2663205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plant for the production of </a:t>
            </a:r>
            <a:r>
              <a:rPr lang="en-US" sz="12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juice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59578" y="1271529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0978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64947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</a:t>
            </a: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lines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854007" y="4151900"/>
            <a:ext cx="228843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the ability to produce different types of drinks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33855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~25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690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6696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9409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3900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09405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157466"/>
            <a:ext cx="6826367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Complex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b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40</a:t>
            </a:r>
            <a:r>
              <a:rPr lang="ru-RU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ru-RU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tons of juice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per year 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01630"/>
            <a:ext cx="485489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juice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093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5006501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juice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850295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29370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74927" y="5478416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406670" y="5951006"/>
            <a:ext cx="10823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410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thsd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720950" y="5951006"/>
            <a:ext cx="9797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15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thsd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8005573" y="5951006"/>
            <a:ext cx="9364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7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thsd 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174782" y="5951006"/>
            <a:ext cx="11240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402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896812" y="5478416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8083815" y="5478416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107171" y="547841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9177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82" y="348889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380732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341327" y="5478416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441771" y="5951006"/>
            <a:ext cx="11160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900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thsd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276551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564544"/>
            <a:ext cx="2874941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5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neighbor markets</a:t>
            </a: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707273DF-54EB-4AAD-8E71-044E27316FD6}"/>
              </a:ext>
            </a:extLst>
          </p:cNvPr>
          <p:cNvSpPr txBox="1"/>
          <p:nvPr/>
        </p:nvSpPr>
        <p:spPr>
          <a:xfrm>
            <a:off x="267593" y="2338310"/>
            <a:ext cx="3821534" cy="165000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By placing enterprises in the FEZ, investor receives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tax breaks on land, property, water,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4528AB22-4B22-4013-B74B-6152427C0C14}"/>
              </a:ext>
            </a:extLst>
          </p:cNvPr>
          <p:cNvSpPr txBox="1"/>
          <p:nvPr/>
        </p:nvSpPr>
        <p:spPr>
          <a:xfrm>
            <a:off x="5231354" y="2276520"/>
            <a:ext cx="146214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Raw material preparation and pretreatment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7">
            <a:extLst>
              <a:ext uri="{FF2B5EF4-FFF2-40B4-BE49-F238E27FC236}">
                <a16:creationId xmlns:a16="http://schemas.microsoft.com/office/drawing/2014/main" id="{B5058F4F-B0FA-492A-A55B-3F8E46425DB2}"/>
              </a:ext>
            </a:extLst>
          </p:cNvPr>
          <p:cNvSpPr txBox="1"/>
          <p:nvPr/>
        </p:nvSpPr>
        <p:spPr>
          <a:xfrm>
            <a:off x="8710978" y="2361159"/>
            <a:ext cx="137892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Cooling and adding ingredients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8">
            <a:extLst>
              <a:ext uri="{FF2B5EF4-FFF2-40B4-BE49-F238E27FC236}">
                <a16:creationId xmlns:a16="http://schemas.microsoft.com/office/drawing/2014/main" id="{05187509-427F-4A7D-AB37-3891CCB7FBC3}"/>
              </a:ext>
            </a:extLst>
          </p:cNvPr>
          <p:cNvSpPr txBox="1"/>
          <p:nvPr/>
        </p:nvSpPr>
        <p:spPr>
          <a:xfrm>
            <a:off x="10438403" y="2445797"/>
            <a:ext cx="1056483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id="{600A8BE1-1E54-4427-85DC-326652004A81}"/>
              </a:ext>
            </a:extLst>
          </p:cNvPr>
          <p:cNvSpPr txBox="1"/>
          <p:nvPr/>
        </p:nvSpPr>
        <p:spPr>
          <a:xfrm>
            <a:off x="6994375" y="2276520"/>
            <a:ext cx="119712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Juice extraction, filtration and pasteurization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pic>
        <p:nvPicPr>
          <p:cNvPr id="1026" name="Picture 2" descr="Конвейер">
            <a:extLst>
              <a:ext uri="{FF2B5EF4-FFF2-40B4-BE49-F238E27FC236}">
                <a16:creationId xmlns:a16="http://schemas.microsoft.com/office/drawing/2014/main" id="{2A932996-4C86-40C5-953C-5AE09228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28" y="3463720"/>
            <a:ext cx="496528" cy="4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Безалкогольные напитки ">
            <a:extLst>
              <a:ext uri="{FF2B5EF4-FFF2-40B4-BE49-F238E27FC236}">
                <a16:creationId xmlns:a16="http://schemas.microsoft.com/office/drawing/2014/main" id="{58D08F0F-2872-4515-B1D1-AD9466C4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16" y="4226795"/>
            <a:ext cx="412674" cy="41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учение">
            <a:extLst>
              <a:ext uri="{FF2B5EF4-FFF2-40B4-BE49-F238E27FC236}">
                <a16:creationId xmlns:a16="http://schemas.microsoft.com/office/drawing/2014/main" id="{1E72E496-F813-4DE8-A6B0-C3985A7FF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60" y="4243441"/>
            <a:ext cx="423448" cy="4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яблочный сок ">
            <a:extLst>
              <a:ext uri="{FF2B5EF4-FFF2-40B4-BE49-F238E27FC236}">
                <a16:creationId xmlns:a16="http://schemas.microsoft.com/office/drawing/2014/main" id="{1F87B828-F74E-4196-8E26-1E381C21A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42" y="5948886"/>
            <a:ext cx="251191" cy="25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91111" y="188399"/>
            <a:ext cx="543586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production of juices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74148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Brazil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Netherlands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Spain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2,7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Poland</a:t>
                      </a: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Germany</a:t>
                      </a: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Belgium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highlight>
                          <a:srgbClr val="FFFF00"/>
                        </a:highlight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highlight>
                  <a:srgbClr val="FFFF00"/>
                </a:highlight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highlight>
                  <a:srgbClr val="FFFF00"/>
                </a:highlight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highlight>
                  <a:srgbClr val="FFFF00"/>
                </a:highlight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highlight>
                  <a:srgbClr val="FFFF00"/>
                </a:highlight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38388" y="1758223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juice</a:t>
            </a:r>
            <a:b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133627" y="1758223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72368" y="1755658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81092" y="1758223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Juice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in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972000" cy="180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89623"/>
            <a:ext cx="61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1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3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80225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1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27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47941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82583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33671"/>
            <a:ext cx="45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07956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81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4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7207" y="2205283"/>
            <a:ext cx="54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67496" y="2482583"/>
            <a:ext cx="54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66274" y="2747941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7441" y="3033671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7440" y="3307956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7440" y="3583688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7442" y="3850224"/>
            <a:ext cx="54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j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uice manufacturers plants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Constant demand for drinks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" y="410149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5"/>
            <a:ext cx="576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7440" y="4123602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52665" y="791264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436241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436241"/>
            <a:ext cx="648000" cy="648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32457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3663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589744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52664" y="4288088"/>
            <a:ext cx="5339335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food and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agricultural industries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aphic 4">
            <a:extLst>
              <a:ext uri="{FF2B5EF4-FFF2-40B4-BE49-F238E27FC236}">
                <a16:creationId xmlns:a16="http://schemas.microsoft.com/office/drawing/2014/main" id="{5FC2BC56-4E14-402D-B3B1-899A952D7E4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6" name="Freeform: Shape 6">
              <a:extLst>
                <a:ext uri="{FF2B5EF4-FFF2-40B4-BE49-F238E27FC236}">
                  <a16:creationId xmlns:a16="http://schemas.microsoft.com/office/drawing/2014/main" id="{1F6F9D62-0BC1-4B95-A9C2-F8DC163BCC29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7">
              <a:extLst>
                <a:ext uri="{FF2B5EF4-FFF2-40B4-BE49-F238E27FC236}">
                  <a16:creationId xmlns:a16="http://schemas.microsoft.com/office/drawing/2014/main" id="{2461CDAB-68C8-44BB-B0D5-6BE6D1C077B4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8">
              <a:extLst>
                <a:ext uri="{FF2B5EF4-FFF2-40B4-BE49-F238E27FC236}">
                  <a16:creationId xmlns:a16="http://schemas.microsoft.com/office/drawing/2014/main" id="{DE9E3A97-8401-4500-8AA8-31BA30B973E4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9">
              <a:extLst>
                <a:ext uri="{FF2B5EF4-FFF2-40B4-BE49-F238E27FC236}">
                  <a16:creationId xmlns:a16="http://schemas.microsoft.com/office/drawing/2014/main" id="{F1E6F701-E906-40CA-96C9-7D8C1EAE479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0">
              <a:extLst>
                <a:ext uri="{FF2B5EF4-FFF2-40B4-BE49-F238E27FC236}">
                  <a16:creationId xmlns:a16="http://schemas.microsoft.com/office/drawing/2014/main" id="{01700354-761F-458E-AD3A-04D6367FB832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1">
              <a:extLst>
                <a:ext uri="{FF2B5EF4-FFF2-40B4-BE49-F238E27FC236}">
                  <a16:creationId xmlns:a16="http://schemas.microsoft.com/office/drawing/2014/main" id="{DF2BFC09-5375-474A-B43E-339E62515442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2">
              <a:extLst>
                <a:ext uri="{FF2B5EF4-FFF2-40B4-BE49-F238E27FC236}">
                  <a16:creationId xmlns:a16="http://schemas.microsoft.com/office/drawing/2014/main" id="{A26027A4-6BFB-411B-AFA5-7FF57569D45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3">
              <a:extLst>
                <a:ext uri="{FF2B5EF4-FFF2-40B4-BE49-F238E27FC236}">
                  <a16:creationId xmlns:a16="http://schemas.microsoft.com/office/drawing/2014/main" id="{DA7F7C8C-EF3C-4D37-BEA0-8633936A308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: Shape 14">
              <a:extLst>
                <a:ext uri="{FF2B5EF4-FFF2-40B4-BE49-F238E27FC236}">
                  <a16:creationId xmlns:a16="http://schemas.microsoft.com/office/drawing/2014/main" id="{F1A9012F-30A4-41E5-AF36-04CF48B61D1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C1690438-7F33-40E8-8BE2-E049BB67F2BF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6">
              <a:extLst>
                <a:ext uri="{FF2B5EF4-FFF2-40B4-BE49-F238E27FC236}">
                  <a16:creationId xmlns:a16="http://schemas.microsoft.com/office/drawing/2014/main" id="{89D63D72-527A-407A-A7B1-482C57885181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7">
              <a:extLst>
                <a:ext uri="{FF2B5EF4-FFF2-40B4-BE49-F238E27FC236}">
                  <a16:creationId xmlns:a16="http://schemas.microsoft.com/office/drawing/2014/main" id="{9D1583A6-16DD-4D62-B4BE-17F6F3E5AE8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77AEACB1-A2A8-470C-BF72-8834240B04E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7625E670-5E9D-45E8-8D6E-F042F8AAB06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A5C49651-F303-43ED-B2A0-D8B88F60E0D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79F8DE58-8D63-4CF9-AC2C-70F60F54E9CD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D1F7681D-B04D-4883-A9AD-7D6FEAC95B99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8" name="Table 24">
            <a:extLst>
              <a:ext uri="{FF2B5EF4-FFF2-40B4-BE49-F238E27FC236}">
                <a16:creationId xmlns:a16="http://schemas.microsoft.com/office/drawing/2014/main" id="{BF8DC55F-7F0E-4978-AA61-44FC06507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49450"/>
              </p:ext>
            </p:extLst>
          </p:nvPr>
        </p:nvGraphicFramePr>
        <p:xfrm>
          <a:off x="7099573" y="346569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4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4,5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9" name="Rectangle 21">
            <a:extLst>
              <a:ext uri="{FF2B5EF4-FFF2-40B4-BE49-F238E27FC236}">
                <a16:creationId xmlns:a16="http://schemas.microsoft.com/office/drawing/2014/main" id="{A0E671CC-1270-4EC1-B7D3-CDCA7D89738F}"/>
              </a:ext>
            </a:extLst>
          </p:cNvPr>
          <p:cNvSpPr/>
          <p:nvPr/>
        </p:nvSpPr>
        <p:spPr>
          <a:xfrm>
            <a:off x="10734471" y="2460145"/>
            <a:ext cx="1073990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Tashkent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40" name="Connector: Elbow 26">
            <a:extLst>
              <a:ext uri="{FF2B5EF4-FFF2-40B4-BE49-F238E27FC236}">
                <a16:creationId xmlns:a16="http://schemas.microsoft.com/office/drawing/2014/main" id="{9FC1B6AA-C99A-4B2E-84F0-5848626C4776}"/>
              </a:ext>
            </a:extLst>
          </p:cNvPr>
          <p:cNvCxnSpPr>
            <a:cxnSpLocks/>
            <a:stCxn id="139" idx="1"/>
          </p:cNvCxnSpPr>
          <p:nvPr/>
        </p:nvCxnSpPr>
        <p:spPr>
          <a:xfrm rot="10800000" flipV="1">
            <a:off x="10573535" y="2597869"/>
            <a:ext cx="160936" cy="771214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DF95C7E1-6E98-43AB-9F2A-0A15B16A9E2D}"/>
              </a:ext>
            </a:extLst>
          </p:cNvPr>
          <p:cNvSpPr txBox="1"/>
          <p:nvPr/>
        </p:nvSpPr>
        <p:spPr>
          <a:xfrm>
            <a:off x="6852665" y="217976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2052" name="Picture 4" descr="Китай ">
            <a:extLst>
              <a:ext uri="{FF2B5EF4-FFF2-40B4-BE49-F238E27FC236}">
                <a16:creationId xmlns:a16="http://schemas.microsoft.com/office/drawing/2014/main" id="{BC05264B-042F-4702-B4EC-20D224DB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" y="3060519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Германия ">
            <a:extLst>
              <a:ext uri="{FF2B5EF4-FFF2-40B4-BE49-F238E27FC236}">
                <a16:creationId xmlns:a16="http://schemas.microsoft.com/office/drawing/2014/main" id="{A7C94361-EC3E-48BC-89AF-B02B2554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" y="358100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идерланды ">
            <a:extLst>
              <a:ext uri="{FF2B5EF4-FFF2-40B4-BE49-F238E27FC236}">
                <a16:creationId xmlns:a16="http://schemas.microsoft.com/office/drawing/2014/main" id="{9AC1859C-B53D-4394-BAF8-D16BC4E59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0" y="2486579"/>
            <a:ext cx="205929" cy="2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Бразилия ">
            <a:extLst>
              <a:ext uri="{FF2B5EF4-FFF2-40B4-BE49-F238E27FC236}">
                <a16:creationId xmlns:a16="http://schemas.microsoft.com/office/drawing/2014/main" id="{40F86683-C48D-45A3-ADA5-183DE8640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7" y="2214957"/>
            <a:ext cx="183754" cy="1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Мир ">
            <a:extLst>
              <a:ext uri="{FF2B5EF4-FFF2-40B4-BE49-F238E27FC236}">
                <a16:creationId xmlns:a16="http://schemas.microsoft.com/office/drawing/2014/main" id="{7C30F64B-2C31-4FB8-BDE0-DFAED6846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4" y="2793076"/>
            <a:ext cx="176400" cy="1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Польша ">
            <a:extLst>
              <a:ext uri="{FF2B5EF4-FFF2-40B4-BE49-F238E27FC236}">
                <a16:creationId xmlns:a16="http://schemas.microsoft.com/office/drawing/2014/main" id="{7C800CC9-5C34-4C5C-9764-42FE700C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" y="332076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Бельгия ">
            <a:extLst>
              <a:ext uri="{FF2B5EF4-FFF2-40B4-BE49-F238E27FC236}">
                <a16:creationId xmlns:a16="http://schemas.microsoft.com/office/drawing/2014/main" id="{02055BAA-DEA6-4C79-8D37-6A336399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" y="3841248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object 20">
            <a:extLst>
              <a:ext uri="{FF2B5EF4-FFF2-40B4-BE49-F238E27FC236}">
                <a16:creationId xmlns:a16="http://schemas.microsoft.com/office/drawing/2014/main" id="{2DF954A1-4A21-45F3-ACF9-F85A045BB564}"/>
              </a:ext>
            </a:extLst>
          </p:cNvPr>
          <p:cNvSpPr/>
          <p:nvPr/>
        </p:nvSpPr>
        <p:spPr>
          <a:xfrm>
            <a:off x="2833049" y="3030208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15" name="object 20">
            <a:extLst>
              <a:ext uri="{FF2B5EF4-FFF2-40B4-BE49-F238E27FC236}">
                <a16:creationId xmlns:a16="http://schemas.microsoft.com/office/drawing/2014/main" id="{8BED5391-E2E4-49C0-AEAE-18D1FFD45A27}"/>
              </a:ext>
            </a:extLst>
          </p:cNvPr>
          <p:cNvSpPr/>
          <p:nvPr/>
        </p:nvSpPr>
        <p:spPr>
          <a:xfrm>
            <a:off x="2833049" y="3576339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5295</TotalTime>
  <Words>634</Words>
  <Application>Microsoft Office PowerPoint</Application>
  <PresentationFormat>Широкоэкранный</PresentationFormat>
  <Paragraphs>168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142</cp:revision>
  <dcterms:created xsi:type="dcterms:W3CDTF">2024-07-25T07:55:13Z</dcterms:created>
  <dcterms:modified xsi:type="dcterms:W3CDTF">2025-04-26T12:16:14Z</dcterms:modified>
</cp:coreProperties>
</file>