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147479659" r:id="rId2"/>
    <p:sldId id="2147479702" r:id="rId3"/>
    <p:sldId id="2147479665"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DAE92-B9DA-4728-A9B9-0B076605A383}" type="datetimeFigureOut">
              <a:rPr lang="ru-RU" smtClean="0"/>
              <a:t>03.07.2025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F0A36-D95E-474C-BE99-9E0E9D6E7838}" type="slidenum">
              <a:rPr lang="ru-RU" smtClean="0"/>
              <a:t>‹#›</a:t>
            </a:fld>
            <a:endParaRPr lang="ru-RU"/>
          </a:p>
        </p:txBody>
      </p:sp>
    </p:spTree>
    <p:extLst>
      <p:ext uri="{BB962C8B-B14F-4D97-AF65-F5344CB8AC3E}">
        <p14:creationId xmlns:p14="http://schemas.microsoft.com/office/powerpoint/2010/main" val="353103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DCCC6-E41F-4E71-BF68-1D93A6F9136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4F6C02A-D458-4963-BBF4-71B5405F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D1F8755-C90D-403E-B410-2159D294E8B5}"/>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5" name="Нижний колонтитул 4">
            <a:extLst>
              <a:ext uri="{FF2B5EF4-FFF2-40B4-BE49-F238E27FC236}">
                <a16:creationId xmlns:a16="http://schemas.microsoft.com/office/drawing/2014/main" id="{67C34E8B-8D70-4D55-A5F6-54F48B6016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34430D-C24A-4556-B915-2963C2682443}"/>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14191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C3FD0-D24E-4510-8D59-7A1A2A3E743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48ACC61-97BF-4AE8-8FBC-9B327A4527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2DDED-F8CC-4F17-BFE9-F85CFDC20806}"/>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5" name="Нижний колонтитул 4">
            <a:extLst>
              <a:ext uri="{FF2B5EF4-FFF2-40B4-BE49-F238E27FC236}">
                <a16:creationId xmlns:a16="http://schemas.microsoft.com/office/drawing/2014/main" id="{CA44B02B-1F8D-4B75-B5DF-2ECADEA0F3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49ED16-EAFD-4284-AF39-AABEFAD08D35}"/>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48790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0AAC545-23C2-40E7-9C4D-0432676DE5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60AEAC0-93AD-4212-B1FF-CC0EC484AB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05B403-3286-43DE-8FD7-6FD29CE63A7B}"/>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5" name="Нижний колонтитул 4">
            <a:extLst>
              <a:ext uri="{FF2B5EF4-FFF2-40B4-BE49-F238E27FC236}">
                <a16:creationId xmlns:a16="http://schemas.microsoft.com/office/drawing/2014/main" id="{9E909C0C-D2C9-4506-86CA-C946053D0B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894819-CCC3-4063-AB36-3C67579F3C31}"/>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5803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32E68-3963-4E30-AB49-65CF4B6AA4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B463B7-66DC-4558-B64A-B04161AA100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4F171C0-F7A3-4307-B8B0-7C5091422D22}"/>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5" name="Нижний колонтитул 4">
            <a:extLst>
              <a:ext uri="{FF2B5EF4-FFF2-40B4-BE49-F238E27FC236}">
                <a16:creationId xmlns:a16="http://schemas.microsoft.com/office/drawing/2014/main" id="{D5BCA8DF-0515-4F58-BF45-F193E22FCE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1B97B5-9829-4AAA-A573-DC85C69385D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03899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2D56F-57F0-4ED3-B2DF-660026C9B4B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C05DE9C-FF9F-41FE-8986-6CA0D5E6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37DB5B9-5083-4F14-B358-F75003D3867C}"/>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5" name="Нижний колонтитул 4">
            <a:extLst>
              <a:ext uri="{FF2B5EF4-FFF2-40B4-BE49-F238E27FC236}">
                <a16:creationId xmlns:a16="http://schemas.microsoft.com/office/drawing/2014/main" id="{DD7EBFD2-4F3F-49E1-8CC5-8247B7D465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C0B8BB-EBEA-4935-8567-C99DCACF6C0A}"/>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26584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E87E9-0080-4F01-8D6A-CA3A115664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2E5584-7476-4D18-B536-8BDB556A5E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E5C5C21-9C69-4EAE-9EB5-39C12B49A2C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AA4A76C-18A7-42A6-8EF7-EAA24C3C4365}"/>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6" name="Нижний колонтитул 5">
            <a:extLst>
              <a:ext uri="{FF2B5EF4-FFF2-40B4-BE49-F238E27FC236}">
                <a16:creationId xmlns:a16="http://schemas.microsoft.com/office/drawing/2014/main" id="{FE94A2B8-EDFE-4972-BC65-821D9E03DC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2B965C-ABA0-43B1-ADC6-99C77BB4880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45590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FD1EA-C709-4DDE-A2C8-52A53699CF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CAA8E7E-C6A1-4EBB-B9FC-055F5984B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D5DA781-9B6F-4892-B9F9-0EBDF29F6F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EBCF597-C772-4C32-B0A7-5377966B1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062252C-90C9-4257-BA94-3A87518C63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BB7C11-7831-4715-90AD-94BA1B9FC5BB}"/>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8" name="Нижний колонтитул 7">
            <a:extLst>
              <a:ext uri="{FF2B5EF4-FFF2-40B4-BE49-F238E27FC236}">
                <a16:creationId xmlns:a16="http://schemas.microsoft.com/office/drawing/2014/main" id="{31C26A3A-EB8B-4CD2-A83D-1FAA6096CF2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1704493-A90F-401D-A55D-F5C08C8B712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88921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34CC4-C2C8-4640-9AFF-7C008EEE99B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673278-F425-49B4-AFBB-498DF57A8CC4}"/>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4" name="Нижний колонтитул 3">
            <a:extLst>
              <a:ext uri="{FF2B5EF4-FFF2-40B4-BE49-F238E27FC236}">
                <a16:creationId xmlns:a16="http://schemas.microsoft.com/office/drawing/2014/main" id="{00D3956B-E49E-483A-B095-0F7A9134E4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299FC1-365E-4A96-A7E1-31948B1E0DF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88399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71E95C-77AA-4DEE-B035-A0A87A7A9C0D}"/>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3" name="Нижний колонтитул 2">
            <a:extLst>
              <a:ext uri="{FF2B5EF4-FFF2-40B4-BE49-F238E27FC236}">
                <a16:creationId xmlns:a16="http://schemas.microsoft.com/office/drawing/2014/main" id="{C4E25531-9993-4C2B-A8FF-0068E89F730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3FCA083-4EF8-4BD5-8B4A-0A875AC75666}"/>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7167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6A13FC-D782-426E-9967-98483D0C90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BBE87E5-625A-4985-B013-C95323DAC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AF82B2A-BDB9-48F2-AC36-54BF899D0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BA10B-3363-4DBF-978F-4704B83BFD78}"/>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6" name="Нижний колонтитул 5">
            <a:extLst>
              <a:ext uri="{FF2B5EF4-FFF2-40B4-BE49-F238E27FC236}">
                <a16:creationId xmlns:a16="http://schemas.microsoft.com/office/drawing/2014/main" id="{443E43AA-495D-4E3C-9116-7D90BC24AD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EC8EBF-DB72-4E3F-B8B7-49BC8BFA079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1072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5277B-E999-478E-AB50-0CA83966D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35147C1-FF9B-4A7B-93A9-194F3853B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CAA723C-2D6D-4D09-A0EE-9405C873D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50F6B9-B8E7-4C98-BEA1-5B7BC384B6C5}"/>
              </a:ext>
            </a:extLst>
          </p:cNvPr>
          <p:cNvSpPr>
            <a:spLocks noGrp="1"/>
          </p:cNvSpPr>
          <p:nvPr>
            <p:ph type="dt" sz="half" idx="10"/>
          </p:nvPr>
        </p:nvSpPr>
        <p:spPr/>
        <p:txBody>
          <a:bodyPr/>
          <a:lstStyle/>
          <a:p>
            <a:fld id="{E7EBF425-89B5-48C8-9C7F-3F5DD54E47FF}" type="datetimeFigureOut">
              <a:rPr lang="ru-RU" smtClean="0"/>
              <a:t>03.07.2025</a:t>
            </a:fld>
            <a:endParaRPr lang="ru-RU"/>
          </a:p>
        </p:txBody>
      </p:sp>
      <p:sp>
        <p:nvSpPr>
          <p:cNvPr id="6" name="Нижний колонтитул 5">
            <a:extLst>
              <a:ext uri="{FF2B5EF4-FFF2-40B4-BE49-F238E27FC236}">
                <a16:creationId xmlns:a16="http://schemas.microsoft.com/office/drawing/2014/main" id="{7E55B5D8-1DA2-4448-818C-16B617D316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E378D1F-AA49-418B-B022-CE0E158B6D8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1684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B2B1F-3106-4920-A6FB-E4FA98F4F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F06FE2D-A5E7-4576-9ECB-E1E4E70E1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ACCFC9-61D9-4B27-BDA2-2BC556F1E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BF425-89B5-48C8-9C7F-3F5DD54E47FF}" type="datetimeFigureOut">
              <a:rPr lang="ru-RU" smtClean="0"/>
              <a:t>03.07.2025</a:t>
            </a:fld>
            <a:endParaRPr lang="ru-RU"/>
          </a:p>
        </p:txBody>
      </p:sp>
      <p:sp>
        <p:nvSpPr>
          <p:cNvPr id="5" name="Нижний колонтитул 4">
            <a:extLst>
              <a:ext uri="{FF2B5EF4-FFF2-40B4-BE49-F238E27FC236}">
                <a16:creationId xmlns:a16="http://schemas.microsoft.com/office/drawing/2014/main" id="{C49FF3F3-84E5-4BA2-A35B-5462AE4FC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BCB7504-0D9D-46F3-9466-FD4324D82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C2A68-9070-4500-BAD8-937DDC63A0E6}" type="slidenum">
              <a:rPr lang="ru-RU" smtClean="0"/>
              <a:t>‹#›</a:t>
            </a:fld>
            <a:endParaRPr lang="ru-RU"/>
          </a:p>
        </p:txBody>
      </p:sp>
    </p:spTree>
    <p:extLst>
      <p:ext uri="{BB962C8B-B14F-4D97-AF65-F5344CB8AC3E}">
        <p14:creationId xmlns:p14="http://schemas.microsoft.com/office/powerpoint/2010/main" val="274432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bject 3">
            <a:extLst>
              <a:ext uri="{FF2B5EF4-FFF2-40B4-BE49-F238E27FC236}">
                <a16:creationId xmlns:a16="http://schemas.microsoft.com/office/drawing/2014/main" id="{D8D54B31-2D7C-44B0-81DC-E59CA57D825F}"/>
              </a:ext>
            </a:extLst>
          </p:cNvPr>
          <p:cNvSpPr/>
          <p:nvPr/>
        </p:nvSpPr>
        <p:spPr>
          <a:xfrm>
            <a:off x="5448144" y="823338"/>
            <a:ext cx="6715765" cy="5998844"/>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rgbClr val="CCEBEE"/>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54" name="object 7">
            <a:extLst>
              <a:ext uri="{FF2B5EF4-FFF2-40B4-BE49-F238E27FC236}">
                <a16:creationId xmlns:a16="http://schemas.microsoft.com/office/drawing/2014/main" id="{A2AF73D7-B325-4A1B-B5E0-40D1674E6C47}"/>
              </a:ext>
            </a:extLst>
          </p:cNvPr>
          <p:cNvSpPr/>
          <p:nvPr/>
        </p:nvSpPr>
        <p:spPr>
          <a:xfrm>
            <a:off x="-28091" y="1"/>
            <a:ext cx="12192000" cy="728603"/>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a:ln>
            <a:noFill/>
          </a:ln>
        </p:spPr>
        <p:txBody>
          <a:bodyPr wrap="square" lIns="0" tIns="0" rIns="0" bIns="0" rtlCol="0"/>
          <a:lstStyle/>
          <a:p>
            <a:endParaRPr dirty="0">
              <a:solidFill>
                <a:prstClr val="black"/>
              </a:solidFill>
              <a:latin typeface="Montserrat" pitchFamily="2" charset="-52"/>
            </a:endParaRPr>
          </a:p>
        </p:txBody>
      </p:sp>
      <p:sp>
        <p:nvSpPr>
          <p:cNvPr id="7" name="object 8">
            <a:extLst>
              <a:ext uri="{FF2B5EF4-FFF2-40B4-BE49-F238E27FC236}">
                <a16:creationId xmlns:a16="http://schemas.microsoft.com/office/drawing/2014/main" id="{34847051-B081-4D3D-8556-DD48C913F393}"/>
              </a:ext>
            </a:extLst>
          </p:cNvPr>
          <p:cNvSpPr txBox="1"/>
          <p:nvPr/>
        </p:nvSpPr>
        <p:spPr>
          <a:xfrm>
            <a:off x="2187440" y="41186"/>
            <a:ext cx="9547707" cy="641200"/>
          </a:xfrm>
          <a:prstGeom prst="rect">
            <a:avLst/>
          </a:prstGeom>
        </p:spPr>
        <p:txBody>
          <a:bodyPr vert="horz" wrap="square" lIns="0" tIns="12699" rIns="0" bIns="0" rtlCol="0">
            <a:spAutoFit/>
          </a:bodyPr>
          <a:lstStyle/>
          <a:p>
            <a:pPr marL="12701" marR="5080" lvl="0" algn="ctr">
              <a:spcBef>
                <a:spcPts val="100"/>
              </a:spcBef>
              <a:defRPr/>
            </a:pPr>
            <a:r>
              <a:rPr lang="en-US" sz="2000" b="1" spc="-10" dirty="0">
                <a:solidFill>
                  <a:srgbClr val="5BC4BF"/>
                </a:solidFill>
                <a:latin typeface="Montserrat" pitchFamily="2" charset="-52"/>
              </a:rPr>
              <a:t>Cultivation of tree and shrub seedlings using modern</a:t>
            </a:r>
          </a:p>
          <a:p>
            <a:pPr marL="12701" marR="5080" lvl="0" algn="ctr">
              <a:spcBef>
                <a:spcPts val="100"/>
              </a:spcBef>
              <a:defRPr/>
            </a:pPr>
            <a:r>
              <a:rPr lang="en-US" sz="2000" b="1" spc="-10" dirty="0">
                <a:solidFill>
                  <a:srgbClr val="5BC4BF"/>
                </a:solidFill>
                <a:latin typeface="Montserrat" pitchFamily="2" charset="-52"/>
              </a:rPr>
              <a:t> “in vitro” technologies.</a:t>
            </a:r>
            <a:endParaRPr lang="en-US" sz="2000" b="1" spc="-10" noProof="1">
              <a:solidFill>
                <a:srgbClr val="5BC4BF"/>
              </a:solidFill>
              <a:latin typeface="Montserrat" pitchFamily="2" charset="-52"/>
            </a:endParaRPr>
          </a:p>
        </p:txBody>
      </p:sp>
      <p:sp>
        <p:nvSpPr>
          <p:cNvPr id="9" name="object 10">
            <a:extLst>
              <a:ext uri="{FF2B5EF4-FFF2-40B4-BE49-F238E27FC236}">
                <a16:creationId xmlns:a16="http://schemas.microsoft.com/office/drawing/2014/main" id="{E6DC329C-BE58-4B79-8A6D-52B4DA07CA0D}"/>
              </a:ext>
            </a:extLst>
          </p:cNvPr>
          <p:cNvSpPr txBox="1"/>
          <p:nvPr/>
        </p:nvSpPr>
        <p:spPr>
          <a:xfrm>
            <a:off x="3126822" y="795209"/>
            <a:ext cx="1015563" cy="197489"/>
          </a:xfrm>
          <a:prstGeom prst="rect">
            <a:avLst/>
          </a:prstGeom>
        </p:spPr>
        <p:txBody>
          <a:bodyPr vert="horz" wrap="square" lIns="0" tIns="12699" rIns="0" bIns="0" rtlCol="0">
            <a:spAutoFit/>
          </a:bodyPr>
          <a:lstStyle/>
          <a:p>
            <a:pPr marL="12701" marR="0" lvl="0" indent="0" defTabSz="914400" rtl="0" eaLnBrk="1" fontAlgn="auto" latinLnBrk="0" hangingPunct="1">
              <a:lnSpc>
                <a:spcPct val="100000"/>
              </a:lnSpc>
              <a:spcBef>
                <a:spcPts val="1525"/>
              </a:spcBef>
              <a:spcAft>
                <a:spcPts val="0"/>
              </a:spcAft>
              <a:buClrTx/>
              <a:buSzTx/>
              <a:buFontTx/>
              <a:buNone/>
              <a:tabLst/>
              <a:defRPr/>
            </a:pPr>
            <a:r>
              <a:rPr kumimoji="0" lang="en-US" sz="1200" b="1" i="0" u="none" strike="noStrike" kern="1200" cap="none" spc="-10" normalizeH="0" baseline="0" noProof="0" dirty="0">
                <a:ln>
                  <a:noFill/>
                </a:ln>
                <a:solidFill>
                  <a:srgbClr val="5BC4BF"/>
                </a:solidFill>
                <a:effectLst/>
                <a:uLnTx/>
                <a:uFillTx/>
                <a:latin typeface="Montserrat" pitchFamily="2" charset="-52"/>
                <a:ea typeface="+mn-ea"/>
                <a:cs typeface="+mn-cs"/>
              </a:rPr>
              <a:t>Industry</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25" name="object 4">
            <a:extLst>
              <a:ext uri="{FF2B5EF4-FFF2-40B4-BE49-F238E27FC236}">
                <a16:creationId xmlns:a16="http://schemas.microsoft.com/office/drawing/2014/main" id="{1627B92C-05CB-42FF-B4BE-672893685964}"/>
              </a:ext>
            </a:extLst>
          </p:cNvPr>
          <p:cNvSpPr/>
          <p:nvPr/>
        </p:nvSpPr>
        <p:spPr>
          <a:xfrm>
            <a:off x="5587319" y="3732277"/>
            <a:ext cx="6492048" cy="720161"/>
          </a:xfrm>
          <a:custGeom>
            <a:avLst/>
            <a:gdLst/>
            <a:ahLst/>
            <a:cxnLst/>
            <a:rect l="l" t="t" r="r" b="b"/>
            <a:pathLst>
              <a:path w="6492875" h="814070">
                <a:moveTo>
                  <a:pt x="1643303" y="407111"/>
                </a:moveTo>
                <a:lnTo>
                  <a:pt x="1430413" y="0"/>
                </a:lnTo>
                <a:lnTo>
                  <a:pt x="0" y="0"/>
                </a:lnTo>
                <a:lnTo>
                  <a:pt x="0" y="814057"/>
                </a:lnTo>
                <a:lnTo>
                  <a:pt x="1430413" y="814057"/>
                </a:lnTo>
                <a:lnTo>
                  <a:pt x="1643303" y="407111"/>
                </a:lnTo>
                <a:close/>
              </a:path>
              <a:path w="6492875" h="814070">
                <a:moveTo>
                  <a:pt x="3245993" y="407111"/>
                </a:moveTo>
                <a:lnTo>
                  <a:pt x="3033103" y="0"/>
                </a:lnTo>
                <a:lnTo>
                  <a:pt x="1567116" y="0"/>
                </a:lnTo>
                <a:lnTo>
                  <a:pt x="1780006" y="407111"/>
                </a:lnTo>
                <a:lnTo>
                  <a:pt x="1567116" y="814057"/>
                </a:lnTo>
                <a:lnTo>
                  <a:pt x="3033103" y="814057"/>
                </a:lnTo>
                <a:lnTo>
                  <a:pt x="3245993" y="407111"/>
                </a:lnTo>
                <a:close/>
              </a:path>
              <a:path w="6492875" h="814070">
                <a:moveTo>
                  <a:pt x="4869002" y="407111"/>
                </a:moveTo>
                <a:lnTo>
                  <a:pt x="4656112" y="0"/>
                </a:lnTo>
                <a:lnTo>
                  <a:pt x="3170809" y="0"/>
                </a:lnTo>
                <a:lnTo>
                  <a:pt x="3383699" y="407111"/>
                </a:lnTo>
                <a:lnTo>
                  <a:pt x="3170809" y="814057"/>
                </a:lnTo>
                <a:lnTo>
                  <a:pt x="4656112" y="814057"/>
                </a:lnTo>
                <a:lnTo>
                  <a:pt x="4869002" y="407111"/>
                </a:lnTo>
                <a:close/>
              </a:path>
              <a:path w="6492875" h="814070">
                <a:moveTo>
                  <a:pt x="6492811" y="407111"/>
                </a:moveTo>
                <a:lnTo>
                  <a:pt x="6279921" y="0"/>
                </a:lnTo>
                <a:lnTo>
                  <a:pt x="4794618" y="0"/>
                </a:lnTo>
                <a:lnTo>
                  <a:pt x="5007508" y="407111"/>
                </a:lnTo>
                <a:lnTo>
                  <a:pt x="4794618" y="814057"/>
                </a:lnTo>
                <a:lnTo>
                  <a:pt x="6279921" y="814057"/>
                </a:lnTo>
                <a:lnTo>
                  <a:pt x="6492811" y="407111"/>
                </a:lnTo>
                <a:close/>
              </a:path>
            </a:pathLst>
          </a:custGeom>
          <a:solidFill>
            <a:srgbClr val="5BC4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26" name="object 25">
            <a:extLst>
              <a:ext uri="{FF2B5EF4-FFF2-40B4-BE49-F238E27FC236}">
                <a16:creationId xmlns:a16="http://schemas.microsoft.com/office/drawing/2014/main" id="{C6A0101E-3FAA-4DC8-9C71-55207A8790A4}"/>
              </a:ext>
            </a:extLst>
          </p:cNvPr>
          <p:cNvSpPr txBox="1"/>
          <p:nvPr/>
        </p:nvSpPr>
        <p:spPr>
          <a:xfrm>
            <a:off x="5564547" y="3822760"/>
            <a:ext cx="1567342" cy="520654"/>
          </a:xfrm>
          <a:prstGeom prst="rect">
            <a:avLst/>
          </a:prstGeom>
        </p:spPr>
        <p:txBody>
          <a:bodyPr vert="horz" wrap="square" lIns="0" tIns="12699" rIns="0" bIns="0" rtlCol="0">
            <a:spAutoFit/>
          </a:bodyPr>
          <a:lstStyle/>
          <a:p>
            <a:pPr marL="12701" lvl="0" algn="ctr">
              <a:spcBef>
                <a:spcPts val="100"/>
              </a:spcBef>
              <a:defRPr/>
            </a:pPr>
            <a:r>
              <a:rPr lang="en-US" sz="1100" spc="-10" dirty="0">
                <a:solidFill>
                  <a:srgbClr val="FFFFFF"/>
                </a:solidFill>
                <a:latin typeface="Montserrat" pitchFamily="2" charset="-52"/>
                <a:cs typeface="Arial MT"/>
              </a:rPr>
              <a:t>Selection of explant and maintenance in a special environment</a:t>
            </a:r>
            <a:endParaRPr kumimoji="0" lang="en-US" sz="11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7" name="object 26">
            <a:extLst>
              <a:ext uri="{FF2B5EF4-FFF2-40B4-BE49-F238E27FC236}">
                <a16:creationId xmlns:a16="http://schemas.microsoft.com/office/drawing/2014/main" id="{35E55C6B-F6DB-4AAF-B5A0-BFA5DCAF8D3C}"/>
              </a:ext>
            </a:extLst>
          </p:cNvPr>
          <p:cNvSpPr txBox="1"/>
          <p:nvPr/>
        </p:nvSpPr>
        <p:spPr>
          <a:xfrm>
            <a:off x="7346114" y="3806911"/>
            <a:ext cx="1344766" cy="520654"/>
          </a:xfrm>
          <a:prstGeom prst="rect">
            <a:avLst/>
          </a:prstGeom>
        </p:spPr>
        <p:txBody>
          <a:bodyPr vert="horz" wrap="square" lIns="0" tIns="12699" rIns="0" bIns="0" rtlCol="0">
            <a:spAutoFit/>
          </a:bodyPr>
          <a:lstStyle/>
          <a:p>
            <a:pPr marL="12701" algn="ctr">
              <a:spcBef>
                <a:spcPts val="100"/>
              </a:spcBef>
              <a:defRPr/>
            </a:pPr>
            <a:r>
              <a:rPr lang="en-US" sz="1100" spc="-10" dirty="0">
                <a:solidFill>
                  <a:srgbClr val="FFFFFF"/>
                </a:solidFill>
                <a:latin typeface="Montserrat" pitchFamily="2" charset="-52"/>
              </a:rPr>
              <a:t>Formation of new shoots on the seedling</a:t>
            </a:r>
          </a:p>
        </p:txBody>
      </p:sp>
      <p:sp>
        <p:nvSpPr>
          <p:cNvPr id="28" name="object 27">
            <a:extLst>
              <a:ext uri="{FF2B5EF4-FFF2-40B4-BE49-F238E27FC236}">
                <a16:creationId xmlns:a16="http://schemas.microsoft.com/office/drawing/2014/main" id="{2122D9BB-0F54-4449-A6CD-F28417375FED}"/>
              </a:ext>
            </a:extLst>
          </p:cNvPr>
          <p:cNvSpPr txBox="1"/>
          <p:nvPr/>
        </p:nvSpPr>
        <p:spPr>
          <a:xfrm>
            <a:off x="9044359" y="3874102"/>
            <a:ext cx="1133555" cy="382155"/>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Adaptation of seedlings</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9" name="object 28">
            <a:extLst>
              <a:ext uri="{FF2B5EF4-FFF2-40B4-BE49-F238E27FC236}">
                <a16:creationId xmlns:a16="http://schemas.microsoft.com/office/drawing/2014/main" id="{36DAE9B9-41CF-44DE-9F35-FAD671280E6B}"/>
              </a:ext>
            </a:extLst>
          </p:cNvPr>
          <p:cNvSpPr txBox="1"/>
          <p:nvPr/>
        </p:nvSpPr>
        <p:spPr>
          <a:xfrm>
            <a:off x="10590472" y="3793910"/>
            <a:ext cx="1262272" cy="566821"/>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Planting seedlings in the ground</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59" name="object 57">
            <a:extLst>
              <a:ext uri="{FF2B5EF4-FFF2-40B4-BE49-F238E27FC236}">
                <a16:creationId xmlns:a16="http://schemas.microsoft.com/office/drawing/2014/main" id="{E09A7005-4829-4710-BD6E-85DD6705B938}"/>
              </a:ext>
            </a:extLst>
          </p:cNvPr>
          <p:cNvSpPr txBox="1"/>
          <p:nvPr/>
        </p:nvSpPr>
        <p:spPr>
          <a:xfrm>
            <a:off x="5690327" y="3457875"/>
            <a:ext cx="4423444" cy="197489"/>
          </a:xfrm>
          <a:prstGeom prst="rect">
            <a:avLst/>
          </a:prstGeom>
        </p:spPr>
        <p:txBody>
          <a:bodyPr vert="horz" wrap="square" lIns="0" tIns="12699" rIns="0" bIns="0" rtlCol="0">
            <a:spAutoFit/>
          </a:bodyPr>
          <a:lstStyle/>
          <a:p>
            <a:pPr marL="12700" lvl="0">
              <a:spcBef>
                <a:spcPts val="890"/>
              </a:spcBef>
              <a:defRPr/>
            </a:pPr>
            <a:r>
              <a:rPr lang="en-US" sz="1200" b="1" spc="-10" dirty="0">
                <a:solidFill>
                  <a:srgbClr val="5BC4BF"/>
                </a:solidFill>
                <a:latin typeface="Montserrat" pitchFamily="2" charset="-52"/>
              </a:rPr>
              <a:t>Process</a:t>
            </a:r>
          </a:p>
        </p:txBody>
      </p:sp>
      <p:sp>
        <p:nvSpPr>
          <p:cNvPr id="113" name="object 29">
            <a:extLst>
              <a:ext uri="{FF2B5EF4-FFF2-40B4-BE49-F238E27FC236}">
                <a16:creationId xmlns:a16="http://schemas.microsoft.com/office/drawing/2014/main" id="{6DB5783D-ED59-4D44-954A-08946FF8F506}"/>
              </a:ext>
            </a:extLst>
          </p:cNvPr>
          <p:cNvSpPr txBox="1"/>
          <p:nvPr/>
        </p:nvSpPr>
        <p:spPr>
          <a:xfrm>
            <a:off x="5661658" y="820560"/>
            <a:ext cx="2070791" cy="197489"/>
          </a:xfrm>
          <a:prstGeom prst="rect">
            <a:avLst/>
          </a:prstGeom>
        </p:spPr>
        <p:txBody>
          <a:bodyPr vert="horz" wrap="square" lIns="0" tIns="12699" rIns="0" bIns="0" rtlCol="0">
            <a:spAutoFit/>
          </a:bodyPr>
          <a:lstStyle/>
          <a:p>
            <a:pPr marL="12701" lvl="0">
              <a:spcBef>
                <a:spcPts val="100"/>
              </a:spcBef>
              <a:defRPr/>
            </a:pPr>
            <a:r>
              <a:rPr lang="en-US" sz="1200" b="1" spc="-10" dirty="0">
                <a:solidFill>
                  <a:srgbClr val="5BC4BF"/>
                </a:solidFill>
                <a:latin typeface="Montserrat" pitchFamily="2" charset="-52"/>
              </a:rPr>
              <a:t>Project indicators</a:t>
            </a:r>
            <a:endParaRPr sz="1200" b="1" spc="-10" dirty="0">
              <a:solidFill>
                <a:srgbClr val="5BC4BF"/>
              </a:solidFill>
              <a:latin typeface="Montserrat" pitchFamily="2" charset="-52"/>
            </a:endParaRPr>
          </a:p>
        </p:txBody>
      </p:sp>
      <p:sp>
        <p:nvSpPr>
          <p:cNvPr id="114" name="object 31">
            <a:extLst>
              <a:ext uri="{FF2B5EF4-FFF2-40B4-BE49-F238E27FC236}">
                <a16:creationId xmlns:a16="http://schemas.microsoft.com/office/drawing/2014/main" id="{C840FD61-18E0-4578-8789-2E69D49CF6E2}"/>
              </a:ext>
            </a:extLst>
          </p:cNvPr>
          <p:cNvSpPr txBox="1"/>
          <p:nvPr/>
        </p:nvSpPr>
        <p:spPr>
          <a:xfrm>
            <a:off x="6081441" y="1870770"/>
            <a:ext cx="2024674"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spc="10" dirty="0">
                <a:solidFill>
                  <a:srgbClr val="00425F"/>
                </a:solidFill>
                <a:latin typeface="Montserrat" pitchFamily="2" charset="-52"/>
              </a:rPr>
              <a:t>Power:</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17" name="object 33">
            <a:extLst>
              <a:ext uri="{FF2B5EF4-FFF2-40B4-BE49-F238E27FC236}">
                <a16:creationId xmlns:a16="http://schemas.microsoft.com/office/drawing/2014/main" id="{3A40AA44-5DCB-4729-8890-E18116E84D63}"/>
              </a:ext>
            </a:extLst>
          </p:cNvPr>
          <p:cNvSpPr txBox="1"/>
          <p:nvPr/>
        </p:nvSpPr>
        <p:spPr>
          <a:xfrm>
            <a:off x="9378681" y="1257293"/>
            <a:ext cx="2070688"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dirty="0">
                <a:solidFill>
                  <a:srgbClr val="00425F"/>
                </a:solidFill>
                <a:latin typeface="Montserrat" pitchFamily="2" charset="-52"/>
                <a:cs typeface="Arial MT"/>
              </a:rPr>
              <a:t>Investment requirements</a:t>
            </a:r>
            <a:endPar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endParaRPr>
          </a:p>
        </p:txBody>
      </p:sp>
      <p:sp>
        <p:nvSpPr>
          <p:cNvPr id="118" name="object 35">
            <a:extLst>
              <a:ext uri="{FF2B5EF4-FFF2-40B4-BE49-F238E27FC236}">
                <a16:creationId xmlns:a16="http://schemas.microsoft.com/office/drawing/2014/main" id="{9EBB8C31-034F-4627-B2E0-5D784D685581}"/>
              </a:ext>
            </a:extLst>
          </p:cNvPr>
          <p:cNvSpPr txBox="1"/>
          <p:nvPr/>
        </p:nvSpPr>
        <p:spPr>
          <a:xfrm>
            <a:off x="9097221" y="2001930"/>
            <a:ext cx="2611709" cy="333424"/>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Local market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80%</a:t>
            </a:r>
          </a:p>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Export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20%</a:t>
            </a:r>
          </a:p>
        </p:txBody>
      </p:sp>
      <p:sp>
        <p:nvSpPr>
          <p:cNvPr id="119" name="object 38">
            <a:extLst>
              <a:ext uri="{FF2B5EF4-FFF2-40B4-BE49-F238E27FC236}">
                <a16:creationId xmlns:a16="http://schemas.microsoft.com/office/drawing/2014/main" id="{1054FB01-7950-45C1-95C2-B7F9417EBC31}"/>
              </a:ext>
            </a:extLst>
          </p:cNvPr>
          <p:cNvSpPr/>
          <p:nvPr/>
        </p:nvSpPr>
        <p:spPr>
          <a:xfrm>
            <a:off x="5573671" y="1203713"/>
            <a:ext cx="648000" cy="540385"/>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23" name="object 48">
            <a:extLst>
              <a:ext uri="{FF2B5EF4-FFF2-40B4-BE49-F238E27FC236}">
                <a16:creationId xmlns:a16="http://schemas.microsoft.com/office/drawing/2014/main" id="{BE2F7029-DD2A-454F-80B2-A472A0A9E93A}"/>
              </a:ext>
            </a:extLst>
          </p:cNvPr>
          <p:cNvSpPr/>
          <p:nvPr/>
        </p:nvSpPr>
        <p:spPr>
          <a:xfrm>
            <a:off x="8669597" y="1203712"/>
            <a:ext cx="648000" cy="540386"/>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6"/>
                </a:lnTo>
                <a:lnTo>
                  <a:pt x="16892" y="364216"/>
                </a:lnTo>
                <a:lnTo>
                  <a:pt x="36864" y="406279"/>
                </a:lnTo>
                <a:lnTo>
                  <a:pt x="63503" y="443963"/>
                </a:lnTo>
                <a:lnTo>
                  <a:pt x="96046" y="476504"/>
                </a:lnTo>
                <a:lnTo>
                  <a:pt x="133730" y="503142"/>
                </a:lnTo>
                <a:lnTo>
                  <a:pt x="175792" y="523112"/>
                </a:lnTo>
                <a:lnTo>
                  <a:pt x="221470" y="535654"/>
                </a:lnTo>
                <a:lnTo>
                  <a:pt x="270001" y="540004"/>
                </a:lnTo>
                <a:lnTo>
                  <a:pt x="318536" y="535654"/>
                </a:lnTo>
                <a:lnTo>
                  <a:pt x="364216" y="523112"/>
                </a:lnTo>
                <a:lnTo>
                  <a:pt x="406279" y="503142"/>
                </a:lnTo>
                <a:lnTo>
                  <a:pt x="443963" y="476504"/>
                </a:lnTo>
                <a:lnTo>
                  <a:pt x="476504" y="443963"/>
                </a:lnTo>
                <a:lnTo>
                  <a:pt x="503142" y="406279"/>
                </a:lnTo>
                <a:lnTo>
                  <a:pt x="523112" y="364216"/>
                </a:lnTo>
                <a:lnTo>
                  <a:pt x="535654" y="318536"/>
                </a:lnTo>
                <a:lnTo>
                  <a:pt x="540004"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9" name="object 38">
            <a:extLst>
              <a:ext uri="{FF2B5EF4-FFF2-40B4-BE49-F238E27FC236}">
                <a16:creationId xmlns:a16="http://schemas.microsoft.com/office/drawing/2014/main" id="{7259FB1E-CB88-4618-B7C5-303F1FF74923}"/>
              </a:ext>
            </a:extLst>
          </p:cNvPr>
          <p:cNvSpPr/>
          <p:nvPr/>
        </p:nvSpPr>
        <p:spPr>
          <a:xfrm>
            <a:off x="8669597"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30" name="object 38">
            <a:extLst>
              <a:ext uri="{FF2B5EF4-FFF2-40B4-BE49-F238E27FC236}">
                <a16:creationId xmlns:a16="http://schemas.microsoft.com/office/drawing/2014/main" id="{A5ECA765-6F43-4F00-8508-F17A2B4F326F}"/>
              </a:ext>
            </a:extLst>
          </p:cNvPr>
          <p:cNvSpPr/>
          <p:nvPr/>
        </p:nvSpPr>
        <p:spPr>
          <a:xfrm>
            <a:off x="5630264"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32" name="Picture 2" descr="Производство ">
            <a:extLst>
              <a:ext uri="{FF2B5EF4-FFF2-40B4-BE49-F238E27FC236}">
                <a16:creationId xmlns:a16="http://schemas.microsoft.com/office/drawing/2014/main" id="{727D9175-CFFE-4019-805A-1B081266C325}"/>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2989" y="2017595"/>
            <a:ext cx="358305" cy="358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8" descr="Рынок ">
            <a:extLst>
              <a:ext uri="{FF2B5EF4-FFF2-40B4-BE49-F238E27FC236}">
                <a16:creationId xmlns:a16="http://schemas.microsoft.com/office/drawing/2014/main" id="{FA2517F1-A515-4D27-A1D5-D7346792375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5117" y="1928663"/>
            <a:ext cx="476959" cy="476959"/>
          </a:xfrm>
          <a:prstGeom prst="rect">
            <a:avLst/>
          </a:prstGeom>
          <a:noFill/>
          <a:extLst>
            <a:ext uri="{909E8E84-426E-40DD-AFC4-6F175D3DCCD1}">
              <a14:hiddenFill xmlns:a14="http://schemas.microsoft.com/office/drawing/2010/main">
                <a:solidFill>
                  <a:srgbClr val="FFFFFF"/>
                </a:solidFill>
              </a14:hiddenFill>
            </a:ext>
          </a:extLst>
        </p:spPr>
      </p:pic>
      <p:sp>
        <p:nvSpPr>
          <p:cNvPr id="41" name="object 2">
            <a:extLst>
              <a:ext uri="{FF2B5EF4-FFF2-40B4-BE49-F238E27FC236}">
                <a16:creationId xmlns:a16="http://schemas.microsoft.com/office/drawing/2014/main" id="{8E3135A8-6741-433D-83E9-6CBCCDBF3D6F}"/>
              </a:ext>
            </a:extLst>
          </p:cNvPr>
          <p:cNvSpPr/>
          <p:nvPr/>
        </p:nvSpPr>
        <p:spPr>
          <a:xfrm>
            <a:off x="5495504" y="2498869"/>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42" name="TextBox 41">
            <a:extLst>
              <a:ext uri="{FF2B5EF4-FFF2-40B4-BE49-F238E27FC236}">
                <a16:creationId xmlns:a16="http://schemas.microsoft.com/office/drawing/2014/main" id="{5DB19699-519A-453B-817A-B4A54A65E475}"/>
              </a:ext>
            </a:extLst>
          </p:cNvPr>
          <p:cNvSpPr txBox="1"/>
          <p:nvPr/>
        </p:nvSpPr>
        <p:spPr>
          <a:xfrm>
            <a:off x="8416310" y="4454279"/>
            <a:ext cx="1583396" cy="369332"/>
          </a:xfrm>
          <a:prstGeom prst="rect">
            <a:avLst/>
          </a:prstGeom>
          <a:noFill/>
        </p:spPr>
        <p:txBody>
          <a:bodyPr wrap="square">
            <a:spAutoFit/>
          </a:bodyPr>
          <a:lstStyle/>
          <a:p>
            <a:pPr marL="12701" marR="0" lvl="0" indent="0" fontAlgn="auto">
              <a:lnSpc>
                <a:spcPct val="150000"/>
              </a:lnSpc>
              <a:spcBef>
                <a:spcPts val="100"/>
              </a:spcBef>
              <a:spcAft>
                <a:spcPts val="0"/>
              </a:spcAft>
              <a:buClrTx/>
              <a:buSzTx/>
              <a:buFontTx/>
              <a:buNone/>
              <a:tabLst>
                <a:tab pos="304165" algn="l"/>
              </a:tabLst>
              <a:defRPr/>
            </a:pPr>
            <a:r>
              <a:rPr lang="en-US" sz="1200" b="1" spc="-10" dirty="0">
                <a:solidFill>
                  <a:srgbClr val="5BC4BF"/>
                </a:solidFill>
                <a:latin typeface="Montserrat" pitchFamily="2" charset="-52"/>
              </a:rPr>
              <a:t>Location</a:t>
            </a:r>
          </a:p>
        </p:txBody>
      </p:sp>
      <p:grpSp>
        <p:nvGrpSpPr>
          <p:cNvPr id="43" name="Graphic 4">
            <a:extLst>
              <a:ext uri="{FF2B5EF4-FFF2-40B4-BE49-F238E27FC236}">
                <a16:creationId xmlns:a16="http://schemas.microsoft.com/office/drawing/2014/main" id="{60A5DA83-9C51-4113-B97B-FB82CC23AB37}"/>
              </a:ext>
            </a:extLst>
          </p:cNvPr>
          <p:cNvGrpSpPr/>
          <p:nvPr/>
        </p:nvGrpSpPr>
        <p:grpSpPr>
          <a:xfrm>
            <a:off x="9340208" y="4822015"/>
            <a:ext cx="2726448" cy="1887211"/>
            <a:chOff x="1343025" y="333375"/>
            <a:chExt cx="9505949" cy="6191249"/>
          </a:xfrm>
          <a:solidFill>
            <a:schemeClr val="bg1">
              <a:lumMod val="75000"/>
            </a:schemeClr>
          </a:solidFill>
        </p:grpSpPr>
        <p:sp>
          <p:nvSpPr>
            <p:cNvPr id="44" name="Freeform: Shape 6">
              <a:extLst>
                <a:ext uri="{FF2B5EF4-FFF2-40B4-BE49-F238E27FC236}">
                  <a16:creationId xmlns:a16="http://schemas.microsoft.com/office/drawing/2014/main" id="{F2F1F412-D72C-4E20-9C2D-2419B4BB7A88}"/>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Trebuchet MS" panose="020B0603020202020204" pitchFamily="34" charset="0"/>
                <a:ea typeface="+mn-ea"/>
                <a:cs typeface="Trebuchet MS" panose="020B0603020202020204" pitchFamily="34" charset="0"/>
              </a:endParaRPr>
            </a:p>
          </p:txBody>
        </p:sp>
        <p:sp>
          <p:nvSpPr>
            <p:cNvPr id="45" name="Freeform: Shape 7">
              <a:extLst>
                <a:ext uri="{FF2B5EF4-FFF2-40B4-BE49-F238E27FC236}">
                  <a16:creationId xmlns:a16="http://schemas.microsoft.com/office/drawing/2014/main" id="{B2D71118-FF4E-4587-A5AC-4B99979CEAE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6" name="Freeform: Shape 8">
              <a:extLst>
                <a:ext uri="{FF2B5EF4-FFF2-40B4-BE49-F238E27FC236}">
                  <a16:creationId xmlns:a16="http://schemas.microsoft.com/office/drawing/2014/main" id="{FDCFFB9A-60CC-4CD4-9A66-69DCCABFC860}"/>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47" name="Freeform: Shape 9">
              <a:extLst>
                <a:ext uri="{FF2B5EF4-FFF2-40B4-BE49-F238E27FC236}">
                  <a16:creationId xmlns:a16="http://schemas.microsoft.com/office/drawing/2014/main" id="{AC471197-2B8B-440F-B32A-A46F58F56056}"/>
                </a:ext>
              </a:extLst>
            </p:cNvPr>
            <p:cNvSpPr/>
            <p:nvPr/>
          </p:nvSpPr>
          <p:spPr>
            <a:xfrm>
              <a:off x="4535805" y="1762124"/>
              <a:ext cx="2799396" cy="3153726"/>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cs typeface="Trebuchet MS" panose="020B0603020202020204" pitchFamily="34" charset="0"/>
              </a:endParaRPr>
            </a:p>
          </p:txBody>
        </p:sp>
        <p:sp>
          <p:nvSpPr>
            <p:cNvPr id="48" name="Freeform: Shape 10">
              <a:extLst>
                <a:ext uri="{FF2B5EF4-FFF2-40B4-BE49-F238E27FC236}">
                  <a16:creationId xmlns:a16="http://schemas.microsoft.com/office/drawing/2014/main" id="{C9B2F088-F72E-419A-BEB5-A9ADE0BE2BFE}"/>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C00000"/>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49" name="Freeform: Shape 11">
              <a:extLst>
                <a:ext uri="{FF2B5EF4-FFF2-40B4-BE49-F238E27FC236}">
                  <a16:creationId xmlns:a16="http://schemas.microsoft.com/office/drawing/2014/main" id="{9EFC4389-0D5F-434B-89F4-4FAA56F221F3}"/>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cs typeface="Trebuchet MS" panose="020B0603020202020204" pitchFamily="34" charset="0"/>
              </a:endParaRPr>
            </a:p>
          </p:txBody>
        </p:sp>
        <p:sp>
          <p:nvSpPr>
            <p:cNvPr id="50" name="Freeform: Shape 12">
              <a:extLst>
                <a:ext uri="{FF2B5EF4-FFF2-40B4-BE49-F238E27FC236}">
                  <a16:creationId xmlns:a16="http://schemas.microsoft.com/office/drawing/2014/main" id="{D17356DC-C737-4C94-87D1-F724B1250962}"/>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1" name="Freeform: Shape 13">
              <a:extLst>
                <a:ext uri="{FF2B5EF4-FFF2-40B4-BE49-F238E27FC236}">
                  <a16:creationId xmlns:a16="http://schemas.microsoft.com/office/drawing/2014/main" id="{ED4417DA-BEF6-4C0D-AD03-C77702A8E0D8}"/>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5" name="Freeform: Shape 14">
              <a:extLst>
                <a:ext uri="{FF2B5EF4-FFF2-40B4-BE49-F238E27FC236}">
                  <a16:creationId xmlns:a16="http://schemas.microsoft.com/office/drawing/2014/main" id="{8FBD442C-D36A-4EB5-B720-606B151CBA03}"/>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6" name="Freeform: Shape 15">
              <a:extLst>
                <a:ext uri="{FF2B5EF4-FFF2-40B4-BE49-F238E27FC236}">
                  <a16:creationId xmlns:a16="http://schemas.microsoft.com/office/drawing/2014/main" id="{6CFB2D73-72ED-49EA-8F31-4FAEA5B4A8FB}"/>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7" name="Freeform: Shape 16">
              <a:extLst>
                <a:ext uri="{FF2B5EF4-FFF2-40B4-BE49-F238E27FC236}">
                  <a16:creationId xmlns:a16="http://schemas.microsoft.com/office/drawing/2014/main" id="{016A1753-D54A-404F-B38C-C994DE6127C7}"/>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8" name="Freeform: Shape 17">
              <a:extLst>
                <a:ext uri="{FF2B5EF4-FFF2-40B4-BE49-F238E27FC236}">
                  <a16:creationId xmlns:a16="http://schemas.microsoft.com/office/drawing/2014/main" id="{C70FCCAC-9018-4471-86BA-97BB68D83EC3}"/>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0" name="Freeform: Shape 18">
              <a:extLst>
                <a:ext uri="{FF2B5EF4-FFF2-40B4-BE49-F238E27FC236}">
                  <a16:creationId xmlns:a16="http://schemas.microsoft.com/office/drawing/2014/main" id="{E975386E-574C-451C-8215-CB2485141801}"/>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1" name="Freeform: Shape 19">
              <a:extLst>
                <a:ext uri="{FF2B5EF4-FFF2-40B4-BE49-F238E27FC236}">
                  <a16:creationId xmlns:a16="http://schemas.microsoft.com/office/drawing/2014/main" id="{29C076B3-5321-4890-8341-F2CF68A2DDBD}"/>
                </a:ext>
              </a:extLst>
            </p:cNvPr>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2" name="Freeform: Shape 20">
              <a:extLst>
                <a:ext uri="{FF2B5EF4-FFF2-40B4-BE49-F238E27FC236}">
                  <a16:creationId xmlns:a16="http://schemas.microsoft.com/office/drawing/2014/main" id="{BDF0AAEB-AD96-4A47-9A76-A9B8D81B996A}"/>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3" name="Freeform: Shape 21">
              <a:extLst>
                <a:ext uri="{FF2B5EF4-FFF2-40B4-BE49-F238E27FC236}">
                  <a16:creationId xmlns:a16="http://schemas.microsoft.com/office/drawing/2014/main" id="{3196F8FC-2D3F-4A84-B2A8-5FE4C685E32B}"/>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22">
              <a:extLst>
                <a:ext uri="{FF2B5EF4-FFF2-40B4-BE49-F238E27FC236}">
                  <a16:creationId xmlns:a16="http://schemas.microsoft.com/office/drawing/2014/main" id="{16FB16E2-D45C-4CF7-BD20-EC6BCBC555F8}"/>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graphicFrame>
        <p:nvGraphicFramePr>
          <p:cNvPr id="65" name="Table 24">
            <a:extLst>
              <a:ext uri="{FF2B5EF4-FFF2-40B4-BE49-F238E27FC236}">
                <a16:creationId xmlns:a16="http://schemas.microsoft.com/office/drawing/2014/main" id="{E22096A5-C0C5-4CEE-A07D-DEE594BE22BB}"/>
              </a:ext>
            </a:extLst>
          </p:cNvPr>
          <p:cNvGraphicFramePr>
            <a:graphicFrameLocks noGrp="1"/>
          </p:cNvGraphicFramePr>
          <p:nvPr>
            <p:extLst>
              <p:ext uri="{D42A27DB-BD31-4B8C-83A1-F6EECF244321}">
                <p14:modId xmlns:p14="http://schemas.microsoft.com/office/powerpoint/2010/main" val="2352237737"/>
              </p:ext>
            </p:extLst>
          </p:nvPr>
        </p:nvGraphicFramePr>
        <p:xfrm>
          <a:off x="8952010" y="5994173"/>
          <a:ext cx="1318255" cy="710487"/>
        </p:xfrm>
        <a:graphic>
          <a:graphicData uri="http://schemas.openxmlformats.org/drawingml/2006/table">
            <a:tbl>
              <a:tblPr firstRow="1" bandRow="1">
                <a:tableStyleId>{5C22544A-7EE6-4342-B048-85BDC9FD1C3A}</a:tableStyleId>
              </a:tblPr>
              <a:tblGrid>
                <a:gridCol w="704581">
                  <a:extLst>
                    <a:ext uri="{9D8B030D-6E8A-4147-A177-3AD203B41FA5}">
                      <a16:colId xmlns:a16="http://schemas.microsoft.com/office/drawing/2014/main" val="2785237355"/>
                    </a:ext>
                  </a:extLst>
                </a:gridCol>
                <a:gridCol w="613674">
                  <a:extLst>
                    <a:ext uri="{9D8B030D-6E8A-4147-A177-3AD203B41FA5}">
                      <a16:colId xmlns:a16="http://schemas.microsoft.com/office/drawing/2014/main" val="4039501386"/>
                    </a:ext>
                  </a:extLst>
                </a:gridCol>
              </a:tblGrid>
              <a:tr h="241337">
                <a:tc gridSpan="2">
                  <a:txBody>
                    <a:bodyPr/>
                    <a:lstStyle/>
                    <a:p>
                      <a:pPr marL="87313" indent="0" algn="ctr"/>
                      <a:r>
                        <a:rPr lang="en-US" sz="800" kern="1200" spc="-10" dirty="0">
                          <a:solidFill>
                            <a:srgbClr val="164A69"/>
                          </a:solidFill>
                          <a:latin typeface="Montserrat" pitchFamily="2" charset="-52"/>
                          <a:ea typeface="+mn-ea"/>
                        </a:rPr>
                        <a:t>Samarkand region</a:t>
                      </a:r>
                      <a:endParaRPr lang="en-GB" sz="800" kern="1200" spc="-10" dirty="0">
                        <a:solidFill>
                          <a:srgbClr val="164A69"/>
                        </a:solidFill>
                        <a:latin typeface="Montserrat" pitchFamily="2" charset="-52"/>
                        <a:ea typeface="+mn-ea"/>
                      </a:endParaRPr>
                    </a:p>
                  </a:txBody>
                  <a:tcPr marL="0" marR="0" marT="0" marB="0" anchor="ctr">
                    <a:solidFill>
                      <a:srgbClr val="CCEBEE"/>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225310">
                <a:tc>
                  <a:txBody>
                    <a:bodyPr/>
                    <a:lstStyle/>
                    <a:p>
                      <a:pPr marL="87313" indent="0"/>
                      <a:r>
                        <a:rPr lang="en-GB" sz="800" kern="1200" spc="-10" dirty="0">
                          <a:solidFill>
                            <a:srgbClr val="164A69"/>
                          </a:solidFill>
                          <a:latin typeface="Montserrat" pitchFamily="2" charset="-52"/>
                          <a:ea typeface="+mn-ea"/>
                          <a:cs typeface="+mn-cs"/>
                        </a:rPr>
                        <a:t>Size</a:t>
                      </a:r>
                      <a:r>
                        <a:rPr lang="en-GB" sz="800" kern="1200" spc="-10" dirty="0">
                          <a:solidFill>
                            <a:srgbClr val="164A69"/>
                          </a:solidFill>
                          <a:latin typeface="Montserrat" pitchFamily="2" charset="-52"/>
                          <a:ea typeface="+mn-ea"/>
                        </a:rPr>
                        <a:t> </a:t>
                      </a:r>
                    </a:p>
                  </a:txBody>
                  <a:tcPr marL="0" marR="0" marT="0" marB="0" anchor="ctr">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ru-RU" sz="800" kern="1200" spc="-10" dirty="0">
                          <a:solidFill>
                            <a:srgbClr val="164A69"/>
                          </a:solidFill>
                          <a:latin typeface="Montserrat" pitchFamily="2" charset="-52"/>
                          <a:ea typeface="+mn-ea"/>
                        </a:rPr>
                        <a:t>16 773 </a:t>
                      </a:r>
                      <a:r>
                        <a:rPr lang="en-US" sz="800" kern="1200" spc="-10" dirty="0">
                          <a:solidFill>
                            <a:srgbClr val="164A69"/>
                          </a:solidFill>
                          <a:latin typeface="Montserrat" pitchFamily="2" charset="-52"/>
                          <a:ea typeface="+mn-ea"/>
                        </a:rPr>
                        <a:t>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2222744316"/>
                  </a:ext>
                </a:extLst>
              </a:tr>
              <a:tr h="226970">
                <a:tc>
                  <a:txBody>
                    <a:bodyPr/>
                    <a:lstStyle/>
                    <a:p>
                      <a:pPr marL="87313" indent="0"/>
                      <a:r>
                        <a:rPr lang="en-GB" sz="800" kern="1200" spc="-10" dirty="0">
                          <a:solidFill>
                            <a:srgbClr val="164A69"/>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en-GB" sz="800" kern="1200" spc="-10" dirty="0">
                          <a:solidFill>
                            <a:srgbClr val="164A69"/>
                          </a:solidFill>
                          <a:latin typeface="Montserrat" pitchFamily="2" charset="-52"/>
                          <a:ea typeface="+mn-ea"/>
                          <a:cs typeface="+mn-cs"/>
                        </a:rPr>
                        <a:t>  ~</a:t>
                      </a:r>
                      <a:r>
                        <a:rPr lang="ru-RU" sz="800" kern="1200" spc="-10" dirty="0">
                          <a:solidFill>
                            <a:srgbClr val="164A69"/>
                          </a:solidFill>
                          <a:latin typeface="Montserrat" pitchFamily="2" charset="-52"/>
                          <a:ea typeface="+mn-ea"/>
                          <a:cs typeface="+mn-cs"/>
                        </a:rPr>
                        <a:t>4</a:t>
                      </a:r>
                      <a:r>
                        <a:rPr lang="en-US" sz="800" kern="1200" spc="-10" dirty="0">
                          <a:solidFill>
                            <a:srgbClr val="164A69"/>
                          </a:solidFill>
                          <a:latin typeface="Montserrat" pitchFamily="2" charset="-52"/>
                          <a:ea typeface="+mn-ea"/>
                          <a:cs typeface="+mn-cs"/>
                        </a:rPr>
                        <a:t>,2</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162272106"/>
                  </a:ext>
                </a:extLst>
              </a:tr>
            </a:tbl>
          </a:graphicData>
        </a:graphic>
      </p:graphicFrame>
      <p:sp>
        <p:nvSpPr>
          <p:cNvPr id="66" name="Rectangle 21">
            <a:extLst>
              <a:ext uri="{FF2B5EF4-FFF2-40B4-BE49-F238E27FC236}">
                <a16:creationId xmlns:a16="http://schemas.microsoft.com/office/drawing/2014/main" id="{E1E50199-5872-457C-B50F-5435584E54F3}"/>
              </a:ext>
            </a:extLst>
          </p:cNvPr>
          <p:cNvSpPr/>
          <p:nvPr/>
        </p:nvSpPr>
        <p:spPr>
          <a:xfrm>
            <a:off x="10500999" y="4728195"/>
            <a:ext cx="1441218" cy="314272"/>
          </a:xfrm>
          <a:prstGeom prst="rect">
            <a:avLst/>
          </a:prstGeom>
          <a:noFill/>
          <a:ln w="9525">
            <a:solidFill>
              <a:srgbClr val="5E90A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488"/>
              </a:spcAft>
              <a:defRPr/>
            </a:pPr>
            <a:r>
              <a:rPr lang="en-US" sz="800" b="1" dirty="0">
                <a:solidFill>
                  <a:srgbClr val="00425F"/>
                </a:solidFill>
                <a:latin typeface="Montserrat" pitchFamily="2" charset="-52"/>
              </a:rPr>
              <a:t>Samarkand region</a:t>
            </a:r>
            <a:endParaRPr lang="ru-RU" sz="800" b="1" dirty="0">
              <a:solidFill>
                <a:srgbClr val="00425F"/>
              </a:solidFill>
              <a:latin typeface="Montserrat" pitchFamily="2" charset="-52"/>
            </a:endParaRPr>
          </a:p>
        </p:txBody>
      </p:sp>
      <p:sp>
        <p:nvSpPr>
          <p:cNvPr id="69" name="object 32">
            <a:extLst>
              <a:ext uri="{FF2B5EF4-FFF2-40B4-BE49-F238E27FC236}">
                <a16:creationId xmlns:a16="http://schemas.microsoft.com/office/drawing/2014/main" id="{69F6A5D8-A86F-4C76-90EF-08D06D5DF334}"/>
              </a:ext>
            </a:extLst>
          </p:cNvPr>
          <p:cNvSpPr txBox="1"/>
          <p:nvPr/>
        </p:nvSpPr>
        <p:spPr>
          <a:xfrm>
            <a:off x="6101845" y="1268030"/>
            <a:ext cx="1950085" cy="166711"/>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Project cost:</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74" name="object 29">
            <a:extLst>
              <a:ext uri="{FF2B5EF4-FFF2-40B4-BE49-F238E27FC236}">
                <a16:creationId xmlns:a16="http://schemas.microsoft.com/office/drawing/2014/main" id="{9B0CAE90-9AED-45E3-A170-12CE536508DA}"/>
              </a:ext>
            </a:extLst>
          </p:cNvPr>
          <p:cNvSpPr txBox="1"/>
          <p:nvPr/>
        </p:nvSpPr>
        <p:spPr>
          <a:xfrm>
            <a:off x="5706766" y="4567123"/>
            <a:ext cx="2644797" cy="671978"/>
          </a:xfrm>
          <a:prstGeom prst="rect">
            <a:avLst/>
          </a:prstGeom>
        </p:spPr>
        <p:txBody>
          <a:bodyPr vert="horz" wrap="square" lIns="0" tIns="12699" rIns="0" bIns="0" rtlCol="0">
            <a:spAutoFit/>
          </a:bodyPr>
          <a:lstStyle/>
          <a:p>
            <a:pPr marL="12701">
              <a:spcBef>
                <a:spcPts val="100"/>
              </a:spcBef>
            </a:pPr>
            <a:r>
              <a:rPr lang="en-US" sz="1200" b="1" spc="-10" dirty="0">
                <a:solidFill>
                  <a:srgbClr val="5BC4BF"/>
                </a:solidFill>
                <a:latin typeface="Montserrat" pitchFamily="2" charset="-52"/>
              </a:rPr>
              <a:t>Project initiators</a:t>
            </a:r>
            <a:endParaRPr lang="ru-RU" sz="1000" spc="-25" dirty="0">
              <a:solidFill>
                <a:srgbClr val="00425F"/>
              </a:solidFill>
              <a:latin typeface="Montserrat" pitchFamily="2" charset="-52"/>
            </a:endParaRPr>
          </a:p>
          <a:p>
            <a:pPr marL="12701" lvl="0">
              <a:spcBef>
                <a:spcPts val="100"/>
              </a:spcBef>
              <a:defRPr/>
            </a:pPr>
            <a:r>
              <a:rPr lang="en-US" sz="1000" spc="-25" dirty="0">
                <a:solidFill>
                  <a:srgbClr val="00425F"/>
                </a:solidFill>
                <a:latin typeface="Montserrat" pitchFamily="2" charset="-52"/>
              </a:rPr>
              <a:t>Ministry of Ecology, Environmental Protection and Climate Change of the Republic of Uzbekistan</a:t>
            </a:r>
            <a:endParaRPr lang="ru-RU" sz="1000" spc="-25" dirty="0">
              <a:solidFill>
                <a:srgbClr val="00425F"/>
              </a:solidFill>
              <a:latin typeface="Montserrat" pitchFamily="2" charset="-52"/>
            </a:endParaRPr>
          </a:p>
        </p:txBody>
      </p:sp>
      <p:pic>
        <p:nvPicPr>
          <p:cNvPr id="75" name="Рисунок 74">
            <a:extLst>
              <a:ext uri="{FF2B5EF4-FFF2-40B4-BE49-F238E27FC236}">
                <a16:creationId xmlns:a16="http://schemas.microsoft.com/office/drawing/2014/main" id="{88517B5D-93A0-453B-833F-95EB00A5D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1" y="-43141"/>
            <a:ext cx="1676400" cy="796248"/>
          </a:xfrm>
          <a:prstGeom prst="rect">
            <a:avLst/>
          </a:prstGeom>
        </p:spPr>
      </p:pic>
      <p:sp>
        <p:nvSpPr>
          <p:cNvPr id="76" name="object 2">
            <a:extLst>
              <a:ext uri="{FF2B5EF4-FFF2-40B4-BE49-F238E27FC236}">
                <a16:creationId xmlns:a16="http://schemas.microsoft.com/office/drawing/2014/main" id="{2C33DE4C-31F6-44CB-8E7C-B22C94A2EA07}"/>
              </a:ext>
            </a:extLst>
          </p:cNvPr>
          <p:cNvSpPr/>
          <p:nvPr/>
        </p:nvSpPr>
        <p:spPr>
          <a:xfrm>
            <a:off x="5495504" y="1813617"/>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7" name="object 2">
            <a:extLst>
              <a:ext uri="{FF2B5EF4-FFF2-40B4-BE49-F238E27FC236}">
                <a16:creationId xmlns:a16="http://schemas.microsoft.com/office/drawing/2014/main" id="{A46BE272-1CC8-40FD-9738-168841B1C0AD}"/>
              </a:ext>
            </a:extLst>
          </p:cNvPr>
          <p:cNvSpPr/>
          <p:nvPr/>
        </p:nvSpPr>
        <p:spPr>
          <a:xfrm>
            <a:off x="5495504" y="1131415"/>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9" name="object 19">
            <a:extLst>
              <a:ext uri="{FF2B5EF4-FFF2-40B4-BE49-F238E27FC236}">
                <a16:creationId xmlns:a16="http://schemas.microsoft.com/office/drawing/2014/main" id="{63767786-C57D-4644-8DD5-2B8CE26B4403}"/>
              </a:ext>
            </a:extLst>
          </p:cNvPr>
          <p:cNvSpPr txBox="1"/>
          <p:nvPr/>
        </p:nvSpPr>
        <p:spPr>
          <a:xfrm>
            <a:off x="5771379" y="5352321"/>
            <a:ext cx="2644798" cy="1388329"/>
          </a:xfrm>
          <a:prstGeom prst="rect">
            <a:avLst/>
          </a:prstGeom>
        </p:spPr>
        <p:txBody>
          <a:bodyPr vert="horz" wrap="square" lIns="0" tIns="24130" rIns="0" bIns="0" rtlCol="0">
            <a:spAutoFit/>
          </a:bodyPr>
          <a:lstStyle/>
          <a:p>
            <a:pPr marR="38100" algn="just">
              <a:lnSpc>
                <a:spcPct val="92100"/>
              </a:lnSpc>
              <a:spcBef>
                <a:spcPts val="95"/>
              </a:spcBef>
              <a:tabLst>
                <a:tab pos="184785" algn="l"/>
              </a:tabLst>
              <a:defRPr/>
            </a:pPr>
            <a:r>
              <a:rPr lang="en-US" sz="1000" spc="-25" dirty="0">
                <a:solidFill>
                  <a:srgbClr val="00425F"/>
                </a:solidFill>
                <a:latin typeface="Montserrat" pitchFamily="2" charset="-52"/>
              </a:rPr>
              <a:t>Territorial Department of Ecology for Samarkand Region</a:t>
            </a:r>
          </a:p>
          <a:p>
            <a:pPr marR="38100" algn="just">
              <a:lnSpc>
                <a:spcPct val="92100"/>
              </a:lnSpc>
              <a:spcBef>
                <a:spcPts val="95"/>
              </a:spcBef>
              <a:tabLst>
                <a:tab pos="184785" algn="l"/>
              </a:tabLst>
              <a:defRPr/>
            </a:pPr>
            <a:endParaRPr lang="en-US"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a:t>
            </a:r>
            <a:r>
              <a:rPr lang="en-US" sz="1000" spc="-25" dirty="0">
                <a:solidFill>
                  <a:srgbClr val="00425F"/>
                </a:solidFill>
                <a:latin typeface="Montserrat" pitchFamily="2" charset="-52"/>
              </a:rPr>
              <a:t>Samarkand region, Gagarin street</a:t>
            </a: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a:t>
            </a:r>
            <a:r>
              <a:rPr lang="en-US" sz="1000" spc="-25" dirty="0">
                <a:solidFill>
                  <a:srgbClr val="00425F"/>
                </a:solidFill>
                <a:latin typeface="Montserrat" pitchFamily="2" charset="-52"/>
              </a:rPr>
              <a:t>samarqand@uznature.uz</a:t>
            </a:r>
            <a:endParaRPr lang="uz-Cyrl-UZ"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uz-Cyrl-UZ" sz="1000" spc="-25" dirty="0">
              <a:solidFill>
                <a:srgbClr val="00425F"/>
              </a:solidFill>
              <a:latin typeface="Montserrat" pitchFamily="2" charset="-52"/>
            </a:endParaRPr>
          </a:p>
          <a:p>
            <a:pPr marR="38100" algn="just">
              <a:lnSpc>
                <a:spcPct val="92100"/>
              </a:lnSpc>
              <a:spcBef>
                <a:spcPts val="95"/>
              </a:spcBef>
              <a:tabLst>
                <a:tab pos="184785" algn="l"/>
              </a:tabLst>
              <a:defRPr/>
            </a:pPr>
            <a:r>
              <a:rPr lang="uz-Cyrl-UZ" sz="1000" spc="-25" dirty="0">
                <a:solidFill>
                  <a:srgbClr val="00425F"/>
                </a:solidFill>
                <a:latin typeface="Montserrat" pitchFamily="2" charset="-52"/>
              </a:rPr>
              <a:t>           </a:t>
            </a:r>
            <a:r>
              <a:rPr lang="en-US" sz="1000" spc="-25" dirty="0">
                <a:solidFill>
                  <a:srgbClr val="00425F"/>
                </a:solidFill>
                <a:latin typeface="Montserrat" pitchFamily="2" charset="-52"/>
              </a:rPr>
              <a:t>http://gov.uz/eco</a:t>
            </a: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p:txBody>
      </p:sp>
      <p:sp>
        <p:nvSpPr>
          <p:cNvPr id="80" name="object 10">
            <a:extLst>
              <a:ext uri="{FF2B5EF4-FFF2-40B4-BE49-F238E27FC236}">
                <a16:creationId xmlns:a16="http://schemas.microsoft.com/office/drawing/2014/main" id="{BED2BCBB-8E7D-43AD-9961-1E7C8248970A}"/>
              </a:ext>
            </a:extLst>
          </p:cNvPr>
          <p:cNvSpPr txBox="1"/>
          <p:nvPr/>
        </p:nvSpPr>
        <p:spPr>
          <a:xfrm>
            <a:off x="3092613" y="1532894"/>
            <a:ext cx="2179174" cy="1113061"/>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rPr>
              <a:t>Growing healthy, high-quality and virus-free seedlings of trees and shrubs based on modern in-vitro technologies, with their subsequent sale in the market of the </a:t>
            </a:r>
            <a:r>
              <a:rPr lang="en-US" sz="900" spc="-10" dirty="0" err="1">
                <a:solidFill>
                  <a:srgbClr val="00425F"/>
                </a:solidFill>
                <a:latin typeface="Montserrat" pitchFamily="2" charset="-52"/>
              </a:rPr>
              <a:t>Karshi</a:t>
            </a:r>
            <a:r>
              <a:rPr lang="en-US" sz="900" spc="-10" dirty="0">
                <a:solidFill>
                  <a:srgbClr val="00425F"/>
                </a:solidFill>
                <a:latin typeface="Montserrat" pitchFamily="2" charset="-52"/>
              </a:rPr>
              <a:t> district and throughout the territory of Uzbekistan</a:t>
            </a:r>
          </a:p>
        </p:txBody>
      </p:sp>
      <p:sp>
        <p:nvSpPr>
          <p:cNvPr id="17" name="AutoShape 2" descr="Picture background">
            <a:extLst>
              <a:ext uri="{FF2B5EF4-FFF2-40B4-BE49-F238E27FC236}">
                <a16:creationId xmlns:a16="http://schemas.microsoft.com/office/drawing/2014/main" id="{7CDF0741-0E21-4674-A181-0881F8E5772A}"/>
              </a:ext>
            </a:extLst>
          </p:cNvPr>
          <p:cNvSpPr>
            <a:spLocks noChangeAspect="1" noChangeArrowheads="1"/>
          </p:cNvSpPr>
          <p:nvPr/>
        </p:nvSpPr>
        <p:spPr bwMode="auto">
          <a:xfrm>
            <a:off x="5836778" y="16469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object 10">
            <a:extLst>
              <a:ext uri="{FF2B5EF4-FFF2-40B4-BE49-F238E27FC236}">
                <a16:creationId xmlns:a16="http://schemas.microsoft.com/office/drawing/2014/main" id="{ACEEF6CC-3704-4BC8-8E71-0D19BF7E989A}"/>
              </a:ext>
            </a:extLst>
          </p:cNvPr>
          <p:cNvSpPr txBox="1"/>
          <p:nvPr/>
        </p:nvSpPr>
        <p:spPr>
          <a:xfrm>
            <a:off x="114094" y="2940632"/>
            <a:ext cx="5186604" cy="1154161"/>
          </a:xfrm>
          <a:prstGeom prst="rect">
            <a:avLst/>
          </a:prstGeom>
        </p:spPr>
        <p:txBody>
          <a:bodyPr vert="horz" wrap="square" lIns="0" tIns="12699" rIns="0" bIns="0" rtlCol="0">
            <a:spAutoFit/>
          </a:bodyPr>
          <a:lstStyle/>
          <a:p>
            <a:pPr marL="12701" marR="5080" algn="just">
              <a:spcBef>
                <a:spcPts val="500"/>
              </a:spcBef>
              <a:tabLst>
                <a:tab pos="241313" algn="l"/>
              </a:tabLst>
            </a:pPr>
            <a:r>
              <a:rPr lang="en-US" sz="1000" b="1" i="1" spc="-10" dirty="0">
                <a:solidFill>
                  <a:srgbClr val="00425F"/>
                </a:solidFill>
                <a:latin typeface="Montserrat" pitchFamily="2" charset="-52"/>
                <a:cs typeface="Arial MT"/>
              </a:rPr>
              <a:t>High reproduction rate — </a:t>
            </a:r>
            <a:r>
              <a:rPr lang="en-US" sz="1000" i="1" spc="-10" dirty="0">
                <a:solidFill>
                  <a:srgbClr val="00425F"/>
                </a:solidFill>
                <a:latin typeface="Montserrat" pitchFamily="2" charset="-52"/>
                <a:cs typeface="Arial MT"/>
              </a:rPr>
              <a:t>the ability to obtain thousands of plants from one initial sample. This is important for rare, highly valuable or difficult to reproduce species, when it is necessary to urgently restore the population after disasters or diseases.</a:t>
            </a:r>
          </a:p>
          <a:p>
            <a:pPr marL="12701" marR="5080" algn="just">
              <a:spcBef>
                <a:spcPts val="500"/>
              </a:spcBef>
              <a:tabLst>
                <a:tab pos="241313" algn="l"/>
              </a:tabLst>
            </a:pPr>
            <a:r>
              <a:rPr lang="en-US" sz="1000" b="1" i="1" spc="-10" dirty="0">
                <a:solidFill>
                  <a:srgbClr val="00425F"/>
                </a:solidFill>
                <a:latin typeface="Montserrat" pitchFamily="2" charset="-52"/>
                <a:cs typeface="Arial MT"/>
              </a:rPr>
              <a:t>Genetic homogeneity – </a:t>
            </a:r>
            <a:r>
              <a:rPr lang="en-US" sz="1000" i="1" spc="-10" dirty="0">
                <a:solidFill>
                  <a:srgbClr val="00425F"/>
                </a:solidFill>
                <a:latin typeface="Montserrat" pitchFamily="2" charset="-52"/>
                <a:cs typeface="Arial MT"/>
              </a:rPr>
              <a:t>in vitro seedlings are genetically identical copies of the mother plant, which ensures a high degree of uniformity in yield and growth rate.</a:t>
            </a:r>
            <a:endParaRPr lang="en-US" sz="1000" spc="-10" dirty="0">
              <a:solidFill>
                <a:srgbClr val="00425F"/>
              </a:solidFill>
              <a:latin typeface="Montserrat" pitchFamily="2" charset="-52"/>
              <a:cs typeface="Arial MT"/>
            </a:endParaRPr>
          </a:p>
        </p:txBody>
      </p:sp>
      <p:sp>
        <p:nvSpPr>
          <p:cNvPr id="87" name="object 10">
            <a:extLst>
              <a:ext uri="{FF2B5EF4-FFF2-40B4-BE49-F238E27FC236}">
                <a16:creationId xmlns:a16="http://schemas.microsoft.com/office/drawing/2014/main" id="{08A247B2-6BC4-4987-8D59-73794881FC12}"/>
              </a:ext>
            </a:extLst>
          </p:cNvPr>
          <p:cNvSpPr txBox="1"/>
          <p:nvPr/>
        </p:nvSpPr>
        <p:spPr>
          <a:xfrm>
            <a:off x="3126822" y="992329"/>
            <a:ext cx="1896029" cy="188256"/>
          </a:xfrm>
          <a:prstGeom prst="rect">
            <a:avLst/>
          </a:prstGeom>
        </p:spPr>
        <p:txBody>
          <a:bodyPr vert="horz" wrap="square" lIns="0" tIns="12699" rIns="0" bIns="0" rtlCol="0">
            <a:spAutoFit/>
          </a:bodyPr>
          <a:lstStyle/>
          <a:p>
            <a:pPr marL="12701" marR="5080" lvl="0">
              <a:lnSpc>
                <a:spcPct val="113599"/>
              </a:lnSpc>
              <a:spcBef>
                <a:spcPts val="500"/>
              </a:spcBef>
              <a:tabLst>
                <a:tab pos="241313" algn="l"/>
              </a:tabLst>
              <a:defRPr/>
            </a:pPr>
            <a:r>
              <a:rPr lang="en-US" sz="1000" spc="-10" dirty="0">
                <a:solidFill>
                  <a:srgbClr val="00425F"/>
                </a:solidFill>
                <a:latin typeface="Montserrat" pitchFamily="2" charset="-52"/>
                <a:cs typeface="Arial MT"/>
              </a:rPr>
              <a:t>Agriculture </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89" name="object 10">
            <a:extLst>
              <a:ext uri="{FF2B5EF4-FFF2-40B4-BE49-F238E27FC236}">
                <a16:creationId xmlns:a16="http://schemas.microsoft.com/office/drawing/2014/main" id="{14000D3A-808E-46E3-ACC3-DF5E3795FE0D}"/>
              </a:ext>
            </a:extLst>
          </p:cNvPr>
          <p:cNvSpPr txBox="1"/>
          <p:nvPr/>
        </p:nvSpPr>
        <p:spPr>
          <a:xfrm>
            <a:off x="3116050" y="1246262"/>
            <a:ext cx="1360598"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Project goal</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0" name="object 10">
            <a:extLst>
              <a:ext uri="{FF2B5EF4-FFF2-40B4-BE49-F238E27FC236}">
                <a16:creationId xmlns:a16="http://schemas.microsoft.com/office/drawing/2014/main" id="{596D2F02-D2A5-409A-8F8E-B8434BC0AFCD}"/>
              </a:ext>
            </a:extLst>
          </p:cNvPr>
          <p:cNvSpPr txBox="1"/>
          <p:nvPr/>
        </p:nvSpPr>
        <p:spPr>
          <a:xfrm>
            <a:off x="110186" y="2743880"/>
            <a:ext cx="2132697"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Advantages of the project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4" name="object 10">
            <a:extLst>
              <a:ext uri="{FF2B5EF4-FFF2-40B4-BE49-F238E27FC236}">
                <a16:creationId xmlns:a16="http://schemas.microsoft.com/office/drawing/2014/main" id="{27922923-B8B4-445B-BEC1-168208B17C86}"/>
              </a:ext>
            </a:extLst>
          </p:cNvPr>
          <p:cNvSpPr txBox="1"/>
          <p:nvPr/>
        </p:nvSpPr>
        <p:spPr>
          <a:xfrm>
            <a:off x="110186" y="4253903"/>
            <a:ext cx="5186604" cy="545726"/>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In 2025, the market size is estimated to be US$32.11 billion.</a:t>
            </a:r>
          </a:p>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The market is projected to reach around US$68.57 billion by 2034, growing at a CAGR of 8.80% from 2025 to 2034.</a:t>
            </a:r>
            <a:endParaRPr lang="ru-RU" sz="900" b="1" i="1" spc="-10" dirty="0">
              <a:solidFill>
                <a:srgbClr val="00425F"/>
              </a:solidFill>
              <a:latin typeface="Montserrat" pitchFamily="2" charset="-52"/>
            </a:endParaRPr>
          </a:p>
        </p:txBody>
      </p:sp>
      <p:sp>
        <p:nvSpPr>
          <p:cNvPr id="95" name="object 10">
            <a:extLst>
              <a:ext uri="{FF2B5EF4-FFF2-40B4-BE49-F238E27FC236}">
                <a16:creationId xmlns:a16="http://schemas.microsoft.com/office/drawing/2014/main" id="{C4C3A6C8-7DCD-4B0A-8B85-B049B2BBB2F7}"/>
              </a:ext>
            </a:extLst>
          </p:cNvPr>
          <p:cNvSpPr txBox="1"/>
          <p:nvPr/>
        </p:nvSpPr>
        <p:spPr>
          <a:xfrm>
            <a:off x="112632" y="3993327"/>
            <a:ext cx="1063902" cy="197489"/>
          </a:xfrm>
          <a:prstGeom prst="rect">
            <a:avLst/>
          </a:prstGeom>
        </p:spPr>
        <p:txBody>
          <a:bodyPr vert="horz" wrap="square" lIns="0" tIns="12699" rIns="0" bIns="0" rtlCol="0">
            <a:spAutoFit/>
          </a:bodyPr>
          <a:lstStyle/>
          <a:p>
            <a:pPr marL="12701" marR="0" lvl="0" indent="0" defTabSz="914400" rtl="0" eaLnBrk="1" fontAlgn="auto" latinLnBrk="0" hangingPunct="1">
              <a:lnSpc>
                <a:spcPct val="100000"/>
              </a:lnSpc>
              <a:spcBef>
                <a:spcPts val="1525"/>
              </a:spcBef>
              <a:spcAft>
                <a:spcPts val="0"/>
              </a:spcAft>
              <a:buClrTx/>
              <a:buSzTx/>
              <a:buFontTx/>
              <a:buNone/>
              <a:tabLst/>
              <a:defRPr/>
            </a:pPr>
            <a:r>
              <a:rPr lang="en-US" sz="1200" b="1" spc="-10" dirty="0">
                <a:solidFill>
                  <a:srgbClr val="5BC4BF"/>
                </a:solidFill>
                <a:latin typeface="Montserrat" pitchFamily="2" charset="-52"/>
              </a:rPr>
              <a:t>Market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0" name="object 33">
            <a:extLst>
              <a:ext uri="{FF2B5EF4-FFF2-40B4-BE49-F238E27FC236}">
                <a16:creationId xmlns:a16="http://schemas.microsoft.com/office/drawing/2014/main" id="{AE6E7D58-60A5-4EA8-BBA0-1DA914865412}"/>
              </a:ext>
            </a:extLst>
          </p:cNvPr>
          <p:cNvSpPr txBox="1"/>
          <p:nvPr/>
        </p:nvSpPr>
        <p:spPr>
          <a:xfrm>
            <a:off x="9733227" y="2869646"/>
            <a:ext cx="1343025"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a:t>
            </a:r>
            <a:r>
              <a:rPr lang="en-US" sz="1000" noProof="0" dirty="0">
                <a:solidFill>
                  <a:srgbClr val="00425F"/>
                </a:solidFill>
                <a:latin typeface="Montserrat" pitchFamily="2" charset="-52"/>
                <a:cs typeface="Arial MT"/>
              </a:rPr>
              <a:t>8</a:t>
            </a:r>
            <a:r>
              <a:rPr lang="en-US" sz="1000" dirty="0">
                <a:solidFill>
                  <a:srgbClr val="00425F"/>
                </a:solidFill>
                <a:latin typeface="Montserrat" pitchFamily="2" charset="-52"/>
                <a:cs typeface="Arial MT"/>
              </a:rPr>
              <a:t>0 employees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01" name="object 38">
            <a:extLst>
              <a:ext uri="{FF2B5EF4-FFF2-40B4-BE49-F238E27FC236}">
                <a16:creationId xmlns:a16="http://schemas.microsoft.com/office/drawing/2014/main" id="{0B48B8F0-3E87-4EC3-AEB8-A42F14D3850F}"/>
              </a:ext>
            </a:extLst>
          </p:cNvPr>
          <p:cNvSpPr/>
          <p:nvPr/>
        </p:nvSpPr>
        <p:spPr>
          <a:xfrm>
            <a:off x="8705119"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02" name="object 38">
            <a:extLst>
              <a:ext uri="{FF2B5EF4-FFF2-40B4-BE49-F238E27FC236}">
                <a16:creationId xmlns:a16="http://schemas.microsoft.com/office/drawing/2014/main" id="{9E045137-14F2-4940-B6CB-18A8907C5D23}"/>
              </a:ext>
            </a:extLst>
          </p:cNvPr>
          <p:cNvSpPr/>
          <p:nvPr/>
        </p:nvSpPr>
        <p:spPr>
          <a:xfrm>
            <a:off x="5665786"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03" name="Picture 4" descr="Размер ">
            <a:extLst>
              <a:ext uri="{FF2B5EF4-FFF2-40B4-BE49-F238E27FC236}">
                <a16:creationId xmlns:a16="http://schemas.microsoft.com/office/drawing/2014/main" id="{C7DFA4DF-20E3-4F5C-B887-5523A670CA55}"/>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4406" y="2728107"/>
            <a:ext cx="466049" cy="46604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Рабочие ">
            <a:extLst>
              <a:ext uri="{FF2B5EF4-FFF2-40B4-BE49-F238E27FC236}">
                <a16:creationId xmlns:a16="http://schemas.microsoft.com/office/drawing/2014/main" id="{2C8F82EE-2E6C-48B1-890C-A13A322D452F}"/>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51592" y="2788481"/>
            <a:ext cx="367453" cy="367453"/>
          </a:xfrm>
          <a:prstGeom prst="rect">
            <a:avLst/>
          </a:prstGeom>
          <a:noFill/>
          <a:extLst>
            <a:ext uri="{909E8E84-426E-40DD-AFC4-6F175D3DCCD1}">
              <a14:hiddenFill xmlns:a14="http://schemas.microsoft.com/office/drawing/2010/main">
                <a:solidFill>
                  <a:srgbClr val="FFFFFF"/>
                </a:solidFill>
              </a14:hiddenFill>
            </a:ext>
          </a:extLst>
        </p:spPr>
      </p:pic>
      <p:sp>
        <p:nvSpPr>
          <p:cNvPr id="105" name="object 32">
            <a:extLst>
              <a:ext uri="{FF2B5EF4-FFF2-40B4-BE49-F238E27FC236}">
                <a16:creationId xmlns:a16="http://schemas.microsoft.com/office/drawing/2014/main" id="{7B43C286-2843-4131-8D4E-2BF5D71EEE8A}"/>
              </a:ext>
            </a:extLst>
          </p:cNvPr>
          <p:cNvSpPr txBox="1"/>
          <p:nvPr/>
        </p:nvSpPr>
        <p:spPr>
          <a:xfrm>
            <a:off x="6241887" y="2775948"/>
            <a:ext cx="1950085" cy="333424"/>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Payback period: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 </a:t>
            </a:r>
            <a:r>
              <a:rPr lang="en-US" sz="1000" dirty="0">
                <a:solidFill>
                  <a:srgbClr val="00425F"/>
                </a:solidFill>
                <a:latin typeface="Montserrat" pitchFamily="2" charset="-52"/>
              </a:rPr>
              <a:t>4</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a:t>
            </a:r>
            <a:r>
              <a:rPr lang="en-US" sz="1000" dirty="0">
                <a:solidFill>
                  <a:srgbClr val="00425F"/>
                </a:solidFill>
                <a:latin typeface="Montserrat" pitchFamily="2" charset="-52"/>
              </a:rPr>
              <a:t>years</a:t>
            </a:r>
            <a:endPar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23" name="Рисунок 22">
            <a:extLst>
              <a:ext uri="{FF2B5EF4-FFF2-40B4-BE49-F238E27FC236}">
                <a16:creationId xmlns:a16="http://schemas.microsoft.com/office/drawing/2014/main" id="{8696ED9B-CC66-4570-A090-CA9707024326}"/>
              </a:ext>
            </a:extLst>
          </p:cNvPr>
          <p:cNvPicPr>
            <a:picLocks noChangeAspect="1"/>
          </p:cNvPicPr>
          <p:nvPr/>
        </p:nvPicPr>
        <p:blipFill>
          <a:blip r:embed="rId7">
            <a:duotone>
              <a:schemeClr val="accent1">
                <a:shade val="45000"/>
                <a:satMod val="135000"/>
              </a:schemeClr>
              <a:prstClr val="white"/>
            </a:duotone>
          </a:blip>
          <a:stretch>
            <a:fillRect/>
          </a:stretch>
        </p:blipFill>
        <p:spPr>
          <a:xfrm>
            <a:off x="5700611" y="1239771"/>
            <a:ext cx="380830" cy="380830"/>
          </a:xfrm>
          <a:prstGeom prst="rect">
            <a:avLst/>
          </a:prstGeom>
        </p:spPr>
      </p:pic>
      <p:pic>
        <p:nvPicPr>
          <p:cNvPr id="30" name="Рисунок 29">
            <a:extLst>
              <a:ext uri="{FF2B5EF4-FFF2-40B4-BE49-F238E27FC236}">
                <a16:creationId xmlns:a16="http://schemas.microsoft.com/office/drawing/2014/main" id="{55D907E1-CDD0-439C-81E2-F52CAE830555}"/>
              </a:ext>
            </a:extLst>
          </p:cNvPr>
          <p:cNvPicPr>
            <a:picLocks noChangeAspect="1"/>
          </p:cNvPicPr>
          <p:nvPr/>
        </p:nvPicPr>
        <p:blipFill>
          <a:blip r:embed="rId8">
            <a:duotone>
              <a:schemeClr val="accent1">
                <a:shade val="45000"/>
                <a:satMod val="135000"/>
              </a:schemeClr>
              <a:prstClr val="white"/>
            </a:duotone>
          </a:blip>
          <a:stretch>
            <a:fillRect/>
          </a:stretch>
        </p:blipFill>
        <p:spPr>
          <a:xfrm>
            <a:off x="8742500" y="1195698"/>
            <a:ext cx="542353" cy="542353"/>
          </a:xfrm>
          <a:prstGeom prst="rect">
            <a:avLst/>
          </a:prstGeom>
        </p:spPr>
      </p:pic>
      <p:sp>
        <p:nvSpPr>
          <p:cNvPr id="112" name="object 21">
            <a:extLst>
              <a:ext uri="{FF2B5EF4-FFF2-40B4-BE49-F238E27FC236}">
                <a16:creationId xmlns:a16="http://schemas.microsoft.com/office/drawing/2014/main" id="{FE83AB74-E9C1-4AA3-B01B-D2F5071BD2FB}"/>
              </a:ext>
            </a:extLst>
          </p:cNvPr>
          <p:cNvSpPr txBox="1"/>
          <p:nvPr/>
        </p:nvSpPr>
        <p:spPr>
          <a:xfrm>
            <a:off x="6535715" y="1421686"/>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en-US" sz="1000" dirty="0">
                <a:solidFill>
                  <a:srgbClr val="00425F"/>
                </a:solidFill>
                <a:latin typeface="Montserrat" pitchFamily="2" charset="-52"/>
                <a:cs typeface="Arial MT"/>
              </a:rPr>
              <a:t>20</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en-US" sz="1000" dirty="0" err="1">
                <a:solidFill>
                  <a:srgbClr val="00425F"/>
                </a:solidFill>
                <a:latin typeface="Montserrat" pitchFamily="2" charset="-52"/>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5" name="object 21">
            <a:extLst>
              <a:ext uri="{FF2B5EF4-FFF2-40B4-BE49-F238E27FC236}">
                <a16:creationId xmlns:a16="http://schemas.microsoft.com/office/drawing/2014/main" id="{71C893CD-97C7-4868-B95A-F464A41194F2}"/>
              </a:ext>
            </a:extLst>
          </p:cNvPr>
          <p:cNvSpPr txBox="1"/>
          <p:nvPr/>
        </p:nvSpPr>
        <p:spPr>
          <a:xfrm>
            <a:off x="9830319" y="1355850"/>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2</a:t>
            </a:r>
            <a:r>
              <a:rPr lang="en-US" sz="1000" dirty="0">
                <a:solidFill>
                  <a:srgbClr val="00425F"/>
                </a:solidFill>
                <a:latin typeface="Montserrat" pitchFamily="2" charset="-52"/>
                <a:cs typeface="Arial MT"/>
              </a:rPr>
              <a:t>0</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en-US" sz="1000" b="0" i="0" u="none" strike="noStrike" kern="1200" cap="none" spc="0" normalizeH="0" baseline="0" noProof="0" dirty="0" err="1">
                <a:ln>
                  <a:noFill/>
                </a:ln>
                <a:solidFill>
                  <a:srgbClr val="00425F"/>
                </a:solidFill>
                <a:effectLst/>
                <a:uLnTx/>
                <a:uFillTx/>
                <a:latin typeface="Montserrat" pitchFamily="2" charset="-52"/>
                <a:ea typeface="+mn-ea"/>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6" name="object 2">
            <a:extLst>
              <a:ext uri="{FF2B5EF4-FFF2-40B4-BE49-F238E27FC236}">
                <a16:creationId xmlns:a16="http://schemas.microsoft.com/office/drawing/2014/main" id="{4CE6C8C4-A457-424B-9715-4EEA814F3FD8}"/>
              </a:ext>
            </a:extLst>
          </p:cNvPr>
          <p:cNvSpPr/>
          <p:nvPr/>
        </p:nvSpPr>
        <p:spPr>
          <a:xfrm>
            <a:off x="5495504" y="3353931"/>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0" name="object 31">
            <a:extLst>
              <a:ext uri="{FF2B5EF4-FFF2-40B4-BE49-F238E27FC236}">
                <a16:creationId xmlns:a16="http://schemas.microsoft.com/office/drawing/2014/main" id="{AF73FAFB-BDEB-4393-A1F7-3F4208F5D787}"/>
              </a:ext>
            </a:extLst>
          </p:cNvPr>
          <p:cNvSpPr txBox="1"/>
          <p:nvPr/>
        </p:nvSpPr>
        <p:spPr>
          <a:xfrm>
            <a:off x="6297651" y="2021804"/>
            <a:ext cx="2024674" cy="320600"/>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spc="10" dirty="0">
                <a:solidFill>
                  <a:srgbClr val="00425F"/>
                </a:solidFill>
                <a:latin typeface="Montserrat" pitchFamily="2" charset="-52"/>
              </a:rPr>
              <a:t>10 thousand units(Seedlings of fruit trees and shrubs)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026" name="Picture 2" descr="Picture background">
            <a:extLst>
              <a:ext uri="{FF2B5EF4-FFF2-40B4-BE49-F238E27FC236}">
                <a16:creationId xmlns:a16="http://schemas.microsoft.com/office/drawing/2014/main" id="{613C4B02-998E-4773-81A0-67175D2D802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84" y="792301"/>
            <a:ext cx="2935541" cy="1908953"/>
          </a:xfrm>
          <a:prstGeom prst="rect">
            <a:avLst/>
          </a:prstGeom>
          <a:noFill/>
          <a:extLst>
            <a:ext uri="{909E8E84-426E-40DD-AFC4-6F175D3DCCD1}">
              <a14:hiddenFill xmlns:a14="http://schemas.microsoft.com/office/drawing/2010/main">
                <a:solidFill>
                  <a:srgbClr val="FFFFFF"/>
                </a:solidFill>
              </a14:hiddenFill>
            </a:ext>
          </a:extLst>
        </p:spPr>
      </p:pic>
      <p:sp>
        <p:nvSpPr>
          <p:cNvPr id="81" name="object 10">
            <a:extLst>
              <a:ext uri="{FF2B5EF4-FFF2-40B4-BE49-F238E27FC236}">
                <a16:creationId xmlns:a16="http://schemas.microsoft.com/office/drawing/2014/main" id="{AE4D7468-5A3C-4F21-97FB-B4BB19F9F357}"/>
              </a:ext>
            </a:extLst>
          </p:cNvPr>
          <p:cNvSpPr txBox="1"/>
          <p:nvPr/>
        </p:nvSpPr>
        <p:spPr>
          <a:xfrm>
            <a:off x="110186" y="4840530"/>
            <a:ext cx="3278211"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Benefits and targeted project support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82" name="object 10">
            <a:extLst>
              <a:ext uri="{FF2B5EF4-FFF2-40B4-BE49-F238E27FC236}">
                <a16:creationId xmlns:a16="http://schemas.microsoft.com/office/drawing/2014/main" id="{298646EF-B467-4CAE-B80D-D4FD3835B7DA}"/>
              </a:ext>
            </a:extLst>
          </p:cNvPr>
          <p:cNvSpPr txBox="1"/>
          <p:nvPr/>
        </p:nvSpPr>
        <p:spPr>
          <a:xfrm>
            <a:off x="93124" y="5108014"/>
            <a:ext cx="5186604" cy="1719701"/>
          </a:xfrm>
          <a:prstGeom prst="rect">
            <a:avLst/>
          </a:prstGeom>
        </p:spPr>
        <p:txBody>
          <a:bodyPr vert="horz" wrap="square" lIns="0" tIns="12699" rIns="0" bIns="0" rtlCol="0">
            <a:spAutoFit/>
          </a:bodyPr>
          <a:lstStyle/>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Subsidies are provided in the amount of 50 percent of the costs of purchasing seedlings planted along the edges of fields using the in-vitro method, but not more than 25 thousand </a:t>
            </a:r>
            <a:r>
              <a:rPr lang="en-US" sz="900" spc="-10" dirty="0" err="1">
                <a:solidFill>
                  <a:srgbClr val="00425F"/>
                </a:solidFill>
                <a:latin typeface="Montserrat" pitchFamily="2" charset="-52"/>
                <a:cs typeface="Arial MT"/>
              </a:rPr>
              <a:t>soums</a:t>
            </a:r>
            <a:r>
              <a:rPr lang="en-US" sz="900" spc="-10" dirty="0">
                <a:solidFill>
                  <a:srgbClr val="00425F"/>
                </a:solidFill>
                <a:latin typeface="Montserrat" pitchFamily="2" charset="-52"/>
                <a:cs typeface="Arial MT"/>
              </a:rPr>
              <a:t> for each rootstock of a fruit seedling.</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Loans for water supply are allocated by crediting the borrowers' bank cards with a portion of no more than 50 percent of the costs of installing pumps and pipes for a period of 12 months, including a grace period of up to 6 months, at a rate </a:t>
            </a:r>
            <a:r>
              <a:rPr lang="uz-Latn-UZ" sz="900" spc="-10">
                <a:solidFill>
                  <a:srgbClr val="00425F"/>
                </a:solidFill>
                <a:latin typeface="Montserrat" pitchFamily="2" charset="-52"/>
                <a:cs typeface="Arial MT"/>
              </a:rPr>
              <a:t>not </a:t>
            </a:r>
            <a:r>
              <a:rPr lang="en-US" sz="900" spc="-10">
                <a:solidFill>
                  <a:srgbClr val="00425F"/>
                </a:solidFill>
                <a:latin typeface="Montserrat" pitchFamily="2" charset="-52"/>
                <a:cs typeface="Arial MT"/>
              </a:rPr>
              <a:t>higher </a:t>
            </a:r>
            <a:r>
              <a:rPr lang="en-US" sz="900" spc="-10" dirty="0">
                <a:solidFill>
                  <a:srgbClr val="00425F"/>
                </a:solidFill>
                <a:latin typeface="Montserrat" pitchFamily="2" charset="-52"/>
                <a:cs typeface="Arial MT"/>
              </a:rPr>
              <a:t>than the Central Bank's base rate.</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Allocation of 50 billion </a:t>
            </a:r>
            <a:r>
              <a:rPr lang="en-US" sz="900" spc="-10" dirty="0" err="1">
                <a:solidFill>
                  <a:srgbClr val="00425F"/>
                </a:solidFill>
                <a:latin typeface="Montserrat" pitchFamily="2" charset="-52"/>
                <a:cs typeface="Arial MT"/>
              </a:rPr>
              <a:t>soums</a:t>
            </a:r>
            <a:r>
              <a:rPr lang="en-US" sz="900" spc="-10" dirty="0">
                <a:solidFill>
                  <a:srgbClr val="00425F"/>
                </a:solidFill>
                <a:latin typeface="Montserrat" pitchFamily="2" charset="-52"/>
                <a:cs typeface="Arial MT"/>
              </a:rPr>
              <a:t> for the purchase of drying shops and cold storage facilities for a period of 84 months, including a grace period of up to 36 months, at a rate of 14 percent per annum.</a:t>
            </a:r>
            <a:endParaRPr lang="ru-RU" sz="900" b="1" i="1" spc="-10" dirty="0">
              <a:solidFill>
                <a:srgbClr val="00425F"/>
              </a:solidFill>
              <a:latin typeface="Montserrat" pitchFamily="2" charset="-52"/>
            </a:endParaRPr>
          </a:p>
        </p:txBody>
      </p:sp>
      <p:pic>
        <p:nvPicPr>
          <p:cNvPr id="5" name="Рисунок 4">
            <a:extLst>
              <a:ext uri="{FF2B5EF4-FFF2-40B4-BE49-F238E27FC236}">
                <a16:creationId xmlns:a16="http://schemas.microsoft.com/office/drawing/2014/main" id="{EE626375-EE83-4AB3-B807-C06E91BE6306}"/>
              </a:ext>
            </a:extLst>
          </p:cNvPr>
          <p:cNvPicPr>
            <a:picLocks noChangeAspect="1"/>
          </p:cNvPicPr>
          <p:nvPr/>
        </p:nvPicPr>
        <p:blipFill>
          <a:blip r:embed="rId10"/>
          <a:stretch>
            <a:fillRect/>
          </a:stretch>
        </p:blipFill>
        <p:spPr>
          <a:xfrm>
            <a:off x="5771379" y="6109818"/>
            <a:ext cx="219106" cy="171474"/>
          </a:xfrm>
          <a:prstGeom prst="rect">
            <a:avLst/>
          </a:prstGeom>
        </p:spPr>
      </p:pic>
      <p:pic>
        <p:nvPicPr>
          <p:cNvPr id="8" name="Рисунок 7">
            <a:extLst>
              <a:ext uri="{FF2B5EF4-FFF2-40B4-BE49-F238E27FC236}">
                <a16:creationId xmlns:a16="http://schemas.microsoft.com/office/drawing/2014/main" id="{70B09101-205D-4BDF-AAA9-C0492087FC78}"/>
              </a:ext>
            </a:extLst>
          </p:cNvPr>
          <p:cNvPicPr>
            <a:picLocks noChangeAspect="1"/>
          </p:cNvPicPr>
          <p:nvPr/>
        </p:nvPicPr>
        <p:blipFill>
          <a:blip r:embed="rId11"/>
          <a:stretch>
            <a:fillRect/>
          </a:stretch>
        </p:blipFill>
        <p:spPr>
          <a:xfrm>
            <a:off x="5784406" y="5796023"/>
            <a:ext cx="133369" cy="200053"/>
          </a:xfrm>
          <a:prstGeom prst="rect">
            <a:avLst/>
          </a:prstGeom>
        </p:spPr>
      </p:pic>
      <p:pic>
        <p:nvPicPr>
          <p:cNvPr id="11" name="Рисунок 10">
            <a:extLst>
              <a:ext uri="{FF2B5EF4-FFF2-40B4-BE49-F238E27FC236}">
                <a16:creationId xmlns:a16="http://schemas.microsoft.com/office/drawing/2014/main" id="{F034D7BC-DADC-4DEB-BCEB-F0F71A6F6EA2}"/>
              </a:ext>
            </a:extLst>
          </p:cNvPr>
          <p:cNvPicPr>
            <a:picLocks noChangeAspect="1"/>
          </p:cNvPicPr>
          <p:nvPr/>
        </p:nvPicPr>
        <p:blipFill>
          <a:blip r:embed="rId12"/>
          <a:stretch>
            <a:fillRect/>
          </a:stretch>
        </p:blipFill>
        <p:spPr>
          <a:xfrm>
            <a:off x="5779599" y="6380445"/>
            <a:ext cx="209579" cy="247685"/>
          </a:xfrm>
          <a:prstGeom prst="rect">
            <a:avLst/>
          </a:prstGeom>
        </p:spPr>
      </p:pic>
      <p:cxnSp>
        <p:nvCxnSpPr>
          <p:cNvPr id="83" name="Прямая со стрелкой 82">
            <a:extLst>
              <a:ext uri="{FF2B5EF4-FFF2-40B4-BE49-F238E27FC236}">
                <a16:creationId xmlns:a16="http://schemas.microsoft.com/office/drawing/2014/main" id="{2B5A56E7-51D5-430A-B65E-7053900FB3F9}"/>
              </a:ext>
            </a:extLst>
          </p:cNvPr>
          <p:cNvCxnSpPr>
            <a:cxnSpLocks/>
          </p:cNvCxnSpPr>
          <p:nvPr/>
        </p:nvCxnSpPr>
        <p:spPr>
          <a:xfrm>
            <a:off x="11009953" y="5042467"/>
            <a:ext cx="0" cy="109856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2400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652077" y="215175"/>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Рисунок 181">
            <a:extLst>
              <a:ext uri="{FF2B5EF4-FFF2-40B4-BE49-F238E27FC236}">
                <a16:creationId xmlns:a16="http://schemas.microsoft.com/office/drawing/2014/main" id="{87352A13-80A3-4E7E-B1D8-2CDC6663F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852" y="-116072"/>
            <a:ext cx="2136700" cy="1014878"/>
          </a:xfrm>
          <a:prstGeom prst="rect">
            <a:avLst/>
          </a:prstGeom>
        </p:spPr>
      </p:pic>
    </p:spTree>
    <p:extLst>
      <p:ext uri="{BB962C8B-B14F-4D97-AF65-F5344CB8AC3E}">
        <p14:creationId xmlns:p14="http://schemas.microsoft.com/office/powerpoint/2010/main" val="275059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311852" y="187651"/>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Air connections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from </a:t>
            </a:r>
            <a:b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8" name="Рисунок 7">
            <a:extLst>
              <a:ext uri="{FF2B5EF4-FFF2-40B4-BE49-F238E27FC236}">
                <a16:creationId xmlns:a16="http://schemas.microsoft.com/office/drawing/2014/main" id="{249C4CDE-A056-4782-97E6-5ADC5B545E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52" y="-135122"/>
            <a:ext cx="2136700" cy="101487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532</Words>
  <Application>Microsoft Office PowerPoint</Application>
  <PresentationFormat>Широкоэкранный</PresentationFormat>
  <Paragraphs>97</Paragraphs>
  <Slides>3</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vt:i4>
      </vt:variant>
    </vt:vector>
  </HeadingPairs>
  <TitlesOfParts>
    <vt:vector size="10" baseType="lpstr">
      <vt:lpstr>Arial</vt:lpstr>
      <vt:lpstr>Calibri</vt:lpstr>
      <vt:lpstr>Calibri Light</vt:lpstr>
      <vt:lpstr>Montserrat</vt:lpstr>
      <vt:lpstr>Trebuchet MS</vt:lpstr>
      <vt:lpstr>Wingdings</vt:lpstr>
      <vt:lpstr>Тема Office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40</cp:revision>
  <dcterms:created xsi:type="dcterms:W3CDTF">2025-06-26T10:47:44Z</dcterms:created>
  <dcterms:modified xsi:type="dcterms:W3CDTF">2025-07-03T13:23:15Z</dcterms:modified>
</cp:coreProperties>
</file>