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41" r:id="rId2"/>
  </p:sldMasterIdLst>
  <p:notesMasterIdLst>
    <p:notesMasterId r:id="rId17"/>
  </p:notesMasterIdLst>
  <p:sldIdLst>
    <p:sldId id="2147479694" r:id="rId3"/>
    <p:sldId id="2147479722" r:id="rId4"/>
    <p:sldId id="2147479665" r:id="rId5"/>
    <p:sldId id="2147479774" r:id="rId6"/>
    <p:sldId id="2147479700" r:id="rId7"/>
    <p:sldId id="258" r:id="rId8"/>
    <p:sldId id="2147479703" r:id="rId9"/>
    <p:sldId id="2147479712" r:id="rId10"/>
    <p:sldId id="2147479706" r:id="rId11"/>
    <p:sldId id="2147479715" r:id="rId12"/>
    <p:sldId id="2147479697" r:id="rId13"/>
    <p:sldId id="2147479709" r:id="rId14"/>
    <p:sldId id="2147479718" r:id="rId15"/>
    <p:sldId id="2147479721" r:id="rId1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77" autoAdjust="0"/>
    <p:restoredTop sz="94660"/>
  </p:normalViewPr>
  <p:slideViewPr>
    <p:cSldViewPr snapToGrid="0">
      <p:cViewPr varScale="1">
        <p:scale>
          <a:sx n="112" d="100"/>
          <a:sy n="112" d="100"/>
        </p:scale>
        <p:origin x="78"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42061-5BEC-47D5-BA30-A84020DEA960}"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26B79785-6FEA-44E9-8009-3A5015B36541}">
      <dgm:prSet phldrT="[Текст]" custT="1"/>
      <dgm:spPr>
        <a:solidFill>
          <a:srgbClr val="59BDCF"/>
        </a:solidFill>
      </dgm:spPr>
      <dgm:t>
        <a:bodyPr/>
        <a:lstStyle/>
        <a:p>
          <a:r>
            <a:rPr lang="en-US" sz="1200" dirty="0">
              <a:solidFill>
                <a:schemeClr val="bg1"/>
              </a:solidFill>
              <a:latin typeface="Times New Roman" panose="02020603050405020304" pitchFamily="18" charset="0"/>
              <a:cs typeface="Times New Roman" panose="02020603050405020304" pitchFamily="18" charset="0"/>
            </a:rPr>
            <a:t>Exemption from taxes</a:t>
          </a:r>
        </a:p>
      </dgm:t>
    </dgm:pt>
    <dgm:pt modelId="{C2CAE0D2-F976-4FB1-9BDB-E82FABF9BE8B}" type="parTrans" cxnId="{2F1C375A-A050-423C-86E3-32C72EC0E32E}">
      <dgm:prSet/>
      <dgm:spPr/>
      <dgm:t>
        <a:bodyPr/>
        <a:lstStyle/>
        <a:p>
          <a:endParaRPr lang="en-US"/>
        </a:p>
      </dgm:t>
    </dgm:pt>
    <dgm:pt modelId="{974B8F99-FEA9-44DF-8DAE-70B2DBE65315}" type="sibTrans" cxnId="{2F1C375A-A050-423C-86E3-32C72EC0E32E}">
      <dgm:prSet/>
      <dgm:spPr/>
      <dgm:t>
        <a:bodyPr/>
        <a:lstStyle/>
        <a:p>
          <a:endParaRPr lang="en-US"/>
        </a:p>
      </dgm:t>
    </dgm:pt>
    <dgm:pt modelId="{795C57D0-9253-4CCD-9273-5FF3A6C5D9A6}">
      <dgm:prSet phldrT="[Текст]" custT="1"/>
      <dgm:spPr>
        <a:solidFill>
          <a:srgbClr val="5B9BD5">
            <a:lumMod val="20000"/>
            <a:lumOff val="80000"/>
          </a:srgbClr>
        </a:solidFill>
        <a:ln w="12700" cap="flat" cmpd="sng" algn="ctr">
          <a:solidFill>
            <a:prstClr val="white">
              <a:hueOff val="0"/>
              <a:satOff val="0"/>
              <a:lumOff val="0"/>
              <a:alphaOff val="0"/>
            </a:prstClr>
          </a:solidFill>
          <a:prstDash val="solid"/>
          <a:miter lim="800000"/>
        </a:ln>
        <a:effectLst/>
      </dgm:spPr>
      <dgm:t>
        <a:bodyPr spcFirstLastPara="0" vert="horz" wrap="square" lIns="71120" tIns="71120" rIns="71120" bIns="71120" numCol="1" spcCol="1270" anchor="ctr" anchorCtr="0"/>
        <a:lstStyle/>
        <a:p>
          <a:pPr marL="0" lvl="0" indent="0" algn="ctr" defTabSz="444500">
            <a:lnSpc>
              <a:spcPct val="90000"/>
            </a:lnSpc>
            <a:spcBef>
              <a:spcPct val="0"/>
            </a:spcBef>
            <a:spcAft>
              <a:spcPts val="0"/>
            </a:spcAft>
            <a:buNone/>
          </a:pPr>
          <a:r>
            <a:rPr lang="en-US" altLang="en-US" sz="1000" b="1" kern="1200" dirty="0">
              <a:solidFill>
                <a:srgbClr val="00425F"/>
              </a:solidFill>
              <a:latin typeface="Times New Roman" panose="02020603050405020304" pitchFamily="18" charset="0"/>
              <a:ea typeface="+mn-ea"/>
              <a:cs typeface="Times New Roman" panose="02020603050405020304" pitchFamily="18" charset="0"/>
            </a:rPr>
            <a:t>3 years</a:t>
          </a:r>
        </a:p>
        <a:p>
          <a:pPr algn="ctr"/>
          <a:r>
            <a:rPr lang="en-US" altLang="en-US" sz="1000" b="1" kern="1200" dirty="0">
              <a:solidFill>
                <a:srgbClr val="00425F"/>
              </a:solidFill>
              <a:latin typeface="Times New Roman" panose="02020603050405020304" pitchFamily="18" charset="0"/>
              <a:ea typeface="+mn-ea"/>
              <a:cs typeface="Times New Roman" panose="02020603050405020304" pitchFamily="18" charset="0"/>
            </a:rPr>
            <a:t>(</a:t>
          </a:r>
          <a:r>
            <a:rPr lang="en-US" altLang="en-US" sz="1000" b="0" kern="1200" dirty="0">
              <a:solidFill>
                <a:srgbClr val="00425F"/>
              </a:solidFill>
              <a:latin typeface="Times New Roman" panose="02020603050405020304" pitchFamily="18" charset="0"/>
              <a:ea typeface="+mn-ea"/>
              <a:cs typeface="Times New Roman" panose="02020603050405020304" pitchFamily="18" charset="0"/>
            </a:rPr>
            <a:t>Investment</a:t>
          </a:r>
        </a:p>
        <a:p>
          <a:pPr algn="ctr"/>
          <a:r>
            <a:rPr lang="en-US" altLang="en-US" sz="1000" b="1" kern="1200" dirty="0">
              <a:solidFill>
                <a:srgbClr val="00425F"/>
              </a:solidFill>
              <a:latin typeface="Times New Roman" panose="02020603050405020304" pitchFamily="18" charset="0"/>
              <a:ea typeface="+mn-ea"/>
              <a:cs typeface="Times New Roman" panose="02020603050405020304" pitchFamily="18" charset="0"/>
            </a:rPr>
            <a:t>0.3 - 3 </a:t>
          </a:r>
          <a:r>
            <a:rPr lang="en-US" altLang="en-US" sz="1000" b="1" kern="1200" dirty="0" err="1">
              <a:solidFill>
                <a:srgbClr val="00425F"/>
              </a:solidFill>
              <a:latin typeface="Times New Roman" panose="02020603050405020304" pitchFamily="18" charset="0"/>
              <a:ea typeface="+mn-ea"/>
              <a:cs typeface="Times New Roman" panose="02020603050405020304" pitchFamily="18" charset="0"/>
            </a:rPr>
            <a:t>mln</a:t>
          </a:r>
          <a:r>
            <a:rPr lang="en-US" altLang="en-US" sz="1000" b="1" kern="1200" dirty="0">
              <a:solidFill>
                <a:srgbClr val="00425F"/>
              </a:solidFill>
              <a:latin typeface="Times New Roman" panose="02020603050405020304" pitchFamily="18" charset="0"/>
              <a:ea typeface="+mn-ea"/>
              <a:cs typeface="Times New Roman" panose="02020603050405020304" pitchFamily="18" charset="0"/>
            </a:rPr>
            <a:t>. </a:t>
          </a:r>
          <a:r>
            <a:rPr lang="en-US" altLang="en-US" sz="1000" b="0" kern="1200" dirty="0">
              <a:solidFill>
                <a:srgbClr val="00425F"/>
              </a:solidFill>
              <a:latin typeface="Times New Roman" panose="02020603050405020304" pitchFamily="18" charset="0"/>
              <a:ea typeface="+mn-ea"/>
              <a:cs typeface="Times New Roman" panose="02020603050405020304" pitchFamily="18" charset="0"/>
            </a:rPr>
            <a:t>USD</a:t>
          </a:r>
          <a:r>
            <a:rPr lang="en-US" altLang="en-US" sz="1000" b="1" kern="1200" dirty="0">
              <a:solidFill>
                <a:srgbClr val="00425F"/>
              </a:solidFill>
              <a:latin typeface="Times New Roman" panose="02020603050405020304" pitchFamily="18" charset="0"/>
              <a:ea typeface="+mn-ea"/>
              <a:cs typeface="Times New Roman" panose="02020603050405020304" pitchFamily="18" charset="0"/>
            </a:rPr>
            <a:t>)</a:t>
          </a:r>
          <a:endParaRPr lang="en-US" sz="1000" b="0" kern="1200" dirty="0">
            <a:solidFill>
              <a:srgbClr val="00425F"/>
            </a:solidFill>
            <a:latin typeface="Times New Roman" panose="02020603050405020304" pitchFamily="18" charset="0"/>
            <a:ea typeface="+mn-ea"/>
            <a:cs typeface="Times New Roman" panose="02020603050405020304" pitchFamily="18" charset="0"/>
          </a:endParaRPr>
        </a:p>
      </dgm:t>
    </dgm:pt>
    <dgm:pt modelId="{61AABA27-661C-4B97-97C7-B2F7A446DCE2}" type="parTrans" cxnId="{AE4CB8CF-0366-4868-8E7F-A418AAF4B8B5}">
      <dgm:prSet/>
      <dgm:spPr/>
      <dgm:t>
        <a:bodyPr/>
        <a:lstStyle/>
        <a:p>
          <a:endParaRPr lang="en-US"/>
        </a:p>
      </dgm:t>
    </dgm:pt>
    <dgm:pt modelId="{4231D4F3-E390-4111-B66B-2A1D6BD9D2AF}" type="sibTrans" cxnId="{AE4CB8CF-0366-4868-8E7F-A418AAF4B8B5}">
      <dgm:prSet/>
      <dgm:spPr/>
      <dgm:t>
        <a:bodyPr/>
        <a:lstStyle/>
        <a:p>
          <a:endParaRPr lang="en-US"/>
        </a:p>
      </dgm:t>
    </dgm:pt>
    <dgm:pt modelId="{98969DB6-221D-42C7-BAD1-5D5FE6BDD7AB}">
      <dgm:prSet phldrT="[Текст]" custT="1"/>
      <dgm:spPr>
        <a:solidFill>
          <a:schemeClr val="accent5">
            <a:lumMod val="20000"/>
            <a:lumOff val="80000"/>
          </a:schemeClr>
        </a:solidFill>
      </dgm:spPr>
      <dgm:t>
        <a:bodyPr/>
        <a:lstStyle/>
        <a:p>
          <a:pPr>
            <a:spcAft>
              <a:spcPts val="0"/>
            </a:spcAft>
          </a:pPr>
          <a:r>
            <a:rPr lang="en-US" altLang="en-US" sz="1000" b="1" dirty="0">
              <a:solidFill>
                <a:srgbClr val="00425F"/>
              </a:solidFill>
              <a:latin typeface="Times New Roman" panose="02020603050405020304" pitchFamily="18" charset="0"/>
              <a:cs typeface="Times New Roman" panose="02020603050405020304" pitchFamily="18" charset="0"/>
            </a:rPr>
            <a:t>5 years </a:t>
          </a:r>
        </a:p>
        <a:p>
          <a:r>
            <a:rPr lang="en-US" altLang="en-US" sz="1000" b="0" dirty="0">
              <a:solidFill>
                <a:srgbClr val="00425F"/>
              </a:solidFill>
              <a:latin typeface="Times New Roman" panose="02020603050405020304" pitchFamily="18" charset="0"/>
              <a:cs typeface="Times New Roman" panose="02020603050405020304" pitchFamily="18" charset="0"/>
            </a:rPr>
            <a:t>(Investment</a:t>
          </a:r>
        </a:p>
        <a:p>
          <a:r>
            <a:rPr lang="en-US" altLang="en-US" sz="1000" b="1" dirty="0">
              <a:solidFill>
                <a:srgbClr val="00425F"/>
              </a:solidFill>
              <a:latin typeface="Times New Roman" panose="02020603050405020304" pitchFamily="18" charset="0"/>
              <a:cs typeface="Times New Roman" panose="02020603050405020304" pitchFamily="18" charset="0"/>
            </a:rPr>
            <a:t>3-5 </a:t>
          </a:r>
          <a:r>
            <a:rPr lang="en-US" altLang="en-US" sz="1000" b="1" dirty="0" err="1">
              <a:solidFill>
                <a:srgbClr val="00425F"/>
              </a:solidFill>
              <a:latin typeface="Times New Roman" panose="02020603050405020304" pitchFamily="18" charset="0"/>
              <a:cs typeface="Times New Roman" panose="02020603050405020304" pitchFamily="18" charset="0"/>
            </a:rPr>
            <a:t>mln</a:t>
          </a:r>
          <a:r>
            <a:rPr lang="en-US" altLang="en-US" sz="1000" b="1" dirty="0">
              <a:solidFill>
                <a:srgbClr val="00425F"/>
              </a:solidFill>
              <a:latin typeface="Times New Roman" panose="02020603050405020304" pitchFamily="18" charset="0"/>
              <a:cs typeface="Times New Roman" panose="02020603050405020304" pitchFamily="18" charset="0"/>
            </a:rPr>
            <a:t>. </a:t>
          </a:r>
          <a:r>
            <a:rPr lang="en-US" altLang="en-US" sz="1000" b="0" dirty="0">
              <a:solidFill>
                <a:srgbClr val="00425F"/>
              </a:solidFill>
              <a:latin typeface="Times New Roman" panose="02020603050405020304" pitchFamily="18" charset="0"/>
              <a:cs typeface="Times New Roman" panose="02020603050405020304" pitchFamily="18" charset="0"/>
            </a:rPr>
            <a:t>USD</a:t>
          </a:r>
          <a:r>
            <a:rPr lang="en-US" altLang="en-US" sz="1000" b="0" dirty="0">
              <a:solidFill>
                <a:srgbClr val="00425F"/>
              </a:solidFill>
              <a:latin typeface="Montserrat" pitchFamily="2" charset="-52"/>
            </a:rPr>
            <a:t>)</a:t>
          </a:r>
          <a:endParaRPr lang="en-US" sz="1000" b="0" dirty="0"/>
        </a:p>
      </dgm:t>
    </dgm:pt>
    <dgm:pt modelId="{2E342CCF-5578-42AF-957C-0BE351808316}" type="parTrans" cxnId="{4DFE9435-B0BD-40F0-9CCE-BC06C549169E}">
      <dgm:prSet/>
      <dgm:spPr/>
      <dgm:t>
        <a:bodyPr/>
        <a:lstStyle/>
        <a:p>
          <a:endParaRPr lang="en-US"/>
        </a:p>
      </dgm:t>
    </dgm:pt>
    <dgm:pt modelId="{7BDC31EE-98AF-4369-865F-1A652BD8CFC5}" type="sibTrans" cxnId="{4DFE9435-B0BD-40F0-9CCE-BC06C549169E}">
      <dgm:prSet/>
      <dgm:spPr/>
      <dgm:t>
        <a:bodyPr/>
        <a:lstStyle/>
        <a:p>
          <a:endParaRPr lang="en-US"/>
        </a:p>
      </dgm:t>
    </dgm:pt>
    <dgm:pt modelId="{F0B696D2-904F-4BCC-AF3B-B135758869A2}">
      <dgm:prSet phldrT="[Текст]" custT="1"/>
      <dgm:spPr>
        <a:solidFill>
          <a:srgbClr val="5B9BD5">
            <a:lumMod val="20000"/>
            <a:lumOff val="80000"/>
          </a:srgbClr>
        </a:solidFill>
        <a:ln w="12700" cap="flat" cmpd="sng" algn="ctr">
          <a:solidFill>
            <a:prstClr val="white">
              <a:hueOff val="0"/>
              <a:satOff val="0"/>
              <a:lumOff val="0"/>
              <a:alphaOff val="0"/>
            </a:prstClr>
          </a:solidFill>
          <a:prstDash val="solid"/>
          <a:miter lim="800000"/>
        </a:ln>
        <a:effectLst/>
      </dgm:spPr>
      <dgm:t>
        <a:bodyPr spcFirstLastPara="0" vert="horz" wrap="square" lIns="71120" tIns="71120" rIns="71120" bIns="71120" numCol="1" spcCol="1270" anchor="ctr" anchorCtr="0"/>
        <a:lstStyle/>
        <a:p>
          <a:pPr>
            <a:spcAft>
              <a:spcPts val="0"/>
            </a:spcAft>
          </a:pPr>
          <a:r>
            <a:rPr lang="en-US" altLang="en-US" sz="1000" b="1" dirty="0">
              <a:solidFill>
                <a:srgbClr val="00425F"/>
              </a:solidFill>
              <a:latin typeface="Times New Roman" panose="02020603050405020304" pitchFamily="18" charset="0"/>
              <a:cs typeface="Times New Roman" panose="02020603050405020304" pitchFamily="18" charset="0"/>
            </a:rPr>
            <a:t>7 years </a:t>
          </a:r>
        </a:p>
        <a:p>
          <a:r>
            <a:rPr lang="en-US" altLang="en-US" sz="1000" b="1" dirty="0">
              <a:solidFill>
                <a:srgbClr val="00425F"/>
              </a:solidFill>
              <a:latin typeface="Times New Roman" panose="02020603050405020304" pitchFamily="18" charset="0"/>
              <a:cs typeface="Times New Roman" panose="02020603050405020304" pitchFamily="18" charset="0"/>
            </a:rPr>
            <a:t>(</a:t>
          </a:r>
          <a:r>
            <a:rPr lang="en-US" altLang="en-US" sz="1000" b="0" dirty="0">
              <a:solidFill>
                <a:srgbClr val="00425F"/>
              </a:solidFill>
              <a:latin typeface="Times New Roman" panose="02020603050405020304" pitchFamily="18" charset="0"/>
              <a:cs typeface="Times New Roman" panose="02020603050405020304" pitchFamily="18" charset="0"/>
            </a:rPr>
            <a:t>Investment </a:t>
          </a:r>
        </a:p>
        <a:p>
          <a:r>
            <a:rPr lang="en-US" altLang="en-US" sz="1000" b="1" dirty="0">
              <a:solidFill>
                <a:srgbClr val="00425F"/>
              </a:solidFill>
              <a:latin typeface="Times New Roman" panose="02020603050405020304" pitchFamily="18" charset="0"/>
              <a:cs typeface="Times New Roman" panose="02020603050405020304" pitchFamily="18" charset="0"/>
            </a:rPr>
            <a:t>5-10 </a:t>
          </a:r>
          <a:r>
            <a:rPr lang="en-US" altLang="en-US" sz="1000" b="1" dirty="0" err="1">
              <a:solidFill>
                <a:srgbClr val="00425F"/>
              </a:solidFill>
              <a:latin typeface="Times New Roman" panose="02020603050405020304" pitchFamily="18" charset="0"/>
              <a:cs typeface="Times New Roman" panose="02020603050405020304" pitchFamily="18" charset="0"/>
            </a:rPr>
            <a:t>mln</a:t>
          </a:r>
          <a:r>
            <a:rPr lang="en-US" altLang="en-US" sz="1000" b="1" dirty="0">
              <a:solidFill>
                <a:srgbClr val="00425F"/>
              </a:solidFill>
              <a:latin typeface="Times New Roman" panose="02020603050405020304" pitchFamily="18" charset="0"/>
              <a:cs typeface="Times New Roman" panose="02020603050405020304" pitchFamily="18" charset="0"/>
            </a:rPr>
            <a:t>. </a:t>
          </a:r>
          <a:r>
            <a:rPr lang="en-US" altLang="en-US" sz="1000" b="0" dirty="0">
              <a:solidFill>
                <a:srgbClr val="00425F"/>
              </a:solidFill>
              <a:latin typeface="Times New Roman" panose="02020603050405020304" pitchFamily="18" charset="0"/>
              <a:cs typeface="Times New Roman" panose="02020603050405020304" pitchFamily="18" charset="0"/>
            </a:rPr>
            <a:t>USD</a:t>
          </a:r>
          <a:r>
            <a:rPr lang="en-US" altLang="en-US" sz="1000" b="1" dirty="0">
              <a:solidFill>
                <a:srgbClr val="00425F"/>
              </a:solidFill>
              <a:latin typeface="Times New Roman" panose="02020603050405020304" pitchFamily="18" charset="0"/>
              <a:cs typeface="Times New Roman" panose="02020603050405020304" pitchFamily="18" charset="0"/>
            </a:rPr>
            <a:t>)</a:t>
          </a:r>
          <a:endParaRPr lang="en-US" sz="1100" dirty="0">
            <a:latin typeface="Times New Roman" panose="02020603050405020304" pitchFamily="18" charset="0"/>
            <a:cs typeface="Times New Roman" panose="02020603050405020304" pitchFamily="18" charset="0"/>
          </a:endParaRPr>
        </a:p>
      </dgm:t>
    </dgm:pt>
    <dgm:pt modelId="{6DBB6DF5-0AFB-4F1C-BBC2-31703E49E1A9}" type="parTrans" cxnId="{DB99AC75-4A2A-4B34-A1A0-5948F4A18307}">
      <dgm:prSet/>
      <dgm:spPr/>
      <dgm:t>
        <a:bodyPr/>
        <a:lstStyle/>
        <a:p>
          <a:endParaRPr lang="en-US"/>
        </a:p>
      </dgm:t>
    </dgm:pt>
    <dgm:pt modelId="{B9000015-BB4C-476C-AD76-6D6A1919B721}" type="sibTrans" cxnId="{DB99AC75-4A2A-4B34-A1A0-5948F4A18307}">
      <dgm:prSet/>
      <dgm:spPr/>
      <dgm:t>
        <a:bodyPr/>
        <a:lstStyle/>
        <a:p>
          <a:endParaRPr lang="en-US"/>
        </a:p>
      </dgm:t>
    </dgm:pt>
    <dgm:pt modelId="{23455BE8-05A7-40FB-801E-2ECBCD00B469}">
      <dgm:prSet phldrT="[Текст]" custT="1"/>
      <dgm:spPr>
        <a:solidFill>
          <a:srgbClr val="5B9BD5">
            <a:lumMod val="20000"/>
            <a:lumOff val="80000"/>
          </a:srgbClr>
        </a:solidFill>
        <a:ln w="12700" cap="flat" cmpd="sng" algn="ctr">
          <a:solidFill>
            <a:prstClr val="white">
              <a:hueOff val="0"/>
              <a:satOff val="0"/>
              <a:lumOff val="0"/>
              <a:alphaOff val="0"/>
            </a:prstClr>
          </a:solidFill>
          <a:prstDash val="solid"/>
          <a:miter lim="800000"/>
        </a:ln>
        <a:effectLst/>
      </dgm:spPr>
      <dgm:t>
        <a:bodyPr spcFirstLastPara="0" vert="horz" wrap="square" lIns="71120" tIns="71120" rIns="71120" bIns="71120" numCol="1" spcCol="1270" anchor="ctr" anchorCtr="0"/>
        <a:lstStyle/>
        <a:p>
          <a:pPr>
            <a:spcAft>
              <a:spcPts val="0"/>
            </a:spcAft>
          </a:pPr>
          <a:r>
            <a:rPr lang="en-US" altLang="en-US" sz="1000" b="1" i="0" dirty="0">
              <a:solidFill>
                <a:srgbClr val="00425F"/>
              </a:solidFill>
              <a:latin typeface="Modern No. 20" panose="02070704070505020303" pitchFamily="18" charset="0"/>
            </a:rPr>
            <a:t>10 years</a:t>
          </a:r>
        </a:p>
        <a:p>
          <a:r>
            <a:rPr lang="en-US" altLang="en-US" sz="1000" b="1" i="0" dirty="0">
              <a:solidFill>
                <a:srgbClr val="00425F"/>
              </a:solidFill>
              <a:latin typeface="Modern No. 20" panose="02070704070505020303" pitchFamily="18" charset="0"/>
            </a:rPr>
            <a:t>(</a:t>
          </a:r>
          <a:r>
            <a:rPr lang="en-US" altLang="en-US" sz="1000" b="0" i="0" dirty="0">
              <a:solidFill>
                <a:srgbClr val="00425F"/>
              </a:solidFill>
              <a:latin typeface="Modern No. 20" panose="02070704070505020303" pitchFamily="18" charset="0"/>
            </a:rPr>
            <a:t>Investment</a:t>
          </a:r>
        </a:p>
        <a:p>
          <a:r>
            <a:rPr lang="en-US" altLang="en-US" sz="1000" b="1" i="0" dirty="0">
              <a:solidFill>
                <a:srgbClr val="00425F"/>
              </a:solidFill>
              <a:latin typeface="Modern No. 20" panose="02070704070505020303" pitchFamily="18" charset="0"/>
            </a:rPr>
            <a:t>10 </a:t>
          </a:r>
          <a:r>
            <a:rPr lang="en-US" altLang="en-US" sz="1000" b="1" i="0" dirty="0" err="1">
              <a:solidFill>
                <a:srgbClr val="00425F"/>
              </a:solidFill>
              <a:latin typeface="Modern No. 20" panose="02070704070505020303" pitchFamily="18" charset="0"/>
            </a:rPr>
            <a:t>mln</a:t>
          </a:r>
          <a:r>
            <a:rPr lang="en-US" altLang="en-US" sz="1000" b="1" i="0" dirty="0">
              <a:solidFill>
                <a:srgbClr val="00425F"/>
              </a:solidFill>
              <a:latin typeface="Modern No. 20" panose="02070704070505020303" pitchFamily="18" charset="0"/>
            </a:rPr>
            <a:t>. </a:t>
          </a:r>
          <a:r>
            <a:rPr lang="en-US" altLang="en-US" sz="1000" b="0" i="0" dirty="0">
              <a:solidFill>
                <a:srgbClr val="00425F"/>
              </a:solidFill>
              <a:latin typeface="Modern No. 20" panose="02070704070505020303" pitchFamily="18" charset="0"/>
            </a:rPr>
            <a:t>USD</a:t>
          </a:r>
          <a:r>
            <a:rPr lang="en-US" altLang="en-US" sz="1000" b="1" i="0" dirty="0">
              <a:solidFill>
                <a:srgbClr val="00425F"/>
              </a:solidFill>
              <a:latin typeface="Modern No. 20" panose="02070704070505020303" pitchFamily="18" charset="0"/>
            </a:rPr>
            <a:t>)</a:t>
          </a:r>
          <a:endParaRPr lang="en-US" sz="1000" b="0" i="0" dirty="0">
            <a:latin typeface="Modern No. 20" panose="02070704070505020303" pitchFamily="18" charset="0"/>
          </a:endParaRPr>
        </a:p>
      </dgm:t>
    </dgm:pt>
    <dgm:pt modelId="{67F71C27-347E-4FDD-ACAD-23A0D80B3D79}" type="parTrans" cxnId="{66191EB4-71AC-4BCC-A165-37F75AD28D13}">
      <dgm:prSet/>
      <dgm:spPr/>
      <dgm:t>
        <a:bodyPr/>
        <a:lstStyle/>
        <a:p>
          <a:endParaRPr lang="en-US"/>
        </a:p>
      </dgm:t>
    </dgm:pt>
    <dgm:pt modelId="{9009592E-471B-48E1-9218-DAD9996BD927}" type="sibTrans" cxnId="{66191EB4-71AC-4BCC-A165-37F75AD28D13}">
      <dgm:prSet/>
      <dgm:spPr/>
      <dgm:t>
        <a:bodyPr/>
        <a:lstStyle/>
        <a:p>
          <a:endParaRPr lang="en-US"/>
        </a:p>
      </dgm:t>
    </dgm:pt>
    <dgm:pt modelId="{97F5D52F-9296-4440-B591-EB5EF92FF65F}" type="pres">
      <dgm:prSet presAssocID="{A5542061-5BEC-47D5-BA30-A84020DEA960}" presName="diagram" presStyleCnt="0">
        <dgm:presLayoutVars>
          <dgm:chMax val="1"/>
          <dgm:dir/>
          <dgm:animLvl val="ctr"/>
          <dgm:resizeHandles val="exact"/>
        </dgm:presLayoutVars>
      </dgm:prSet>
      <dgm:spPr/>
    </dgm:pt>
    <dgm:pt modelId="{B606B4EE-7B9F-4188-9E8E-4F154FBC7412}" type="pres">
      <dgm:prSet presAssocID="{A5542061-5BEC-47D5-BA30-A84020DEA960}" presName="matrix" presStyleCnt="0"/>
      <dgm:spPr/>
    </dgm:pt>
    <dgm:pt modelId="{E1A643D9-C8B2-4BB8-ACB9-99D2DBA72391}" type="pres">
      <dgm:prSet presAssocID="{A5542061-5BEC-47D5-BA30-A84020DEA960}" presName="tile1" presStyleLbl="node1" presStyleIdx="0" presStyleCnt="4" custLinFactNeighborX="-261"/>
      <dgm:spPr>
        <a:xfrm rot="16200000">
          <a:off x="440138" y="-440138"/>
          <a:ext cx="715642" cy="1595919"/>
        </a:xfrm>
        <a:prstGeom prst="round1Rect">
          <a:avLst/>
        </a:prstGeom>
      </dgm:spPr>
    </dgm:pt>
    <dgm:pt modelId="{77F17806-7DD7-476E-A9AB-26200A8DA2AC}" type="pres">
      <dgm:prSet presAssocID="{A5542061-5BEC-47D5-BA30-A84020DEA960}" presName="tile1text" presStyleLbl="node1" presStyleIdx="0" presStyleCnt="4">
        <dgm:presLayoutVars>
          <dgm:chMax val="0"/>
          <dgm:chPref val="0"/>
          <dgm:bulletEnabled val="1"/>
        </dgm:presLayoutVars>
      </dgm:prSet>
      <dgm:spPr/>
    </dgm:pt>
    <dgm:pt modelId="{E7726BBB-A49C-4930-B363-0B32B57D7BC6}" type="pres">
      <dgm:prSet presAssocID="{A5542061-5BEC-47D5-BA30-A84020DEA960}" presName="tile2" presStyleLbl="node1" presStyleIdx="1" presStyleCnt="4" custLinFactNeighborX="1452" custLinFactNeighborY="-2082"/>
      <dgm:spPr/>
    </dgm:pt>
    <dgm:pt modelId="{D9FD8E4A-ABC3-4553-B9E2-1D9F1D34763C}" type="pres">
      <dgm:prSet presAssocID="{A5542061-5BEC-47D5-BA30-A84020DEA960}" presName="tile2text" presStyleLbl="node1" presStyleIdx="1" presStyleCnt="4">
        <dgm:presLayoutVars>
          <dgm:chMax val="0"/>
          <dgm:chPref val="0"/>
          <dgm:bulletEnabled val="1"/>
        </dgm:presLayoutVars>
      </dgm:prSet>
      <dgm:spPr/>
    </dgm:pt>
    <dgm:pt modelId="{43449363-4EDA-467E-B961-270B2D8631D9}" type="pres">
      <dgm:prSet presAssocID="{A5542061-5BEC-47D5-BA30-A84020DEA960}" presName="tile3" presStyleLbl="node1" presStyleIdx="2" presStyleCnt="4"/>
      <dgm:spPr>
        <a:xfrm rot="10800000">
          <a:off x="0" y="715642"/>
          <a:ext cx="1595919" cy="715642"/>
        </a:xfrm>
        <a:prstGeom prst="round1Rect">
          <a:avLst/>
        </a:prstGeom>
      </dgm:spPr>
    </dgm:pt>
    <dgm:pt modelId="{7B313741-FE8E-45AD-9C9D-FC542759B1BF}" type="pres">
      <dgm:prSet presAssocID="{A5542061-5BEC-47D5-BA30-A84020DEA960}" presName="tile3text" presStyleLbl="node1" presStyleIdx="2" presStyleCnt="4">
        <dgm:presLayoutVars>
          <dgm:chMax val="0"/>
          <dgm:chPref val="0"/>
          <dgm:bulletEnabled val="1"/>
        </dgm:presLayoutVars>
      </dgm:prSet>
      <dgm:spPr/>
    </dgm:pt>
    <dgm:pt modelId="{A0A23C6F-A844-46E1-88BE-F3410554CBA0}" type="pres">
      <dgm:prSet presAssocID="{A5542061-5BEC-47D5-BA30-A84020DEA960}" presName="tile4" presStyleLbl="node1" presStyleIdx="3" presStyleCnt="4" custLinFactNeighborY="1029"/>
      <dgm:spPr>
        <a:xfrm rot="5400000">
          <a:off x="2036057" y="275504"/>
          <a:ext cx="715642" cy="1595919"/>
        </a:xfrm>
        <a:prstGeom prst="round1Rect">
          <a:avLst/>
        </a:prstGeom>
      </dgm:spPr>
    </dgm:pt>
    <dgm:pt modelId="{09292C08-1968-44CB-BE17-57B869F8110E}" type="pres">
      <dgm:prSet presAssocID="{A5542061-5BEC-47D5-BA30-A84020DEA960}" presName="tile4text" presStyleLbl="node1" presStyleIdx="3" presStyleCnt="4">
        <dgm:presLayoutVars>
          <dgm:chMax val="0"/>
          <dgm:chPref val="0"/>
          <dgm:bulletEnabled val="1"/>
        </dgm:presLayoutVars>
      </dgm:prSet>
      <dgm:spPr/>
    </dgm:pt>
    <dgm:pt modelId="{A10CFAA8-7A06-484B-A328-27E6FE273152}" type="pres">
      <dgm:prSet presAssocID="{A5542061-5BEC-47D5-BA30-A84020DEA960}" presName="centerTile" presStyleLbl="fgShp" presStyleIdx="0" presStyleCnt="1" custScaleX="122509" custScaleY="111148">
        <dgm:presLayoutVars>
          <dgm:chMax val="0"/>
          <dgm:chPref val="0"/>
        </dgm:presLayoutVars>
      </dgm:prSet>
      <dgm:spPr/>
    </dgm:pt>
  </dgm:ptLst>
  <dgm:cxnLst>
    <dgm:cxn modelId="{6EF6F91D-C2C6-4137-8A72-C02A866CF1E1}" type="presOf" srcId="{F0B696D2-904F-4BCC-AF3B-B135758869A2}" destId="{7B313741-FE8E-45AD-9C9D-FC542759B1BF}" srcOrd="1" destOrd="0" presId="urn:microsoft.com/office/officeart/2005/8/layout/matrix1"/>
    <dgm:cxn modelId="{75415F28-DD55-4F75-9A46-21969785CBF3}" type="presOf" srcId="{F0B696D2-904F-4BCC-AF3B-B135758869A2}" destId="{43449363-4EDA-467E-B961-270B2D8631D9}" srcOrd="0" destOrd="0" presId="urn:microsoft.com/office/officeart/2005/8/layout/matrix1"/>
    <dgm:cxn modelId="{4DFE9435-B0BD-40F0-9CCE-BC06C549169E}" srcId="{26B79785-6FEA-44E9-8009-3A5015B36541}" destId="{98969DB6-221D-42C7-BAD1-5D5FE6BDD7AB}" srcOrd="1" destOrd="0" parTransId="{2E342CCF-5578-42AF-957C-0BE351808316}" sibTransId="{7BDC31EE-98AF-4369-865F-1A652BD8CFC5}"/>
    <dgm:cxn modelId="{72B03349-33C2-41E3-81BA-724762574B8D}" type="presOf" srcId="{98969DB6-221D-42C7-BAD1-5D5FE6BDD7AB}" destId="{D9FD8E4A-ABC3-4553-B9E2-1D9F1D34763C}" srcOrd="1" destOrd="0" presId="urn:microsoft.com/office/officeart/2005/8/layout/matrix1"/>
    <dgm:cxn modelId="{483CAD4C-5531-4561-B790-2C72F68F9ECA}" type="presOf" srcId="{795C57D0-9253-4CCD-9273-5FF3A6C5D9A6}" destId="{77F17806-7DD7-476E-A9AB-26200A8DA2AC}" srcOrd="1" destOrd="0" presId="urn:microsoft.com/office/officeart/2005/8/layout/matrix1"/>
    <dgm:cxn modelId="{B6F56E4F-EBC4-477C-ACA3-98962FA05135}" type="presOf" srcId="{A5542061-5BEC-47D5-BA30-A84020DEA960}" destId="{97F5D52F-9296-4440-B591-EB5EF92FF65F}" srcOrd="0" destOrd="0" presId="urn:microsoft.com/office/officeart/2005/8/layout/matrix1"/>
    <dgm:cxn modelId="{DB99AC75-4A2A-4B34-A1A0-5948F4A18307}" srcId="{26B79785-6FEA-44E9-8009-3A5015B36541}" destId="{F0B696D2-904F-4BCC-AF3B-B135758869A2}" srcOrd="2" destOrd="0" parTransId="{6DBB6DF5-0AFB-4F1C-BBC2-31703E49E1A9}" sibTransId="{B9000015-BB4C-476C-AD76-6D6A1919B721}"/>
    <dgm:cxn modelId="{2F1C375A-A050-423C-86E3-32C72EC0E32E}" srcId="{A5542061-5BEC-47D5-BA30-A84020DEA960}" destId="{26B79785-6FEA-44E9-8009-3A5015B36541}" srcOrd="0" destOrd="0" parTransId="{C2CAE0D2-F976-4FB1-9BDB-E82FABF9BE8B}" sibTransId="{974B8F99-FEA9-44DF-8DAE-70B2DBE65315}"/>
    <dgm:cxn modelId="{4EEE258E-B5E4-4ADF-B012-F2742B68377E}" type="presOf" srcId="{23455BE8-05A7-40FB-801E-2ECBCD00B469}" destId="{A0A23C6F-A844-46E1-88BE-F3410554CBA0}" srcOrd="0" destOrd="0" presId="urn:microsoft.com/office/officeart/2005/8/layout/matrix1"/>
    <dgm:cxn modelId="{265CE29A-EF13-44B6-9C04-2DB956C0AB1B}" type="presOf" srcId="{98969DB6-221D-42C7-BAD1-5D5FE6BDD7AB}" destId="{E7726BBB-A49C-4930-B363-0B32B57D7BC6}" srcOrd="0" destOrd="0" presId="urn:microsoft.com/office/officeart/2005/8/layout/matrix1"/>
    <dgm:cxn modelId="{953899B3-87A2-45D4-B728-ECAECDF04647}" type="presOf" srcId="{26B79785-6FEA-44E9-8009-3A5015B36541}" destId="{A10CFAA8-7A06-484B-A328-27E6FE273152}" srcOrd="0" destOrd="0" presId="urn:microsoft.com/office/officeart/2005/8/layout/matrix1"/>
    <dgm:cxn modelId="{66191EB4-71AC-4BCC-A165-37F75AD28D13}" srcId="{26B79785-6FEA-44E9-8009-3A5015B36541}" destId="{23455BE8-05A7-40FB-801E-2ECBCD00B469}" srcOrd="3" destOrd="0" parTransId="{67F71C27-347E-4FDD-ACAD-23A0D80B3D79}" sibTransId="{9009592E-471B-48E1-9218-DAD9996BD927}"/>
    <dgm:cxn modelId="{AE4CB8CF-0366-4868-8E7F-A418AAF4B8B5}" srcId="{26B79785-6FEA-44E9-8009-3A5015B36541}" destId="{795C57D0-9253-4CCD-9273-5FF3A6C5D9A6}" srcOrd="0" destOrd="0" parTransId="{61AABA27-661C-4B97-97C7-B2F7A446DCE2}" sibTransId="{4231D4F3-E390-4111-B66B-2A1D6BD9D2AF}"/>
    <dgm:cxn modelId="{8201C5E3-95DA-448C-9B69-4BF474933F4F}" type="presOf" srcId="{795C57D0-9253-4CCD-9273-5FF3A6C5D9A6}" destId="{E1A643D9-C8B2-4BB8-ACB9-99D2DBA72391}" srcOrd="0" destOrd="0" presId="urn:microsoft.com/office/officeart/2005/8/layout/matrix1"/>
    <dgm:cxn modelId="{BA8992E5-FB43-480B-833E-23EAE4048558}" type="presOf" srcId="{23455BE8-05A7-40FB-801E-2ECBCD00B469}" destId="{09292C08-1968-44CB-BE17-57B869F8110E}" srcOrd="1" destOrd="0" presId="urn:microsoft.com/office/officeart/2005/8/layout/matrix1"/>
    <dgm:cxn modelId="{335E1CE3-288E-4E75-8204-B03FAF84E56A}" type="presParOf" srcId="{97F5D52F-9296-4440-B591-EB5EF92FF65F}" destId="{B606B4EE-7B9F-4188-9E8E-4F154FBC7412}" srcOrd="0" destOrd="0" presId="urn:microsoft.com/office/officeart/2005/8/layout/matrix1"/>
    <dgm:cxn modelId="{3F4EBFBA-BC53-47CB-A8BB-6AB87E3D76F7}" type="presParOf" srcId="{B606B4EE-7B9F-4188-9E8E-4F154FBC7412}" destId="{E1A643D9-C8B2-4BB8-ACB9-99D2DBA72391}" srcOrd="0" destOrd="0" presId="urn:microsoft.com/office/officeart/2005/8/layout/matrix1"/>
    <dgm:cxn modelId="{A944CA7D-7336-48E5-8E3B-4F805465735F}" type="presParOf" srcId="{B606B4EE-7B9F-4188-9E8E-4F154FBC7412}" destId="{77F17806-7DD7-476E-A9AB-26200A8DA2AC}" srcOrd="1" destOrd="0" presId="urn:microsoft.com/office/officeart/2005/8/layout/matrix1"/>
    <dgm:cxn modelId="{CBC8650E-3432-4932-B640-E9FB52871216}" type="presParOf" srcId="{B606B4EE-7B9F-4188-9E8E-4F154FBC7412}" destId="{E7726BBB-A49C-4930-B363-0B32B57D7BC6}" srcOrd="2" destOrd="0" presId="urn:microsoft.com/office/officeart/2005/8/layout/matrix1"/>
    <dgm:cxn modelId="{7B1D6EEF-3104-472E-93F2-0F6E24CEF281}" type="presParOf" srcId="{B606B4EE-7B9F-4188-9E8E-4F154FBC7412}" destId="{D9FD8E4A-ABC3-4553-B9E2-1D9F1D34763C}" srcOrd="3" destOrd="0" presId="urn:microsoft.com/office/officeart/2005/8/layout/matrix1"/>
    <dgm:cxn modelId="{97723EEC-38B9-4400-942E-5BB8EF4E4BA1}" type="presParOf" srcId="{B606B4EE-7B9F-4188-9E8E-4F154FBC7412}" destId="{43449363-4EDA-467E-B961-270B2D8631D9}" srcOrd="4" destOrd="0" presId="urn:microsoft.com/office/officeart/2005/8/layout/matrix1"/>
    <dgm:cxn modelId="{8B7B695F-93EC-495D-8B57-7068F194861E}" type="presParOf" srcId="{B606B4EE-7B9F-4188-9E8E-4F154FBC7412}" destId="{7B313741-FE8E-45AD-9C9D-FC542759B1BF}" srcOrd="5" destOrd="0" presId="urn:microsoft.com/office/officeart/2005/8/layout/matrix1"/>
    <dgm:cxn modelId="{A100AFF8-8336-4F28-AE37-8D30B754BFDE}" type="presParOf" srcId="{B606B4EE-7B9F-4188-9E8E-4F154FBC7412}" destId="{A0A23C6F-A844-46E1-88BE-F3410554CBA0}" srcOrd="6" destOrd="0" presId="urn:microsoft.com/office/officeart/2005/8/layout/matrix1"/>
    <dgm:cxn modelId="{954E939C-7712-4833-BA14-52DE32D9B2B0}" type="presParOf" srcId="{B606B4EE-7B9F-4188-9E8E-4F154FBC7412}" destId="{09292C08-1968-44CB-BE17-57B869F8110E}" srcOrd="7" destOrd="0" presId="urn:microsoft.com/office/officeart/2005/8/layout/matrix1"/>
    <dgm:cxn modelId="{BB24B9B8-D034-4D92-A096-A743BA106941}" type="presParOf" srcId="{97F5D52F-9296-4440-B591-EB5EF92FF65F}" destId="{A10CFAA8-7A06-484B-A328-27E6FE273152}" srcOrd="1" destOrd="0" presId="urn:microsoft.com/office/officeart/2005/8/layout/matrix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A643D9-C8B2-4BB8-ACB9-99D2DBA72391}">
      <dsp:nvSpPr>
        <dsp:cNvPr id="0" name=""/>
        <dsp:cNvSpPr/>
      </dsp:nvSpPr>
      <dsp:spPr>
        <a:xfrm rot="16200000">
          <a:off x="386253" y="-386253"/>
          <a:ext cx="760871" cy="1533379"/>
        </a:xfrm>
        <a:prstGeom prst="round1Rect">
          <a:avLst/>
        </a:prstGeom>
        <a:solidFill>
          <a:srgbClr val="5B9BD5">
            <a:lumMod val="20000"/>
            <a:lumOff val="80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ts val="0"/>
            </a:spcAft>
            <a:buNone/>
          </a:pPr>
          <a:r>
            <a:rPr lang="en-US" altLang="en-US" sz="1000" b="1" kern="1200" dirty="0">
              <a:solidFill>
                <a:srgbClr val="00425F"/>
              </a:solidFill>
              <a:latin typeface="Times New Roman" panose="02020603050405020304" pitchFamily="18" charset="0"/>
              <a:ea typeface="+mn-ea"/>
              <a:cs typeface="Times New Roman" panose="02020603050405020304" pitchFamily="18" charset="0"/>
            </a:rPr>
            <a:t>3 years</a:t>
          </a:r>
        </a:p>
        <a:p>
          <a:pPr algn="ctr">
            <a:spcBef>
              <a:spcPct val="0"/>
            </a:spcBef>
            <a:buNone/>
          </a:pPr>
          <a:r>
            <a:rPr lang="en-US" altLang="en-US" sz="1000" b="1" kern="1200" dirty="0">
              <a:solidFill>
                <a:srgbClr val="00425F"/>
              </a:solidFill>
              <a:latin typeface="Times New Roman" panose="02020603050405020304" pitchFamily="18" charset="0"/>
              <a:ea typeface="+mn-ea"/>
              <a:cs typeface="Times New Roman" panose="02020603050405020304" pitchFamily="18" charset="0"/>
            </a:rPr>
            <a:t>(</a:t>
          </a:r>
          <a:r>
            <a:rPr lang="en-US" altLang="en-US" sz="1000" b="0" kern="1200" dirty="0">
              <a:solidFill>
                <a:srgbClr val="00425F"/>
              </a:solidFill>
              <a:latin typeface="Times New Roman" panose="02020603050405020304" pitchFamily="18" charset="0"/>
              <a:ea typeface="+mn-ea"/>
              <a:cs typeface="Times New Roman" panose="02020603050405020304" pitchFamily="18" charset="0"/>
            </a:rPr>
            <a:t>Investment</a:t>
          </a:r>
        </a:p>
        <a:p>
          <a:pPr algn="ctr">
            <a:spcBef>
              <a:spcPct val="0"/>
            </a:spcBef>
            <a:buNone/>
          </a:pPr>
          <a:r>
            <a:rPr lang="en-US" altLang="en-US" sz="1000" b="1" kern="1200" dirty="0">
              <a:solidFill>
                <a:srgbClr val="00425F"/>
              </a:solidFill>
              <a:latin typeface="Times New Roman" panose="02020603050405020304" pitchFamily="18" charset="0"/>
              <a:ea typeface="+mn-ea"/>
              <a:cs typeface="Times New Roman" panose="02020603050405020304" pitchFamily="18" charset="0"/>
            </a:rPr>
            <a:t>0.3 - 3 </a:t>
          </a:r>
          <a:r>
            <a:rPr lang="en-US" altLang="en-US" sz="1000" b="1" kern="1200" dirty="0" err="1">
              <a:solidFill>
                <a:srgbClr val="00425F"/>
              </a:solidFill>
              <a:latin typeface="Times New Roman" panose="02020603050405020304" pitchFamily="18" charset="0"/>
              <a:ea typeface="+mn-ea"/>
              <a:cs typeface="Times New Roman" panose="02020603050405020304" pitchFamily="18" charset="0"/>
            </a:rPr>
            <a:t>mln</a:t>
          </a:r>
          <a:r>
            <a:rPr lang="en-US" altLang="en-US" sz="1000" b="1" kern="1200" dirty="0">
              <a:solidFill>
                <a:srgbClr val="00425F"/>
              </a:solidFill>
              <a:latin typeface="Times New Roman" panose="02020603050405020304" pitchFamily="18" charset="0"/>
              <a:ea typeface="+mn-ea"/>
              <a:cs typeface="Times New Roman" panose="02020603050405020304" pitchFamily="18" charset="0"/>
            </a:rPr>
            <a:t>. </a:t>
          </a:r>
          <a:r>
            <a:rPr lang="en-US" altLang="en-US" sz="1000" b="0" kern="1200" dirty="0">
              <a:solidFill>
                <a:srgbClr val="00425F"/>
              </a:solidFill>
              <a:latin typeface="Times New Roman" panose="02020603050405020304" pitchFamily="18" charset="0"/>
              <a:ea typeface="+mn-ea"/>
              <a:cs typeface="Times New Roman" panose="02020603050405020304" pitchFamily="18" charset="0"/>
            </a:rPr>
            <a:t>USD</a:t>
          </a:r>
          <a:r>
            <a:rPr lang="en-US" altLang="en-US" sz="1000" b="1" kern="1200" dirty="0">
              <a:solidFill>
                <a:srgbClr val="00425F"/>
              </a:solidFill>
              <a:latin typeface="Times New Roman" panose="02020603050405020304" pitchFamily="18" charset="0"/>
              <a:ea typeface="+mn-ea"/>
              <a:cs typeface="Times New Roman" panose="02020603050405020304" pitchFamily="18" charset="0"/>
            </a:rPr>
            <a:t>)</a:t>
          </a:r>
          <a:endParaRPr lang="en-US" sz="1000" b="0" kern="1200" dirty="0">
            <a:solidFill>
              <a:srgbClr val="00425F"/>
            </a:solidFill>
            <a:latin typeface="Times New Roman" panose="02020603050405020304" pitchFamily="18" charset="0"/>
            <a:ea typeface="+mn-ea"/>
            <a:cs typeface="Times New Roman" panose="02020603050405020304" pitchFamily="18" charset="0"/>
          </a:endParaRPr>
        </a:p>
      </dsp:txBody>
      <dsp:txXfrm rot="5400000">
        <a:off x="-1" y="1"/>
        <a:ext cx="1533379" cy="570653"/>
      </dsp:txXfrm>
    </dsp:sp>
    <dsp:sp modelId="{E7726BBB-A49C-4930-B363-0B32B57D7BC6}">
      <dsp:nvSpPr>
        <dsp:cNvPr id="0" name=""/>
        <dsp:cNvSpPr/>
      </dsp:nvSpPr>
      <dsp:spPr>
        <a:xfrm>
          <a:off x="1533379" y="0"/>
          <a:ext cx="1533379" cy="760871"/>
        </a:xfrm>
        <a:prstGeom prst="round1Rect">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ts val="0"/>
            </a:spcAft>
            <a:buNone/>
          </a:pPr>
          <a:r>
            <a:rPr lang="en-US" altLang="en-US" sz="1000" b="1" kern="1200" dirty="0">
              <a:solidFill>
                <a:srgbClr val="00425F"/>
              </a:solidFill>
              <a:latin typeface="Times New Roman" panose="02020603050405020304" pitchFamily="18" charset="0"/>
              <a:cs typeface="Times New Roman" panose="02020603050405020304" pitchFamily="18" charset="0"/>
            </a:rPr>
            <a:t>5 years </a:t>
          </a:r>
        </a:p>
        <a:p>
          <a:pPr marL="0" lvl="0" indent="0" algn="ctr" defTabSz="444500">
            <a:lnSpc>
              <a:spcPct val="90000"/>
            </a:lnSpc>
            <a:spcBef>
              <a:spcPct val="0"/>
            </a:spcBef>
            <a:buNone/>
          </a:pPr>
          <a:r>
            <a:rPr lang="en-US" altLang="en-US" sz="1000" b="0" kern="1200" dirty="0">
              <a:solidFill>
                <a:srgbClr val="00425F"/>
              </a:solidFill>
              <a:latin typeface="Times New Roman" panose="02020603050405020304" pitchFamily="18" charset="0"/>
              <a:cs typeface="Times New Roman" panose="02020603050405020304" pitchFamily="18" charset="0"/>
            </a:rPr>
            <a:t>(Investment</a:t>
          </a:r>
        </a:p>
        <a:p>
          <a:pPr marL="0" lvl="0" indent="0" algn="ctr" defTabSz="444500">
            <a:lnSpc>
              <a:spcPct val="90000"/>
            </a:lnSpc>
            <a:spcBef>
              <a:spcPct val="0"/>
            </a:spcBef>
            <a:buNone/>
          </a:pPr>
          <a:r>
            <a:rPr lang="en-US" altLang="en-US" sz="1000" b="1" kern="1200" dirty="0">
              <a:solidFill>
                <a:srgbClr val="00425F"/>
              </a:solidFill>
              <a:latin typeface="Times New Roman" panose="02020603050405020304" pitchFamily="18" charset="0"/>
              <a:cs typeface="Times New Roman" panose="02020603050405020304" pitchFamily="18" charset="0"/>
            </a:rPr>
            <a:t>3-5 </a:t>
          </a:r>
          <a:r>
            <a:rPr lang="en-US" altLang="en-US" sz="1000" b="1" kern="1200" dirty="0" err="1">
              <a:solidFill>
                <a:srgbClr val="00425F"/>
              </a:solidFill>
              <a:latin typeface="Times New Roman" panose="02020603050405020304" pitchFamily="18" charset="0"/>
              <a:cs typeface="Times New Roman" panose="02020603050405020304" pitchFamily="18" charset="0"/>
            </a:rPr>
            <a:t>mln</a:t>
          </a:r>
          <a:r>
            <a:rPr lang="en-US" altLang="en-US" sz="1000" b="1" kern="1200" dirty="0">
              <a:solidFill>
                <a:srgbClr val="00425F"/>
              </a:solidFill>
              <a:latin typeface="Times New Roman" panose="02020603050405020304" pitchFamily="18" charset="0"/>
              <a:cs typeface="Times New Roman" panose="02020603050405020304" pitchFamily="18" charset="0"/>
            </a:rPr>
            <a:t>. </a:t>
          </a:r>
          <a:r>
            <a:rPr lang="en-US" altLang="en-US" sz="1000" b="0" kern="1200" dirty="0">
              <a:solidFill>
                <a:srgbClr val="00425F"/>
              </a:solidFill>
              <a:latin typeface="Times New Roman" panose="02020603050405020304" pitchFamily="18" charset="0"/>
              <a:cs typeface="Times New Roman" panose="02020603050405020304" pitchFamily="18" charset="0"/>
            </a:rPr>
            <a:t>USD</a:t>
          </a:r>
          <a:r>
            <a:rPr lang="en-US" altLang="en-US" sz="1000" b="0" kern="1200" dirty="0">
              <a:solidFill>
                <a:srgbClr val="00425F"/>
              </a:solidFill>
              <a:latin typeface="Montserrat" pitchFamily="2" charset="-52"/>
            </a:rPr>
            <a:t>)</a:t>
          </a:r>
          <a:endParaRPr lang="en-US" sz="1000" b="0" kern="1200" dirty="0"/>
        </a:p>
      </dsp:txBody>
      <dsp:txXfrm>
        <a:off x="1533379" y="0"/>
        <a:ext cx="1533379" cy="570653"/>
      </dsp:txXfrm>
    </dsp:sp>
    <dsp:sp modelId="{43449363-4EDA-467E-B961-270B2D8631D9}">
      <dsp:nvSpPr>
        <dsp:cNvPr id="0" name=""/>
        <dsp:cNvSpPr/>
      </dsp:nvSpPr>
      <dsp:spPr>
        <a:xfrm rot="10800000">
          <a:off x="0" y="760871"/>
          <a:ext cx="1533379" cy="760871"/>
        </a:xfrm>
        <a:prstGeom prst="round1Rect">
          <a:avLst/>
        </a:prstGeom>
        <a:solidFill>
          <a:srgbClr val="5B9BD5">
            <a:lumMod val="20000"/>
            <a:lumOff val="80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ts val="0"/>
            </a:spcAft>
            <a:buNone/>
          </a:pPr>
          <a:r>
            <a:rPr lang="en-US" altLang="en-US" sz="1000" b="1" kern="1200" dirty="0">
              <a:solidFill>
                <a:srgbClr val="00425F"/>
              </a:solidFill>
              <a:latin typeface="Times New Roman" panose="02020603050405020304" pitchFamily="18" charset="0"/>
              <a:cs typeface="Times New Roman" panose="02020603050405020304" pitchFamily="18" charset="0"/>
            </a:rPr>
            <a:t>7 years </a:t>
          </a:r>
        </a:p>
        <a:p>
          <a:pPr marL="0" lvl="0" indent="0" algn="ctr" defTabSz="444500">
            <a:lnSpc>
              <a:spcPct val="90000"/>
            </a:lnSpc>
            <a:spcBef>
              <a:spcPct val="0"/>
            </a:spcBef>
            <a:buNone/>
          </a:pPr>
          <a:r>
            <a:rPr lang="en-US" altLang="en-US" sz="1000" b="1" kern="1200" dirty="0">
              <a:solidFill>
                <a:srgbClr val="00425F"/>
              </a:solidFill>
              <a:latin typeface="Times New Roman" panose="02020603050405020304" pitchFamily="18" charset="0"/>
              <a:cs typeface="Times New Roman" panose="02020603050405020304" pitchFamily="18" charset="0"/>
            </a:rPr>
            <a:t>(</a:t>
          </a:r>
          <a:r>
            <a:rPr lang="en-US" altLang="en-US" sz="1000" b="0" kern="1200" dirty="0">
              <a:solidFill>
                <a:srgbClr val="00425F"/>
              </a:solidFill>
              <a:latin typeface="Times New Roman" panose="02020603050405020304" pitchFamily="18" charset="0"/>
              <a:cs typeface="Times New Roman" panose="02020603050405020304" pitchFamily="18" charset="0"/>
            </a:rPr>
            <a:t>Investment </a:t>
          </a:r>
        </a:p>
        <a:p>
          <a:pPr marL="0" lvl="0" indent="0" algn="ctr" defTabSz="444500">
            <a:lnSpc>
              <a:spcPct val="90000"/>
            </a:lnSpc>
            <a:spcBef>
              <a:spcPct val="0"/>
            </a:spcBef>
            <a:buNone/>
          </a:pPr>
          <a:r>
            <a:rPr lang="en-US" altLang="en-US" sz="1000" b="1" kern="1200" dirty="0">
              <a:solidFill>
                <a:srgbClr val="00425F"/>
              </a:solidFill>
              <a:latin typeface="Times New Roman" panose="02020603050405020304" pitchFamily="18" charset="0"/>
              <a:cs typeface="Times New Roman" panose="02020603050405020304" pitchFamily="18" charset="0"/>
            </a:rPr>
            <a:t>5-10 </a:t>
          </a:r>
          <a:r>
            <a:rPr lang="en-US" altLang="en-US" sz="1000" b="1" kern="1200" dirty="0" err="1">
              <a:solidFill>
                <a:srgbClr val="00425F"/>
              </a:solidFill>
              <a:latin typeface="Times New Roman" panose="02020603050405020304" pitchFamily="18" charset="0"/>
              <a:cs typeface="Times New Roman" panose="02020603050405020304" pitchFamily="18" charset="0"/>
            </a:rPr>
            <a:t>mln</a:t>
          </a:r>
          <a:r>
            <a:rPr lang="en-US" altLang="en-US" sz="1000" b="1" kern="1200" dirty="0">
              <a:solidFill>
                <a:srgbClr val="00425F"/>
              </a:solidFill>
              <a:latin typeface="Times New Roman" panose="02020603050405020304" pitchFamily="18" charset="0"/>
              <a:cs typeface="Times New Roman" panose="02020603050405020304" pitchFamily="18" charset="0"/>
            </a:rPr>
            <a:t>. </a:t>
          </a:r>
          <a:r>
            <a:rPr lang="en-US" altLang="en-US" sz="1000" b="0" kern="1200" dirty="0">
              <a:solidFill>
                <a:srgbClr val="00425F"/>
              </a:solidFill>
              <a:latin typeface="Times New Roman" panose="02020603050405020304" pitchFamily="18" charset="0"/>
              <a:cs typeface="Times New Roman" panose="02020603050405020304" pitchFamily="18" charset="0"/>
            </a:rPr>
            <a:t>USD</a:t>
          </a:r>
          <a:r>
            <a:rPr lang="en-US" altLang="en-US" sz="1000" b="1" kern="1200" dirty="0">
              <a:solidFill>
                <a:srgbClr val="00425F"/>
              </a:solidFill>
              <a:latin typeface="Times New Roman" panose="02020603050405020304" pitchFamily="18" charset="0"/>
              <a:cs typeface="Times New Roman" panose="02020603050405020304" pitchFamily="18" charset="0"/>
            </a:rPr>
            <a:t>)</a:t>
          </a:r>
          <a:endParaRPr lang="en-US" sz="1100" kern="1200" dirty="0">
            <a:latin typeface="Times New Roman" panose="02020603050405020304" pitchFamily="18" charset="0"/>
            <a:cs typeface="Times New Roman" panose="02020603050405020304" pitchFamily="18" charset="0"/>
          </a:endParaRPr>
        </a:p>
      </dsp:txBody>
      <dsp:txXfrm rot="10800000">
        <a:off x="0" y="951089"/>
        <a:ext cx="1533379" cy="570653"/>
      </dsp:txXfrm>
    </dsp:sp>
    <dsp:sp modelId="{A0A23C6F-A844-46E1-88BE-F3410554CBA0}">
      <dsp:nvSpPr>
        <dsp:cNvPr id="0" name=""/>
        <dsp:cNvSpPr/>
      </dsp:nvSpPr>
      <dsp:spPr>
        <a:xfrm rot="5400000">
          <a:off x="1919633" y="374617"/>
          <a:ext cx="760871" cy="1533379"/>
        </a:xfrm>
        <a:prstGeom prst="round1Rect">
          <a:avLst/>
        </a:prstGeom>
        <a:solidFill>
          <a:srgbClr val="5B9BD5">
            <a:lumMod val="20000"/>
            <a:lumOff val="80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ts val="0"/>
            </a:spcAft>
            <a:buNone/>
          </a:pPr>
          <a:r>
            <a:rPr lang="en-US" altLang="en-US" sz="1000" b="1" i="0" kern="1200" dirty="0">
              <a:solidFill>
                <a:srgbClr val="00425F"/>
              </a:solidFill>
              <a:latin typeface="Modern No. 20" panose="02070704070505020303" pitchFamily="18" charset="0"/>
            </a:rPr>
            <a:t>10 years</a:t>
          </a:r>
        </a:p>
        <a:p>
          <a:pPr marL="0" lvl="0" indent="0" algn="ctr" defTabSz="444500">
            <a:lnSpc>
              <a:spcPct val="90000"/>
            </a:lnSpc>
            <a:spcBef>
              <a:spcPct val="0"/>
            </a:spcBef>
            <a:buNone/>
          </a:pPr>
          <a:r>
            <a:rPr lang="en-US" altLang="en-US" sz="1000" b="1" i="0" kern="1200" dirty="0">
              <a:solidFill>
                <a:srgbClr val="00425F"/>
              </a:solidFill>
              <a:latin typeface="Modern No. 20" panose="02070704070505020303" pitchFamily="18" charset="0"/>
            </a:rPr>
            <a:t>(</a:t>
          </a:r>
          <a:r>
            <a:rPr lang="en-US" altLang="en-US" sz="1000" b="0" i="0" kern="1200" dirty="0">
              <a:solidFill>
                <a:srgbClr val="00425F"/>
              </a:solidFill>
              <a:latin typeface="Modern No. 20" panose="02070704070505020303" pitchFamily="18" charset="0"/>
            </a:rPr>
            <a:t>Investment</a:t>
          </a:r>
        </a:p>
        <a:p>
          <a:pPr marL="0" lvl="0" indent="0" algn="ctr" defTabSz="444500">
            <a:lnSpc>
              <a:spcPct val="90000"/>
            </a:lnSpc>
            <a:spcBef>
              <a:spcPct val="0"/>
            </a:spcBef>
            <a:buNone/>
          </a:pPr>
          <a:r>
            <a:rPr lang="en-US" altLang="en-US" sz="1000" b="1" i="0" kern="1200" dirty="0">
              <a:solidFill>
                <a:srgbClr val="00425F"/>
              </a:solidFill>
              <a:latin typeface="Modern No. 20" panose="02070704070505020303" pitchFamily="18" charset="0"/>
            </a:rPr>
            <a:t>10 </a:t>
          </a:r>
          <a:r>
            <a:rPr lang="en-US" altLang="en-US" sz="1000" b="1" i="0" kern="1200" dirty="0" err="1">
              <a:solidFill>
                <a:srgbClr val="00425F"/>
              </a:solidFill>
              <a:latin typeface="Modern No. 20" panose="02070704070505020303" pitchFamily="18" charset="0"/>
            </a:rPr>
            <a:t>mln</a:t>
          </a:r>
          <a:r>
            <a:rPr lang="en-US" altLang="en-US" sz="1000" b="1" i="0" kern="1200" dirty="0">
              <a:solidFill>
                <a:srgbClr val="00425F"/>
              </a:solidFill>
              <a:latin typeface="Modern No. 20" panose="02070704070505020303" pitchFamily="18" charset="0"/>
            </a:rPr>
            <a:t>. </a:t>
          </a:r>
          <a:r>
            <a:rPr lang="en-US" altLang="en-US" sz="1000" b="0" i="0" kern="1200" dirty="0">
              <a:solidFill>
                <a:srgbClr val="00425F"/>
              </a:solidFill>
              <a:latin typeface="Modern No. 20" panose="02070704070505020303" pitchFamily="18" charset="0"/>
            </a:rPr>
            <a:t>USD</a:t>
          </a:r>
          <a:r>
            <a:rPr lang="en-US" altLang="en-US" sz="1000" b="1" i="0" kern="1200" dirty="0">
              <a:solidFill>
                <a:srgbClr val="00425F"/>
              </a:solidFill>
              <a:latin typeface="Modern No. 20" panose="02070704070505020303" pitchFamily="18" charset="0"/>
            </a:rPr>
            <a:t>)</a:t>
          </a:r>
          <a:endParaRPr lang="en-US" sz="1000" b="0" i="0" kern="1200" dirty="0">
            <a:latin typeface="Modern No. 20" panose="02070704070505020303" pitchFamily="18" charset="0"/>
          </a:endParaRPr>
        </a:p>
      </dsp:txBody>
      <dsp:txXfrm rot="-5400000">
        <a:off x="1533379" y="951089"/>
        <a:ext cx="1533379" cy="570653"/>
      </dsp:txXfrm>
    </dsp:sp>
    <dsp:sp modelId="{A10CFAA8-7A06-484B-A328-27E6FE273152}">
      <dsp:nvSpPr>
        <dsp:cNvPr id="0" name=""/>
        <dsp:cNvSpPr/>
      </dsp:nvSpPr>
      <dsp:spPr>
        <a:xfrm>
          <a:off x="969821" y="549448"/>
          <a:ext cx="1127116" cy="422846"/>
        </a:xfrm>
        <a:prstGeom prst="roundRect">
          <a:avLst/>
        </a:prstGeom>
        <a:solidFill>
          <a:srgbClr val="59BDC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latin typeface="Times New Roman" panose="02020603050405020304" pitchFamily="18" charset="0"/>
              <a:cs typeface="Times New Roman" panose="02020603050405020304" pitchFamily="18" charset="0"/>
            </a:rPr>
            <a:t>Exemption from taxes</a:t>
          </a:r>
        </a:p>
      </dsp:txBody>
      <dsp:txXfrm>
        <a:off x="990463" y="570090"/>
        <a:ext cx="1085832" cy="381562"/>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8C11E0-EA62-4322-BB89-A557F8ED8FF8}" type="datetimeFigureOut">
              <a:rPr lang="ru-RU" smtClean="0"/>
              <a:t>24.06.2025</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0EEB7C-5B74-47C9-9CBE-BBCFD6B78B43}" type="slidenum">
              <a:rPr lang="ru-RU" smtClean="0"/>
              <a:t>‹#›</a:t>
            </a:fld>
            <a:endParaRPr lang="ru-RU"/>
          </a:p>
        </p:txBody>
      </p:sp>
    </p:spTree>
    <p:extLst>
      <p:ext uri="{BB962C8B-B14F-4D97-AF65-F5344CB8AC3E}">
        <p14:creationId xmlns:p14="http://schemas.microsoft.com/office/powerpoint/2010/main" val="1129573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3329D0-19BB-4137-8B1C-2F91A7FBBB0D}"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1437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B1AAC0-7743-4B1A-9EF2-71D739F4FC2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2663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B1AAC0-7743-4B1A-9EF2-71D739F4FC2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2881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B1852C4-DDBB-41FE-AE53-CB47ABD6781B}"/>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720C4885-5BC0-4722-B7B2-AA0E442E76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D83BDCD9-4352-4FF1-A63C-FD4E59705538}"/>
              </a:ext>
            </a:extLst>
          </p:cNvPr>
          <p:cNvSpPr>
            <a:spLocks noGrp="1"/>
          </p:cNvSpPr>
          <p:nvPr>
            <p:ph type="dt" sz="half" idx="10"/>
          </p:nvPr>
        </p:nvSpPr>
        <p:spPr/>
        <p:txBody>
          <a:bodyPr/>
          <a:lstStyle/>
          <a:p>
            <a:fld id="{128EAA66-43AB-494D-BEDC-099B6C5EE879}" type="datetimeFigureOut">
              <a:rPr lang="ru-RU" smtClean="0"/>
              <a:t>24.06.2025</a:t>
            </a:fld>
            <a:endParaRPr lang="ru-RU"/>
          </a:p>
        </p:txBody>
      </p:sp>
      <p:sp>
        <p:nvSpPr>
          <p:cNvPr id="5" name="Нижний колонтитул 4">
            <a:extLst>
              <a:ext uri="{FF2B5EF4-FFF2-40B4-BE49-F238E27FC236}">
                <a16:creationId xmlns:a16="http://schemas.microsoft.com/office/drawing/2014/main" id="{36ED7CB2-CB7F-4975-BD86-4985EA1D4424}"/>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AE3E9FCA-B44C-452A-BA69-F50033E8F68E}"/>
              </a:ext>
            </a:extLst>
          </p:cNvPr>
          <p:cNvSpPr>
            <a:spLocks noGrp="1"/>
          </p:cNvSpPr>
          <p:nvPr>
            <p:ph type="sldNum" sz="quarter" idx="12"/>
          </p:nvPr>
        </p:nvSpPr>
        <p:spPr/>
        <p:txBody>
          <a:bodyPr/>
          <a:lstStyle/>
          <a:p>
            <a:fld id="{CB254572-114B-436A-824D-09E7228D5E4F}" type="slidenum">
              <a:rPr lang="ru-RU" smtClean="0"/>
              <a:t>‹#›</a:t>
            </a:fld>
            <a:endParaRPr lang="ru-RU"/>
          </a:p>
        </p:txBody>
      </p:sp>
    </p:spTree>
    <p:extLst>
      <p:ext uri="{BB962C8B-B14F-4D97-AF65-F5344CB8AC3E}">
        <p14:creationId xmlns:p14="http://schemas.microsoft.com/office/powerpoint/2010/main" val="344181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536E363-A9F7-4C49-A188-349097F28A67}"/>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B7960E2A-BBA7-4FB9-976F-C91A4C482C50}"/>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0770E643-7EFF-490C-A445-65634F9072C5}"/>
              </a:ext>
            </a:extLst>
          </p:cNvPr>
          <p:cNvSpPr>
            <a:spLocks noGrp="1"/>
          </p:cNvSpPr>
          <p:nvPr>
            <p:ph type="dt" sz="half" idx="10"/>
          </p:nvPr>
        </p:nvSpPr>
        <p:spPr/>
        <p:txBody>
          <a:bodyPr/>
          <a:lstStyle/>
          <a:p>
            <a:fld id="{128EAA66-43AB-494D-BEDC-099B6C5EE879}" type="datetimeFigureOut">
              <a:rPr lang="ru-RU" smtClean="0"/>
              <a:t>24.06.2025</a:t>
            </a:fld>
            <a:endParaRPr lang="ru-RU"/>
          </a:p>
        </p:txBody>
      </p:sp>
      <p:sp>
        <p:nvSpPr>
          <p:cNvPr id="5" name="Нижний колонтитул 4">
            <a:extLst>
              <a:ext uri="{FF2B5EF4-FFF2-40B4-BE49-F238E27FC236}">
                <a16:creationId xmlns:a16="http://schemas.microsoft.com/office/drawing/2014/main" id="{F4187555-8C30-404C-AAFF-67AAFCB7D86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6C2AE21F-B141-48CF-B237-5B4F65288C6B}"/>
              </a:ext>
            </a:extLst>
          </p:cNvPr>
          <p:cNvSpPr>
            <a:spLocks noGrp="1"/>
          </p:cNvSpPr>
          <p:nvPr>
            <p:ph type="sldNum" sz="quarter" idx="12"/>
          </p:nvPr>
        </p:nvSpPr>
        <p:spPr/>
        <p:txBody>
          <a:bodyPr/>
          <a:lstStyle/>
          <a:p>
            <a:fld id="{CB254572-114B-436A-824D-09E7228D5E4F}" type="slidenum">
              <a:rPr lang="ru-RU" smtClean="0"/>
              <a:t>‹#›</a:t>
            </a:fld>
            <a:endParaRPr lang="ru-RU"/>
          </a:p>
        </p:txBody>
      </p:sp>
    </p:spTree>
    <p:extLst>
      <p:ext uri="{BB962C8B-B14F-4D97-AF65-F5344CB8AC3E}">
        <p14:creationId xmlns:p14="http://schemas.microsoft.com/office/powerpoint/2010/main" val="2004223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EC2DE88A-B805-4440-A5E4-F4CC093EDC43}"/>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B2A6F6DA-057F-49AF-99D4-50A1795422CE}"/>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C56A9445-A5D4-4FC1-A276-2D6D8E04C194}"/>
              </a:ext>
            </a:extLst>
          </p:cNvPr>
          <p:cNvSpPr>
            <a:spLocks noGrp="1"/>
          </p:cNvSpPr>
          <p:nvPr>
            <p:ph type="dt" sz="half" idx="10"/>
          </p:nvPr>
        </p:nvSpPr>
        <p:spPr/>
        <p:txBody>
          <a:bodyPr/>
          <a:lstStyle/>
          <a:p>
            <a:fld id="{128EAA66-43AB-494D-BEDC-099B6C5EE879}" type="datetimeFigureOut">
              <a:rPr lang="ru-RU" smtClean="0"/>
              <a:t>24.06.2025</a:t>
            </a:fld>
            <a:endParaRPr lang="ru-RU"/>
          </a:p>
        </p:txBody>
      </p:sp>
      <p:sp>
        <p:nvSpPr>
          <p:cNvPr id="5" name="Нижний колонтитул 4">
            <a:extLst>
              <a:ext uri="{FF2B5EF4-FFF2-40B4-BE49-F238E27FC236}">
                <a16:creationId xmlns:a16="http://schemas.microsoft.com/office/drawing/2014/main" id="{0B3283DB-B160-4EB1-A7C7-DCE085CF6100}"/>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BF38EAE1-FEBA-434B-B1A4-61CA1DEC433E}"/>
              </a:ext>
            </a:extLst>
          </p:cNvPr>
          <p:cNvSpPr>
            <a:spLocks noGrp="1"/>
          </p:cNvSpPr>
          <p:nvPr>
            <p:ph type="sldNum" sz="quarter" idx="12"/>
          </p:nvPr>
        </p:nvSpPr>
        <p:spPr/>
        <p:txBody>
          <a:bodyPr/>
          <a:lstStyle/>
          <a:p>
            <a:fld id="{CB254572-114B-436A-824D-09E7228D5E4F}" type="slidenum">
              <a:rPr lang="ru-RU" smtClean="0"/>
              <a:t>‹#›</a:t>
            </a:fld>
            <a:endParaRPr lang="ru-RU"/>
          </a:p>
        </p:txBody>
      </p:sp>
    </p:spTree>
    <p:extLst>
      <p:ext uri="{BB962C8B-B14F-4D97-AF65-F5344CB8AC3E}">
        <p14:creationId xmlns:p14="http://schemas.microsoft.com/office/powerpoint/2010/main" val="6385166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C3B313B8-7029-483B-B29C-733C47BB46A7}" type="datetimeFigureOut">
              <a:rPr lang="ru-RU" smtClean="0"/>
              <a:t>24.06.2025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A88F8DF-48F7-4015-BC18-8E2B00666B73}" type="slidenum">
              <a:rPr lang="ru-RU" smtClean="0"/>
              <a:t>‹#›</a:t>
            </a:fld>
            <a:endParaRPr lang="ru-RU"/>
          </a:p>
        </p:txBody>
      </p:sp>
    </p:spTree>
    <p:extLst>
      <p:ext uri="{BB962C8B-B14F-4D97-AF65-F5344CB8AC3E}">
        <p14:creationId xmlns:p14="http://schemas.microsoft.com/office/powerpoint/2010/main" val="21808942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3B313B8-7029-483B-B29C-733C47BB46A7}" type="datetimeFigureOut">
              <a:rPr lang="ru-RU" smtClean="0"/>
              <a:t>24.06.2025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A88F8DF-48F7-4015-BC18-8E2B00666B73}" type="slidenum">
              <a:rPr lang="ru-RU" smtClean="0"/>
              <a:t>‹#›</a:t>
            </a:fld>
            <a:endParaRPr lang="ru-RU"/>
          </a:p>
        </p:txBody>
      </p:sp>
    </p:spTree>
    <p:extLst>
      <p:ext uri="{BB962C8B-B14F-4D97-AF65-F5344CB8AC3E}">
        <p14:creationId xmlns:p14="http://schemas.microsoft.com/office/powerpoint/2010/main" val="87718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C3B313B8-7029-483B-B29C-733C47BB46A7}" type="datetimeFigureOut">
              <a:rPr lang="ru-RU" smtClean="0"/>
              <a:t>24.06.2025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A88F8DF-48F7-4015-BC18-8E2B00666B73}" type="slidenum">
              <a:rPr lang="ru-RU" smtClean="0"/>
              <a:t>‹#›</a:t>
            </a:fld>
            <a:endParaRPr lang="ru-RU"/>
          </a:p>
        </p:txBody>
      </p:sp>
    </p:spTree>
    <p:extLst>
      <p:ext uri="{BB962C8B-B14F-4D97-AF65-F5344CB8AC3E}">
        <p14:creationId xmlns:p14="http://schemas.microsoft.com/office/powerpoint/2010/main" val="4119211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C3B313B8-7029-483B-B29C-733C47BB46A7}" type="datetimeFigureOut">
              <a:rPr lang="ru-RU" smtClean="0"/>
              <a:t>24.06.2025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A88F8DF-48F7-4015-BC18-8E2B00666B73}" type="slidenum">
              <a:rPr lang="ru-RU" smtClean="0"/>
              <a:t>‹#›</a:t>
            </a:fld>
            <a:endParaRPr lang="ru-RU"/>
          </a:p>
        </p:txBody>
      </p:sp>
    </p:spTree>
    <p:extLst>
      <p:ext uri="{BB962C8B-B14F-4D97-AF65-F5344CB8AC3E}">
        <p14:creationId xmlns:p14="http://schemas.microsoft.com/office/powerpoint/2010/main" val="977367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C3B313B8-7029-483B-B29C-733C47BB46A7}" type="datetimeFigureOut">
              <a:rPr lang="ru-RU" smtClean="0"/>
              <a:t>24.06.2025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9A88F8DF-48F7-4015-BC18-8E2B00666B73}" type="slidenum">
              <a:rPr lang="ru-RU" smtClean="0"/>
              <a:t>‹#›</a:t>
            </a:fld>
            <a:endParaRPr lang="ru-RU"/>
          </a:p>
        </p:txBody>
      </p:sp>
    </p:spTree>
    <p:extLst>
      <p:ext uri="{BB962C8B-B14F-4D97-AF65-F5344CB8AC3E}">
        <p14:creationId xmlns:p14="http://schemas.microsoft.com/office/powerpoint/2010/main" val="32245902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C3B313B8-7029-483B-B29C-733C47BB46A7}" type="datetimeFigureOut">
              <a:rPr lang="ru-RU" smtClean="0"/>
              <a:t>24.06.2025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9A88F8DF-48F7-4015-BC18-8E2B00666B73}" type="slidenum">
              <a:rPr lang="ru-RU" smtClean="0"/>
              <a:t>‹#›</a:t>
            </a:fld>
            <a:endParaRPr lang="ru-RU"/>
          </a:p>
        </p:txBody>
      </p:sp>
    </p:spTree>
    <p:extLst>
      <p:ext uri="{BB962C8B-B14F-4D97-AF65-F5344CB8AC3E}">
        <p14:creationId xmlns:p14="http://schemas.microsoft.com/office/powerpoint/2010/main" val="31872037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C3B313B8-7029-483B-B29C-733C47BB46A7}" type="datetimeFigureOut">
              <a:rPr lang="ru-RU" smtClean="0"/>
              <a:t>24.06.2025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9A88F8DF-48F7-4015-BC18-8E2B00666B73}" type="slidenum">
              <a:rPr lang="ru-RU" smtClean="0"/>
              <a:t>‹#›</a:t>
            </a:fld>
            <a:endParaRPr lang="ru-RU"/>
          </a:p>
        </p:txBody>
      </p:sp>
    </p:spTree>
    <p:extLst>
      <p:ext uri="{BB962C8B-B14F-4D97-AF65-F5344CB8AC3E}">
        <p14:creationId xmlns:p14="http://schemas.microsoft.com/office/powerpoint/2010/main" val="6860522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C3B313B8-7029-483B-B29C-733C47BB46A7}" type="datetimeFigureOut">
              <a:rPr lang="ru-RU" smtClean="0"/>
              <a:t>24.06.2025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A88F8DF-48F7-4015-BC18-8E2B00666B73}" type="slidenum">
              <a:rPr lang="ru-RU" smtClean="0"/>
              <a:t>‹#›</a:t>
            </a:fld>
            <a:endParaRPr lang="ru-RU"/>
          </a:p>
        </p:txBody>
      </p:sp>
    </p:spTree>
    <p:extLst>
      <p:ext uri="{BB962C8B-B14F-4D97-AF65-F5344CB8AC3E}">
        <p14:creationId xmlns:p14="http://schemas.microsoft.com/office/powerpoint/2010/main" val="207765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2C6784A-59D8-444E-9EA6-3A1709C9A7A4}"/>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4C70CF7E-C8AB-4419-BA32-9402B24ACD6C}"/>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BB756B39-E2C8-43A2-A79D-5B762A8D4B9C}"/>
              </a:ext>
            </a:extLst>
          </p:cNvPr>
          <p:cNvSpPr>
            <a:spLocks noGrp="1"/>
          </p:cNvSpPr>
          <p:nvPr>
            <p:ph type="dt" sz="half" idx="10"/>
          </p:nvPr>
        </p:nvSpPr>
        <p:spPr/>
        <p:txBody>
          <a:bodyPr/>
          <a:lstStyle/>
          <a:p>
            <a:fld id="{128EAA66-43AB-494D-BEDC-099B6C5EE879}" type="datetimeFigureOut">
              <a:rPr lang="ru-RU" smtClean="0"/>
              <a:t>24.06.2025</a:t>
            </a:fld>
            <a:endParaRPr lang="ru-RU"/>
          </a:p>
        </p:txBody>
      </p:sp>
      <p:sp>
        <p:nvSpPr>
          <p:cNvPr id="5" name="Нижний колонтитул 4">
            <a:extLst>
              <a:ext uri="{FF2B5EF4-FFF2-40B4-BE49-F238E27FC236}">
                <a16:creationId xmlns:a16="http://schemas.microsoft.com/office/drawing/2014/main" id="{796DDFD3-87B4-4200-A1CB-4E2A758B727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3C330B94-5610-4384-9331-33254615B86E}"/>
              </a:ext>
            </a:extLst>
          </p:cNvPr>
          <p:cNvSpPr>
            <a:spLocks noGrp="1"/>
          </p:cNvSpPr>
          <p:nvPr>
            <p:ph type="sldNum" sz="quarter" idx="12"/>
          </p:nvPr>
        </p:nvSpPr>
        <p:spPr/>
        <p:txBody>
          <a:bodyPr/>
          <a:lstStyle/>
          <a:p>
            <a:fld id="{CB254572-114B-436A-824D-09E7228D5E4F}" type="slidenum">
              <a:rPr lang="ru-RU" smtClean="0"/>
              <a:t>‹#›</a:t>
            </a:fld>
            <a:endParaRPr lang="ru-RU"/>
          </a:p>
        </p:txBody>
      </p:sp>
    </p:spTree>
    <p:extLst>
      <p:ext uri="{BB962C8B-B14F-4D97-AF65-F5344CB8AC3E}">
        <p14:creationId xmlns:p14="http://schemas.microsoft.com/office/powerpoint/2010/main" val="19682176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C3B313B8-7029-483B-B29C-733C47BB46A7}" type="datetimeFigureOut">
              <a:rPr lang="ru-RU" smtClean="0"/>
              <a:t>24.06.2025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A88F8DF-48F7-4015-BC18-8E2B00666B73}" type="slidenum">
              <a:rPr lang="ru-RU" smtClean="0"/>
              <a:t>‹#›</a:t>
            </a:fld>
            <a:endParaRPr lang="ru-RU"/>
          </a:p>
        </p:txBody>
      </p:sp>
    </p:spTree>
    <p:extLst>
      <p:ext uri="{BB962C8B-B14F-4D97-AF65-F5344CB8AC3E}">
        <p14:creationId xmlns:p14="http://schemas.microsoft.com/office/powerpoint/2010/main" val="8532319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3B313B8-7029-483B-B29C-733C47BB46A7}" type="datetimeFigureOut">
              <a:rPr lang="ru-RU" smtClean="0"/>
              <a:t>24.06.2025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A88F8DF-48F7-4015-BC18-8E2B00666B73}" type="slidenum">
              <a:rPr lang="ru-RU" smtClean="0"/>
              <a:t>‹#›</a:t>
            </a:fld>
            <a:endParaRPr lang="ru-RU"/>
          </a:p>
        </p:txBody>
      </p:sp>
    </p:spTree>
    <p:extLst>
      <p:ext uri="{BB962C8B-B14F-4D97-AF65-F5344CB8AC3E}">
        <p14:creationId xmlns:p14="http://schemas.microsoft.com/office/powerpoint/2010/main" val="23414891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3B313B8-7029-483B-B29C-733C47BB46A7}" type="datetimeFigureOut">
              <a:rPr lang="ru-RU" smtClean="0"/>
              <a:t>24.06.2025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A88F8DF-48F7-4015-BC18-8E2B00666B73}" type="slidenum">
              <a:rPr lang="ru-RU" smtClean="0"/>
              <a:t>‹#›</a:t>
            </a:fld>
            <a:endParaRPr lang="ru-RU"/>
          </a:p>
        </p:txBody>
      </p:sp>
    </p:spTree>
    <p:extLst>
      <p:ext uri="{BB962C8B-B14F-4D97-AF65-F5344CB8AC3E}">
        <p14:creationId xmlns:p14="http://schemas.microsoft.com/office/powerpoint/2010/main" val="1599986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CC5506A-88FA-48B2-B736-2D3970D38903}"/>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EB65B0AB-8E05-4D27-81E8-C44CB5A2E9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60F9EB5E-C0B6-4597-BA85-D1427F2D069A}"/>
              </a:ext>
            </a:extLst>
          </p:cNvPr>
          <p:cNvSpPr>
            <a:spLocks noGrp="1"/>
          </p:cNvSpPr>
          <p:nvPr>
            <p:ph type="dt" sz="half" idx="10"/>
          </p:nvPr>
        </p:nvSpPr>
        <p:spPr/>
        <p:txBody>
          <a:bodyPr/>
          <a:lstStyle/>
          <a:p>
            <a:fld id="{128EAA66-43AB-494D-BEDC-099B6C5EE879}" type="datetimeFigureOut">
              <a:rPr lang="ru-RU" smtClean="0"/>
              <a:t>24.06.2025</a:t>
            </a:fld>
            <a:endParaRPr lang="ru-RU"/>
          </a:p>
        </p:txBody>
      </p:sp>
      <p:sp>
        <p:nvSpPr>
          <p:cNvPr id="5" name="Нижний колонтитул 4">
            <a:extLst>
              <a:ext uri="{FF2B5EF4-FFF2-40B4-BE49-F238E27FC236}">
                <a16:creationId xmlns:a16="http://schemas.microsoft.com/office/drawing/2014/main" id="{F45F6589-1E3E-4556-A656-5E00FE392891}"/>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AA2151BD-3155-4D1F-9370-F7E60391C030}"/>
              </a:ext>
            </a:extLst>
          </p:cNvPr>
          <p:cNvSpPr>
            <a:spLocks noGrp="1"/>
          </p:cNvSpPr>
          <p:nvPr>
            <p:ph type="sldNum" sz="quarter" idx="12"/>
          </p:nvPr>
        </p:nvSpPr>
        <p:spPr/>
        <p:txBody>
          <a:bodyPr/>
          <a:lstStyle/>
          <a:p>
            <a:fld id="{CB254572-114B-436A-824D-09E7228D5E4F}" type="slidenum">
              <a:rPr lang="ru-RU" smtClean="0"/>
              <a:t>‹#›</a:t>
            </a:fld>
            <a:endParaRPr lang="ru-RU"/>
          </a:p>
        </p:txBody>
      </p:sp>
    </p:spTree>
    <p:extLst>
      <p:ext uri="{BB962C8B-B14F-4D97-AF65-F5344CB8AC3E}">
        <p14:creationId xmlns:p14="http://schemas.microsoft.com/office/powerpoint/2010/main" val="1311090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83C99BA-C3D4-4C8A-9DFE-3F9A5187821C}"/>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6CEFA1ED-7B05-4EBA-ABEA-5867286671D7}"/>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55EFD1B2-7E6E-49AC-8B6C-420DEAC14732}"/>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31DD3154-DE23-4B29-8062-32FF4942A86D}"/>
              </a:ext>
            </a:extLst>
          </p:cNvPr>
          <p:cNvSpPr>
            <a:spLocks noGrp="1"/>
          </p:cNvSpPr>
          <p:nvPr>
            <p:ph type="dt" sz="half" idx="10"/>
          </p:nvPr>
        </p:nvSpPr>
        <p:spPr/>
        <p:txBody>
          <a:bodyPr/>
          <a:lstStyle/>
          <a:p>
            <a:fld id="{128EAA66-43AB-494D-BEDC-099B6C5EE879}" type="datetimeFigureOut">
              <a:rPr lang="ru-RU" smtClean="0"/>
              <a:t>24.06.2025</a:t>
            </a:fld>
            <a:endParaRPr lang="ru-RU"/>
          </a:p>
        </p:txBody>
      </p:sp>
      <p:sp>
        <p:nvSpPr>
          <p:cNvPr id="6" name="Нижний колонтитул 5">
            <a:extLst>
              <a:ext uri="{FF2B5EF4-FFF2-40B4-BE49-F238E27FC236}">
                <a16:creationId xmlns:a16="http://schemas.microsoft.com/office/drawing/2014/main" id="{1D3C64A2-3129-4767-AE5A-F602E30D0074}"/>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EC8C7F98-D06E-4E4D-A6A5-938AF7D31B86}"/>
              </a:ext>
            </a:extLst>
          </p:cNvPr>
          <p:cNvSpPr>
            <a:spLocks noGrp="1"/>
          </p:cNvSpPr>
          <p:nvPr>
            <p:ph type="sldNum" sz="quarter" idx="12"/>
          </p:nvPr>
        </p:nvSpPr>
        <p:spPr/>
        <p:txBody>
          <a:bodyPr/>
          <a:lstStyle/>
          <a:p>
            <a:fld id="{CB254572-114B-436A-824D-09E7228D5E4F}" type="slidenum">
              <a:rPr lang="ru-RU" smtClean="0"/>
              <a:t>‹#›</a:t>
            </a:fld>
            <a:endParaRPr lang="ru-RU"/>
          </a:p>
        </p:txBody>
      </p:sp>
    </p:spTree>
    <p:extLst>
      <p:ext uri="{BB962C8B-B14F-4D97-AF65-F5344CB8AC3E}">
        <p14:creationId xmlns:p14="http://schemas.microsoft.com/office/powerpoint/2010/main" val="293597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1123AAA-5E6A-4A0E-9633-7E1BA8F4EB6B}"/>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7E788AEA-DFE0-4F29-8BEB-E8F438CC50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7B3E151E-1838-4B65-B405-8F36D43C2311}"/>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E636C428-523F-4A5A-9904-E873D34098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71849E63-640B-4B2C-B05F-FA6922F7F334}"/>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A9703C67-10A1-417B-93D4-A32E303B492C}"/>
              </a:ext>
            </a:extLst>
          </p:cNvPr>
          <p:cNvSpPr>
            <a:spLocks noGrp="1"/>
          </p:cNvSpPr>
          <p:nvPr>
            <p:ph type="dt" sz="half" idx="10"/>
          </p:nvPr>
        </p:nvSpPr>
        <p:spPr/>
        <p:txBody>
          <a:bodyPr/>
          <a:lstStyle/>
          <a:p>
            <a:fld id="{128EAA66-43AB-494D-BEDC-099B6C5EE879}" type="datetimeFigureOut">
              <a:rPr lang="ru-RU" smtClean="0"/>
              <a:t>24.06.2025</a:t>
            </a:fld>
            <a:endParaRPr lang="ru-RU"/>
          </a:p>
        </p:txBody>
      </p:sp>
      <p:sp>
        <p:nvSpPr>
          <p:cNvPr id="8" name="Нижний колонтитул 7">
            <a:extLst>
              <a:ext uri="{FF2B5EF4-FFF2-40B4-BE49-F238E27FC236}">
                <a16:creationId xmlns:a16="http://schemas.microsoft.com/office/drawing/2014/main" id="{D3627E08-F682-4370-8DC2-64E9D6B8F7BF}"/>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AA66D6AF-DFC5-49F6-B260-20BA95A105F5}"/>
              </a:ext>
            </a:extLst>
          </p:cNvPr>
          <p:cNvSpPr>
            <a:spLocks noGrp="1"/>
          </p:cNvSpPr>
          <p:nvPr>
            <p:ph type="sldNum" sz="quarter" idx="12"/>
          </p:nvPr>
        </p:nvSpPr>
        <p:spPr/>
        <p:txBody>
          <a:bodyPr/>
          <a:lstStyle/>
          <a:p>
            <a:fld id="{CB254572-114B-436A-824D-09E7228D5E4F}" type="slidenum">
              <a:rPr lang="ru-RU" smtClean="0"/>
              <a:t>‹#›</a:t>
            </a:fld>
            <a:endParaRPr lang="ru-RU"/>
          </a:p>
        </p:txBody>
      </p:sp>
    </p:spTree>
    <p:extLst>
      <p:ext uri="{BB962C8B-B14F-4D97-AF65-F5344CB8AC3E}">
        <p14:creationId xmlns:p14="http://schemas.microsoft.com/office/powerpoint/2010/main" val="562384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CD6FE42-92B7-4EF5-A6CA-DADE6C470358}"/>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A1C669B5-BC49-41E5-AB7F-1EE1274F9ADF}"/>
              </a:ext>
            </a:extLst>
          </p:cNvPr>
          <p:cNvSpPr>
            <a:spLocks noGrp="1"/>
          </p:cNvSpPr>
          <p:nvPr>
            <p:ph type="dt" sz="half" idx="10"/>
          </p:nvPr>
        </p:nvSpPr>
        <p:spPr/>
        <p:txBody>
          <a:bodyPr/>
          <a:lstStyle/>
          <a:p>
            <a:fld id="{128EAA66-43AB-494D-BEDC-099B6C5EE879}" type="datetimeFigureOut">
              <a:rPr lang="ru-RU" smtClean="0"/>
              <a:t>24.06.2025</a:t>
            </a:fld>
            <a:endParaRPr lang="ru-RU"/>
          </a:p>
        </p:txBody>
      </p:sp>
      <p:sp>
        <p:nvSpPr>
          <p:cNvPr id="4" name="Нижний колонтитул 3">
            <a:extLst>
              <a:ext uri="{FF2B5EF4-FFF2-40B4-BE49-F238E27FC236}">
                <a16:creationId xmlns:a16="http://schemas.microsoft.com/office/drawing/2014/main" id="{06DDF722-73E5-4FE6-B25B-592F94D65930}"/>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D8C148E2-EAD5-4109-91F7-E93F53FCCD0F}"/>
              </a:ext>
            </a:extLst>
          </p:cNvPr>
          <p:cNvSpPr>
            <a:spLocks noGrp="1"/>
          </p:cNvSpPr>
          <p:nvPr>
            <p:ph type="sldNum" sz="quarter" idx="12"/>
          </p:nvPr>
        </p:nvSpPr>
        <p:spPr/>
        <p:txBody>
          <a:bodyPr/>
          <a:lstStyle/>
          <a:p>
            <a:fld id="{CB254572-114B-436A-824D-09E7228D5E4F}" type="slidenum">
              <a:rPr lang="ru-RU" smtClean="0"/>
              <a:t>‹#›</a:t>
            </a:fld>
            <a:endParaRPr lang="ru-RU"/>
          </a:p>
        </p:txBody>
      </p:sp>
    </p:spTree>
    <p:extLst>
      <p:ext uri="{BB962C8B-B14F-4D97-AF65-F5344CB8AC3E}">
        <p14:creationId xmlns:p14="http://schemas.microsoft.com/office/powerpoint/2010/main" val="2835520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7725B135-6724-451A-A317-FA4990A96291}"/>
              </a:ext>
            </a:extLst>
          </p:cNvPr>
          <p:cNvSpPr>
            <a:spLocks noGrp="1"/>
          </p:cNvSpPr>
          <p:nvPr>
            <p:ph type="dt" sz="half" idx="10"/>
          </p:nvPr>
        </p:nvSpPr>
        <p:spPr/>
        <p:txBody>
          <a:bodyPr/>
          <a:lstStyle/>
          <a:p>
            <a:fld id="{128EAA66-43AB-494D-BEDC-099B6C5EE879}" type="datetimeFigureOut">
              <a:rPr lang="ru-RU" smtClean="0"/>
              <a:t>24.06.2025</a:t>
            </a:fld>
            <a:endParaRPr lang="ru-RU"/>
          </a:p>
        </p:txBody>
      </p:sp>
      <p:sp>
        <p:nvSpPr>
          <p:cNvPr id="3" name="Нижний колонтитул 2">
            <a:extLst>
              <a:ext uri="{FF2B5EF4-FFF2-40B4-BE49-F238E27FC236}">
                <a16:creationId xmlns:a16="http://schemas.microsoft.com/office/drawing/2014/main" id="{519B8622-5AB9-4038-876F-31ED191C63EE}"/>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11F74D51-B052-44FE-B1E5-D696C5A0FD81}"/>
              </a:ext>
            </a:extLst>
          </p:cNvPr>
          <p:cNvSpPr>
            <a:spLocks noGrp="1"/>
          </p:cNvSpPr>
          <p:nvPr>
            <p:ph type="sldNum" sz="quarter" idx="12"/>
          </p:nvPr>
        </p:nvSpPr>
        <p:spPr/>
        <p:txBody>
          <a:bodyPr/>
          <a:lstStyle/>
          <a:p>
            <a:fld id="{CB254572-114B-436A-824D-09E7228D5E4F}" type="slidenum">
              <a:rPr lang="ru-RU" smtClean="0"/>
              <a:t>‹#›</a:t>
            </a:fld>
            <a:endParaRPr lang="ru-RU"/>
          </a:p>
        </p:txBody>
      </p:sp>
    </p:spTree>
    <p:extLst>
      <p:ext uri="{BB962C8B-B14F-4D97-AF65-F5344CB8AC3E}">
        <p14:creationId xmlns:p14="http://schemas.microsoft.com/office/powerpoint/2010/main" val="2551755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5C7ED36-299D-412E-A14A-4C489F8890C1}"/>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3D0C7940-45F6-49B1-93A6-09CED0D1B3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BCDE9A25-3656-48CE-92B2-D324B662C6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2E22CD1C-4473-4E81-8F1C-DC9189945AC9}"/>
              </a:ext>
            </a:extLst>
          </p:cNvPr>
          <p:cNvSpPr>
            <a:spLocks noGrp="1"/>
          </p:cNvSpPr>
          <p:nvPr>
            <p:ph type="dt" sz="half" idx="10"/>
          </p:nvPr>
        </p:nvSpPr>
        <p:spPr/>
        <p:txBody>
          <a:bodyPr/>
          <a:lstStyle/>
          <a:p>
            <a:fld id="{128EAA66-43AB-494D-BEDC-099B6C5EE879}" type="datetimeFigureOut">
              <a:rPr lang="ru-RU" smtClean="0"/>
              <a:t>24.06.2025</a:t>
            </a:fld>
            <a:endParaRPr lang="ru-RU"/>
          </a:p>
        </p:txBody>
      </p:sp>
      <p:sp>
        <p:nvSpPr>
          <p:cNvPr id="6" name="Нижний колонтитул 5">
            <a:extLst>
              <a:ext uri="{FF2B5EF4-FFF2-40B4-BE49-F238E27FC236}">
                <a16:creationId xmlns:a16="http://schemas.microsoft.com/office/drawing/2014/main" id="{40F2DF18-2250-43B5-B048-8A73BBE38090}"/>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2F2D6F5B-463E-42FF-A0E6-6823EB147156}"/>
              </a:ext>
            </a:extLst>
          </p:cNvPr>
          <p:cNvSpPr>
            <a:spLocks noGrp="1"/>
          </p:cNvSpPr>
          <p:nvPr>
            <p:ph type="sldNum" sz="quarter" idx="12"/>
          </p:nvPr>
        </p:nvSpPr>
        <p:spPr/>
        <p:txBody>
          <a:bodyPr/>
          <a:lstStyle/>
          <a:p>
            <a:fld id="{CB254572-114B-436A-824D-09E7228D5E4F}" type="slidenum">
              <a:rPr lang="ru-RU" smtClean="0"/>
              <a:t>‹#›</a:t>
            </a:fld>
            <a:endParaRPr lang="ru-RU"/>
          </a:p>
        </p:txBody>
      </p:sp>
    </p:spTree>
    <p:extLst>
      <p:ext uri="{BB962C8B-B14F-4D97-AF65-F5344CB8AC3E}">
        <p14:creationId xmlns:p14="http://schemas.microsoft.com/office/powerpoint/2010/main" val="1742309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9008A10-C66C-49F9-BD1B-E00547D86403}"/>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6F054779-F255-4FB6-BE6B-3A6E015FAC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DCA39192-81D6-4C65-AA8D-A54EB4A1BD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4F201EC6-780B-41EB-8F93-A7FA81CCDD0B}"/>
              </a:ext>
            </a:extLst>
          </p:cNvPr>
          <p:cNvSpPr>
            <a:spLocks noGrp="1"/>
          </p:cNvSpPr>
          <p:nvPr>
            <p:ph type="dt" sz="half" idx="10"/>
          </p:nvPr>
        </p:nvSpPr>
        <p:spPr/>
        <p:txBody>
          <a:bodyPr/>
          <a:lstStyle/>
          <a:p>
            <a:fld id="{128EAA66-43AB-494D-BEDC-099B6C5EE879}" type="datetimeFigureOut">
              <a:rPr lang="ru-RU" smtClean="0"/>
              <a:t>24.06.2025</a:t>
            </a:fld>
            <a:endParaRPr lang="ru-RU"/>
          </a:p>
        </p:txBody>
      </p:sp>
      <p:sp>
        <p:nvSpPr>
          <p:cNvPr id="6" name="Нижний колонтитул 5">
            <a:extLst>
              <a:ext uri="{FF2B5EF4-FFF2-40B4-BE49-F238E27FC236}">
                <a16:creationId xmlns:a16="http://schemas.microsoft.com/office/drawing/2014/main" id="{C37DC989-556C-4C11-866F-920AD46FF6E0}"/>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3E5DDB2F-203D-47EF-9D4A-FB4CFBD5F25F}"/>
              </a:ext>
            </a:extLst>
          </p:cNvPr>
          <p:cNvSpPr>
            <a:spLocks noGrp="1"/>
          </p:cNvSpPr>
          <p:nvPr>
            <p:ph type="sldNum" sz="quarter" idx="12"/>
          </p:nvPr>
        </p:nvSpPr>
        <p:spPr/>
        <p:txBody>
          <a:bodyPr/>
          <a:lstStyle/>
          <a:p>
            <a:fld id="{CB254572-114B-436A-824D-09E7228D5E4F}" type="slidenum">
              <a:rPr lang="ru-RU" smtClean="0"/>
              <a:t>‹#›</a:t>
            </a:fld>
            <a:endParaRPr lang="ru-RU"/>
          </a:p>
        </p:txBody>
      </p:sp>
    </p:spTree>
    <p:extLst>
      <p:ext uri="{BB962C8B-B14F-4D97-AF65-F5344CB8AC3E}">
        <p14:creationId xmlns:p14="http://schemas.microsoft.com/office/powerpoint/2010/main" val="1316828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D5F722A-422A-4294-8097-3E260625B6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3A522C79-5BE3-402A-B6BF-7CB9C7AA60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E04CBCEE-FAD4-4B5B-A90E-0F5630F174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8EAA66-43AB-494D-BEDC-099B6C5EE879}" type="datetimeFigureOut">
              <a:rPr lang="ru-RU" smtClean="0"/>
              <a:t>24.06.2025</a:t>
            </a:fld>
            <a:endParaRPr lang="ru-RU"/>
          </a:p>
        </p:txBody>
      </p:sp>
      <p:sp>
        <p:nvSpPr>
          <p:cNvPr id="5" name="Нижний колонтитул 4">
            <a:extLst>
              <a:ext uri="{FF2B5EF4-FFF2-40B4-BE49-F238E27FC236}">
                <a16:creationId xmlns:a16="http://schemas.microsoft.com/office/drawing/2014/main" id="{04ADE080-85E6-4982-BF00-C875887D6C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99368C28-2952-4D04-8C89-BDED4BD5CA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254572-114B-436A-824D-09E7228D5E4F}" type="slidenum">
              <a:rPr lang="ru-RU" smtClean="0"/>
              <a:t>‹#›</a:t>
            </a:fld>
            <a:endParaRPr lang="ru-RU"/>
          </a:p>
        </p:txBody>
      </p:sp>
    </p:spTree>
    <p:extLst>
      <p:ext uri="{BB962C8B-B14F-4D97-AF65-F5344CB8AC3E}">
        <p14:creationId xmlns:p14="http://schemas.microsoft.com/office/powerpoint/2010/main" val="1328704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B313B8-7029-483B-B29C-733C47BB46A7}" type="datetimeFigureOut">
              <a:rPr lang="ru-RU" smtClean="0"/>
              <a:t>24.06.2025</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88F8DF-48F7-4015-BC18-8E2B00666B73}" type="slidenum">
              <a:rPr lang="ru-RU" smtClean="0"/>
              <a:t>‹#›</a:t>
            </a:fld>
            <a:endParaRPr lang="ru-RU"/>
          </a:p>
        </p:txBody>
      </p:sp>
    </p:spTree>
    <p:extLst>
      <p:ext uri="{BB962C8B-B14F-4D97-AF65-F5344CB8AC3E}">
        <p14:creationId xmlns:p14="http://schemas.microsoft.com/office/powerpoint/2010/main" val="3850650842"/>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diagramQuickStyle" Target="../diagrams/quickStyle1.xml"/><Relationship Id="rId5" Type="http://schemas.openxmlformats.org/officeDocument/2006/relationships/image" Target="../media/image3.png"/><Relationship Id="rId10" Type="http://schemas.openxmlformats.org/officeDocument/2006/relationships/diagramLayout" Target="../diagrams/layout1.xml"/><Relationship Id="rId4" Type="http://schemas.openxmlformats.org/officeDocument/2006/relationships/image" Target="../media/image2.png"/><Relationship Id="rId9" Type="http://schemas.openxmlformats.org/officeDocument/2006/relationships/diagramData" Target="../diagrams/data1.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40.jpe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39.jpeg"/><Relationship Id="rId2" Type="http://schemas.openxmlformats.org/officeDocument/2006/relationships/image" Target="../media/image11.jpeg"/><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image" Target="../media/image38.jpe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41.jpe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44.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43.png"/><Relationship Id="rId2" Type="http://schemas.openxmlformats.org/officeDocument/2006/relationships/image" Target="../media/image11.jpeg"/><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image" Target="../media/image42.JPG"/><Relationship Id="rId5" Type="http://schemas.openxmlformats.org/officeDocument/2006/relationships/image" Target="../media/image14.png"/><Relationship Id="rId15" Type="http://schemas.openxmlformats.org/officeDocument/2006/relationships/image" Target="../media/image46.jpe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45.jpe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49.jpe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48.jpeg"/><Relationship Id="rId2" Type="http://schemas.openxmlformats.org/officeDocument/2006/relationships/image" Target="../media/image11.jpeg"/><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image" Target="../media/image47.jpe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50.jpe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53.jpe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52.jpeg"/><Relationship Id="rId2" Type="http://schemas.openxmlformats.org/officeDocument/2006/relationships/image" Target="../media/image11.jpeg"/><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image" Target="../media/image51.jpe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54.jpeg"/></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57.jpeg"/><Relationship Id="rId3" Type="http://schemas.openxmlformats.org/officeDocument/2006/relationships/image" Target="../media/image11.jpeg"/><Relationship Id="rId7" Type="http://schemas.openxmlformats.org/officeDocument/2006/relationships/image" Target="../media/image15.png"/><Relationship Id="rId12"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1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59.jpe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58.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jpe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jpeg"/><Relationship Id="rId2" Type="http://schemas.openxmlformats.org/officeDocument/2006/relationships/image" Target="../media/image11.jpeg"/><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image" Target="../media/image20.jpe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jpe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6.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5.jpeg"/><Relationship Id="rId2" Type="http://schemas.openxmlformats.org/officeDocument/2006/relationships/image" Target="../media/image11.jpeg"/><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image" Target="../media/image24.jpe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7.jpe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0.jpe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9.png"/><Relationship Id="rId2" Type="http://schemas.openxmlformats.org/officeDocument/2006/relationships/image" Target="../media/image11.jpeg"/><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image" Target="../media/image28.jpe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31.jpe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image" Target="../media/image32.png"/><Relationship Id="rId1" Type="http://schemas.openxmlformats.org/officeDocument/2006/relationships/slideLayout" Target="../slideLayouts/slideLayout1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35.jpeg"/><Relationship Id="rId3" Type="http://schemas.openxmlformats.org/officeDocument/2006/relationships/image" Target="../media/image11.jpeg"/><Relationship Id="rId7" Type="http://schemas.openxmlformats.org/officeDocument/2006/relationships/image" Target="../media/image15.png"/><Relationship Id="rId12"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37.jpe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8725FD0C-7B6C-40CB-90D9-38E9F0F0D98A}"/>
              </a:ext>
            </a:extLst>
          </p:cNvPr>
          <p:cNvPicPr>
            <a:picLocks noChangeAspect="1"/>
          </p:cNvPicPr>
          <p:nvPr/>
        </p:nvPicPr>
        <p:blipFill>
          <a:blip r:embed="rId3"/>
          <a:stretch>
            <a:fillRect/>
          </a:stretch>
        </p:blipFill>
        <p:spPr>
          <a:xfrm>
            <a:off x="242163" y="763395"/>
            <a:ext cx="2548750" cy="1725768"/>
          </a:xfrm>
          <a:prstGeom prst="rect">
            <a:avLst/>
          </a:prstGeom>
        </p:spPr>
      </p:pic>
      <p:pic>
        <p:nvPicPr>
          <p:cNvPr id="2" name="Рисунок 1">
            <a:extLst>
              <a:ext uri="{FF2B5EF4-FFF2-40B4-BE49-F238E27FC236}">
                <a16:creationId xmlns:a16="http://schemas.microsoft.com/office/drawing/2014/main" id="{C3FCF343-CB3B-4BEF-A8F3-184D24C47EFF}"/>
              </a:ext>
            </a:extLst>
          </p:cNvPr>
          <p:cNvPicPr>
            <a:picLocks noChangeAspect="1"/>
          </p:cNvPicPr>
          <p:nvPr/>
        </p:nvPicPr>
        <p:blipFill>
          <a:blip r:embed="rId4"/>
          <a:stretch>
            <a:fillRect/>
          </a:stretch>
        </p:blipFill>
        <p:spPr>
          <a:xfrm>
            <a:off x="1722" y="-32853"/>
            <a:ext cx="12192000" cy="673540"/>
          </a:xfrm>
          <a:prstGeom prst="rect">
            <a:avLst/>
          </a:prstGeom>
        </p:spPr>
      </p:pic>
      <p:sp>
        <p:nvSpPr>
          <p:cNvPr id="7" name="object 10">
            <a:extLst>
              <a:ext uri="{FF2B5EF4-FFF2-40B4-BE49-F238E27FC236}">
                <a16:creationId xmlns:a16="http://schemas.microsoft.com/office/drawing/2014/main" id="{265F8E4D-F0D6-42BF-9545-1432172E4C4B}"/>
              </a:ext>
            </a:extLst>
          </p:cNvPr>
          <p:cNvSpPr txBox="1">
            <a:spLocks/>
          </p:cNvSpPr>
          <p:nvPr/>
        </p:nvSpPr>
        <p:spPr>
          <a:xfrm>
            <a:off x="1597380" y="212753"/>
            <a:ext cx="10613120" cy="235064"/>
          </a:xfrm>
          <a:prstGeom prst="rect">
            <a:avLst/>
          </a:prstGeom>
        </p:spPr>
        <p:txBody>
          <a:bodyPr vert="horz" wrap="square" lIns="0" tIns="13335"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lvl="0" algn="ctr">
              <a:spcBef>
                <a:spcPts val="105"/>
              </a:spcBef>
              <a:defRPr/>
            </a:pPr>
            <a:r>
              <a:rPr lang="en-US" sz="1600" b="1" dirty="0">
                <a:solidFill>
                  <a:srgbClr val="0070C0"/>
                </a:solidFill>
                <a:latin typeface="Times New Roman" panose="02020603050405020304" pitchFamily="18" charset="0"/>
                <a:cs typeface="Times New Roman" panose="02020603050405020304" pitchFamily="18" charset="0"/>
              </a:rPr>
              <a:t>Prospective investment projects of </a:t>
            </a:r>
            <a:r>
              <a:rPr lang="en-US" sz="1600" b="1" dirty="0" err="1">
                <a:solidFill>
                  <a:srgbClr val="0070C0"/>
                </a:solidFill>
                <a:latin typeface="Times New Roman" panose="02020603050405020304" pitchFamily="18" charset="0"/>
                <a:cs typeface="Times New Roman" panose="02020603050405020304" pitchFamily="18" charset="0"/>
              </a:rPr>
              <a:t>Oltinsoy</a:t>
            </a:r>
            <a:r>
              <a:rPr lang="en-US" sz="1600" b="1" dirty="0">
                <a:solidFill>
                  <a:srgbClr val="0070C0"/>
                </a:solidFill>
                <a:latin typeface="Times New Roman" panose="02020603050405020304" pitchFamily="18" charset="0"/>
                <a:cs typeface="Times New Roman" panose="02020603050405020304" pitchFamily="18" charset="0"/>
              </a:rPr>
              <a:t> district of </a:t>
            </a:r>
            <a:r>
              <a:rPr lang="en-US" sz="1600" b="1" dirty="0" err="1">
                <a:solidFill>
                  <a:srgbClr val="0070C0"/>
                </a:solidFill>
                <a:latin typeface="Times New Roman" panose="02020603050405020304" pitchFamily="18" charset="0"/>
                <a:cs typeface="Times New Roman" panose="02020603050405020304" pitchFamily="18" charset="0"/>
              </a:rPr>
              <a:t>Surkhandarya</a:t>
            </a:r>
            <a:r>
              <a:rPr lang="en-US" sz="1600" b="1" dirty="0">
                <a:solidFill>
                  <a:srgbClr val="0070C0"/>
                </a:solidFill>
                <a:latin typeface="Times New Roman" panose="02020603050405020304" pitchFamily="18" charset="0"/>
                <a:cs typeface="Times New Roman" panose="02020603050405020304" pitchFamily="18" charset="0"/>
              </a:rPr>
              <a:t> region</a:t>
            </a:r>
            <a:endParaRPr kumimoji="0" lang="ru-RU" sz="1600" b="1" i="0" u="none" strike="noStrike" kern="1200" cap="none" spc="0" normalizeH="0" baseline="0" noProof="0" dirty="0">
              <a:ln>
                <a:noFill/>
              </a:ln>
              <a:solidFill>
                <a:srgbClr val="0070C0"/>
              </a:solidFill>
              <a:effectLst/>
              <a:uLnTx/>
              <a:uFillTx/>
              <a:latin typeface="Times New Roman" panose="02020603050405020304" pitchFamily="18" charset="0"/>
              <a:ea typeface="+mj-ea"/>
              <a:cs typeface="Times New Roman" panose="02020603050405020304" pitchFamily="18" charset="0"/>
            </a:endParaRPr>
          </a:p>
        </p:txBody>
      </p:sp>
      <p:sp>
        <p:nvSpPr>
          <p:cNvPr id="8" name="object 12">
            <a:extLst>
              <a:ext uri="{FF2B5EF4-FFF2-40B4-BE49-F238E27FC236}">
                <a16:creationId xmlns:a16="http://schemas.microsoft.com/office/drawing/2014/main" id="{1A0D7BA1-0895-471E-8271-824F43F5FA93}"/>
              </a:ext>
            </a:extLst>
          </p:cNvPr>
          <p:cNvSpPr txBox="1"/>
          <p:nvPr/>
        </p:nvSpPr>
        <p:spPr>
          <a:xfrm>
            <a:off x="3043117" y="1160599"/>
            <a:ext cx="2890370" cy="1338187"/>
          </a:xfrm>
          <a:prstGeom prst="rect">
            <a:avLst/>
          </a:prstGeom>
        </p:spPr>
        <p:txBody>
          <a:bodyPr vert="horz" wrap="square" lIns="0" tIns="24765" rIns="0" bIns="0" rtlCol="0">
            <a:spAutoFit/>
          </a:bodyPr>
          <a:lstStyle/>
          <a:p>
            <a:pPr marL="12700" lvl="0" algn="just">
              <a:spcBef>
                <a:spcPts val="195"/>
              </a:spcBef>
              <a:defRPr/>
            </a:pPr>
            <a:r>
              <a:rPr lang="en-US" sz="1100" spc="-10" dirty="0">
                <a:solidFill>
                  <a:prstClr val="black"/>
                </a:solidFill>
                <a:latin typeface="Times New Roman" panose="02020603050405020304" pitchFamily="18" charset="0"/>
                <a:cs typeface="Times New Roman" panose="02020603050405020304" pitchFamily="18" charset="0"/>
              </a:rPr>
              <a:t>A district in </a:t>
            </a:r>
            <a:r>
              <a:rPr lang="en-US" sz="1100" spc="-10" dirty="0" err="1">
                <a:solidFill>
                  <a:prstClr val="black"/>
                </a:solidFill>
                <a:latin typeface="Times New Roman" panose="02020603050405020304" pitchFamily="18" charset="0"/>
                <a:cs typeface="Times New Roman" panose="02020603050405020304" pitchFamily="18" charset="0"/>
              </a:rPr>
              <a:t>Surkhandarya</a:t>
            </a:r>
            <a:r>
              <a:rPr lang="en-US" sz="1100" spc="-10" dirty="0">
                <a:solidFill>
                  <a:prstClr val="black"/>
                </a:solidFill>
                <a:latin typeface="Times New Roman" panose="02020603050405020304" pitchFamily="18" charset="0"/>
                <a:cs typeface="Times New Roman" panose="02020603050405020304" pitchFamily="18" charset="0"/>
              </a:rPr>
              <a:t> region</a:t>
            </a:r>
            <a:r>
              <a:rPr kumimoji="0" lang="ru-RU" sz="1100" b="0"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12700" lvl="0" algn="just">
              <a:spcBef>
                <a:spcPts val="195"/>
              </a:spcBef>
              <a:defRPr/>
            </a:pPr>
            <a:r>
              <a:rPr lang="en-US" sz="1100" spc="-10" dirty="0">
                <a:solidFill>
                  <a:prstClr val="black"/>
                </a:solidFill>
                <a:latin typeface="Times New Roman" panose="02020603050405020304" pitchFamily="18" charset="0"/>
                <a:cs typeface="Times New Roman" panose="02020603050405020304" pitchFamily="18" charset="0"/>
              </a:rPr>
              <a:t>Founded in 1981.</a:t>
            </a:r>
          </a:p>
          <a:p>
            <a:pPr marL="12700" lvl="0" algn="just">
              <a:spcBef>
                <a:spcPts val="195"/>
              </a:spcBef>
              <a:defRPr/>
            </a:pPr>
            <a:r>
              <a:rPr lang="en-US" sz="1100" spc="-10" dirty="0">
                <a:solidFill>
                  <a:prstClr val="black"/>
                </a:solidFill>
                <a:latin typeface="Times New Roman" panose="02020603050405020304" pitchFamily="18" charset="0"/>
                <a:cs typeface="Times New Roman" panose="02020603050405020304" pitchFamily="18" charset="0"/>
              </a:rPr>
              <a:t>Center - the village of Qarluk</a:t>
            </a:r>
          </a:p>
          <a:p>
            <a:pPr marL="12700" lvl="0" algn="just">
              <a:spcBef>
                <a:spcPts val="195"/>
              </a:spcBef>
              <a:defRPr/>
            </a:pPr>
            <a:r>
              <a:rPr lang="en-US" sz="1100" spc="-10" dirty="0">
                <a:solidFill>
                  <a:prstClr val="black"/>
                </a:solidFill>
                <a:latin typeface="Times New Roman" panose="02020603050405020304" pitchFamily="18" charset="0"/>
                <a:cs typeface="Times New Roman" panose="02020603050405020304" pitchFamily="18" charset="0"/>
              </a:rPr>
              <a:t>Area - 570 sq. km.</a:t>
            </a:r>
          </a:p>
          <a:p>
            <a:pPr marL="12700" lvl="0" algn="just">
              <a:spcBef>
                <a:spcPts val="195"/>
              </a:spcBef>
              <a:defRPr/>
            </a:pPr>
            <a:r>
              <a:rPr lang="en-US" sz="1100" spc="-10" dirty="0">
                <a:solidFill>
                  <a:prstClr val="black"/>
                </a:solidFill>
                <a:latin typeface="Times New Roman" panose="02020603050405020304" pitchFamily="18" charset="0"/>
                <a:cs typeface="Times New Roman" panose="02020603050405020304" pitchFamily="18" charset="0"/>
              </a:rPr>
              <a:t>Population - 116.9 thousand.</a:t>
            </a:r>
          </a:p>
          <a:p>
            <a:pPr marL="12700" lvl="0" algn="just">
              <a:spcBef>
                <a:spcPts val="195"/>
              </a:spcBef>
              <a:defRPr/>
            </a:pPr>
            <a:r>
              <a:rPr lang="en-US" sz="1100" spc="-10" dirty="0">
                <a:solidFill>
                  <a:prstClr val="black"/>
                </a:solidFill>
                <a:latin typeface="Times New Roman" panose="02020603050405020304" pitchFamily="18" charset="0"/>
                <a:cs typeface="Times New Roman" panose="02020603050405020304" pitchFamily="18" charset="0"/>
              </a:rPr>
              <a:t>Climate - Subtropical, characterized by mild winters and hot summers.</a:t>
            </a:r>
            <a:endParaRPr kumimoji="0" lang="ru-RU" sz="1100" b="0"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30" name="Соединитель: уступ 29">
            <a:extLst>
              <a:ext uri="{FF2B5EF4-FFF2-40B4-BE49-F238E27FC236}">
                <a16:creationId xmlns:a16="http://schemas.microsoft.com/office/drawing/2014/main" id="{53AC9781-05E3-4CDA-98DD-5C2545F49748}"/>
              </a:ext>
            </a:extLst>
          </p:cNvPr>
          <p:cNvCxnSpPr>
            <a:cxnSpLocks/>
          </p:cNvCxnSpPr>
          <p:nvPr/>
        </p:nvCxnSpPr>
        <p:spPr>
          <a:xfrm rot="10800000">
            <a:off x="1436931" y="1626280"/>
            <a:ext cx="1147407" cy="416677"/>
          </a:xfrm>
          <a:prstGeom prst="bentConnector3">
            <a:avLst>
              <a:gd name="adj1" fmla="val 50000"/>
            </a:avLst>
          </a:prstGeom>
          <a:noFill/>
          <a:ln w="6350" cap="flat" cmpd="sng" algn="ctr">
            <a:solidFill>
              <a:srgbClr val="4472C4"/>
            </a:solidFill>
            <a:prstDash val="solid"/>
            <a:miter lim="800000"/>
            <a:tailEnd type="triangle"/>
          </a:ln>
          <a:effectLst/>
        </p:spPr>
      </p:cxnSp>
      <p:sp>
        <p:nvSpPr>
          <p:cNvPr id="33" name="object 12">
            <a:extLst>
              <a:ext uri="{FF2B5EF4-FFF2-40B4-BE49-F238E27FC236}">
                <a16:creationId xmlns:a16="http://schemas.microsoft.com/office/drawing/2014/main" id="{4F85F351-8D40-4963-8A79-661C27B75696}"/>
              </a:ext>
            </a:extLst>
          </p:cNvPr>
          <p:cNvSpPr txBox="1"/>
          <p:nvPr/>
        </p:nvSpPr>
        <p:spPr>
          <a:xfrm>
            <a:off x="6559316" y="5200103"/>
            <a:ext cx="2257071" cy="1235595"/>
          </a:xfrm>
          <a:prstGeom prst="rect">
            <a:avLst/>
          </a:prstGeom>
        </p:spPr>
        <p:txBody>
          <a:bodyPr vert="horz" wrap="square" lIns="0" tIns="24765"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defRPr/>
            </a:pPr>
            <a:endParaRPr kumimoji="0" lang="ru-RU" sz="1400" b="1" i="0" u="none" strike="noStrike" kern="1200" cap="none" spc="-1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184150" lvl="0" indent="-171450" algn="just">
              <a:spcBef>
                <a:spcPts val="95"/>
              </a:spcBef>
              <a:buFont typeface="Wingdings" panose="05000000000000000000" pitchFamily="2" charset="2"/>
              <a:buChar char="q"/>
              <a:defRPr/>
            </a:pPr>
            <a:r>
              <a:rPr lang="en-US" sz="1050" spc="-10" dirty="0">
                <a:solidFill>
                  <a:prstClr val="black"/>
                </a:solidFill>
                <a:latin typeface="Times New Roman" panose="02020603050405020304" pitchFamily="18" charset="0"/>
                <a:cs typeface="Times New Roman" panose="02020603050405020304" pitchFamily="18" charset="0"/>
              </a:rPr>
              <a:t>"Small industrial zone" will be established on 3.0 hectares of land in the "</a:t>
            </a:r>
            <a:r>
              <a:rPr lang="en-US" sz="1050" spc="-10" dirty="0" err="1">
                <a:solidFill>
                  <a:prstClr val="black"/>
                </a:solidFill>
                <a:latin typeface="Times New Roman" panose="02020603050405020304" pitchFamily="18" charset="0"/>
                <a:cs typeface="Times New Roman" panose="02020603050405020304" pitchFamily="18" charset="0"/>
              </a:rPr>
              <a:t>Bo'ston</a:t>
            </a:r>
            <a:r>
              <a:rPr lang="en-US" sz="1050" spc="-10" dirty="0">
                <a:solidFill>
                  <a:prstClr val="black"/>
                </a:solidFill>
                <a:latin typeface="Times New Roman" panose="02020603050405020304" pitchFamily="18" charset="0"/>
                <a:cs typeface="Times New Roman" panose="02020603050405020304" pitchFamily="18" charset="0"/>
              </a:rPr>
              <a:t>" MFY area of ​​the district</a:t>
            </a:r>
          </a:p>
          <a:p>
            <a:pPr marL="184150" lvl="0" indent="-171450" algn="just">
              <a:spcBef>
                <a:spcPts val="95"/>
              </a:spcBef>
              <a:buFont typeface="Wingdings" panose="05000000000000000000" pitchFamily="2" charset="2"/>
              <a:buChar char="q"/>
              <a:defRPr/>
            </a:pPr>
            <a:r>
              <a:rPr lang="en-US" sz="1050" spc="-10" dirty="0">
                <a:solidFill>
                  <a:prstClr val="black"/>
                </a:solidFill>
                <a:latin typeface="Times New Roman" panose="02020603050405020304" pitchFamily="18" charset="0"/>
                <a:cs typeface="Times New Roman" panose="02020603050405020304" pitchFamily="18" charset="0"/>
              </a:rPr>
              <a:t>An innovative products production park "Innovation Park" will be established in the district (4.4 hectares).</a:t>
            </a:r>
            <a:endParaRPr kumimoji="0" lang="ru-RU" sz="1050"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38" name="Группа 37">
            <a:extLst>
              <a:ext uri="{FF2B5EF4-FFF2-40B4-BE49-F238E27FC236}">
                <a16:creationId xmlns:a16="http://schemas.microsoft.com/office/drawing/2014/main" id="{B34C0105-225E-4B34-8B6D-BC0D36AF023C}"/>
              </a:ext>
            </a:extLst>
          </p:cNvPr>
          <p:cNvGrpSpPr/>
          <p:nvPr/>
        </p:nvGrpSpPr>
        <p:grpSpPr>
          <a:xfrm>
            <a:off x="6582927" y="1301816"/>
            <a:ext cx="2818160" cy="581712"/>
            <a:chOff x="6350563" y="1221207"/>
            <a:chExt cx="2188094" cy="581712"/>
          </a:xfrm>
        </p:grpSpPr>
        <p:grpSp>
          <p:nvGrpSpPr>
            <p:cNvPr id="39" name="Group 17">
              <a:extLst>
                <a:ext uri="{FF2B5EF4-FFF2-40B4-BE49-F238E27FC236}">
                  <a16:creationId xmlns:a16="http://schemas.microsoft.com/office/drawing/2014/main" id="{E273A493-CD9E-43C4-B1EE-DBFD24AF58A4}"/>
                </a:ext>
              </a:extLst>
            </p:cNvPr>
            <p:cNvGrpSpPr>
              <a:grpSpLocks noChangeAspect="1"/>
            </p:cNvGrpSpPr>
            <p:nvPr/>
          </p:nvGrpSpPr>
          <p:grpSpPr bwMode="auto">
            <a:xfrm>
              <a:off x="6350563" y="1404948"/>
              <a:ext cx="232675" cy="396410"/>
              <a:chOff x="4828" y="3723"/>
              <a:chExt cx="265" cy="658"/>
            </a:xfrm>
            <a:solidFill>
              <a:srgbClr val="92D050"/>
            </a:solidFill>
          </p:grpSpPr>
          <p:sp>
            <p:nvSpPr>
              <p:cNvPr id="55" name="Freeform 19">
                <a:extLst>
                  <a:ext uri="{FF2B5EF4-FFF2-40B4-BE49-F238E27FC236}">
                    <a16:creationId xmlns:a16="http://schemas.microsoft.com/office/drawing/2014/main" id="{45A73FEE-193C-41B7-977B-6338AE5A253F}"/>
                  </a:ext>
                </a:extLst>
              </p:cNvPr>
              <p:cNvSpPr>
                <a:spLocks/>
              </p:cNvSpPr>
              <p:nvPr/>
            </p:nvSpPr>
            <p:spPr bwMode="auto">
              <a:xfrm>
                <a:off x="5009" y="3778"/>
                <a:ext cx="21" cy="33"/>
              </a:xfrm>
              <a:custGeom>
                <a:avLst/>
                <a:gdLst>
                  <a:gd name="T0" fmla="*/ 0 w 186"/>
                  <a:gd name="T1" fmla="*/ 0 h 305"/>
                  <a:gd name="T2" fmla="*/ 39 w 186"/>
                  <a:gd name="T3" fmla="*/ 10 h 305"/>
                  <a:gd name="T4" fmla="*/ 78 w 186"/>
                  <a:gd name="T5" fmla="*/ 24 h 305"/>
                  <a:gd name="T6" fmla="*/ 115 w 186"/>
                  <a:gd name="T7" fmla="*/ 40 h 305"/>
                  <a:gd name="T8" fmla="*/ 131 w 186"/>
                  <a:gd name="T9" fmla="*/ 50 h 305"/>
                  <a:gd name="T10" fmla="*/ 147 w 186"/>
                  <a:gd name="T11" fmla="*/ 60 h 305"/>
                  <a:gd name="T12" fmla="*/ 160 w 186"/>
                  <a:gd name="T13" fmla="*/ 73 h 305"/>
                  <a:gd name="T14" fmla="*/ 171 w 186"/>
                  <a:gd name="T15" fmla="*/ 87 h 305"/>
                  <a:gd name="T16" fmla="*/ 178 w 186"/>
                  <a:gd name="T17" fmla="*/ 103 h 305"/>
                  <a:gd name="T18" fmla="*/ 183 w 186"/>
                  <a:gd name="T19" fmla="*/ 119 h 305"/>
                  <a:gd name="T20" fmla="*/ 186 w 186"/>
                  <a:gd name="T21" fmla="*/ 143 h 305"/>
                  <a:gd name="T22" fmla="*/ 185 w 186"/>
                  <a:gd name="T23" fmla="*/ 168 h 305"/>
                  <a:gd name="T24" fmla="*/ 180 w 186"/>
                  <a:gd name="T25" fmla="*/ 192 h 305"/>
                  <a:gd name="T26" fmla="*/ 170 w 186"/>
                  <a:gd name="T27" fmla="*/ 214 h 305"/>
                  <a:gd name="T28" fmla="*/ 156 w 186"/>
                  <a:gd name="T29" fmla="*/ 235 h 305"/>
                  <a:gd name="T30" fmla="*/ 139 w 186"/>
                  <a:gd name="T31" fmla="*/ 253 h 305"/>
                  <a:gd name="T32" fmla="*/ 118 w 186"/>
                  <a:gd name="T33" fmla="*/ 267 h 305"/>
                  <a:gd name="T34" fmla="*/ 96 w 186"/>
                  <a:gd name="T35" fmla="*/ 279 h 305"/>
                  <a:gd name="T36" fmla="*/ 72 w 186"/>
                  <a:gd name="T37" fmla="*/ 288 h 305"/>
                  <a:gd name="T38" fmla="*/ 49 w 186"/>
                  <a:gd name="T39" fmla="*/ 295 h 305"/>
                  <a:gd name="T40" fmla="*/ 24 w 186"/>
                  <a:gd name="T41" fmla="*/ 300 h 305"/>
                  <a:gd name="T42" fmla="*/ 0 w 186"/>
                  <a:gd name="T43" fmla="*/ 305 h 305"/>
                  <a:gd name="T44" fmla="*/ 0 w 186"/>
                  <a:gd name="T45"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6" h="305">
                    <a:moveTo>
                      <a:pt x="0" y="0"/>
                    </a:moveTo>
                    <a:lnTo>
                      <a:pt x="39" y="10"/>
                    </a:lnTo>
                    <a:lnTo>
                      <a:pt x="78" y="24"/>
                    </a:lnTo>
                    <a:lnTo>
                      <a:pt x="115" y="40"/>
                    </a:lnTo>
                    <a:lnTo>
                      <a:pt x="131" y="50"/>
                    </a:lnTo>
                    <a:lnTo>
                      <a:pt x="147" y="60"/>
                    </a:lnTo>
                    <a:lnTo>
                      <a:pt x="160" y="73"/>
                    </a:lnTo>
                    <a:lnTo>
                      <a:pt x="171" y="87"/>
                    </a:lnTo>
                    <a:lnTo>
                      <a:pt x="178" y="103"/>
                    </a:lnTo>
                    <a:lnTo>
                      <a:pt x="183" y="119"/>
                    </a:lnTo>
                    <a:lnTo>
                      <a:pt x="186" y="143"/>
                    </a:lnTo>
                    <a:lnTo>
                      <a:pt x="185" y="168"/>
                    </a:lnTo>
                    <a:lnTo>
                      <a:pt x="180" y="192"/>
                    </a:lnTo>
                    <a:lnTo>
                      <a:pt x="170" y="214"/>
                    </a:lnTo>
                    <a:lnTo>
                      <a:pt x="156" y="235"/>
                    </a:lnTo>
                    <a:lnTo>
                      <a:pt x="139" y="253"/>
                    </a:lnTo>
                    <a:lnTo>
                      <a:pt x="118" y="267"/>
                    </a:lnTo>
                    <a:lnTo>
                      <a:pt x="96" y="279"/>
                    </a:lnTo>
                    <a:lnTo>
                      <a:pt x="72" y="288"/>
                    </a:lnTo>
                    <a:lnTo>
                      <a:pt x="49" y="295"/>
                    </a:lnTo>
                    <a:lnTo>
                      <a:pt x="24" y="300"/>
                    </a:lnTo>
                    <a:lnTo>
                      <a:pt x="0" y="305"/>
                    </a:lnTo>
                    <a:lnTo>
                      <a:pt x="0"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6" name="Freeform 20">
                <a:extLst>
                  <a:ext uri="{FF2B5EF4-FFF2-40B4-BE49-F238E27FC236}">
                    <a16:creationId xmlns:a16="http://schemas.microsoft.com/office/drawing/2014/main" id="{C1FCB75E-5229-4BF5-81C1-341CBEC7A38C}"/>
                  </a:ext>
                </a:extLst>
              </p:cNvPr>
              <p:cNvSpPr>
                <a:spLocks/>
              </p:cNvSpPr>
              <p:nvPr/>
            </p:nvSpPr>
            <p:spPr bwMode="auto">
              <a:xfrm>
                <a:off x="4973" y="3723"/>
                <a:ext cx="17" cy="31"/>
              </a:xfrm>
              <a:custGeom>
                <a:avLst/>
                <a:gdLst>
                  <a:gd name="T0" fmla="*/ 152 w 152"/>
                  <a:gd name="T1" fmla="*/ 0 h 276"/>
                  <a:gd name="T2" fmla="*/ 152 w 152"/>
                  <a:gd name="T3" fmla="*/ 276 h 276"/>
                  <a:gd name="T4" fmla="*/ 124 w 152"/>
                  <a:gd name="T5" fmla="*/ 267 h 276"/>
                  <a:gd name="T6" fmla="*/ 98 w 152"/>
                  <a:gd name="T7" fmla="*/ 258 h 276"/>
                  <a:gd name="T8" fmla="*/ 70 w 152"/>
                  <a:gd name="T9" fmla="*/ 244 h 276"/>
                  <a:gd name="T10" fmla="*/ 43 w 152"/>
                  <a:gd name="T11" fmla="*/ 229 h 276"/>
                  <a:gd name="T12" fmla="*/ 29 w 152"/>
                  <a:gd name="T13" fmla="*/ 217 h 276"/>
                  <a:gd name="T14" fmla="*/ 17 w 152"/>
                  <a:gd name="T15" fmla="*/ 205 h 276"/>
                  <a:gd name="T16" fmla="*/ 7 w 152"/>
                  <a:gd name="T17" fmla="*/ 188 h 276"/>
                  <a:gd name="T18" fmla="*/ 2 w 152"/>
                  <a:gd name="T19" fmla="*/ 170 h 276"/>
                  <a:gd name="T20" fmla="*/ 0 w 152"/>
                  <a:gd name="T21" fmla="*/ 149 h 276"/>
                  <a:gd name="T22" fmla="*/ 0 w 152"/>
                  <a:gd name="T23" fmla="*/ 129 h 276"/>
                  <a:gd name="T24" fmla="*/ 4 w 152"/>
                  <a:gd name="T25" fmla="*/ 111 h 276"/>
                  <a:gd name="T26" fmla="*/ 10 w 152"/>
                  <a:gd name="T27" fmla="*/ 92 h 276"/>
                  <a:gd name="T28" fmla="*/ 21 w 152"/>
                  <a:gd name="T29" fmla="*/ 75 h 276"/>
                  <a:gd name="T30" fmla="*/ 36 w 152"/>
                  <a:gd name="T31" fmla="*/ 56 h 276"/>
                  <a:gd name="T32" fmla="*/ 57 w 152"/>
                  <a:gd name="T33" fmla="*/ 39 h 276"/>
                  <a:gd name="T34" fmla="*/ 79 w 152"/>
                  <a:gd name="T35" fmla="*/ 26 h 276"/>
                  <a:gd name="T36" fmla="*/ 102 w 152"/>
                  <a:gd name="T37" fmla="*/ 14 h 276"/>
                  <a:gd name="T38" fmla="*/ 127 w 152"/>
                  <a:gd name="T39" fmla="*/ 6 h 276"/>
                  <a:gd name="T40" fmla="*/ 152 w 152"/>
                  <a:gd name="T41"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2" h="276">
                    <a:moveTo>
                      <a:pt x="152" y="0"/>
                    </a:moveTo>
                    <a:lnTo>
                      <a:pt x="152" y="276"/>
                    </a:lnTo>
                    <a:lnTo>
                      <a:pt x="124" y="267"/>
                    </a:lnTo>
                    <a:lnTo>
                      <a:pt x="98" y="258"/>
                    </a:lnTo>
                    <a:lnTo>
                      <a:pt x="70" y="244"/>
                    </a:lnTo>
                    <a:lnTo>
                      <a:pt x="43" y="229"/>
                    </a:lnTo>
                    <a:lnTo>
                      <a:pt x="29" y="217"/>
                    </a:lnTo>
                    <a:lnTo>
                      <a:pt x="17" y="205"/>
                    </a:lnTo>
                    <a:lnTo>
                      <a:pt x="7" y="188"/>
                    </a:lnTo>
                    <a:lnTo>
                      <a:pt x="2" y="170"/>
                    </a:lnTo>
                    <a:lnTo>
                      <a:pt x="0" y="149"/>
                    </a:lnTo>
                    <a:lnTo>
                      <a:pt x="0" y="129"/>
                    </a:lnTo>
                    <a:lnTo>
                      <a:pt x="4" y="111"/>
                    </a:lnTo>
                    <a:lnTo>
                      <a:pt x="10" y="92"/>
                    </a:lnTo>
                    <a:lnTo>
                      <a:pt x="21" y="75"/>
                    </a:lnTo>
                    <a:lnTo>
                      <a:pt x="36" y="56"/>
                    </a:lnTo>
                    <a:lnTo>
                      <a:pt x="57" y="39"/>
                    </a:lnTo>
                    <a:lnTo>
                      <a:pt x="79" y="26"/>
                    </a:lnTo>
                    <a:lnTo>
                      <a:pt x="102" y="14"/>
                    </a:lnTo>
                    <a:lnTo>
                      <a:pt x="127" y="6"/>
                    </a:lnTo>
                    <a:lnTo>
                      <a:pt x="152"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7" name="Freeform 21">
                <a:extLst>
                  <a:ext uri="{FF2B5EF4-FFF2-40B4-BE49-F238E27FC236}">
                    <a16:creationId xmlns:a16="http://schemas.microsoft.com/office/drawing/2014/main" id="{939C2BB0-5778-4F42-A1D5-C4D63D7E0446}"/>
                  </a:ext>
                </a:extLst>
              </p:cNvPr>
              <p:cNvSpPr>
                <a:spLocks noEditPoints="1"/>
              </p:cNvSpPr>
              <p:nvPr/>
            </p:nvSpPr>
            <p:spPr bwMode="auto">
              <a:xfrm>
                <a:off x="4828" y="4057"/>
                <a:ext cx="265" cy="324"/>
              </a:xfrm>
              <a:custGeom>
                <a:avLst/>
                <a:gdLst>
                  <a:gd name="T0" fmla="*/ 1318 w 2825"/>
                  <a:gd name="T1" fmla="*/ 1421 h 3410"/>
                  <a:gd name="T2" fmla="*/ 1123 w 2825"/>
                  <a:gd name="T3" fmla="*/ 1605 h 3410"/>
                  <a:gd name="T4" fmla="*/ 997 w 2825"/>
                  <a:gd name="T5" fmla="*/ 1817 h 3410"/>
                  <a:gd name="T6" fmla="*/ 1054 w 2825"/>
                  <a:gd name="T7" fmla="*/ 2017 h 3410"/>
                  <a:gd name="T8" fmla="*/ 1278 w 2825"/>
                  <a:gd name="T9" fmla="*/ 2142 h 3410"/>
                  <a:gd name="T10" fmla="*/ 1189 w 2825"/>
                  <a:gd name="T11" fmla="*/ 2403 h 3410"/>
                  <a:gd name="T12" fmla="*/ 1115 w 2825"/>
                  <a:gd name="T13" fmla="*/ 2277 h 3410"/>
                  <a:gd name="T14" fmla="*/ 997 w 2825"/>
                  <a:gd name="T15" fmla="*/ 2310 h 3410"/>
                  <a:gd name="T16" fmla="*/ 1022 w 2825"/>
                  <a:gd name="T17" fmla="*/ 2453 h 3410"/>
                  <a:gd name="T18" fmla="*/ 1234 w 2825"/>
                  <a:gd name="T19" fmla="*/ 2634 h 3410"/>
                  <a:gd name="T20" fmla="*/ 1348 w 2825"/>
                  <a:gd name="T21" fmla="*/ 2820 h 3410"/>
                  <a:gd name="T22" fmla="*/ 1467 w 2825"/>
                  <a:gd name="T23" fmla="*/ 2803 h 3410"/>
                  <a:gd name="T24" fmla="*/ 1608 w 2825"/>
                  <a:gd name="T25" fmla="*/ 2640 h 3410"/>
                  <a:gd name="T26" fmla="*/ 1816 w 2825"/>
                  <a:gd name="T27" fmla="*/ 2455 h 3410"/>
                  <a:gd name="T28" fmla="*/ 1802 w 2825"/>
                  <a:gd name="T29" fmla="*/ 2199 h 3410"/>
                  <a:gd name="T30" fmla="*/ 1808 w 2825"/>
                  <a:gd name="T31" fmla="*/ 2211 h 3410"/>
                  <a:gd name="T32" fmla="*/ 1797 w 2825"/>
                  <a:gd name="T33" fmla="*/ 2190 h 3410"/>
                  <a:gd name="T34" fmla="*/ 1798 w 2825"/>
                  <a:gd name="T35" fmla="*/ 2191 h 3410"/>
                  <a:gd name="T36" fmla="*/ 1713 w 2825"/>
                  <a:gd name="T37" fmla="*/ 2106 h 3410"/>
                  <a:gd name="T38" fmla="*/ 1484 w 2825"/>
                  <a:gd name="T39" fmla="*/ 1701 h 3410"/>
                  <a:gd name="T40" fmla="*/ 1645 w 2825"/>
                  <a:gd name="T41" fmla="*/ 1800 h 3410"/>
                  <a:gd name="T42" fmla="*/ 1716 w 2825"/>
                  <a:gd name="T43" fmla="*/ 1892 h 3410"/>
                  <a:gd name="T44" fmla="*/ 1820 w 2825"/>
                  <a:gd name="T45" fmla="*/ 1832 h 3410"/>
                  <a:gd name="T46" fmla="*/ 1761 w 2825"/>
                  <a:gd name="T47" fmla="*/ 1672 h 3410"/>
                  <a:gd name="T48" fmla="*/ 1516 w 2825"/>
                  <a:gd name="T49" fmla="*/ 1536 h 3410"/>
                  <a:gd name="T50" fmla="*/ 1435 w 2825"/>
                  <a:gd name="T51" fmla="*/ 1363 h 3410"/>
                  <a:gd name="T52" fmla="*/ 957 w 2825"/>
                  <a:gd name="T53" fmla="*/ 25 h 3410"/>
                  <a:gd name="T54" fmla="*/ 1185 w 2825"/>
                  <a:gd name="T55" fmla="*/ 116 h 3410"/>
                  <a:gd name="T56" fmla="*/ 1418 w 2825"/>
                  <a:gd name="T57" fmla="*/ 109 h 3410"/>
                  <a:gd name="T58" fmla="*/ 1705 w 2825"/>
                  <a:gd name="T59" fmla="*/ 31 h 3410"/>
                  <a:gd name="T60" fmla="*/ 1928 w 2825"/>
                  <a:gd name="T61" fmla="*/ 17 h 3410"/>
                  <a:gd name="T62" fmla="*/ 1938 w 2825"/>
                  <a:gd name="T63" fmla="*/ 163 h 3410"/>
                  <a:gd name="T64" fmla="*/ 1836 w 2825"/>
                  <a:gd name="T65" fmla="*/ 421 h 3410"/>
                  <a:gd name="T66" fmla="*/ 1654 w 2825"/>
                  <a:gd name="T67" fmla="*/ 682 h 3410"/>
                  <a:gd name="T68" fmla="*/ 1803 w 2825"/>
                  <a:gd name="T69" fmla="*/ 856 h 3410"/>
                  <a:gd name="T70" fmla="*/ 2102 w 2825"/>
                  <a:gd name="T71" fmla="*/ 1100 h 3410"/>
                  <a:gd name="T72" fmla="*/ 2382 w 2825"/>
                  <a:gd name="T73" fmla="*/ 1417 h 3410"/>
                  <a:gd name="T74" fmla="*/ 2613 w 2825"/>
                  <a:gd name="T75" fmla="*/ 1780 h 3410"/>
                  <a:gd name="T76" fmla="*/ 2770 w 2825"/>
                  <a:gd name="T77" fmla="*/ 2163 h 3410"/>
                  <a:gd name="T78" fmla="*/ 2825 w 2825"/>
                  <a:gd name="T79" fmla="*/ 2537 h 3410"/>
                  <a:gd name="T80" fmla="*/ 2751 w 2825"/>
                  <a:gd name="T81" fmla="*/ 2876 h 3410"/>
                  <a:gd name="T82" fmla="*/ 2522 w 2825"/>
                  <a:gd name="T83" fmla="*/ 3153 h 3410"/>
                  <a:gd name="T84" fmla="*/ 2108 w 2825"/>
                  <a:gd name="T85" fmla="*/ 3340 h 3410"/>
                  <a:gd name="T86" fmla="*/ 1484 w 2825"/>
                  <a:gd name="T87" fmla="*/ 3410 h 3410"/>
                  <a:gd name="T88" fmla="*/ 786 w 2825"/>
                  <a:gd name="T89" fmla="*/ 3345 h 3410"/>
                  <a:gd name="T90" fmla="*/ 336 w 2825"/>
                  <a:gd name="T91" fmla="*/ 3156 h 3410"/>
                  <a:gd name="T92" fmla="*/ 84 w 2825"/>
                  <a:gd name="T93" fmla="*/ 2868 h 3410"/>
                  <a:gd name="T94" fmla="*/ 0 w 2825"/>
                  <a:gd name="T95" fmla="*/ 2512 h 3410"/>
                  <a:gd name="T96" fmla="*/ 54 w 2825"/>
                  <a:gd name="T97" fmla="*/ 2120 h 3410"/>
                  <a:gd name="T98" fmla="*/ 213 w 2825"/>
                  <a:gd name="T99" fmla="*/ 1722 h 3410"/>
                  <a:gd name="T100" fmla="*/ 449 w 2825"/>
                  <a:gd name="T101" fmla="*/ 1350 h 3410"/>
                  <a:gd name="T102" fmla="*/ 730 w 2825"/>
                  <a:gd name="T103" fmla="*/ 1034 h 3410"/>
                  <a:gd name="T104" fmla="*/ 1024 w 2825"/>
                  <a:gd name="T105" fmla="*/ 805 h 3410"/>
                  <a:gd name="T106" fmla="*/ 925 w 2825"/>
                  <a:gd name="T107" fmla="*/ 597 h 3410"/>
                  <a:gd name="T108" fmla="*/ 757 w 2825"/>
                  <a:gd name="T109" fmla="*/ 316 h 3410"/>
                  <a:gd name="T110" fmla="*/ 727 w 2825"/>
                  <a:gd name="T111" fmla="*/ 84 h 3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25" h="3410">
                    <a:moveTo>
                      <a:pt x="1397" y="1356"/>
                    </a:moveTo>
                    <a:lnTo>
                      <a:pt x="1378" y="1358"/>
                    </a:lnTo>
                    <a:lnTo>
                      <a:pt x="1361" y="1365"/>
                    </a:lnTo>
                    <a:lnTo>
                      <a:pt x="1344" y="1376"/>
                    </a:lnTo>
                    <a:lnTo>
                      <a:pt x="1333" y="1390"/>
                    </a:lnTo>
                    <a:lnTo>
                      <a:pt x="1323" y="1404"/>
                    </a:lnTo>
                    <a:lnTo>
                      <a:pt x="1318" y="1421"/>
                    </a:lnTo>
                    <a:lnTo>
                      <a:pt x="1316" y="1438"/>
                    </a:lnTo>
                    <a:lnTo>
                      <a:pt x="1316" y="1532"/>
                    </a:lnTo>
                    <a:lnTo>
                      <a:pt x="1275" y="1539"/>
                    </a:lnTo>
                    <a:lnTo>
                      <a:pt x="1234" y="1550"/>
                    </a:lnTo>
                    <a:lnTo>
                      <a:pt x="1195" y="1565"/>
                    </a:lnTo>
                    <a:lnTo>
                      <a:pt x="1158" y="1584"/>
                    </a:lnTo>
                    <a:lnTo>
                      <a:pt x="1123" y="1605"/>
                    </a:lnTo>
                    <a:lnTo>
                      <a:pt x="1090" y="1632"/>
                    </a:lnTo>
                    <a:lnTo>
                      <a:pt x="1064" y="1660"/>
                    </a:lnTo>
                    <a:lnTo>
                      <a:pt x="1040" y="1692"/>
                    </a:lnTo>
                    <a:lnTo>
                      <a:pt x="1021" y="1727"/>
                    </a:lnTo>
                    <a:lnTo>
                      <a:pt x="1010" y="1756"/>
                    </a:lnTo>
                    <a:lnTo>
                      <a:pt x="1002" y="1786"/>
                    </a:lnTo>
                    <a:lnTo>
                      <a:pt x="997" y="1817"/>
                    </a:lnTo>
                    <a:lnTo>
                      <a:pt x="996" y="1848"/>
                    </a:lnTo>
                    <a:lnTo>
                      <a:pt x="998" y="1879"/>
                    </a:lnTo>
                    <a:lnTo>
                      <a:pt x="1002" y="1909"/>
                    </a:lnTo>
                    <a:lnTo>
                      <a:pt x="1011" y="1939"/>
                    </a:lnTo>
                    <a:lnTo>
                      <a:pt x="1022" y="1968"/>
                    </a:lnTo>
                    <a:lnTo>
                      <a:pt x="1037" y="1994"/>
                    </a:lnTo>
                    <a:lnTo>
                      <a:pt x="1054" y="2017"/>
                    </a:lnTo>
                    <a:lnTo>
                      <a:pt x="1074" y="2039"/>
                    </a:lnTo>
                    <a:lnTo>
                      <a:pt x="1097" y="2057"/>
                    </a:lnTo>
                    <a:lnTo>
                      <a:pt x="1129" y="2080"/>
                    </a:lnTo>
                    <a:lnTo>
                      <a:pt x="1164" y="2100"/>
                    </a:lnTo>
                    <a:lnTo>
                      <a:pt x="1201" y="2116"/>
                    </a:lnTo>
                    <a:lnTo>
                      <a:pt x="1239" y="2130"/>
                    </a:lnTo>
                    <a:lnTo>
                      <a:pt x="1278" y="2142"/>
                    </a:lnTo>
                    <a:lnTo>
                      <a:pt x="1316" y="2153"/>
                    </a:lnTo>
                    <a:lnTo>
                      <a:pt x="1316" y="2484"/>
                    </a:lnTo>
                    <a:lnTo>
                      <a:pt x="1287" y="2475"/>
                    </a:lnTo>
                    <a:lnTo>
                      <a:pt x="1259" y="2461"/>
                    </a:lnTo>
                    <a:lnTo>
                      <a:pt x="1233" y="2446"/>
                    </a:lnTo>
                    <a:lnTo>
                      <a:pt x="1210" y="2426"/>
                    </a:lnTo>
                    <a:lnTo>
                      <a:pt x="1189" y="2403"/>
                    </a:lnTo>
                    <a:lnTo>
                      <a:pt x="1172" y="2378"/>
                    </a:lnTo>
                    <a:lnTo>
                      <a:pt x="1160" y="2352"/>
                    </a:lnTo>
                    <a:lnTo>
                      <a:pt x="1155" y="2337"/>
                    </a:lnTo>
                    <a:lnTo>
                      <a:pt x="1150" y="2322"/>
                    </a:lnTo>
                    <a:lnTo>
                      <a:pt x="1142" y="2305"/>
                    </a:lnTo>
                    <a:lnTo>
                      <a:pt x="1131" y="2289"/>
                    </a:lnTo>
                    <a:lnTo>
                      <a:pt x="1115" y="2277"/>
                    </a:lnTo>
                    <a:lnTo>
                      <a:pt x="1098" y="2269"/>
                    </a:lnTo>
                    <a:lnTo>
                      <a:pt x="1079" y="2265"/>
                    </a:lnTo>
                    <a:lnTo>
                      <a:pt x="1058" y="2265"/>
                    </a:lnTo>
                    <a:lnTo>
                      <a:pt x="1040" y="2271"/>
                    </a:lnTo>
                    <a:lnTo>
                      <a:pt x="1023" y="2280"/>
                    </a:lnTo>
                    <a:lnTo>
                      <a:pt x="1009" y="2293"/>
                    </a:lnTo>
                    <a:lnTo>
                      <a:pt x="997" y="2310"/>
                    </a:lnTo>
                    <a:lnTo>
                      <a:pt x="991" y="2325"/>
                    </a:lnTo>
                    <a:lnTo>
                      <a:pt x="988" y="2341"/>
                    </a:lnTo>
                    <a:lnTo>
                      <a:pt x="988" y="2357"/>
                    </a:lnTo>
                    <a:lnTo>
                      <a:pt x="990" y="2371"/>
                    </a:lnTo>
                    <a:lnTo>
                      <a:pt x="994" y="2386"/>
                    </a:lnTo>
                    <a:lnTo>
                      <a:pt x="1004" y="2416"/>
                    </a:lnTo>
                    <a:lnTo>
                      <a:pt x="1022" y="2453"/>
                    </a:lnTo>
                    <a:lnTo>
                      <a:pt x="1043" y="2488"/>
                    </a:lnTo>
                    <a:lnTo>
                      <a:pt x="1068" y="2520"/>
                    </a:lnTo>
                    <a:lnTo>
                      <a:pt x="1097" y="2549"/>
                    </a:lnTo>
                    <a:lnTo>
                      <a:pt x="1128" y="2576"/>
                    </a:lnTo>
                    <a:lnTo>
                      <a:pt x="1161" y="2598"/>
                    </a:lnTo>
                    <a:lnTo>
                      <a:pt x="1197" y="2618"/>
                    </a:lnTo>
                    <a:lnTo>
                      <a:pt x="1234" y="2634"/>
                    </a:lnTo>
                    <a:lnTo>
                      <a:pt x="1273" y="2647"/>
                    </a:lnTo>
                    <a:lnTo>
                      <a:pt x="1316" y="2656"/>
                    </a:lnTo>
                    <a:lnTo>
                      <a:pt x="1316" y="2754"/>
                    </a:lnTo>
                    <a:lnTo>
                      <a:pt x="1318" y="2773"/>
                    </a:lnTo>
                    <a:lnTo>
                      <a:pt x="1324" y="2791"/>
                    </a:lnTo>
                    <a:lnTo>
                      <a:pt x="1335" y="2806"/>
                    </a:lnTo>
                    <a:lnTo>
                      <a:pt x="1348" y="2820"/>
                    </a:lnTo>
                    <a:lnTo>
                      <a:pt x="1365" y="2830"/>
                    </a:lnTo>
                    <a:lnTo>
                      <a:pt x="1383" y="2837"/>
                    </a:lnTo>
                    <a:lnTo>
                      <a:pt x="1402" y="2838"/>
                    </a:lnTo>
                    <a:lnTo>
                      <a:pt x="1422" y="2834"/>
                    </a:lnTo>
                    <a:lnTo>
                      <a:pt x="1439" y="2828"/>
                    </a:lnTo>
                    <a:lnTo>
                      <a:pt x="1455" y="2817"/>
                    </a:lnTo>
                    <a:lnTo>
                      <a:pt x="1467" y="2803"/>
                    </a:lnTo>
                    <a:lnTo>
                      <a:pt x="1476" y="2789"/>
                    </a:lnTo>
                    <a:lnTo>
                      <a:pt x="1482" y="2771"/>
                    </a:lnTo>
                    <a:lnTo>
                      <a:pt x="1484" y="2754"/>
                    </a:lnTo>
                    <a:lnTo>
                      <a:pt x="1484" y="2664"/>
                    </a:lnTo>
                    <a:lnTo>
                      <a:pt x="1525" y="2659"/>
                    </a:lnTo>
                    <a:lnTo>
                      <a:pt x="1568" y="2652"/>
                    </a:lnTo>
                    <a:lnTo>
                      <a:pt x="1608" y="2640"/>
                    </a:lnTo>
                    <a:lnTo>
                      <a:pt x="1648" y="2624"/>
                    </a:lnTo>
                    <a:lnTo>
                      <a:pt x="1685" y="2605"/>
                    </a:lnTo>
                    <a:lnTo>
                      <a:pt x="1720" y="2581"/>
                    </a:lnTo>
                    <a:lnTo>
                      <a:pt x="1750" y="2555"/>
                    </a:lnTo>
                    <a:lnTo>
                      <a:pt x="1777" y="2525"/>
                    </a:lnTo>
                    <a:lnTo>
                      <a:pt x="1799" y="2491"/>
                    </a:lnTo>
                    <a:lnTo>
                      <a:pt x="1816" y="2455"/>
                    </a:lnTo>
                    <a:lnTo>
                      <a:pt x="1829" y="2417"/>
                    </a:lnTo>
                    <a:lnTo>
                      <a:pt x="1836" y="2377"/>
                    </a:lnTo>
                    <a:lnTo>
                      <a:pt x="1838" y="2341"/>
                    </a:lnTo>
                    <a:lnTo>
                      <a:pt x="1835" y="2304"/>
                    </a:lnTo>
                    <a:lnTo>
                      <a:pt x="1829" y="2268"/>
                    </a:lnTo>
                    <a:lnTo>
                      <a:pt x="1817" y="2232"/>
                    </a:lnTo>
                    <a:lnTo>
                      <a:pt x="1802" y="2199"/>
                    </a:lnTo>
                    <a:lnTo>
                      <a:pt x="1803" y="2201"/>
                    </a:lnTo>
                    <a:lnTo>
                      <a:pt x="1805" y="2203"/>
                    </a:lnTo>
                    <a:lnTo>
                      <a:pt x="1806" y="2205"/>
                    </a:lnTo>
                    <a:lnTo>
                      <a:pt x="1807" y="2207"/>
                    </a:lnTo>
                    <a:lnTo>
                      <a:pt x="1808" y="2210"/>
                    </a:lnTo>
                    <a:lnTo>
                      <a:pt x="1808" y="2210"/>
                    </a:lnTo>
                    <a:lnTo>
                      <a:pt x="1808" y="2211"/>
                    </a:lnTo>
                    <a:lnTo>
                      <a:pt x="1808" y="2210"/>
                    </a:lnTo>
                    <a:lnTo>
                      <a:pt x="1807" y="2208"/>
                    </a:lnTo>
                    <a:lnTo>
                      <a:pt x="1806" y="2206"/>
                    </a:lnTo>
                    <a:lnTo>
                      <a:pt x="1804" y="2202"/>
                    </a:lnTo>
                    <a:lnTo>
                      <a:pt x="1802" y="2198"/>
                    </a:lnTo>
                    <a:lnTo>
                      <a:pt x="1799" y="2194"/>
                    </a:lnTo>
                    <a:lnTo>
                      <a:pt x="1797" y="2190"/>
                    </a:lnTo>
                    <a:lnTo>
                      <a:pt x="1796" y="2188"/>
                    </a:lnTo>
                    <a:lnTo>
                      <a:pt x="1795" y="2187"/>
                    </a:lnTo>
                    <a:lnTo>
                      <a:pt x="1795" y="2186"/>
                    </a:lnTo>
                    <a:lnTo>
                      <a:pt x="1795" y="2187"/>
                    </a:lnTo>
                    <a:lnTo>
                      <a:pt x="1796" y="2187"/>
                    </a:lnTo>
                    <a:lnTo>
                      <a:pt x="1797" y="2189"/>
                    </a:lnTo>
                    <a:lnTo>
                      <a:pt x="1798" y="2191"/>
                    </a:lnTo>
                    <a:lnTo>
                      <a:pt x="1799" y="2193"/>
                    </a:lnTo>
                    <a:lnTo>
                      <a:pt x="1800" y="2195"/>
                    </a:lnTo>
                    <a:lnTo>
                      <a:pt x="1802" y="2198"/>
                    </a:lnTo>
                    <a:lnTo>
                      <a:pt x="1783" y="2171"/>
                    </a:lnTo>
                    <a:lnTo>
                      <a:pt x="1762" y="2146"/>
                    </a:lnTo>
                    <a:lnTo>
                      <a:pt x="1739" y="2125"/>
                    </a:lnTo>
                    <a:lnTo>
                      <a:pt x="1713" y="2106"/>
                    </a:lnTo>
                    <a:lnTo>
                      <a:pt x="1686" y="2088"/>
                    </a:lnTo>
                    <a:lnTo>
                      <a:pt x="1657" y="2074"/>
                    </a:lnTo>
                    <a:lnTo>
                      <a:pt x="1627" y="2061"/>
                    </a:lnTo>
                    <a:lnTo>
                      <a:pt x="1580" y="2045"/>
                    </a:lnTo>
                    <a:lnTo>
                      <a:pt x="1532" y="2030"/>
                    </a:lnTo>
                    <a:lnTo>
                      <a:pt x="1484" y="2019"/>
                    </a:lnTo>
                    <a:lnTo>
                      <a:pt x="1484" y="1701"/>
                    </a:lnTo>
                    <a:lnTo>
                      <a:pt x="1514" y="1708"/>
                    </a:lnTo>
                    <a:lnTo>
                      <a:pt x="1544" y="1717"/>
                    </a:lnTo>
                    <a:lnTo>
                      <a:pt x="1572" y="1730"/>
                    </a:lnTo>
                    <a:lnTo>
                      <a:pt x="1599" y="1746"/>
                    </a:lnTo>
                    <a:lnTo>
                      <a:pt x="1621" y="1765"/>
                    </a:lnTo>
                    <a:lnTo>
                      <a:pt x="1638" y="1788"/>
                    </a:lnTo>
                    <a:lnTo>
                      <a:pt x="1645" y="1800"/>
                    </a:lnTo>
                    <a:lnTo>
                      <a:pt x="1652" y="1814"/>
                    </a:lnTo>
                    <a:lnTo>
                      <a:pt x="1657" y="1828"/>
                    </a:lnTo>
                    <a:lnTo>
                      <a:pt x="1661" y="1842"/>
                    </a:lnTo>
                    <a:lnTo>
                      <a:pt x="1670" y="1859"/>
                    </a:lnTo>
                    <a:lnTo>
                      <a:pt x="1683" y="1874"/>
                    </a:lnTo>
                    <a:lnTo>
                      <a:pt x="1698" y="1885"/>
                    </a:lnTo>
                    <a:lnTo>
                      <a:pt x="1716" y="1892"/>
                    </a:lnTo>
                    <a:lnTo>
                      <a:pt x="1736" y="1896"/>
                    </a:lnTo>
                    <a:lnTo>
                      <a:pt x="1755" y="1894"/>
                    </a:lnTo>
                    <a:lnTo>
                      <a:pt x="1774" y="1888"/>
                    </a:lnTo>
                    <a:lnTo>
                      <a:pt x="1790" y="1878"/>
                    </a:lnTo>
                    <a:lnTo>
                      <a:pt x="1804" y="1864"/>
                    </a:lnTo>
                    <a:lnTo>
                      <a:pt x="1815" y="1847"/>
                    </a:lnTo>
                    <a:lnTo>
                      <a:pt x="1820" y="1832"/>
                    </a:lnTo>
                    <a:lnTo>
                      <a:pt x="1823" y="1816"/>
                    </a:lnTo>
                    <a:lnTo>
                      <a:pt x="1822" y="1799"/>
                    </a:lnTo>
                    <a:lnTo>
                      <a:pt x="1818" y="1785"/>
                    </a:lnTo>
                    <a:lnTo>
                      <a:pt x="1814" y="1769"/>
                    </a:lnTo>
                    <a:lnTo>
                      <a:pt x="1802" y="1739"/>
                    </a:lnTo>
                    <a:lnTo>
                      <a:pt x="1784" y="1704"/>
                    </a:lnTo>
                    <a:lnTo>
                      <a:pt x="1761" y="1672"/>
                    </a:lnTo>
                    <a:lnTo>
                      <a:pt x="1736" y="1643"/>
                    </a:lnTo>
                    <a:lnTo>
                      <a:pt x="1705" y="1616"/>
                    </a:lnTo>
                    <a:lnTo>
                      <a:pt x="1670" y="1592"/>
                    </a:lnTo>
                    <a:lnTo>
                      <a:pt x="1634" y="1573"/>
                    </a:lnTo>
                    <a:lnTo>
                      <a:pt x="1596" y="1558"/>
                    </a:lnTo>
                    <a:lnTo>
                      <a:pt x="1556" y="1545"/>
                    </a:lnTo>
                    <a:lnTo>
                      <a:pt x="1516" y="1536"/>
                    </a:lnTo>
                    <a:lnTo>
                      <a:pt x="1484" y="1531"/>
                    </a:lnTo>
                    <a:lnTo>
                      <a:pt x="1484" y="1438"/>
                    </a:lnTo>
                    <a:lnTo>
                      <a:pt x="1482" y="1420"/>
                    </a:lnTo>
                    <a:lnTo>
                      <a:pt x="1475" y="1402"/>
                    </a:lnTo>
                    <a:lnTo>
                      <a:pt x="1464" y="1386"/>
                    </a:lnTo>
                    <a:lnTo>
                      <a:pt x="1451" y="1373"/>
                    </a:lnTo>
                    <a:lnTo>
                      <a:pt x="1435" y="1363"/>
                    </a:lnTo>
                    <a:lnTo>
                      <a:pt x="1417" y="1357"/>
                    </a:lnTo>
                    <a:lnTo>
                      <a:pt x="1397" y="1356"/>
                    </a:lnTo>
                    <a:close/>
                    <a:moveTo>
                      <a:pt x="843" y="0"/>
                    </a:moveTo>
                    <a:lnTo>
                      <a:pt x="870" y="1"/>
                    </a:lnTo>
                    <a:lnTo>
                      <a:pt x="898" y="6"/>
                    </a:lnTo>
                    <a:lnTo>
                      <a:pt x="927" y="15"/>
                    </a:lnTo>
                    <a:lnTo>
                      <a:pt x="957" y="25"/>
                    </a:lnTo>
                    <a:lnTo>
                      <a:pt x="988" y="36"/>
                    </a:lnTo>
                    <a:lnTo>
                      <a:pt x="1019" y="50"/>
                    </a:lnTo>
                    <a:lnTo>
                      <a:pt x="1052" y="64"/>
                    </a:lnTo>
                    <a:lnTo>
                      <a:pt x="1084" y="79"/>
                    </a:lnTo>
                    <a:lnTo>
                      <a:pt x="1117" y="92"/>
                    </a:lnTo>
                    <a:lnTo>
                      <a:pt x="1150" y="105"/>
                    </a:lnTo>
                    <a:lnTo>
                      <a:pt x="1185" y="116"/>
                    </a:lnTo>
                    <a:lnTo>
                      <a:pt x="1218" y="124"/>
                    </a:lnTo>
                    <a:lnTo>
                      <a:pt x="1252" y="130"/>
                    </a:lnTo>
                    <a:lnTo>
                      <a:pt x="1285" y="133"/>
                    </a:lnTo>
                    <a:lnTo>
                      <a:pt x="1319" y="131"/>
                    </a:lnTo>
                    <a:lnTo>
                      <a:pt x="1348" y="125"/>
                    </a:lnTo>
                    <a:lnTo>
                      <a:pt x="1381" y="118"/>
                    </a:lnTo>
                    <a:lnTo>
                      <a:pt x="1418" y="109"/>
                    </a:lnTo>
                    <a:lnTo>
                      <a:pt x="1455" y="98"/>
                    </a:lnTo>
                    <a:lnTo>
                      <a:pt x="1495" y="87"/>
                    </a:lnTo>
                    <a:lnTo>
                      <a:pt x="1536" y="76"/>
                    </a:lnTo>
                    <a:lnTo>
                      <a:pt x="1578" y="64"/>
                    </a:lnTo>
                    <a:lnTo>
                      <a:pt x="1621" y="52"/>
                    </a:lnTo>
                    <a:lnTo>
                      <a:pt x="1663" y="41"/>
                    </a:lnTo>
                    <a:lnTo>
                      <a:pt x="1705" y="31"/>
                    </a:lnTo>
                    <a:lnTo>
                      <a:pt x="1745" y="22"/>
                    </a:lnTo>
                    <a:lnTo>
                      <a:pt x="1784" y="16"/>
                    </a:lnTo>
                    <a:lnTo>
                      <a:pt x="1822" y="10"/>
                    </a:lnTo>
                    <a:lnTo>
                      <a:pt x="1857" y="8"/>
                    </a:lnTo>
                    <a:lnTo>
                      <a:pt x="1889" y="8"/>
                    </a:lnTo>
                    <a:lnTo>
                      <a:pt x="1917" y="11"/>
                    </a:lnTo>
                    <a:lnTo>
                      <a:pt x="1928" y="17"/>
                    </a:lnTo>
                    <a:lnTo>
                      <a:pt x="1938" y="27"/>
                    </a:lnTo>
                    <a:lnTo>
                      <a:pt x="1944" y="40"/>
                    </a:lnTo>
                    <a:lnTo>
                      <a:pt x="1948" y="58"/>
                    </a:lnTo>
                    <a:lnTo>
                      <a:pt x="1949" y="80"/>
                    </a:lnTo>
                    <a:lnTo>
                      <a:pt x="1947" y="105"/>
                    </a:lnTo>
                    <a:lnTo>
                      <a:pt x="1944" y="132"/>
                    </a:lnTo>
                    <a:lnTo>
                      <a:pt x="1938" y="163"/>
                    </a:lnTo>
                    <a:lnTo>
                      <a:pt x="1929" y="195"/>
                    </a:lnTo>
                    <a:lnTo>
                      <a:pt x="1918" y="229"/>
                    </a:lnTo>
                    <a:lnTo>
                      <a:pt x="1905" y="265"/>
                    </a:lnTo>
                    <a:lnTo>
                      <a:pt x="1891" y="304"/>
                    </a:lnTo>
                    <a:lnTo>
                      <a:pt x="1874" y="342"/>
                    </a:lnTo>
                    <a:lnTo>
                      <a:pt x="1856" y="381"/>
                    </a:lnTo>
                    <a:lnTo>
                      <a:pt x="1836" y="421"/>
                    </a:lnTo>
                    <a:lnTo>
                      <a:pt x="1814" y="461"/>
                    </a:lnTo>
                    <a:lnTo>
                      <a:pt x="1791" y="501"/>
                    </a:lnTo>
                    <a:lnTo>
                      <a:pt x="1767" y="539"/>
                    </a:lnTo>
                    <a:lnTo>
                      <a:pt x="1740" y="577"/>
                    </a:lnTo>
                    <a:lnTo>
                      <a:pt x="1713" y="614"/>
                    </a:lnTo>
                    <a:lnTo>
                      <a:pt x="1684" y="649"/>
                    </a:lnTo>
                    <a:lnTo>
                      <a:pt x="1654" y="682"/>
                    </a:lnTo>
                    <a:lnTo>
                      <a:pt x="1623" y="713"/>
                    </a:lnTo>
                    <a:lnTo>
                      <a:pt x="1591" y="742"/>
                    </a:lnTo>
                    <a:lnTo>
                      <a:pt x="1632" y="761"/>
                    </a:lnTo>
                    <a:lnTo>
                      <a:pt x="1674" y="780"/>
                    </a:lnTo>
                    <a:lnTo>
                      <a:pt x="1717" y="804"/>
                    </a:lnTo>
                    <a:lnTo>
                      <a:pt x="1759" y="829"/>
                    </a:lnTo>
                    <a:lnTo>
                      <a:pt x="1803" y="856"/>
                    </a:lnTo>
                    <a:lnTo>
                      <a:pt x="1845" y="885"/>
                    </a:lnTo>
                    <a:lnTo>
                      <a:pt x="1889" y="916"/>
                    </a:lnTo>
                    <a:lnTo>
                      <a:pt x="1931" y="949"/>
                    </a:lnTo>
                    <a:lnTo>
                      <a:pt x="1975" y="985"/>
                    </a:lnTo>
                    <a:lnTo>
                      <a:pt x="2017" y="1022"/>
                    </a:lnTo>
                    <a:lnTo>
                      <a:pt x="2060" y="1060"/>
                    </a:lnTo>
                    <a:lnTo>
                      <a:pt x="2102" y="1100"/>
                    </a:lnTo>
                    <a:lnTo>
                      <a:pt x="2144" y="1141"/>
                    </a:lnTo>
                    <a:lnTo>
                      <a:pt x="2185" y="1185"/>
                    </a:lnTo>
                    <a:lnTo>
                      <a:pt x="2225" y="1228"/>
                    </a:lnTo>
                    <a:lnTo>
                      <a:pt x="2266" y="1274"/>
                    </a:lnTo>
                    <a:lnTo>
                      <a:pt x="2305" y="1320"/>
                    </a:lnTo>
                    <a:lnTo>
                      <a:pt x="2343" y="1368"/>
                    </a:lnTo>
                    <a:lnTo>
                      <a:pt x="2382" y="1417"/>
                    </a:lnTo>
                    <a:lnTo>
                      <a:pt x="2418" y="1466"/>
                    </a:lnTo>
                    <a:lnTo>
                      <a:pt x="2453" y="1517"/>
                    </a:lnTo>
                    <a:lnTo>
                      <a:pt x="2488" y="1569"/>
                    </a:lnTo>
                    <a:lnTo>
                      <a:pt x="2522" y="1621"/>
                    </a:lnTo>
                    <a:lnTo>
                      <a:pt x="2554" y="1674"/>
                    </a:lnTo>
                    <a:lnTo>
                      <a:pt x="2584" y="1727"/>
                    </a:lnTo>
                    <a:lnTo>
                      <a:pt x="2613" y="1780"/>
                    </a:lnTo>
                    <a:lnTo>
                      <a:pt x="2641" y="1834"/>
                    </a:lnTo>
                    <a:lnTo>
                      <a:pt x="2667" y="1889"/>
                    </a:lnTo>
                    <a:lnTo>
                      <a:pt x="2691" y="1943"/>
                    </a:lnTo>
                    <a:lnTo>
                      <a:pt x="2714" y="1998"/>
                    </a:lnTo>
                    <a:lnTo>
                      <a:pt x="2735" y="2053"/>
                    </a:lnTo>
                    <a:lnTo>
                      <a:pt x="2754" y="2108"/>
                    </a:lnTo>
                    <a:lnTo>
                      <a:pt x="2770" y="2163"/>
                    </a:lnTo>
                    <a:lnTo>
                      <a:pt x="2785" y="2218"/>
                    </a:lnTo>
                    <a:lnTo>
                      <a:pt x="2798" y="2272"/>
                    </a:lnTo>
                    <a:lnTo>
                      <a:pt x="2808" y="2326"/>
                    </a:lnTo>
                    <a:lnTo>
                      <a:pt x="2816" y="2379"/>
                    </a:lnTo>
                    <a:lnTo>
                      <a:pt x="2822" y="2432"/>
                    </a:lnTo>
                    <a:lnTo>
                      <a:pt x="2825" y="2485"/>
                    </a:lnTo>
                    <a:lnTo>
                      <a:pt x="2825" y="2537"/>
                    </a:lnTo>
                    <a:lnTo>
                      <a:pt x="2824" y="2589"/>
                    </a:lnTo>
                    <a:lnTo>
                      <a:pt x="2819" y="2639"/>
                    </a:lnTo>
                    <a:lnTo>
                      <a:pt x="2812" y="2688"/>
                    </a:lnTo>
                    <a:lnTo>
                      <a:pt x="2801" y="2737"/>
                    </a:lnTo>
                    <a:lnTo>
                      <a:pt x="2788" y="2785"/>
                    </a:lnTo>
                    <a:lnTo>
                      <a:pt x="2771" y="2831"/>
                    </a:lnTo>
                    <a:lnTo>
                      <a:pt x="2751" y="2876"/>
                    </a:lnTo>
                    <a:lnTo>
                      <a:pt x="2729" y="2920"/>
                    </a:lnTo>
                    <a:lnTo>
                      <a:pt x="2703" y="2963"/>
                    </a:lnTo>
                    <a:lnTo>
                      <a:pt x="2674" y="3004"/>
                    </a:lnTo>
                    <a:lnTo>
                      <a:pt x="2641" y="3044"/>
                    </a:lnTo>
                    <a:lnTo>
                      <a:pt x="2604" y="3082"/>
                    </a:lnTo>
                    <a:lnTo>
                      <a:pt x="2565" y="3118"/>
                    </a:lnTo>
                    <a:lnTo>
                      <a:pt x="2522" y="3153"/>
                    </a:lnTo>
                    <a:lnTo>
                      <a:pt x="2474" y="3186"/>
                    </a:lnTo>
                    <a:lnTo>
                      <a:pt x="2423" y="3217"/>
                    </a:lnTo>
                    <a:lnTo>
                      <a:pt x="2368" y="3246"/>
                    </a:lnTo>
                    <a:lnTo>
                      <a:pt x="2309" y="3273"/>
                    </a:lnTo>
                    <a:lnTo>
                      <a:pt x="2246" y="3297"/>
                    </a:lnTo>
                    <a:lnTo>
                      <a:pt x="2180" y="3319"/>
                    </a:lnTo>
                    <a:lnTo>
                      <a:pt x="2108" y="3340"/>
                    </a:lnTo>
                    <a:lnTo>
                      <a:pt x="2033" y="3358"/>
                    </a:lnTo>
                    <a:lnTo>
                      <a:pt x="1952" y="3373"/>
                    </a:lnTo>
                    <a:lnTo>
                      <a:pt x="1868" y="3386"/>
                    </a:lnTo>
                    <a:lnTo>
                      <a:pt x="1779" y="3396"/>
                    </a:lnTo>
                    <a:lnTo>
                      <a:pt x="1686" y="3403"/>
                    </a:lnTo>
                    <a:lnTo>
                      <a:pt x="1587" y="3409"/>
                    </a:lnTo>
                    <a:lnTo>
                      <a:pt x="1484" y="3410"/>
                    </a:lnTo>
                    <a:lnTo>
                      <a:pt x="1376" y="3409"/>
                    </a:lnTo>
                    <a:lnTo>
                      <a:pt x="1263" y="3404"/>
                    </a:lnTo>
                    <a:lnTo>
                      <a:pt x="1145" y="3397"/>
                    </a:lnTo>
                    <a:lnTo>
                      <a:pt x="1048" y="3389"/>
                    </a:lnTo>
                    <a:lnTo>
                      <a:pt x="956" y="3378"/>
                    </a:lnTo>
                    <a:lnTo>
                      <a:pt x="869" y="3363"/>
                    </a:lnTo>
                    <a:lnTo>
                      <a:pt x="786" y="3345"/>
                    </a:lnTo>
                    <a:lnTo>
                      <a:pt x="708" y="3326"/>
                    </a:lnTo>
                    <a:lnTo>
                      <a:pt x="636" y="3303"/>
                    </a:lnTo>
                    <a:lnTo>
                      <a:pt x="566" y="3278"/>
                    </a:lnTo>
                    <a:lnTo>
                      <a:pt x="502" y="3251"/>
                    </a:lnTo>
                    <a:lnTo>
                      <a:pt x="442" y="3221"/>
                    </a:lnTo>
                    <a:lnTo>
                      <a:pt x="387" y="3190"/>
                    </a:lnTo>
                    <a:lnTo>
                      <a:pt x="336" y="3156"/>
                    </a:lnTo>
                    <a:lnTo>
                      <a:pt x="288" y="3120"/>
                    </a:lnTo>
                    <a:lnTo>
                      <a:pt x="244" y="3082"/>
                    </a:lnTo>
                    <a:lnTo>
                      <a:pt x="205" y="3043"/>
                    </a:lnTo>
                    <a:lnTo>
                      <a:pt x="169" y="3001"/>
                    </a:lnTo>
                    <a:lnTo>
                      <a:pt x="137" y="2959"/>
                    </a:lnTo>
                    <a:lnTo>
                      <a:pt x="109" y="2914"/>
                    </a:lnTo>
                    <a:lnTo>
                      <a:pt x="84" y="2868"/>
                    </a:lnTo>
                    <a:lnTo>
                      <a:pt x="62" y="2821"/>
                    </a:lnTo>
                    <a:lnTo>
                      <a:pt x="43" y="2772"/>
                    </a:lnTo>
                    <a:lnTo>
                      <a:pt x="29" y="2721"/>
                    </a:lnTo>
                    <a:lnTo>
                      <a:pt x="17" y="2671"/>
                    </a:lnTo>
                    <a:lnTo>
                      <a:pt x="8" y="2619"/>
                    </a:lnTo>
                    <a:lnTo>
                      <a:pt x="3" y="2566"/>
                    </a:lnTo>
                    <a:lnTo>
                      <a:pt x="0" y="2512"/>
                    </a:lnTo>
                    <a:lnTo>
                      <a:pt x="0" y="2458"/>
                    </a:lnTo>
                    <a:lnTo>
                      <a:pt x="2" y="2402"/>
                    </a:lnTo>
                    <a:lnTo>
                      <a:pt x="8" y="2347"/>
                    </a:lnTo>
                    <a:lnTo>
                      <a:pt x="16" y="2290"/>
                    </a:lnTo>
                    <a:lnTo>
                      <a:pt x="26" y="2234"/>
                    </a:lnTo>
                    <a:lnTo>
                      <a:pt x="38" y="2177"/>
                    </a:lnTo>
                    <a:lnTo>
                      <a:pt x="54" y="2120"/>
                    </a:lnTo>
                    <a:lnTo>
                      <a:pt x="70" y="2063"/>
                    </a:lnTo>
                    <a:lnTo>
                      <a:pt x="90" y="2006"/>
                    </a:lnTo>
                    <a:lnTo>
                      <a:pt x="111" y="1948"/>
                    </a:lnTo>
                    <a:lnTo>
                      <a:pt x="135" y="1891"/>
                    </a:lnTo>
                    <a:lnTo>
                      <a:pt x="159" y="1835"/>
                    </a:lnTo>
                    <a:lnTo>
                      <a:pt x="185" y="1778"/>
                    </a:lnTo>
                    <a:lnTo>
                      <a:pt x="213" y="1722"/>
                    </a:lnTo>
                    <a:lnTo>
                      <a:pt x="243" y="1668"/>
                    </a:lnTo>
                    <a:lnTo>
                      <a:pt x="274" y="1613"/>
                    </a:lnTo>
                    <a:lnTo>
                      <a:pt x="308" y="1558"/>
                    </a:lnTo>
                    <a:lnTo>
                      <a:pt x="342" y="1505"/>
                    </a:lnTo>
                    <a:lnTo>
                      <a:pt x="376" y="1452"/>
                    </a:lnTo>
                    <a:lnTo>
                      <a:pt x="412" y="1401"/>
                    </a:lnTo>
                    <a:lnTo>
                      <a:pt x="449" y="1350"/>
                    </a:lnTo>
                    <a:lnTo>
                      <a:pt x="488" y="1301"/>
                    </a:lnTo>
                    <a:lnTo>
                      <a:pt x="526" y="1253"/>
                    </a:lnTo>
                    <a:lnTo>
                      <a:pt x="566" y="1206"/>
                    </a:lnTo>
                    <a:lnTo>
                      <a:pt x="607" y="1161"/>
                    </a:lnTo>
                    <a:lnTo>
                      <a:pt x="647" y="1117"/>
                    </a:lnTo>
                    <a:lnTo>
                      <a:pt x="689" y="1075"/>
                    </a:lnTo>
                    <a:lnTo>
                      <a:pt x="730" y="1034"/>
                    </a:lnTo>
                    <a:lnTo>
                      <a:pt x="771" y="995"/>
                    </a:lnTo>
                    <a:lnTo>
                      <a:pt x="814" y="959"/>
                    </a:lnTo>
                    <a:lnTo>
                      <a:pt x="856" y="923"/>
                    </a:lnTo>
                    <a:lnTo>
                      <a:pt x="899" y="890"/>
                    </a:lnTo>
                    <a:lnTo>
                      <a:pt x="940" y="860"/>
                    </a:lnTo>
                    <a:lnTo>
                      <a:pt x="983" y="831"/>
                    </a:lnTo>
                    <a:lnTo>
                      <a:pt x="1024" y="805"/>
                    </a:lnTo>
                    <a:lnTo>
                      <a:pt x="1066" y="781"/>
                    </a:lnTo>
                    <a:lnTo>
                      <a:pt x="1106" y="761"/>
                    </a:lnTo>
                    <a:lnTo>
                      <a:pt x="1067" y="733"/>
                    </a:lnTo>
                    <a:lnTo>
                      <a:pt x="1028" y="703"/>
                    </a:lnTo>
                    <a:lnTo>
                      <a:pt x="992" y="669"/>
                    </a:lnTo>
                    <a:lnTo>
                      <a:pt x="958" y="634"/>
                    </a:lnTo>
                    <a:lnTo>
                      <a:pt x="925" y="597"/>
                    </a:lnTo>
                    <a:lnTo>
                      <a:pt x="894" y="559"/>
                    </a:lnTo>
                    <a:lnTo>
                      <a:pt x="866" y="519"/>
                    </a:lnTo>
                    <a:lnTo>
                      <a:pt x="839" y="479"/>
                    </a:lnTo>
                    <a:lnTo>
                      <a:pt x="815" y="437"/>
                    </a:lnTo>
                    <a:lnTo>
                      <a:pt x="793" y="397"/>
                    </a:lnTo>
                    <a:lnTo>
                      <a:pt x="774" y="357"/>
                    </a:lnTo>
                    <a:lnTo>
                      <a:pt x="757" y="316"/>
                    </a:lnTo>
                    <a:lnTo>
                      <a:pt x="744" y="278"/>
                    </a:lnTo>
                    <a:lnTo>
                      <a:pt x="733" y="239"/>
                    </a:lnTo>
                    <a:lnTo>
                      <a:pt x="725" y="204"/>
                    </a:lnTo>
                    <a:lnTo>
                      <a:pt x="721" y="170"/>
                    </a:lnTo>
                    <a:lnTo>
                      <a:pt x="720" y="139"/>
                    </a:lnTo>
                    <a:lnTo>
                      <a:pt x="722" y="110"/>
                    </a:lnTo>
                    <a:lnTo>
                      <a:pt x="727" y="84"/>
                    </a:lnTo>
                    <a:lnTo>
                      <a:pt x="736" y="62"/>
                    </a:lnTo>
                    <a:lnTo>
                      <a:pt x="750" y="44"/>
                    </a:lnTo>
                    <a:lnTo>
                      <a:pt x="770" y="24"/>
                    </a:lnTo>
                    <a:lnTo>
                      <a:pt x="793" y="11"/>
                    </a:lnTo>
                    <a:lnTo>
                      <a:pt x="818" y="3"/>
                    </a:lnTo>
                    <a:lnTo>
                      <a:pt x="843"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8" name="Freeform 22">
                <a:extLst>
                  <a:ext uri="{FF2B5EF4-FFF2-40B4-BE49-F238E27FC236}">
                    <a16:creationId xmlns:a16="http://schemas.microsoft.com/office/drawing/2014/main" id="{7F7831C6-879E-46C8-98C5-6303D569D148}"/>
                  </a:ext>
                </a:extLst>
              </p:cNvPr>
              <p:cNvSpPr>
                <a:spLocks/>
              </p:cNvSpPr>
              <p:nvPr/>
            </p:nvSpPr>
            <p:spPr bwMode="auto">
              <a:xfrm>
                <a:off x="5028" y="3802"/>
                <a:ext cx="0" cy="0"/>
              </a:xfrm>
              <a:custGeom>
                <a:avLst/>
                <a:gdLst>
                  <a:gd name="T0" fmla="*/ 1 w 1"/>
                  <a:gd name="T1" fmla="*/ 0 h 2"/>
                  <a:gd name="T2" fmla="*/ 1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lnTo>
                      <a:pt x="1" y="1"/>
                    </a:lnTo>
                    <a:lnTo>
                      <a:pt x="0" y="2"/>
                    </a:lnTo>
                    <a:lnTo>
                      <a:pt x="1" y="1"/>
                    </a:lnTo>
                    <a:lnTo>
                      <a:pt x="1"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40" name="object 57">
              <a:extLst>
                <a:ext uri="{FF2B5EF4-FFF2-40B4-BE49-F238E27FC236}">
                  <a16:creationId xmlns:a16="http://schemas.microsoft.com/office/drawing/2014/main" id="{0AC97A73-94C4-4379-ACF2-B8AD09A14423}"/>
                </a:ext>
              </a:extLst>
            </p:cNvPr>
            <p:cNvSpPr txBox="1"/>
            <p:nvPr/>
          </p:nvSpPr>
          <p:spPr>
            <a:xfrm>
              <a:off x="6620475" y="1267659"/>
              <a:ext cx="1034950" cy="182101"/>
            </a:xfrm>
            <a:prstGeom prst="rect">
              <a:avLst/>
            </a:prstGeom>
          </p:spPr>
          <p:txBody>
            <a:bodyPr vert="horz" wrap="square" lIns="0" tIns="12700" rIns="0" bIns="0" rtlCol="0">
              <a:spAutoFit/>
            </a:bodyPr>
            <a:lstStyle/>
            <a:p>
              <a:pPr marL="12700" marR="5080" lvl="0">
                <a:spcBef>
                  <a:spcPts val="100"/>
                </a:spcBef>
                <a:defRPr/>
              </a:pPr>
              <a:r>
                <a:rPr lang="en-US" sz="1100" b="1" dirty="0">
                  <a:solidFill>
                    <a:prstClr val="black"/>
                  </a:solidFill>
                  <a:latin typeface="Times New Roman" panose="02020603050405020304" pitchFamily="18" charset="0"/>
                  <a:cs typeface="Times New Roman" panose="02020603050405020304" pitchFamily="18" charset="0"/>
                </a:rPr>
                <a:t>Number of projects</a:t>
              </a:r>
              <a:endParaRPr kumimoji="0" lang="ru-RU"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1" name="object 58">
              <a:extLst>
                <a:ext uri="{FF2B5EF4-FFF2-40B4-BE49-F238E27FC236}">
                  <a16:creationId xmlns:a16="http://schemas.microsoft.com/office/drawing/2014/main" id="{0361A797-0284-4A3C-B969-65DC44E54772}"/>
                </a:ext>
              </a:extLst>
            </p:cNvPr>
            <p:cNvSpPr txBox="1"/>
            <p:nvPr/>
          </p:nvSpPr>
          <p:spPr>
            <a:xfrm>
              <a:off x="6626610" y="1620818"/>
              <a:ext cx="1111792" cy="182101"/>
            </a:xfrm>
            <a:prstGeom prst="rect">
              <a:avLst/>
            </a:prstGeom>
          </p:spPr>
          <p:txBody>
            <a:bodyPr vert="horz" wrap="square" lIns="0" tIns="12700" rIns="0" bIns="0" rtlCol="0">
              <a:spAutoFit/>
            </a:bodyPr>
            <a:lstStyle/>
            <a:p>
              <a:pPr marL="12700" marR="5080" lvl="0">
                <a:spcBef>
                  <a:spcPts val="100"/>
                </a:spcBef>
                <a:defRPr/>
              </a:pPr>
              <a:r>
                <a:rPr lang="en-US" sz="1100" b="1" dirty="0">
                  <a:solidFill>
                    <a:prstClr val="black"/>
                  </a:solidFill>
                  <a:latin typeface="Times New Roman" panose="02020603050405020304" pitchFamily="18" charset="0"/>
                  <a:cs typeface="Times New Roman" panose="02020603050405020304" pitchFamily="18" charset="0"/>
                </a:rPr>
                <a:t>Total cost</a:t>
              </a:r>
              <a:endParaRPr kumimoji="0" lang="ru-RU"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5" name="object 52">
              <a:extLst>
                <a:ext uri="{FF2B5EF4-FFF2-40B4-BE49-F238E27FC236}">
                  <a16:creationId xmlns:a16="http://schemas.microsoft.com/office/drawing/2014/main" id="{895186A4-F8E2-403D-8092-14EC104F9EEB}"/>
                </a:ext>
              </a:extLst>
            </p:cNvPr>
            <p:cNvPicPr/>
            <p:nvPr/>
          </p:nvPicPr>
          <p:blipFill>
            <a:blip r:embed="rId5" cstate="print"/>
            <a:stretch>
              <a:fillRect/>
            </a:stretch>
          </p:blipFill>
          <p:spPr>
            <a:xfrm rot="10800000" flipV="1">
              <a:off x="6374386" y="1221207"/>
              <a:ext cx="194826" cy="281178"/>
            </a:xfrm>
            <a:prstGeom prst="rect">
              <a:avLst/>
            </a:prstGeom>
          </p:spPr>
        </p:pic>
        <p:sp>
          <p:nvSpPr>
            <p:cNvPr id="47" name="object 60">
              <a:extLst>
                <a:ext uri="{FF2B5EF4-FFF2-40B4-BE49-F238E27FC236}">
                  <a16:creationId xmlns:a16="http://schemas.microsoft.com/office/drawing/2014/main" id="{94A834AF-DB3B-4ECE-BBD3-A5845B236467}"/>
                </a:ext>
              </a:extLst>
            </p:cNvPr>
            <p:cNvSpPr txBox="1"/>
            <p:nvPr/>
          </p:nvSpPr>
          <p:spPr>
            <a:xfrm>
              <a:off x="7570281" y="1276810"/>
              <a:ext cx="968376" cy="18210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ru-RU"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r>
                <a:rPr kumimoji="0" lang="uz-Cyrl-UZ"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 </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projects</a:t>
              </a:r>
              <a:endParaRPr kumimoji="0"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8" name="object 66">
              <a:extLst>
                <a:ext uri="{FF2B5EF4-FFF2-40B4-BE49-F238E27FC236}">
                  <a16:creationId xmlns:a16="http://schemas.microsoft.com/office/drawing/2014/main" id="{5929FDCE-1637-44A3-83A3-F5323A480AD7}"/>
                </a:ext>
              </a:extLst>
            </p:cNvPr>
            <p:cNvSpPr txBox="1"/>
            <p:nvPr/>
          </p:nvSpPr>
          <p:spPr>
            <a:xfrm>
              <a:off x="7625538" y="1618861"/>
              <a:ext cx="814967" cy="18210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uz-Latn-UZ"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69</a:t>
              </a:r>
              <a:r>
                <a:rPr kumimoji="0" lang="uz-Cyrl-UZ"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uz-Latn-UZ"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r>
                <a:rPr kumimoji="0" sz="1100" b="1" i="0" u="none" strike="noStrike" kern="1200" cap="none" spc="-7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100" b="1" i="0" u="none" strike="noStrike" kern="1200" cap="none" spc="-1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mln</a:t>
              </a:r>
              <a:r>
                <a:rPr kumimoji="0" lang="ru-RU" sz="1100" b="0"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62" name="Рисунок 61">
            <a:extLst>
              <a:ext uri="{FF2B5EF4-FFF2-40B4-BE49-F238E27FC236}">
                <a16:creationId xmlns:a16="http://schemas.microsoft.com/office/drawing/2014/main" id="{E0245C15-C62D-4CF4-A512-7EB464E765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091" y="-43141"/>
            <a:ext cx="1676400" cy="796248"/>
          </a:xfrm>
          <a:prstGeom prst="rect">
            <a:avLst/>
          </a:prstGeom>
        </p:spPr>
      </p:pic>
      <p:sp>
        <p:nvSpPr>
          <p:cNvPr id="66" name="AutoShape 4" descr="Динамика цены золота за последние 20 лет">
            <a:extLst>
              <a:ext uri="{FF2B5EF4-FFF2-40B4-BE49-F238E27FC236}">
                <a16:creationId xmlns:a16="http://schemas.microsoft.com/office/drawing/2014/main" id="{331E9D47-0F4B-40FE-BA9D-B80284B0F4A2}"/>
              </a:ext>
            </a:extLst>
          </p:cNvPr>
          <p:cNvSpPr>
            <a:spLocks noChangeAspect="1" noChangeArrowheads="1"/>
          </p:cNvSpPr>
          <p:nvPr/>
        </p:nvSpPr>
        <p:spPr bwMode="auto">
          <a:xfrm>
            <a:off x="5965584" y="326849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63" name="Группа 62">
            <a:extLst>
              <a:ext uri="{FF2B5EF4-FFF2-40B4-BE49-F238E27FC236}">
                <a16:creationId xmlns:a16="http://schemas.microsoft.com/office/drawing/2014/main" id="{F9949AF1-4305-43E0-B3D8-E843398711C1}"/>
              </a:ext>
            </a:extLst>
          </p:cNvPr>
          <p:cNvGrpSpPr/>
          <p:nvPr/>
        </p:nvGrpSpPr>
        <p:grpSpPr>
          <a:xfrm>
            <a:off x="9473569" y="1316285"/>
            <a:ext cx="2966527" cy="619489"/>
            <a:chOff x="6404385" y="1403121"/>
            <a:chExt cx="2243695" cy="619489"/>
          </a:xfrm>
        </p:grpSpPr>
        <p:grpSp>
          <p:nvGrpSpPr>
            <p:cNvPr id="64" name="Group 17">
              <a:extLst>
                <a:ext uri="{FF2B5EF4-FFF2-40B4-BE49-F238E27FC236}">
                  <a16:creationId xmlns:a16="http://schemas.microsoft.com/office/drawing/2014/main" id="{B69B3E1B-DF47-420C-BB9C-B22D0D425B64}"/>
                </a:ext>
              </a:extLst>
            </p:cNvPr>
            <p:cNvGrpSpPr>
              <a:grpSpLocks noChangeAspect="1"/>
            </p:cNvGrpSpPr>
            <p:nvPr/>
          </p:nvGrpSpPr>
          <p:grpSpPr bwMode="auto">
            <a:xfrm>
              <a:off x="6477869" y="1404934"/>
              <a:ext cx="50047" cy="53015"/>
              <a:chOff x="4973" y="3723"/>
              <a:chExt cx="57" cy="88"/>
            </a:xfrm>
            <a:solidFill>
              <a:srgbClr val="92D050"/>
            </a:solidFill>
          </p:grpSpPr>
          <p:sp>
            <p:nvSpPr>
              <p:cNvPr id="81" name="Freeform 19">
                <a:extLst>
                  <a:ext uri="{FF2B5EF4-FFF2-40B4-BE49-F238E27FC236}">
                    <a16:creationId xmlns:a16="http://schemas.microsoft.com/office/drawing/2014/main" id="{BDBE56FB-83D0-433C-BDCF-A10C6EA86921}"/>
                  </a:ext>
                </a:extLst>
              </p:cNvPr>
              <p:cNvSpPr>
                <a:spLocks/>
              </p:cNvSpPr>
              <p:nvPr/>
            </p:nvSpPr>
            <p:spPr bwMode="auto">
              <a:xfrm>
                <a:off x="5009" y="3778"/>
                <a:ext cx="21" cy="33"/>
              </a:xfrm>
              <a:custGeom>
                <a:avLst/>
                <a:gdLst>
                  <a:gd name="T0" fmla="*/ 0 w 186"/>
                  <a:gd name="T1" fmla="*/ 0 h 305"/>
                  <a:gd name="T2" fmla="*/ 39 w 186"/>
                  <a:gd name="T3" fmla="*/ 10 h 305"/>
                  <a:gd name="T4" fmla="*/ 78 w 186"/>
                  <a:gd name="T5" fmla="*/ 24 h 305"/>
                  <a:gd name="T6" fmla="*/ 115 w 186"/>
                  <a:gd name="T7" fmla="*/ 40 h 305"/>
                  <a:gd name="T8" fmla="*/ 131 w 186"/>
                  <a:gd name="T9" fmla="*/ 50 h 305"/>
                  <a:gd name="T10" fmla="*/ 147 w 186"/>
                  <a:gd name="T11" fmla="*/ 60 h 305"/>
                  <a:gd name="T12" fmla="*/ 160 w 186"/>
                  <a:gd name="T13" fmla="*/ 73 h 305"/>
                  <a:gd name="T14" fmla="*/ 171 w 186"/>
                  <a:gd name="T15" fmla="*/ 87 h 305"/>
                  <a:gd name="T16" fmla="*/ 178 w 186"/>
                  <a:gd name="T17" fmla="*/ 103 h 305"/>
                  <a:gd name="T18" fmla="*/ 183 w 186"/>
                  <a:gd name="T19" fmla="*/ 119 h 305"/>
                  <a:gd name="T20" fmla="*/ 186 w 186"/>
                  <a:gd name="T21" fmla="*/ 143 h 305"/>
                  <a:gd name="T22" fmla="*/ 185 w 186"/>
                  <a:gd name="T23" fmla="*/ 168 h 305"/>
                  <a:gd name="T24" fmla="*/ 180 w 186"/>
                  <a:gd name="T25" fmla="*/ 192 h 305"/>
                  <a:gd name="T26" fmla="*/ 170 w 186"/>
                  <a:gd name="T27" fmla="*/ 214 h 305"/>
                  <a:gd name="T28" fmla="*/ 156 w 186"/>
                  <a:gd name="T29" fmla="*/ 235 h 305"/>
                  <a:gd name="T30" fmla="*/ 139 w 186"/>
                  <a:gd name="T31" fmla="*/ 253 h 305"/>
                  <a:gd name="T32" fmla="*/ 118 w 186"/>
                  <a:gd name="T33" fmla="*/ 267 h 305"/>
                  <a:gd name="T34" fmla="*/ 96 w 186"/>
                  <a:gd name="T35" fmla="*/ 279 h 305"/>
                  <a:gd name="T36" fmla="*/ 72 w 186"/>
                  <a:gd name="T37" fmla="*/ 288 h 305"/>
                  <a:gd name="T38" fmla="*/ 49 w 186"/>
                  <a:gd name="T39" fmla="*/ 295 h 305"/>
                  <a:gd name="T40" fmla="*/ 24 w 186"/>
                  <a:gd name="T41" fmla="*/ 300 h 305"/>
                  <a:gd name="T42" fmla="*/ 0 w 186"/>
                  <a:gd name="T43" fmla="*/ 305 h 305"/>
                  <a:gd name="T44" fmla="*/ 0 w 186"/>
                  <a:gd name="T45"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6" h="305">
                    <a:moveTo>
                      <a:pt x="0" y="0"/>
                    </a:moveTo>
                    <a:lnTo>
                      <a:pt x="39" y="10"/>
                    </a:lnTo>
                    <a:lnTo>
                      <a:pt x="78" y="24"/>
                    </a:lnTo>
                    <a:lnTo>
                      <a:pt x="115" y="40"/>
                    </a:lnTo>
                    <a:lnTo>
                      <a:pt x="131" y="50"/>
                    </a:lnTo>
                    <a:lnTo>
                      <a:pt x="147" y="60"/>
                    </a:lnTo>
                    <a:lnTo>
                      <a:pt x="160" y="73"/>
                    </a:lnTo>
                    <a:lnTo>
                      <a:pt x="171" y="87"/>
                    </a:lnTo>
                    <a:lnTo>
                      <a:pt x="178" y="103"/>
                    </a:lnTo>
                    <a:lnTo>
                      <a:pt x="183" y="119"/>
                    </a:lnTo>
                    <a:lnTo>
                      <a:pt x="186" y="143"/>
                    </a:lnTo>
                    <a:lnTo>
                      <a:pt x="185" y="168"/>
                    </a:lnTo>
                    <a:lnTo>
                      <a:pt x="180" y="192"/>
                    </a:lnTo>
                    <a:lnTo>
                      <a:pt x="170" y="214"/>
                    </a:lnTo>
                    <a:lnTo>
                      <a:pt x="156" y="235"/>
                    </a:lnTo>
                    <a:lnTo>
                      <a:pt x="139" y="253"/>
                    </a:lnTo>
                    <a:lnTo>
                      <a:pt x="118" y="267"/>
                    </a:lnTo>
                    <a:lnTo>
                      <a:pt x="96" y="279"/>
                    </a:lnTo>
                    <a:lnTo>
                      <a:pt x="72" y="288"/>
                    </a:lnTo>
                    <a:lnTo>
                      <a:pt x="49" y="295"/>
                    </a:lnTo>
                    <a:lnTo>
                      <a:pt x="24" y="300"/>
                    </a:lnTo>
                    <a:lnTo>
                      <a:pt x="0" y="305"/>
                    </a:lnTo>
                    <a:lnTo>
                      <a:pt x="0"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3" name="Freeform 20">
                <a:extLst>
                  <a:ext uri="{FF2B5EF4-FFF2-40B4-BE49-F238E27FC236}">
                    <a16:creationId xmlns:a16="http://schemas.microsoft.com/office/drawing/2014/main" id="{516D6B37-43E1-42EA-A9A4-4F32034E9A53}"/>
                  </a:ext>
                </a:extLst>
              </p:cNvPr>
              <p:cNvSpPr>
                <a:spLocks/>
              </p:cNvSpPr>
              <p:nvPr/>
            </p:nvSpPr>
            <p:spPr bwMode="auto">
              <a:xfrm>
                <a:off x="4973" y="3723"/>
                <a:ext cx="17" cy="31"/>
              </a:xfrm>
              <a:custGeom>
                <a:avLst/>
                <a:gdLst>
                  <a:gd name="T0" fmla="*/ 152 w 152"/>
                  <a:gd name="T1" fmla="*/ 0 h 276"/>
                  <a:gd name="T2" fmla="*/ 152 w 152"/>
                  <a:gd name="T3" fmla="*/ 276 h 276"/>
                  <a:gd name="T4" fmla="*/ 124 w 152"/>
                  <a:gd name="T5" fmla="*/ 267 h 276"/>
                  <a:gd name="T6" fmla="*/ 98 w 152"/>
                  <a:gd name="T7" fmla="*/ 258 h 276"/>
                  <a:gd name="T8" fmla="*/ 70 w 152"/>
                  <a:gd name="T9" fmla="*/ 244 h 276"/>
                  <a:gd name="T10" fmla="*/ 43 w 152"/>
                  <a:gd name="T11" fmla="*/ 229 h 276"/>
                  <a:gd name="T12" fmla="*/ 29 w 152"/>
                  <a:gd name="T13" fmla="*/ 217 h 276"/>
                  <a:gd name="T14" fmla="*/ 17 w 152"/>
                  <a:gd name="T15" fmla="*/ 205 h 276"/>
                  <a:gd name="T16" fmla="*/ 7 w 152"/>
                  <a:gd name="T17" fmla="*/ 188 h 276"/>
                  <a:gd name="T18" fmla="*/ 2 w 152"/>
                  <a:gd name="T19" fmla="*/ 170 h 276"/>
                  <a:gd name="T20" fmla="*/ 0 w 152"/>
                  <a:gd name="T21" fmla="*/ 149 h 276"/>
                  <a:gd name="T22" fmla="*/ 0 w 152"/>
                  <a:gd name="T23" fmla="*/ 129 h 276"/>
                  <a:gd name="T24" fmla="*/ 4 w 152"/>
                  <a:gd name="T25" fmla="*/ 111 h 276"/>
                  <a:gd name="T26" fmla="*/ 10 w 152"/>
                  <a:gd name="T27" fmla="*/ 92 h 276"/>
                  <a:gd name="T28" fmla="*/ 21 w 152"/>
                  <a:gd name="T29" fmla="*/ 75 h 276"/>
                  <a:gd name="T30" fmla="*/ 36 w 152"/>
                  <a:gd name="T31" fmla="*/ 56 h 276"/>
                  <a:gd name="T32" fmla="*/ 57 w 152"/>
                  <a:gd name="T33" fmla="*/ 39 h 276"/>
                  <a:gd name="T34" fmla="*/ 79 w 152"/>
                  <a:gd name="T35" fmla="*/ 26 h 276"/>
                  <a:gd name="T36" fmla="*/ 102 w 152"/>
                  <a:gd name="T37" fmla="*/ 14 h 276"/>
                  <a:gd name="T38" fmla="*/ 127 w 152"/>
                  <a:gd name="T39" fmla="*/ 6 h 276"/>
                  <a:gd name="T40" fmla="*/ 152 w 152"/>
                  <a:gd name="T41"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2" h="276">
                    <a:moveTo>
                      <a:pt x="152" y="0"/>
                    </a:moveTo>
                    <a:lnTo>
                      <a:pt x="152" y="276"/>
                    </a:lnTo>
                    <a:lnTo>
                      <a:pt x="124" y="267"/>
                    </a:lnTo>
                    <a:lnTo>
                      <a:pt x="98" y="258"/>
                    </a:lnTo>
                    <a:lnTo>
                      <a:pt x="70" y="244"/>
                    </a:lnTo>
                    <a:lnTo>
                      <a:pt x="43" y="229"/>
                    </a:lnTo>
                    <a:lnTo>
                      <a:pt x="29" y="217"/>
                    </a:lnTo>
                    <a:lnTo>
                      <a:pt x="17" y="205"/>
                    </a:lnTo>
                    <a:lnTo>
                      <a:pt x="7" y="188"/>
                    </a:lnTo>
                    <a:lnTo>
                      <a:pt x="2" y="170"/>
                    </a:lnTo>
                    <a:lnTo>
                      <a:pt x="0" y="149"/>
                    </a:lnTo>
                    <a:lnTo>
                      <a:pt x="0" y="129"/>
                    </a:lnTo>
                    <a:lnTo>
                      <a:pt x="4" y="111"/>
                    </a:lnTo>
                    <a:lnTo>
                      <a:pt x="10" y="92"/>
                    </a:lnTo>
                    <a:lnTo>
                      <a:pt x="21" y="75"/>
                    </a:lnTo>
                    <a:lnTo>
                      <a:pt x="36" y="56"/>
                    </a:lnTo>
                    <a:lnTo>
                      <a:pt x="57" y="39"/>
                    </a:lnTo>
                    <a:lnTo>
                      <a:pt x="79" y="26"/>
                    </a:lnTo>
                    <a:lnTo>
                      <a:pt x="102" y="14"/>
                    </a:lnTo>
                    <a:lnTo>
                      <a:pt x="127" y="6"/>
                    </a:lnTo>
                    <a:lnTo>
                      <a:pt x="152"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5" name="Freeform 22">
                <a:extLst>
                  <a:ext uri="{FF2B5EF4-FFF2-40B4-BE49-F238E27FC236}">
                    <a16:creationId xmlns:a16="http://schemas.microsoft.com/office/drawing/2014/main" id="{102258D1-B043-4E79-8C09-FD34041D8F8B}"/>
                  </a:ext>
                </a:extLst>
              </p:cNvPr>
              <p:cNvSpPr>
                <a:spLocks/>
              </p:cNvSpPr>
              <p:nvPr/>
            </p:nvSpPr>
            <p:spPr bwMode="auto">
              <a:xfrm>
                <a:off x="5028" y="3802"/>
                <a:ext cx="0" cy="0"/>
              </a:xfrm>
              <a:custGeom>
                <a:avLst/>
                <a:gdLst>
                  <a:gd name="T0" fmla="*/ 1 w 1"/>
                  <a:gd name="T1" fmla="*/ 0 h 2"/>
                  <a:gd name="T2" fmla="*/ 1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lnTo>
                      <a:pt x="1" y="1"/>
                    </a:lnTo>
                    <a:lnTo>
                      <a:pt x="0" y="2"/>
                    </a:lnTo>
                    <a:lnTo>
                      <a:pt x="1" y="1"/>
                    </a:lnTo>
                    <a:lnTo>
                      <a:pt x="1"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70" name="object 59">
              <a:extLst>
                <a:ext uri="{FF2B5EF4-FFF2-40B4-BE49-F238E27FC236}">
                  <a16:creationId xmlns:a16="http://schemas.microsoft.com/office/drawing/2014/main" id="{4AD61DC1-68D1-4512-95C4-313E012DEA2A}"/>
                </a:ext>
              </a:extLst>
            </p:cNvPr>
            <p:cNvSpPr txBox="1"/>
            <p:nvPr/>
          </p:nvSpPr>
          <p:spPr>
            <a:xfrm>
              <a:off x="6704266" y="1433446"/>
              <a:ext cx="1134041" cy="166712"/>
            </a:xfrm>
            <a:prstGeom prst="rect">
              <a:avLst/>
            </a:prstGeom>
          </p:spPr>
          <p:txBody>
            <a:bodyPr vert="horz" wrap="square" lIns="0" tIns="12700" rIns="0" bIns="0" rtlCol="0">
              <a:spAutoFit/>
            </a:bodyPr>
            <a:lstStyle/>
            <a:p>
              <a:pPr marL="12700" marR="5080" lvl="0">
                <a:spcBef>
                  <a:spcPts val="100"/>
                </a:spcBef>
                <a:defRPr/>
              </a:pPr>
              <a:r>
                <a:rPr lang="en-US" sz="1000" b="1" dirty="0">
                  <a:solidFill>
                    <a:prstClr val="black"/>
                  </a:solidFill>
                  <a:latin typeface="Times New Roman" panose="02020603050405020304" pitchFamily="18" charset="0"/>
                  <a:cs typeface="Times New Roman" panose="02020603050405020304" pitchFamily="18" charset="0"/>
                </a:rPr>
                <a:t>IRR average</a:t>
              </a:r>
              <a:endParaRPr kumimoji="0" lang="ru-RU"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1" name="object 68">
              <a:extLst>
                <a:ext uri="{FF2B5EF4-FFF2-40B4-BE49-F238E27FC236}">
                  <a16:creationId xmlns:a16="http://schemas.microsoft.com/office/drawing/2014/main" id="{52FE5C9E-DB79-452F-85AA-F1C5ED3035E1}"/>
                </a:ext>
              </a:extLst>
            </p:cNvPr>
            <p:cNvSpPr txBox="1"/>
            <p:nvPr/>
          </p:nvSpPr>
          <p:spPr>
            <a:xfrm>
              <a:off x="6683154" y="1755368"/>
              <a:ext cx="960975" cy="182101"/>
            </a:xfrm>
            <a:prstGeom prst="rect">
              <a:avLst/>
            </a:prstGeom>
          </p:spPr>
          <p:txBody>
            <a:bodyPr vert="horz" wrap="square" lIns="0" tIns="12700" rIns="0" bIns="0" rtlCol="0">
              <a:spAutoFit/>
            </a:bodyPr>
            <a:lstStyle/>
            <a:p>
              <a:pPr marL="12700" lvl="0">
                <a:spcBef>
                  <a:spcPts val="100"/>
                </a:spcBef>
                <a:defRPr/>
              </a:pPr>
              <a:r>
                <a:rPr lang="en-US" sz="1100" b="1" spc="-10" dirty="0">
                  <a:solidFill>
                    <a:prstClr val="black"/>
                  </a:solidFill>
                  <a:latin typeface="Times New Roman" panose="02020603050405020304" pitchFamily="18" charset="0"/>
                  <a:cs typeface="Times New Roman" panose="02020603050405020304" pitchFamily="18" charset="0"/>
                </a:rPr>
                <a:t>New jobs</a:t>
              </a:r>
              <a:endParaRPr kumimoji="0" lang="ru-RU" sz="11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3" name="object 51">
              <a:extLst>
                <a:ext uri="{FF2B5EF4-FFF2-40B4-BE49-F238E27FC236}">
                  <a16:creationId xmlns:a16="http://schemas.microsoft.com/office/drawing/2014/main" id="{235DF30C-0ECE-4A10-AC90-450BB387FF0A}"/>
                </a:ext>
              </a:extLst>
            </p:cNvPr>
            <p:cNvSpPr/>
            <p:nvPr/>
          </p:nvSpPr>
          <p:spPr>
            <a:xfrm>
              <a:off x="6414899" y="1418688"/>
              <a:ext cx="226033" cy="242936"/>
            </a:xfrm>
            <a:custGeom>
              <a:avLst/>
              <a:gdLst/>
              <a:ahLst/>
              <a:cxnLst/>
              <a:rect l="l" t="t" r="r" b="b"/>
              <a:pathLst>
                <a:path w="367665" h="367665">
                  <a:moveTo>
                    <a:pt x="183641" y="0"/>
                  </a:moveTo>
                  <a:lnTo>
                    <a:pt x="134668" y="6529"/>
                  </a:lnTo>
                  <a:lnTo>
                    <a:pt x="90757" y="24976"/>
                  </a:lnTo>
                  <a:lnTo>
                    <a:pt x="53620" y="53625"/>
                  </a:lnTo>
                  <a:lnTo>
                    <a:pt x="24973" y="90762"/>
                  </a:lnTo>
                  <a:lnTo>
                    <a:pt x="6529" y="134672"/>
                  </a:lnTo>
                  <a:lnTo>
                    <a:pt x="0" y="183641"/>
                  </a:lnTo>
                  <a:lnTo>
                    <a:pt x="6529" y="232346"/>
                  </a:lnTo>
                  <a:lnTo>
                    <a:pt x="24973" y="276182"/>
                  </a:lnTo>
                  <a:lnTo>
                    <a:pt x="53620" y="313372"/>
                  </a:lnTo>
                  <a:lnTo>
                    <a:pt x="90757" y="342137"/>
                  </a:lnTo>
                  <a:lnTo>
                    <a:pt x="134668" y="360701"/>
                  </a:lnTo>
                  <a:lnTo>
                    <a:pt x="183641" y="367283"/>
                  </a:lnTo>
                  <a:lnTo>
                    <a:pt x="232364" y="360701"/>
                  </a:lnTo>
                  <a:lnTo>
                    <a:pt x="276205" y="342137"/>
                  </a:lnTo>
                  <a:lnTo>
                    <a:pt x="313391" y="313372"/>
                  </a:lnTo>
                  <a:lnTo>
                    <a:pt x="342149" y="276182"/>
                  </a:lnTo>
                  <a:lnTo>
                    <a:pt x="345786" y="267588"/>
                  </a:lnTo>
                  <a:lnTo>
                    <a:pt x="87515" y="267588"/>
                  </a:lnTo>
                  <a:lnTo>
                    <a:pt x="83934" y="264032"/>
                  </a:lnTo>
                  <a:lnTo>
                    <a:pt x="83934" y="255396"/>
                  </a:lnTo>
                  <a:lnTo>
                    <a:pt x="87515" y="252475"/>
                  </a:lnTo>
                  <a:lnTo>
                    <a:pt x="221665" y="252475"/>
                  </a:lnTo>
                  <a:lnTo>
                    <a:pt x="221665" y="221614"/>
                  </a:lnTo>
                  <a:lnTo>
                    <a:pt x="71729" y="221614"/>
                  </a:lnTo>
                  <a:lnTo>
                    <a:pt x="68859" y="218058"/>
                  </a:lnTo>
                  <a:lnTo>
                    <a:pt x="68859" y="171449"/>
                  </a:lnTo>
                  <a:lnTo>
                    <a:pt x="71729" y="167893"/>
                  </a:lnTo>
                  <a:lnTo>
                    <a:pt x="98996" y="167893"/>
                  </a:lnTo>
                  <a:lnTo>
                    <a:pt x="98996" y="137667"/>
                  </a:lnTo>
                  <a:lnTo>
                    <a:pt x="72453" y="137667"/>
                  </a:lnTo>
                  <a:lnTo>
                    <a:pt x="69583" y="134873"/>
                  </a:lnTo>
                  <a:lnTo>
                    <a:pt x="68859" y="131317"/>
                  </a:lnTo>
                  <a:lnTo>
                    <a:pt x="68148" y="126999"/>
                  </a:lnTo>
                  <a:lnTo>
                    <a:pt x="70294" y="123443"/>
                  </a:lnTo>
                  <a:lnTo>
                    <a:pt x="73888" y="122681"/>
                  </a:lnTo>
                  <a:lnTo>
                    <a:pt x="242468" y="68833"/>
                  </a:lnTo>
                  <a:lnTo>
                    <a:pt x="245338" y="68198"/>
                  </a:lnTo>
                  <a:lnTo>
                    <a:pt x="324676" y="68198"/>
                  </a:lnTo>
                  <a:lnTo>
                    <a:pt x="313391" y="53625"/>
                  </a:lnTo>
                  <a:lnTo>
                    <a:pt x="276205" y="24976"/>
                  </a:lnTo>
                  <a:lnTo>
                    <a:pt x="232364" y="6529"/>
                  </a:lnTo>
                  <a:lnTo>
                    <a:pt x="183641" y="0"/>
                  </a:lnTo>
                  <a:close/>
                </a:path>
                <a:path w="367665" h="367665">
                  <a:moveTo>
                    <a:pt x="324676" y="68198"/>
                  </a:moveTo>
                  <a:lnTo>
                    <a:pt x="245338" y="68198"/>
                  </a:lnTo>
                  <a:lnTo>
                    <a:pt x="248208" y="68833"/>
                  </a:lnTo>
                  <a:lnTo>
                    <a:pt x="250355" y="70992"/>
                  </a:lnTo>
                  <a:lnTo>
                    <a:pt x="296265" y="124840"/>
                  </a:lnTo>
                  <a:lnTo>
                    <a:pt x="298411" y="126999"/>
                  </a:lnTo>
                  <a:lnTo>
                    <a:pt x="298411" y="130555"/>
                  </a:lnTo>
                  <a:lnTo>
                    <a:pt x="297700" y="132714"/>
                  </a:lnTo>
                  <a:lnTo>
                    <a:pt x="296265" y="135635"/>
                  </a:lnTo>
                  <a:lnTo>
                    <a:pt x="293395" y="137667"/>
                  </a:lnTo>
                  <a:lnTo>
                    <a:pt x="275463" y="137667"/>
                  </a:lnTo>
                  <a:lnTo>
                    <a:pt x="275463" y="252475"/>
                  </a:lnTo>
                  <a:lnTo>
                    <a:pt x="279768" y="252475"/>
                  </a:lnTo>
                  <a:lnTo>
                    <a:pt x="282638" y="255396"/>
                  </a:lnTo>
                  <a:lnTo>
                    <a:pt x="282638" y="264032"/>
                  </a:lnTo>
                  <a:lnTo>
                    <a:pt x="279768" y="267588"/>
                  </a:lnTo>
                  <a:lnTo>
                    <a:pt x="345786" y="267588"/>
                  </a:lnTo>
                  <a:lnTo>
                    <a:pt x="360704" y="232346"/>
                  </a:lnTo>
                  <a:lnTo>
                    <a:pt x="367284" y="183641"/>
                  </a:lnTo>
                  <a:lnTo>
                    <a:pt x="360834" y="135635"/>
                  </a:lnTo>
                  <a:lnTo>
                    <a:pt x="360731" y="134873"/>
                  </a:lnTo>
                  <a:lnTo>
                    <a:pt x="360704" y="134672"/>
                  </a:lnTo>
                  <a:lnTo>
                    <a:pt x="342149" y="90762"/>
                  </a:lnTo>
                  <a:lnTo>
                    <a:pt x="324676" y="68198"/>
                  </a:lnTo>
                  <a:close/>
                </a:path>
                <a:path w="367665" h="367665">
                  <a:moveTo>
                    <a:pt x="259676" y="219455"/>
                  </a:moveTo>
                  <a:lnTo>
                    <a:pt x="236727" y="247522"/>
                  </a:lnTo>
                  <a:lnTo>
                    <a:pt x="236727" y="252475"/>
                  </a:lnTo>
                  <a:lnTo>
                    <a:pt x="259676" y="252475"/>
                  </a:lnTo>
                  <a:lnTo>
                    <a:pt x="259676" y="219455"/>
                  </a:lnTo>
                  <a:close/>
                </a:path>
                <a:path w="367665" h="367665">
                  <a:moveTo>
                    <a:pt x="259676" y="166369"/>
                  </a:moveTo>
                  <a:lnTo>
                    <a:pt x="236727" y="193674"/>
                  </a:lnTo>
                  <a:lnTo>
                    <a:pt x="236727" y="223773"/>
                  </a:lnTo>
                  <a:lnTo>
                    <a:pt x="259676" y="195833"/>
                  </a:lnTo>
                  <a:lnTo>
                    <a:pt x="259676" y="166369"/>
                  </a:lnTo>
                  <a:close/>
                </a:path>
                <a:path w="367665" h="367665">
                  <a:moveTo>
                    <a:pt x="221665" y="137667"/>
                  </a:moveTo>
                  <a:lnTo>
                    <a:pt x="114769" y="137667"/>
                  </a:lnTo>
                  <a:lnTo>
                    <a:pt x="114769" y="167893"/>
                  </a:lnTo>
                  <a:lnTo>
                    <a:pt x="142036" y="167893"/>
                  </a:lnTo>
                  <a:lnTo>
                    <a:pt x="144907" y="171449"/>
                  </a:lnTo>
                  <a:lnTo>
                    <a:pt x="144907" y="218058"/>
                  </a:lnTo>
                  <a:lnTo>
                    <a:pt x="142036" y="221614"/>
                  </a:lnTo>
                  <a:lnTo>
                    <a:pt x="221665" y="221614"/>
                  </a:lnTo>
                  <a:lnTo>
                    <a:pt x="221665" y="137667"/>
                  </a:lnTo>
                  <a:close/>
                </a:path>
                <a:path w="367665" h="367665">
                  <a:moveTo>
                    <a:pt x="129844" y="183641"/>
                  </a:moveTo>
                  <a:lnTo>
                    <a:pt x="83934" y="183641"/>
                  </a:lnTo>
                  <a:lnTo>
                    <a:pt x="83934" y="206628"/>
                  </a:lnTo>
                  <a:lnTo>
                    <a:pt x="129844" y="206628"/>
                  </a:lnTo>
                  <a:lnTo>
                    <a:pt x="129844" y="183641"/>
                  </a:lnTo>
                  <a:close/>
                </a:path>
                <a:path w="367665" h="367665">
                  <a:moveTo>
                    <a:pt x="259676" y="137667"/>
                  </a:moveTo>
                  <a:lnTo>
                    <a:pt x="236727" y="137667"/>
                  </a:lnTo>
                  <a:lnTo>
                    <a:pt x="236727" y="170052"/>
                  </a:lnTo>
                  <a:lnTo>
                    <a:pt x="259676" y="141985"/>
                  </a:lnTo>
                  <a:lnTo>
                    <a:pt x="259676" y="137667"/>
                  </a:lnTo>
                  <a:close/>
                </a:path>
                <a:path w="367665" h="367665">
                  <a:moveTo>
                    <a:pt x="236727" y="86740"/>
                  </a:moveTo>
                  <a:lnTo>
                    <a:pt x="125539" y="121919"/>
                  </a:lnTo>
                  <a:lnTo>
                    <a:pt x="236727" y="121919"/>
                  </a:lnTo>
                  <a:lnTo>
                    <a:pt x="236727" y="86740"/>
                  </a:lnTo>
                  <a:close/>
                </a:path>
                <a:path w="367665" h="367665">
                  <a:moveTo>
                    <a:pt x="252501" y="96900"/>
                  </a:moveTo>
                  <a:lnTo>
                    <a:pt x="252501" y="121919"/>
                  </a:lnTo>
                  <a:lnTo>
                    <a:pt x="274027" y="121919"/>
                  </a:lnTo>
                  <a:lnTo>
                    <a:pt x="252501" y="96900"/>
                  </a:lnTo>
                  <a:close/>
                </a:path>
              </a:pathLst>
            </a:custGeom>
            <a:solidFill>
              <a:srgbClr val="85BB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5" name="object 54">
              <a:extLst>
                <a:ext uri="{FF2B5EF4-FFF2-40B4-BE49-F238E27FC236}">
                  <a16:creationId xmlns:a16="http://schemas.microsoft.com/office/drawing/2014/main" id="{98E4B460-0FAB-4D22-91E9-E980CD3856B7}"/>
                </a:ext>
              </a:extLst>
            </p:cNvPr>
            <p:cNvSpPr/>
            <p:nvPr/>
          </p:nvSpPr>
          <p:spPr>
            <a:xfrm>
              <a:off x="6404385" y="1761507"/>
              <a:ext cx="226033" cy="261103"/>
            </a:xfrm>
            <a:custGeom>
              <a:avLst/>
              <a:gdLst/>
              <a:ahLst/>
              <a:cxnLst/>
              <a:rect l="l" t="t" r="r" b="b"/>
              <a:pathLst>
                <a:path w="367665" h="367665">
                  <a:moveTo>
                    <a:pt x="183642" y="0"/>
                  </a:moveTo>
                  <a:lnTo>
                    <a:pt x="134668" y="6529"/>
                  </a:lnTo>
                  <a:lnTo>
                    <a:pt x="90757" y="24973"/>
                  </a:lnTo>
                  <a:lnTo>
                    <a:pt x="53620" y="53620"/>
                  </a:lnTo>
                  <a:lnTo>
                    <a:pt x="24973" y="90757"/>
                  </a:lnTo>
                  <a:lnTo>
                    <a:pt x="6529" y="134668"/>
                  </a:lnTo>
                  <a:lnTo>
                    <a:pt x="0" y="183641"/>
                  </a:lnTo>
                  <a:lnTo>
                    <a:pt x="6529" y="232364"/>
                  </a:lnTo>
                  <a:lnTo>
                    <a:pt x="24973" y="276205"/>
                  </a:lnTo>
                  <a:lnTo>
                    <a:pt x="53620" y="313391"/>
                  </a:lnTo>
                  <a:lnTo>
                    <a:pt x="90757" y="342149"/>
                  </a:lnTo>
                  <a:lnTo>
                    <a:pt x="134668" y="360704"/>
                  </a:lnTo>
                  <a:lnTo>
                    <a:pt x="183642" y="367283"/>
                  </a:lnTo>
                  <a:lnTo>
                    <a:pt x="232364" y="360704"/>
                  </a:lnTo>
                  <a:lnTo>
                    <a:pt x="276205" y="342149"/>
                  </a:lnTo>
                  <a:lnTo>
                    <a:pt x="313391" y="313391"/>
                  </a:lnTo>
                  <a:lnTo>
                    <a:pt x="337174" y="282638"/>
                  </a:lnTo>
                  <a:lnTo>
                    <a:pt x="133426" y="282638"/>
                  </a:lnTo>
                  <a:lnTo>
                    <a:pt x="129844" y="279768"/>
                  </a:lnTo>
                  <a:lnTo>
                    <a:pt x="129844" y="240309"/>
                  </a:lnTo>
                  <a:lnTo>
                    <a:pt x="133426" y="236727"/>
                  </a:lnTo>
                  <a:lnTo>
                    <a:pt x="87515" y="236727"/>
                  </a:lnTo>
                  <a:lnTo>
                    <a:pt x="83934" y="233857"/>
                  </a:lnTo>
                  <a:lnTo>
                    <a:pt x="83934" y="194398"/>
                  </a:lnTo>
                  <a:lnTo>
                    <a:pt x="87515" y="190817"/>
                  </a:lnTo>
                  <a:lnTo>
                    <a:pt x="98996" y="190817"/>
                  </a:lnTo>
                  <a:lnTo>
                    <a:pt x="98996" y="144906"/>
                  </a:lnTo>
                  <a:lnTo>
                    <a:pt x="87515" y="144906"/>
                  </a:lnTo>
                  <a:lnTo>
                    <a:pt x="83934" y="142036"/>
                  </a:lnTo>
                  <a:lnTo>
                    <a:pt x="83934" y="102577"/>
                  </a:lnTo>
                  <a:lnTo>
                    <a:pt x="87515" y="98996"/>
                  </a:lnTo>
                  <a:lnTo>
                    <a:pt x="345630" y="98996"/>
                  </a:lnTo>
                  <a:lnTo>
                    <a:pt x="342149" y="90757"/>
                  </a:lnTo>
                  <a:lnTo>
                    <a:pt x="313391" y="53620"/>
                  </a:lnTo>
                  <a:lnTo>
                    <a:pt x="276205" y="24973"/>
                  </a:lnTo>
                  <a:lnTo>
                    <a:pt x="232364" y="6529"/>
                  </a:lnTo>
                  <a:lnTo>
                    <a:pt x="183642" y="0"/>
                  </a:lnTo>
                  <a:close/>
                </a:path>
                <a:path w="367665" h="367665">
                  <a:moveTo>
                    <a:pt x="221665" y="267576"/>
                  </a:moveTo>
                  <a:lnTo>
                    <a:pt x="175755" y="267576"/>
                  </a:lnTo>
                  <a:lnTo>
                    <a:pt x="175755" y="279768"/>
                  </a:lnTo>
                  <a:lnTo>
                    <a:pt x="172161" y="282638"/>
                  </a:lnTo>
                  <a:lnTo>
                    <a:pt x="225247" y="282638"/>
                  </a:lnTo>
                  <a:lnTo>
                    <a:pt x="221665" y="279768"/>
                  </a:lnTo>
                  <a:lnTo>
                    <a:pt x="221665" y="267576"/>
                  </a:lnTo>
                  <a:close/>
                </a:path>
                <a:path w="367665" h="367665">
                  <a:moveTo>
                    <a:pt x="345630" y="98996"/>
                  </a:moveTo>
                  <a:lnTo>
                    <a:pt x="218071" y="98996"/>
                  </a:lnTo>
                  <a:lnTo>
                    <a:pt x="221665" y="102577"/>
                  </a:lnTo>
                  <a:lnTo>
                    <a:pt x="221665" y="142036"/>
                  </a:lnTo>
                  <a:lnTo>
                    <a:pt x="218071" y="144906"/>
                  </a:lnTo>
                  <a:lnTo>
                    <a:pt x="263982" y="144906"/>
                  </a:lnTo>
                  <a:lnTo>
                    <a:pt x="267576" y="148488"/>
                  </a:lnTo>
                  <a:lnTo>
                    <a:pt x="267576" y="187947"/>
                  </a:lnTo>
                  <a:lnTo>
                    <a:pt x="263982" y="190817"/>
                  </a:lnTo>
                  <a:lnTo>
                    <a:pt x="252501" y="190817"/>
                  </a:lnTo>
                  <a:lnTo>
                    <a:pt x="252501" y="236727"/>
                  </a:lnTo>
                  <a:lnTo>
                    <a:pt x="263982" y="236727"/>
                  </a:lnTo>
                  <a:lnTo>
                    <a:pt x="267576" y="240309"/>
                  </a:lnTo>
                  <a:lnTo>
                    <a:pt x="267576" y="279768"/>
                  </a:lnTo>
                  <a:lnTo>
                    <a:pt x="263982" y="282638"/>
                  </a:lnTo>
                  <a:lnTo>
                    <a:pt x="337174" y="282638"/>
                  </a:lnTo>
                  <a:lnTo>
                    <a:pt x="342149" y="276205"/>
                  </a:lnTo>
                  <a:lnTo>
                    <a:pt x="360704" y="232364"/>
                  </a:lnTo>
                  <a:lnTo>
                    <a:pt x="367284" y="183641"/>
                  </a:lnTo>
                  <a:lnTo>
                    <a:pt x="360704" y="134668"/>
                  </a:lnTo>
                  <a:lnTo>
                    <a:pt x="345630" y="98996"/>
                  </a:lnTo>
                  <a:close/>
                </a:path>
                <a:path w="367665" h="367665">
                  <a:moveTo>
                    <a:pt x="160680" y="252501"/>
                  </a:moveTo>
                  <a:lnTo>
                    <a:pt x="144907" y="252501"/>
                  </a:lnTo>
                  <a:lnTo>
                    <a:pt x="144907" y="267576"/>
                  </a:lnTo>
                  <a:lnTo>
                    <a:pt x="160680" y="267576"/>
                  </a:lnTo>
                  <a:lnTo>
                    <a:pt x="160680" y="252501"/>
                  </a:lnTo>
                  <a:close/>
                </a:path>
                <a:path w="367665" h="367665">
                  <a:moveTo>
                    <a:pt x="252501" y="252501"/>
                  </a:moveTo>
                  <a:lnTo>
                    <a:pt x="236728" y="252501"/>
                  </a:lnTo>
                  <a:lnTo>
                    <a:pt x="236728" y="267576"/>
                  </a:lnTo>
                  <a:lnTo>
                    <a:pt x="252501" y="267576"/>
                  </a:lnTo>
                  <a:lnTo>
                    <a:pt x="252501" y="252501"/>
                  </a:lnTo>
                  <a:close/>
                </a:path>
                <a:path w="367665" h="367665">
                  <a:moveTo>
                    <a:pt x="225247" y="236727"/>
                  </a:moveTo>
                  <a:lnTo>
                    <a:pt x="172161" y="236727"/>
                  </a:lnTo>
                  <a:lnTo>
                    <a:pt x="175755" y="240309"/>
                  </a:lnTo>
                  <a:lnTo>
                    <a:pt x="175755" y="252501"/>
                  </a:lnTo>
                  <a:lnTo>
                    <a:pt x="221665" y="252501"/>
                  </a:lnTo>
                  <a:lnTo>
                    <a:pt x="221665" y="240309"/>
                  </a:lnTo>
                  <a:lnTo>
                    <a:pt x="225247" y="236727"/>
                  </a:lnTo>
                  <a:close/>
                </a:path>
                <a:path w="367665" h="367665">
                  <a:moveTo>
                    <a:pt x="144907" y="221665"/>
                  </a:moveTo>
                  <a:lnTo>
                    <a:pt x="129844" y="221665"/>
                  </a:lnTo>
                  <a:lnTo>
                    <a:pt x="129844" y="233857"/>
                  </a:lnTo>
                  <a:lnTo>
                    <a:pt x="126250" y="236727"/>
                  </a:lnTo>
                  <a:lnTo>
                    <a:pt x="144907" y="236727"/>
                  </a:lnTo>
                  <a:lnTo>
                    <a:pt x="144907" y="221665"/>
                  </a:lnTo>
                  <a:close/>
                </a:path>
                <a:path w="367665" h="367665">
                  <a:moveTo>
                    <a:pt x="175755" y="221665"/>
                  </a:moveTo>
                  <a:lnTo>
                    <a:pt x="160680" y="221665"/>
                  </a:lnTo>
                  <a:lnTo>
                    <a:pt x="160680" y="236727"/>
                  </a:lnTo>
                  <a:lnTo>
                    <a:pt x="179336" y="236727"/>
                  </a:lnTo>
                  <a:lnTo>
                    <a:pt x="175755" y="233857"/>
                  </a:lnTo>
                  <a:lnTo>
                    <a:pt x="175755" y="221665"/>
                  </a:lnTo>
                  <a:close/>
                </a:path>
                <a:path w="367665" h="367665">
                  <a:moveTo>
                    <a:pt x="236728" y="190817"/>
                  </a:moveTo>
                  <a:lnTo>
                    <a:pt x="218071" y="190817"/>
                  </a:lnTo>
                  <a:lnTo>
                    <a:pt x="221665" y="194398"/>
                  </a:lnTo>
                  <a:lnTo>
                    <a:pt x="221665" y="233857"/>
                  </a:lnTo>
                  <a:lnTo>
                    <a:pt x="218071" y="236727"/>
                  </a:lnTo>
                  <a:lnTo>
                    <a:pt x="236728" y="236727"/>
                  </a:lnTo>
                  <a:lnTo>
                    <a:pt x="236728" y="190817"/>
                  </a:lnTo>
                  <a:close/>
                </a:path>
                <a:path w="367665" h="367665">
                  <a:moveTo>
                    <a:pt x="114769" y="206590"/>
                  </a:moveTo>
                  <a:lnTo>
                    <a:pt x="98996" y="206590"/>
                  </a:lnTo>
                  <a:lnTo>
                    <a:pt x="98996" y="221665"/>
                  </a:lnTo>
                  <a:lnTo>
                    <a:pt x="114769" y="221665"/>
                  </a:lnTo>
                  <a:lnTo>
                    <a:pt x="114769" y="206590"/>
                  </a:lnTo>
                  <a:close/>
                </a:path>
                <a:path w="367665" h="367665">
                  <a:moveTo>
                    <a:pt x="206590" y="206590"/>
                  </a:moveTo>
                  <a:lnTo>
                    <a:pt x="190817" y="206590"/>
                  </a:lnTo>
                  <a:lnTo>
                    <a:pt x="190817" y="221665"/>
                  </a:lnTo>
                  <a:lnTo>
                    <a:pt x="206590" y="221665"/>
                  </a:lnTo>
                  <a:lnTo>
                    <a:pt x="206590" y="206590"/>
                  </a:lnTo>
                  <a:close/>
                </a:path>
                <a:path w="367665" h="367665">
                  <a:moveTo>
                    <a:pt x="179336" y="190817"/>
                  </a:moveTo>
                  <a:lnTo>
                    <a:pt x="126250" y="190817"/>
                  </a:lnTo>
                  <a:lnTo>
                    <a:pt x="129844" y="194398"/>
                  </a:lnTo>
                  <a:lnTo>
                    <a:pt x="129844" y="206590"/>
                  </a:lnTo>
                  <a:lnTo>
                    <a:pt x="175755" y="206590"/>
                  </a:lnTo>
                  <a:lnTo>
                    <a:pt x="175755" y="194398"/>
                  </a:lnTo>
                  <a:lnTo>
                    <a:pt x="179336" y="190817"/>
                  </a:lnTo>
                  <a:close/>
                </a:path>
                <a:path w="367665" h="367665">
                  <a:moveTo>
                    <a:pt x="190817" y="144906"/>
                  </a:moveTo>
                  <a:lnTo>
                    <a:pt x="114769" y="144906"/>
                  </a:lnTo>
                  <a:lnTo>
                    <a:pt x="114769" y="190817"/>
                  </a:lnTo>
                  <a:lnTo>
                    <a:pt x="190817" y="190817"/>
                  </a:lnTo>
                  <a:lnTo>
                    <a:pt x="190817" y="144906"/>
                  </a:lnTo>
                  <a:close/>
                </a:path>
                <a:path w="367665" h="367665">
                  <a:moveTo>
                    <a:pt x="221665" y="175755"/>
                  </a:moveTo>
                  <a:lnTo>
                    <a:pt x="206590" y="175755"/>
                  </a:lnTo>
                  <a:lnTo>
                    <a:pt x="206590" y="190817"/>
                  </a:lnTo>
                  <a:lnTo>
                    <a:pt x="225247" y="190817"/>
                  </a:lnTo>
                  <a:lnTo>
                    <a:pt x="221665" y="187947"/>
                  </a:lnTo>
                  <a:lnTo>
                    <a:pt x="221665" y="175755"/>
                  </a:lnTo>
                  <a:close/>
                </a:path>
                <a:path w="367665" h="367665">
                  <a:moveTo>
                    <a:pt x="252501" y="160680"/>
                  </a:moveTo>
                  <a:lnTo>
                    <a:pt x="236728" y="160680"/>
                  </a:lnTo>
                  <a:lnTo>
                    <a:pt x="236728" y="175755"/>
                  </a:lnTo>
                  <a:lnTo>
                    <a:pt x="252501" y="175755"/>
                  </a:lnTo>
                  <a:lnTo>
                    <a:pt x="252501" y="160680"/>
                  </a:lnTo>
                  <a:close/>
                </a:path>
                <a:path w="367665" h="367665">
                  <a:moveTo>
                    <a:pt x="225247" y="144906"/>
                  </a:moveTo>
                  <a:lnTo>
                    <a:pt x="206590" y="144906"/>
                  </a:lnTo>
                  <a:lnTo>
                    <a:pt x="206590" y="160680"/>
                  </a:lnTo>
                  <a:lnTo>
                    <a:pt x="221665" y="160680"/>
                  </a:lnTo>
                  <a:lnTo>
                    <a:pt x="221665" y="148488"/>
                  </a:lnTo>
                  <a:lnTo>
                    <a:pt x="225247" y="144906"/>
                  </a:lnTo>
                  <a:close/>
                </a:path>
                <a:path w="367665" h="367665">
                  <a:moveTo>
                    <a:pt x="175755" y="129844"/>
                  </a:moveTo>
                  <a:lnTo>
                    <a:pt x="129844" y="129844"/>
                  </a:lnTo>
                  <a:lnTo>
                    <a:pt x="129844" y="142036"/>
                  </a:lnTo>
                  <a:lnTo>
                    <a:pt x="126250" y="144906"/>
                  </a:lnTo>
                  <a:lnTo>
                    <a:pt x="179336" y="144906"/>
                  </a:lnTo>
                  <a:lnTo>
                    <a:pt x="175755" y="142036"/>
                  </a:lnTo>
                  <a:lnTo>
                    <a:pt x="175755" y="129844"/>
                  </a:lnTo>
                  <a:close/>
                </a:path>
                <a:path w="367665" h="367665">
                  <a:moveTo>
                    <a:pt x="114769" y="114769"/>
                  </a:moveTo>
                  <a:lnTo>
                    <a:pt x="98996" y="114769"/>
                  </a:lnTo>
                  <a:lnTo>
                    <a:pt x="98996" y="129844"/>
                  </a:lnTo>
                  <a:lnTo>
                    <a:pt x="114769" y="129844"/>
                  </a:lnTo>
                  <a:lnTo>
                    <a:pt x="114769" y="114769"/>
                  </a:lnTo>
                  <a:close/>
                </a:path>
                <a:path w="367665" h="367665">
                  <a:moveTo>
                    <a:pt x="206590" y="114769"/>
                  </a:moveTo>
                  <a:lnTo>
                    <a:pt x="190817" y="114769"/>
                  </a:lnTo>
                  <a:lnTo>
                    <a:pt x="190817" y="129844"/>
                  </a:lnTo>
                  <a:lnTo>
                    <a:pt x="206590" y="129844"/>
                  </a:lnTo>
                  <a:lnTo>
                    <a:pt x="206590" y="114769"/>
                  </a:lnTo>
                  <a:close/>
                </a:path>
                <a:path w="367665" h="367665">
                  <a:moveTo>
                    <a:pt x="179336" y="98996"/>
                  </a:moveTo>
                  <a:lnTo>
                    <a:pt x="126250" y="98996"/>
                  </a:lnTo>
                  <a:lnTo>
                    <a:pt x="129844" y="102577"/>
                  </a:lnTo>
                  <a:lnTo>
                    <a:pt x="129844" y="114769"/>
                  </a:lnTo>
                  <a:lnTo>
                    <a:pt x="175755" y="114769"/>
                  </a:lnTo>
                  <a:lnTo>
                    <a:pt x="175755" y="102577"/>
                  </a:lnTo>
                  <a:lnTo>
                    <a:pt x="179336" y="98996"/>
                  </a:lnTo>
                  <a:close/>
                </a:path>
              </a:pathLst>
            </a:custGeom>
            <a:solidFill>
              <a:srgbClr val="85BB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9" name="object 67">
              <a:extLst>
                <a:ext uri="{FF2B5EF4-FFF2-40B4-BE49-F238E27FC236}">
                  <a16:creationId xmlns:a16="http://schemas.microsoft.com/office/drawing/2014/main" id="{9B618DF4-1BD8-4367-AC6A-FC5D2C976264}"/>
                </a:ext>
              </a:extLst>
            </p:cNvPr>
            <p:cNvSpPr txBox="1"/>
            <p:nvPr/>
          </p:nvSpPr>
          <p:spPr>
            <a:xfrm>
              <a:off x="7687105" y="1403121"/>
              <a:ext cx="960975" cy="19749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uz-Latn-UZ"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r>
                <a:rPr kumimoji="0" lang="ru-RU"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uz-Latn-UZ"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a:t>
              </a:r>
              <a:r>
                <a:rPr kumimoji="0" lang="ru-RU"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80" name="object 69">
              <a:extLst>
                <a:ext uri="{FF2B5EF4-FFF2-40B4-BE49-F238E27FC236}">
                  <a16:creationId xmlns:a16="http://schemas.microsoft.com/office/drawing/2014/main" id="{E3631E0D-4866-4F52-9E3B-A364333318EE}"/>
                </a:ext>
              </a:extLst>
            </p:cNvPr>
            <p:cNvSpPr txBox="1"/>
            <p:nvPr/>
          </p:nvSpPr>
          <p:spPr>
            <a:xfrm>
              <a:off x="7671924" y="1744636"/>
              <a:ext cx="788512" cy="19749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uz-Latn-UZ"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705</a:t>
              </a:r>
              <a:endParaRPr kumimoji="0"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86" name="object 5">
            <a:extLst>
              <a:ext uri="{FF2B5EF4-FFF2-40B4-BE49-F238E27FC236}">
                <a16:creationId xmlns:a16="http://schemas.microsoft.com/office/drawing/2014/main" id="{721DD25F-9003-4622-B099-0B6402110C04}"/>
              </a:ext>
            </a:extLst>
          </p:cNvPr>
          <p:cNvSpPr txBox="1"/>
          <p:nvPr/>
        </p:nvSpPr>
        <p:spPr>
          <a:xfrm>
            <a:off x="6083299" y="4843034"/>
            <a:ext cx="3330100" cy="443711"/>
          </a:xfrm>
          <a:prstGeom prst="rect">
            <a:avLst/>
          </a:prstGeom>
        </p:spPr>
        <p:txBody>
          <a:bodyPr vert="horz" wrap="square" lIns="0" tIns="12700" rIns="0" bIns="0" rtlCol="0">
            <a:spAutoFit/>
          </a:bodyPr>
          <a:lstStyle/>
          <a:p>
            <a:pPr marL="12700" lvl="0" algn="ctr">
              <a:spcBef>
                <a:spcPts val="95"/>
              </a:spcBef>
              <a:defRPr/>
            </a:pPr>
            <a:r>
              <a:rPr lang="en-US" sz="1400" b="1" spc="-10" dirty="0">
                <a:solidFill>
                  <a:srgbClr val="0070C0"/>
                </a:solidFill>
                <a:latin typeface="Times New Roman" panose="02020603050405020304" pitchFamily="18" charset="0"/>
                <a:cs typeface="Times New Roman" panose="02020603050405020304" pitchFamily="18" charset="0"/>
              </a:rPr>
              <a:t>Proposals for placement </a:t>
            </a:r>
            <a:br>
              <a:rPr lang="en-US" sz="1400" b="1" spc="-10" dirty="0">
                <a:solidFill>
                  <a:srgbClr val="0070C0"/>
                </a:solidFill>
                <a:latin typeface="Times New Roman" panose="02020603050405020304" pitchFamily="18" charset="0"/>
                <a:cs typeface="Times New Roman" panose="02020603050405020304" pitchFamily="18" charset="0"/>
              </a:rPr>
            </a:br>
            <a:r>
              <a:rPr lang="en-US" sz="1400" b="1" spc="-10" dirty="0">
                <a:solidFill>
                  <a:srgbClr val="0070C0"/>
                </a:solidFill>
                <a:latin typeface="Times New Roman" panose="02020603050405020304" pitchFamily="18" charset="0"/>
                <a:cs typeface="Times New Roman" panose="02020603050405020304" pitchFamily="18" charset="0"/>
              </a:rPr>
              <a:t>of projects</a:t>
            </a:r>
            <a:endParaRPr kumimoji="0" lang="ru-RU" sz="1400" b="1" i="0" u="none" strike="noStrike" kern="1200" cap="none" spc="-1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98" name="object 5">
            <a:extLst>
              <a:ext uri="{FF2B5EF4-FFF2-40B4-BE49-F238E27FC236}">
                <a16:creationId xmlns:a16="http://schemas.microsoft.com/office/drawing/2014/main" id="{BE06DFCA-3A14-4A9F-997E-9D26D6665CD8}"/>
              </a:ext>
            </a:extLst>
          </p:cNvPr>
          <p:cNvSpPr txBox="1"/>
          <p:nvPr/>
        </p:nvSpPr>
        <p:spPr>
          <a:xfrm>
            <a:off x="6582927" y="2114031"/>
            <a:ext cx="2511163" cy="228268"/>
          </a:xfrm>
          <a:prstGeom prst="rect">
            <a:avLst/>
          </a:prstGeom>
        </p:spPr>
        <p:txBody>
          <a:bodyPr vert="horz" wrap="square" lIns="0" tIns="12700" rIns="0" bIns="0" rtlCol="0">
            <a:spAutoFit/>
          </a:bodyPr>
          <a:lstStyle/>
          <a:p>
            <a:pPr marL="12700" lvl="0">
              <a:spcBef>
                <a:spcPts val="95"/>
              </a:spcBef>
              <a:defRPr/>
            </a:pPr>
            <a:r>
              <a:rPr lang="en-US" sz="1400" b="1" spc="-10" dirty="0">
                <a:solidFill>
                  <a:srgbClr val="0070C0"/>
                </a:solidFill>
                <a:latin typeface="Times New Roman" panose="02020603050405020304" pitchFamily="18" charset="0"/>
                <a:cs typeface="Times New Roman" panose="02020603050405020304" pitchFamily="18" charset="0"/>
              </a:rPr>
              <a:t>New projects</a:t>
            </a:r>
            <a:endParaRPr kumimoji="0" lang="ru-RU" sz="1400" b="1" i="0" u="none" strike="noStrike" kern="1200" cap="none" spc="-1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96" name="Скругленный прямоугольник 873">
            <a:extLst>
              <a:ext uri="{FF2B5EF4-FFF2-40B4-BE49-F238E27FC236}">
                <a16:creationId xmlns:a16="http://schemas.microsoft.com/office/drawing/2014/main" id="{38E08432-B0D2-42E6-8562-A1BD187F8810}"/>
              </a:ext>
            </a:extLst>
          </p:cNvPr>
          <p:cNvSpPr/>
          <p:nvPr/>
        </p:nvSpPr>
        <p:spPr>
          <a:xfrm>
            <a:off x="6982182" y="2788441"/>
            <a:ext cx="1928213" cy="700044"/>
          </a:xfrm>
          <a:prstGeom prst="roundRect">
            <a:avLst>
              <a:gd name="adj" fmla="val 4639"/>
            </a:avLst>
          </a:prstGeom>
          <a:gradFill flip="none" rotWithShape="1">
            <a:gsLst>
              <a:gs pos="10000">
                <a:schemeClr val="accent5">
                  <a:lumMod val="20000"/>
                  <a:lumOff val="80000"/>
                </a:schemeClr>
              </a:gs>
              <a:gs pos="0">
                <a:srgbClr val="59BDCF"/>
              </a:gs>
            </a:gsLst>
            <a:path path="circle">
              <a:fillToRect r="100000" b="100000"/>
            </a:path>
            <a:tileRect l="-100000" t="-100000"/>
          </a:gradFill>
          <a:ln w="6350">
            <a:solidFill>
              <a:srgbClr val="EACB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97" name="Рисунок 296">
            <a:extLst>
              <a:ext uri="{FF2B5EF4-FFF2-40B4-BE49-F238E27FC236}">
                <a16:creationId xmlns:a16="http://schemas.microsoft.com/office/drawing/2014/main" id="{A4AF5F47-0097-45DD-B2EF-F0E4B0075B77}"/>
              </a:ext>
            </a:extLst>
          </p:cNvPr>
          <p:cNvPicPr>
            <a:picLocks noChangeAspect="1"/>
          </p:cNvPicPr>
          <p:nvPr/>
        </p:nvPicPr>
        <p:blipFill>
          <a:blip r:embed="rId7"/>
          <a:stretch>
            <a:fillRect/>
          </a:stretch>
        </p:blipFill>
        <p:spPr>
          <a:xfrm>
            <a:off x="7114630" y="3021904"/>
            <a:ext cx="204647" cy="204647"/>
          </a:xfrm>
          <a:prstGeom prst="rect">
            <a:avLst/>
          </a:prstGeom>
        </p:spPr>
      </p:pic>
      <p:sp>
        <p:nvSpPr>
          <p:cNvPr id="298" name="TextBox 297">
            <a:extLst>
              <a:ext uri="{FF2B5EF4-FFF2-40B4-BE49-F238E27FC236}">
                <a16:creationId xmlns:a16="http://schemas.microsoft.com/office/drawing/2014/main" id="{95A9C018-2466-4779-8E15-069DA1BD20D6}"/>
              </a:ext>
            </a:extLst>
          </p:cNvPr>
          <p:cNvSpPr txBox="1"/>
          <p:nvPr/>
        </p:nvSpPr>
        <p:spPr>
          <a:xfrm>
            <a:off x="7225967" y="2948885"/>
            <a:ext cx="744502"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100" b="1" i="1" dirty="0">
                <a:solidFill>
                  <a:prstClr val="black"/>
                </a:solidFill>
                <a:latin typeface="Times New Roman" panose="02020603050405020304" pitchFamily="18" charset="0"/>
                <a:cs typeface="Times New Roman" panose="02020603050405020304" pitchFamily="18" charset="0"/>
              </a:rPr>
              <a:t>2</a:t>
            </a:r>
            <a:br>
              <a:rPr lang="en-US" sz="1100" b="1" i="1" dirty="0">
                <a:solidFill>
                  <a:prstClr val="black"/>
                </a:solidFill>
                <a:latin typeface="Times New Roman" panose="02020603050405020304" pitchFamily="18" charset="0"/>
                <a:cs typeface="Times New Roman" panose="02020603050405020304" pitchFamily="18" charset="0"/>
              </a:rPr>
            </a:br>
            <a:r>
              <a:rPr lang="en-US" sz="1100" b="1" i="1" dirty="0">
                <a:solidFill>
                  <a:prstClr val="black"/>
                </a:solidFill>
                <a:latin typeface="Times New Roman" panose="02020603050405020304" pitchFamily="18" charset="0"/>
                <a:cs typeface="Times New Roman" panose="02020603050405020304" pitchFamily="18" charset="0"/>
              </a:rPr>
              <a:t>projects</a:t>
            </a:r>
            <a:r>
              <a:rPr kumimoji="0" lang="ru-RU" sz="11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ru-RU"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99" name="Рисунок 298">
            <a:extLst>
              <a:ext uri="{FF2B5EF4-FFF2-40B4-BE49-F238E27FC236}">
                <a16:creationId xmlns:a16="http://schemas.microsoft.com/office/drawing/2014/main" id="{59B94C32-91A9-4D48-B053-AD48BDEA4973}"/>
              </a:ext>
            </a:extLst>
          </p:cNvPr>
          <p:cNvPicPr>
            <a:picLocks noChangeAspect="1"/>
          </p:cNvPicPr>
          <p:nvPr/>
        </p:nvPicPr>
        <p:blipFill>
          <a:blip r:embed="rId8"/>
          <a:stretch>
            <a:fillRect/>
          </a:stretch>
        </p:blipFill>
        <p:spPr>
          <a:xfrm>
            <a:off x="7840766" y="2933722"/>
            <a:ext cx="405686" cy="324403"/>
          </a:xfrm>
          <a:prstGeom prst="rect">
            <a:avLst/>
          </a:prstGeom>
        </p:spPr>
      </p:pic>
      <p:sp>
        <p:nvSpPr>
          <p:cNvPr id="300" name="object 5">
            <a:extLst>
              <a:ext uri="{FF2B5EF4-FFF2-40B4-BE49-F238E27FC236}">
                <a16:creationId xmlns:a16="http://schemas.microsoft.com/office/drawing/2014/main" id="{39799CDE-4E3F-4013-B406-FCCDE7F81EC0}"/>
              </a:ext>
            </a:extLst>
          </p:cNvPr>
          <p:cNvSpPr txBox="1"/>
          <p:nvPr/>
        </p:nvSpPr>
        <p:spPr>
          <a:xfrm>
            <a:off x="7257611" y="2511841"/>
            <a:ext cx="1436955" cy="394980"/>
          </a:xfrm>
          <a:prstGeom prst="rect">
            <a:avLst/>
          </a:prstGeom>
        </p:spPr>
        <p:txBody>
          <a:bodyPr vert="horz" wrap="square" lIns="0" tIns="12700" rIns="0" bIns="0" rtlCol="0">
            <a:spAutoFit/>
          </a:bodyPr>
          <a:lstStyle/>
          <a:p>
            <a:pPr marL="12700" lvl="0" algn="ctr">
              <a:spcBef>
                <a:spcPts val="95"/>
              </a:spcBef>
              <a:defRPr/>
            </a:pPr>
            <a:r>
              <a:rPr lang="en-US" sz="1200" b="1" i="1" spc="-10" dirty="0">
                <a:solidFill>
                  <a:prstClr val="black"/>
                </a:solidFill>
                <a:latin typeface="Times New Roman" panose="02020603050405020304" pitchFamily="18" charset="0"/>
                <a:cs typeface="Times New Roman" panose="02020603050405020304" pitchFamily="18" charset="0"/>
              </a:rPr>
              <a:t>Food industry</a:t>
            </a:r>
            <a:endParaRPr kumimoji="0" lang="ru-RU" sz="1200" b="1" i="1"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12700" marR="0" lvl="0" indent="0" algn="ctr" defTabSz="914400" rtl="0" eaLnBrk="1" fontAlgn="auto" latinLnBrk="0" hangingPunct="1">
              <a:lnSpc>
                <a:spcPct val="100000"/>
              </a:lnSpc>
              <a:spcBef>
                <a:spcPts val="95"/>
              </a:spcBef>
              <a:spcAft>
                <a:spcPts val="0"/>
              </a:spcAft>
              <a:buClrTx/>
              <a:buSzTx/>
              <a:buFontTx/>
              <a:buNone/>
              <a:tabLst/>
              <a:defRPr/>
            </a:pPr>
            <a:r>
              <a:rPr kumimoji="0" lang="ru-RU" sz="1200" b="1" i="1"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316" name="TextBox 315">
            <a:extLst>
              <a:ext uri="{FF2B5EF4-FFF2-40B4-BE49-F238E27FC236}">
                <a16:creationId xmlns:a16="http://schemas.microsoft.com/office/drawing/2014/main" id="{70E1051B-706F-4FEC-8D25-51E238106751}"/>
              </a:ext>
            </a:extLst>
          </p:cNvPr>
          <p:cNvSpPr txBox="1"/>
          <p:nvPr/>
        </p:nvSpPr>
        <p:spPr>
          <a:xfrm>
            <a:off x="8196812" y="2996486"/>
            <a:ext cx="795253"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u-RU" sz="1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33,5 </a:t>
            </a:r>
            <a:r>
              <a:rPr kumimoji="0" lang="en-US" sz="1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mln</a:t>
            </a:r>
            <a:r>
              <a:rPr lang="en-US" sz="1000" b="1" i="1" dirty="0">
                <a:solidFill>
                  <a:prstClr val="black"/>
                </a:solidFill>
                <a:latin typeface="Times New Roman" panose="02020603050405020304" pitchFamily="18" charset="0"/>
                <a:cs typeface="Times New Roman" panose="02020603050405020304" pitchFamily="18" charset="0"/>
              </a:rPr>
              <a:t>.</a:t>
            </a:r>
            <a:endParaRPr kumimoji="0" lang="ru-RU" sz="1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0" name="object 5">
            <a:extLst>
              <a:ext uri="{FF2B5EF4-FFF2-40B4-BE49-F238E27FC236}">
                <a16:creationId xmlns:a16="http://schemas.microsoft.com/office/drawing/2014/main" id="{C2A877C5-F78C-41FB-954A-36FBB996853D}"/>
              </a:ext>
            </a:extLst>
          </p:cNvPr>
          <p:cNvSpPr txBox="1"/>
          <p:nvPr/>
        </p:nvSpPr>
        <p:spPr>
          <a:xfrm>
            <a:off x="7175008" y="3579834"/>
            <a:ext cx="1666940" cy="197490"/>
          </a:xfrm>
          <a:prstGeom prst="rect">
            <a:avLst/>
          </a:prstGeom>
        </p:spPr>
        <p:txBody>
          <a:bodyPr vert="horz" wrap="square" lIns="0" tIns="12700" rIns="0" bIns="0" rtlCol="0">
            <a:spAutoFit/>
          </a:bodyPr>
          <a:lstStyle/>
          <a:p>
            <a:pPr marL="12700" lvl="0" algn="ctr">
              <a:spcBef>
                <a:spcPts val="95"/>
              </a:spcBef>
              <a:defRPr/>
            </a:pPr>
            <a:r>
              <a:rPr lang="en-US" sz="1200" b="1" i="1" spc="-10" dirty="0">
                <a:solidFill>
                  <a:prstClr val="black"/>
                </a:solidFill>
                <a:latin typeface="Times New Roman" panose="02020603050405020304" pitchFamily="18" charset="0"/>
                <a:cs typeface="Times New Roman" panose="02020603050405020304" pitchFamily="18" charset="0"/>
              </a:rPr>
              <a:t>Pharmaceuticals</a:t>
            </a:r>
            <a:endParaRPr kumimoji="0" lang="ru-RU" sz="1200" b="1" i="1"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9" name="Rectangle 21">
            <a:extLst>
              <a:ext uri="{FF2B5EF4-FFF2-40B4-BE49-F238E27FC236}">
                <a16:creationId xmlns:a16="http://schemas.microsoft.com/office/drawing/2014/main" id="{8E7441EC-6FEB-438A-A4E3-F99D94182F30}"/>
              </a:ext>
            </a:extLst>
          </p:cNvPr>
          <p:cNvSpPr/>
          <p:nvPr/>
        </p:nvSpPr>
        <p:spPr>
          <a:xfrm>
            <a:off x="1635827" y="2042952"/>
            <a:ext cx="1222041" cy="417457"/>
          </a:xfrm>
          <a:prstGeom prst="rect">
            <a:avLst/>
          </a:prstGeom>
          <a:noFill/>
          <a:ln w="9525" cap="flat" cmpd="sng" algn="ctr">
            <a:solidFill>
              <a:srgbClr val="5E90A1"/>
            </a:solidFill>
            <a:prstDash val="dash"/>
            <a:miter lim="800000"/>
          </a:ln>
          <a:effectLst/>
        </p:spPr>
        <p:txBody>
          <a:bodyPr rtlCol="0" anchor="ctr"/>
          <a:lstStyle/>
          <a:p>
            <a:pPr lvl="0" algn="ctr">
              <a:spcAft>
                <a:spcPts val="488"/>
              </a:spcAft>
              <a:defRPr/>
            </a:pPr>
            <a:r>
              <a:rPr lang="en-US" sz="800" b="1" dirty="0" err="1">
                <a:solidFill>
                  <a:srgbClr val="0070C0"/>
                </a:solidFill>
                <a:latin typeface="Times New Roman" panose="02020603050405020304" pitchFamily="18" charset="0"/>
                <a:cs typeface="Times New Roman" panose="02020603050405020304" pitchFamily="18" charset="0"/>
              </a:rPr>
              <a:t>Oltinsoy</a:t>
            </a:r>
            <a:r>
              <a:rPr lang="en-US" sz="800" b="1" dirty="0">
                <a:solidFill>
                  <a:srgbClr val="0070C0"/>
                </a:solidFill>
                <a:latin typeface="Times New Roman" panose="02020603050405020304" pitchFamily="18" charset="0"/>
                <a:cs typeface="Times New Roman" panose="02020603050405020304" pitchFamily="18" charset="0"/>
              </a:rPr>
              <a:t> district of </a:t>
            </a:r>
            <a:r>
              <a:rPr lang="en-US" sz="800" b="1" dirty="0" err="1">
                <a:solidFill>
                  <a:srgbClr val="0070C0"/>
                </a:solidFill>
                <a:latin typeface="Times New Roman" panose="02020603050405020304" pitchFamily="18" charset="0"/>
                <a:cs typeface="Times New Roman" panose="02020603050405020304" pitchFamily="18" charset="0"/>
              </a:rPr>
              <a:t>Surkhandarya</a:t>
            </a:r>
            <a:r>
              <a:rPr lang="en-US" sz="800" b="1" dirty="0">
                <a:solidFill>
                  <a:srgbClr val="0070C0"/>
                </a:solidFill>
                <a:latin typeface="Times New Roman" panose="02020603050405020304" pitchFamily="18" charset="0"/>
                <a:cs typeface="Times New Roman" panose="02020603050405020304" pitchFamily="18" charset="0"/>
              </a:rPr>
              <a:t> region</a:t>
            </a:r>
            <a:endParaRPr kumimoji="0" lang="ru-RU" sz="800" b="1" i="0" u="none" strike="noStrike" kern="1200" cap="none" spc="0" normalizeH="0" baseline="0" noProof="0" dirty="0">
              <a:ln>
                <a:noFill/>
              </a:ln>
              <a:solidFill>
                <a:srgbClr val="00425F"/>
              </a:solidFill>
              <a:effectLst/>
              <a:uLnTx/>
              <a:uFillTx/>
              <a:latin typeface="Times New Roman" panose="02020603050405020304" pitchFamily="18" charset="0"/>
              <a:ea typeface="+mn-ea"/>
              <a:cs typeface="Times New Roman" panose="02020603050405020304" pitchFamily="18" charset="0"/>
            </a:endParaRPr>
          </a:p>
        </p:txBody>
      </p:sp>
      <p:sp>
        <p:nvSpPr>
          <p:cNvPr id="148" name="object 13">
            <a:extLst>
              <a:ext uri="{FF2B5EF4-FFF2-40B4-BE49-F238E27FC236}">
                <a16:creationId xmlns:a16="http://schemas.microsoft.com/office/drawing/2014/main" id="{5690CABC-1844-440E-BCBD-014FA5B8DC75}"/>
              </a:ext>
            </a:extLst>
          </p:cNvPr>
          <p:cNvSpPr txBox="1"/>
          <p:nvPr/>
        </p:nvSpPr>
        <p:spPr>
          <a:xfrm>
            <a:off x="6550913" y="817721"/>
            <a:ext cx="4211642" cy="227626"/>
          </a:xfrm>
          <a:prstGeom prst="rect">
            <a:avLst/>
          </a:prstGeom>
        </p:spPr>
        <p:txBody>
          <a:bodyPr vert="horz" wrap="square" lIns="0" tIns="12065" rIns="0" bIns="0" rtlCol="0">
            <a:spAutoFit/>
          </a:bodyPr>
          <a:lstStyle/>
          <a:p>
            <a:pPr marL="12700" marR="7620" lvl="0" algn="just">
              <a:spcBef>
                <a:spcPts val="195"/>
              </a:spcBef>
              <a:tabLst>
                <a:tab pos="184785" algn="l"/>
              </a:tabLst>
              <a:defRPr/>
            </a:pPr>
            <a:r>
              <a:rPr lang="en-US" sz="1400" b="1" spc="-10" dirty="0">
                <a:solidFill>
                  <a:srgbClr val="0070C0"/>
                </a:solidFill>
                <a:latin typeface="Times New Roman" panose="02020603050405020304" pitchFamily="18" charset="0"/>
                <a:cs typeface="Times New Roman" panose="02020603050405020304" pitchFamily="18" charset="0"/>
              </a:rPr>
              <a:t>Indicators of proposed projects</a:t>
            </a:r>
            <a:endParaRPr kumimoji="0" lang="ru-RU" sz="1400" b="1" i="0" u="none" strike="noStrike" kern="1200" cap="none" spc="-1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49" name="object 6">
            <a:extLst>
              <a:ext uri="{FF2B5EF4-FFF2-40B4-BE49-F238E27FC236}">
                <a16:creationId xmlns:a16="http://schemas.microsoft.com/office/drawing/2014/main" id="{31B5523B-454B-4531-AE9C-AC83BFC75493}"/>
              </a:ext>
            </a:extLst>
          </p:cNvPr>
          <p:cNvSpPr txBox="1"/>
          <p:nvPr/>
        </p:nvSpPr>
        <p:spPr>
          <a:xfrm>
            <a:off x="231738" y="5300200"/>
            <a:ext cx="6142324" cy="1294585"/>
          </a:xfrm>
          <a:prstGeom prst="rect">
            <a:avLst/>
          </a:prstGeom>
        </p:spPr>
        <p:txBody>
          <a:bodyPr vert="horz" wrap="square" lIns="0" tIns="12065" rIns="0" bIns="0" rtlCol="0">
            <a:spAutoFit/>
          </a:bodyPr>
          <a:lstStyle/>
          <a:p>
            <a:pPr marL="12700" lvl="0" algn="just">
              <a:spcBef>
                <a:spcPts val="195"/>
              </a:spcBef>
              <a:defRPr/>
            </a:pPr>
            <a:r>
              <a:rPr lang="en-US" sz="1400" b="1" spc="-10" dirty="0">
                <a:solidFill>
                  <a:srgbClr val="0070C0"/>
                </a:solidFill>
                <a:latin typeface="Times New Roman" panose="02020603050405020304" pitchFamily="18" charset="0"/>
                <a:cs typeface="Times New Roman" panose="02020603050405020304" pitchFamily="18" charset="0"/>
              </a:rPr>
              <a:t>Project examples</a:t>
            </a:r>
            <a:endParaRPr kumimoji="0" lang="ru-RU" sz="1400" b="1" i="0" u="none" strike="noStrike" kern="1200" cap="none" spc="-1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184150" lvl="0" indent="-171450" algn="just">
              <a:spcBef>
                <a:spcPts val="195"/>
              </a:spcBef>
              <a:buFont typeface="Wingdings" panose="05000000000000000000" pitchFamily="2" charset="2"/>
              <a:buChar char="ü"/>
              <a:defRPr/>
            </a:pPr>
            <a:r>
              <a:rPr lang="en-US" sz="1100" b="1" i="1" dirty="0">
                <a:solidFill>
                  <a:prstClr val="black"/>
                </a:solidFill>
                <a:latin typeface="Times New Roman" panose="02020603050405020304" pitchFamily="18" charset="0"/>
                <a:cs typeface="Times New Roman" panose="02020603050405020304" pitchFamily="18" charset="0"/>
              </a:rPr>
              <a:t>IT sector. </a:t>
            </a:r>
            <a:r>
              <a:rPr lang="en-US" sz="1100" dirty="0">
                <a:latin typeface="Times New Roman" panose="02020603050405020304" pitchFamily="18" charset="0"/>
                <a:cs typeface="Times New Roman" panose="02020603050405020304" pitchFamily="18" charset="0"/>
              </a:rPr>
              <a:t>In 2019, main and subscriber fiber optic communication cables based on GPON technology were laid in </a:t>
            </a:r>
            <a:r>
              <a:rPr lang="en-US" sz="1100" dirty="0" err="1">
                <a:latin typeface="Times New Roman" panose="02020603050405020304" pitchFamily="18" charset="0"/>
                <a:cs typeface="Times New Roman" panose="02020603050405020304" pitchFamily="18" charset="0"/>
              </a:rPr>
              <a:t>Altynsay</a:t>
            </a:r>
            <a:r>
              <a:rPr lang="en-US" sz="1100" dirty="0">
                <a:latin typeface="Times New Roman" panose="02020603050405020304" pitchFamily="18" charset="0"/>
                <a:cs typeface="Times New Roman" panose="02020603050405020304" pitchFamily="18" charset="0"/>
              </a:rPr>
              <a:t> district. It is planned to increase the bandwidth of the telecommunications network to the district center from 10 Gbit/s to 100 Gbit/s.</a:t>
            </a:r>
          </a:p>
          <a:p>
            <a:pPr marL="184150" lvl="0" indent="-171450" algn="just">
              <a:spcBef>
                <a:spcPts val="195"/>
              </a:spcBef>
              <a:buFont typeface="Wingdings" panose="05000000000000000000" pitchFamily="2" charset="2"/>
              <a:buChar char="ü"/>
              <a:defRPr/>
            </a:pPr>
            <a:r>
              <a:rPr lang="en-US" sz="1100" b="1" i="1" dirty="0">
                <a:solidFill>
                  <a:prstClr val="black"/>
                </a:solidFill>
                <a:latin typeface="Times New Roman" panose="02020603050405020304" pitchFamily="18" charset="0"/>
                <a:cs typeface="Times New Roman" panose="02020603050405020304" pitchFamily="18" charset="0"/>
              </a:rPr>
              <a:t>Logistics development. </a:t>
            </a:r>
            <a:r>
              <a:rPr lang="en-US" sz="1100" dirty="0">
                <a:latin typeface="Times New Roman" panose="02020603050405020304" pitchFamily="18" charset="0"/>
                <a:cs typeface="Times New Roman" panose="02020603050405020304" pitchFamily="18" charset="0"/>
              </a:rPr>
              <a:t>There are 237 km of main roads in the district, of which 25.8 km are in need of repair. In 2022, 25.4 km of internal roads were laid with asphalt and concrete, and 225 km with sand and gravel</a:t>
            </a:r>
            <a:endParaRPr lang="ru-RU" sz="1100" dirty="0">
              <a:latin typeface="Times New Roman" panose="02020603050405020304" pitchFamily="18" charset="0"/>
              <a:cs typeface="Times New Roman" panose="02020603050405020304" pitchFamily="18" charset="0"/>
            </a:endParaRPr>
          </a:p>
        </p:txBody>
      </p:sp>
      <p:sp>
        <p:nvSpPr>
          <p:cNvPr id="150" name="Скругленный прямоугольник 873">
            <a:extLst>
              <a:ext uri="{FF2B5EF4-FFF2-40B4-BE49-F238E27FC236}">
                <a16:creationId xmlns:a16="http://schemas.microsoft.com/office/drawing/2014/main" id="{02F71182-00C8-432F-820D-4B374F0379B0}"/>
              </a:ext>
            </a:extLst>
          </p:cNvPr>
          <p:cNvSpPr/>
          <p:nvPr/>
        </p:nvSpPr>
        <p:spPr>
          <a:xfrm>
            <a:off x="7006363" y="3871457"/>
            <a:ext cx="1928213" cy="700044"/>
          </a:xfrm>
          <a:prstGeom prst="roundRect">
            <a:avLst>
              <a:gd name="adj" fmla="val 4639"/>
            </a:avLst>
          </a:prstGeom>
          <a:gradFill flip="none" rotWithShape="1">
            <a:gsLst>
              <a:gs pos="10000">
                <a:schemeClr val="accent5">
                  <a:lumMod val="20000"/>
                  <a:lumOff val="80000"/>
                </a:schemeClr>
              </a:gs>
              <a:gs pos="0">
                <a:srgbClr val="59BDCF"/>
              </a:gs>
            </a:gsLst>
            <a:path path="circle">
              <a:fillToRect r="100000" b="100000"/>
            </a:path>
            <a:tileRect l="-100000" t="-100000"/>
          </a:gradFill>
          <a:ln w="6350">
            <a:solidFill>
              <a:srgbClr val="EACB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51" name="Рисунок 150">
            <a:extLst>
              <a:ext uri="{FF2B5EF4-FFF2-40B4-BE49-F238E27FC236}">
                <a16:creationId xmlns:a16="http://schemas.microsoft.com/office/drawing/2014/main" id="{8DE81C58-B761-4B01-A0A5-3CD38AB96D80}"/>
              </a:ext>
            </a:extLst>
          </p:cNvPr>
          <p:cNvPicPr>
            <a:picLocks noChangeAspect="1"/>
          </p:cNvPicPr>
          <p:nvPr/>
        </p:nvPicPr>
        <p:blipFill>
          <a:blip r:embed="rId7"/>
          <a:stretch>
            <a:fillRect/>
          </a:stretch>
        </p:blipFill>
        <p:spPr>
          <a:xfrm>
            <a:off x="7155120" y="4112494"/>
            <a:ext cx="204647" cy="204647"/>
          </a:xfrm>
          <a:prstGeom prst="rect">
            <a:avLst/>
          </a:prstGeom>
        </p:spPr>
      </p:pic>
      <p:pic>
        <p:nvPicPr>
          <p:cNvPr id="153" name="Рисунок 152">
            <a:extLst>
              <a:ext uri="{FF2B5EF4-FFF2-40B4-BE49-F238E27FC236}">
                <a16:creationId xmlns:a16="http://schemas.microsoft.com/office/drawing/2014/main" id="{5EF7C879-BA6B-49AC-B22B-188F6A2FF833}"/>
              </a:ext>
            </a:extLst>
          </p:cNvPr>
          <p:cNvPicPr>
            <a:picLocks noChangeAspect="1"/>
          </p:cNvPicPr>
          <p:nvPr/>
        </p:nvPicPr>
        <p:blipFill>
          <a:blip r:embed="rId8"/>
          <a:stretch>
            <a:fillRect/>
          </a:stretch>
        </p:blipFill>
        <p:spPr>
          <a:xfrm>
            <a:off x="7881256" y="4024312"/>
            <a:ext cx="405686" cy="324403"/>
          </a:xfrm>
          <a:prstGeom prst="rect">
            <a:avLst/>
          </a:prstGeom>
        </p:spPr>
      </p:pic>
      <p:sp>
        <p:nvSpPr>
          <p:cNvPr id="154" name="TextBox 153">
            <a:extLst>
              <a:ext uri="{FF2B5EF4-FFF2-40B4-BE49-F238E27FC236}">
                <a16:creationId xmlns:a16="http://schemas.microsoft.com/office/drawing/2014/main" id="{63157E1E-2253-4F6D-AF63-AC98783C4139}"/>
              </a:ext>
            </a:extLst>
          </p:cNvPr>
          <p:cNvSpPr txBox="1"/>
          <p:nvPr/>
        </p:nvSpPr>
        <p:spPr>
          <a:xfrm>
            <a:off x="8197727" y="4086091"/>
            <a:ext cx="795253"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u-RU" sz="1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2,9 </a:t>
            </a:r>
            <a:r>
              <a:rPr kumimoji="0" lang="en-US" sz="1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mln</a:t>
            </a:r>
            <a:r>
              <a:rPr kumimoji="0" lang="en-US" sz="1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ru-RU"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5" name="Скругленный прямоугольник 873">
            <a:extLst>
              <a:ext uri="{FF2B5EF4-FFF2-40B4-BE49-F238E27FC236}">
                <a16:creationId xmlns:a16="http://schemas.microsoft.com/office/drawing/2014/main" id="{F046E16A-346B-4BB0-AAB2-7BB12A5399E7}"/>
              </a:ext>
            </a:extLst>
          </p:cNvPr>
          <p:cNvSpPr/>
          <p:nvPr/>
        </p:nvSpPr>
        <p:spPr>
          <a:xfrm>
            <a:off x="9603172" y="2798078"/>
            <a:ext cx="1928213" cy="700044"/>
          </a:xfrm>
          <a:prstGeom prst="roundRect">
            <a:avLst>
              <a:gd name="adj" fmla="val 4639"/>
            </a:avLst>
          </a:prstGeom>
          <a:gradFill flip="none" rotWithShape="1">
            <a:gsLst>
              <a:gs pos="10000">
                <a:schemeClr val="accent5">
                  <a:lumMod val="20000"/>
                  <a:lumOff val="80000"/>
                </a:schemeClr>
              </a:gs>
              <a:gs pos="0">
                <a:srgbClr val="59BDCF"/>
              </a:gs>
            </a:gsLst>
            <a:path path="circle">
              <a:fillToRect r="100000" b="100000"/>
            </a:path>
            <a:tileRect l="-100000" t="-100000"/>
          </a:gradFill>
          <a:ln w="6350">
            <a:solidFill>
              <a:srgbClr val="EACB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56" name="Рисунок 155">
            <a:extLst>
              <a:ext uri="{FF2B5EF4-FFF2-40B4-BE49-F238E27FC236}">
                <a16:creationId xmlns:a16="http://schemas.microsoft.com/office/drawing/2014/main" id="{40863B65-EBEF-4E17-BA23-5072905887D8}"/>
              </a:ext>
            </a:extLst>
          </p:cNvPr>
          <p:cNvPicPr>
            <a:picLocks noChangeAspect="1"/>
          </p:cNvPicPr>
          <p:nvPr/>
        </p:nvPicPr>
        <p:blipFill>
          <a:blip r:embed="rId7"/>
          <a:stretch>
            <a:fillRect/>
          </a:stretch>
        </p:blipFill>
        <p:spPr>
          <a:xfrm>
            <a:off x="9735620" y="3031541"/>
            <a:ext cx="204647" cy="204647"/>
          </a:xfrm>
          <a:prstGeom prst="rect">
            <a:avLst/>
          </a:prstGeom>
        </p:spPr>
      </p:pic>
      <p:pic>
        <p:nvPicPr>
          <p:cNvPr id="158" name="Рисунок 157">
            <a:extLst>
              <a:ext uri="{FF2B5EF4-FFF2-40B4-BE49-F238E27FC236}">
                <a16:creationId xmlns:a16="http://schemas.microsoft.com/office/drawing/2014/main" id="{8B66DC03-5A8D-4626-AE32-B4ED5EB330B4}"/>
              </a:ext>
            </a:extLst>
          </p:cNvPr>
          <p:cNvPicPr>
            <a:picLocks noChangeAspect="1"/>
          </p:cNvPicPr>
          <p:nvPr/>
        </p:nvPicPr>
        <p:blipFill>
          <a:blip r:embed="rId8"/>
          <a:stretch>
            <a:fillRect/>
          </a:stretch>
        </p:blipFill>
        <p:spPr>
          <a:xfrm>
            <a:off x="10461756" y="2943359"/>
            <a:ext cx="405686" cy="324403"/>
          </a:xfrm>
          <a:prstGeom prst="rect">
            <a:avLst/>
          </a:prstGeom>
        </p:spPr>
      </p:pic>
      <p:sp>
        <p:nvSpPr>
          <p:cNvPr id="159" name="object 5">
            <a:extLst>
              <a:ext uri="{FF2B5EF4-FFF2-40B4-BE49-F238E27FC236}">
                <a16:creationId xmlns:a16="http://schemas.microsoft.com/office/drawing/2014/main" id="{CFDE35F1-D12F-4F01-B325-2941BA636523}"/>
              </a:ext>
            </a:extLst>
          </p:cNvPr>
          <p:cNvSpPr txBox="1"/>
          <p:nvPr/>
        </p:nvSpPr>
        <p:spPr>
          <a:xfrm>
            <a:off x="9870212" y="2513089"/>
            <a:ext cx="1436955" cy="197490"/>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defRPr/>
            </a:pPr>
            <a:r>
              <a:rPr kumimoji="0" lang="en-US" sz="1200" b="1" i="1"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Agriculture</a:t>
            </a:r>
            <a:endParaRPr kumimoji="0" lang="ru-RU" sz="1200" b="1" i="1"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0" name="TextBox 159">
            <a:extLst>
              <a:ext uri="{FF2B5EF4-FFF2-40B4-BE49-F238E27FC236}">
                <a16:creationId xmlns:a16="http://schemas.microsoft.com/office/drawing/2014/main" id="{61B25E5B-6064-40F0-9C2F-936F10192468}"/>
              </a:ext>
            </a:extLst>
          </p:cNvPr>
          <p:cNvSpPr txBox="1"/>
          <p:nvPr/>
        </p:nvSpPr>
        <p:spPr>
          <a:xfrm>
            <a:off x="10778227" y="2921248"/>
            <a:ext cx="795253"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u-RU" sz="1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13,7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i="1" dirty="0">
                <a:solidFill>
                  <a:prstClr val="black"/>
                </a:solidFill>
                <a:latin typeface="Times New Roman" panose="02020603050405020304" pitchFamily="18" charset="0"/>
                <a:cs typeface="Times New Roman" panose="02020603050405020304" pitchFamily="18" charset="0"/>
              </a:rPr>
              <a:t>m</a:t>
            </a:r>
            <a:r>
              <a:rPr kumimoji="0" lang="en-US" sz="1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ln.</a:t>
            </a:r>
            <a:endParaRPr kumimoji="0" lang="ru-RU"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1" name="object 5">
            <a:extLst>
              <a:ext uri="{FF2B5EF4-FFF2-40B4-BE49-F238E27FC236}">
                <a16:creationId xmlns:a16="http://schemas.microsoft.com/office/drawing/2014/main" id="{1741DA34-FCED-4E5A-89B0-61C5173AC084}"/>
              </a:ext>
            </a:extLst>
          </p:cNvPr>
          <p:cNvSpPr txBox="1"/>
          <p:nvPr/>
        </p:nvSpPr>
        <p:spPr>
          <a:xfrm>
            <a:off x="9787609" y="3589471"/>
            <a:ext cx="1666940" cy="197490"/>
          </a:xfrm>
          <a:prstGeom prst="rect">
            <a:avLst/>
          </a:prstGeom>
        </p:spPr>
        <p:txBody>
          <a:bodyPr vert="horz" wrap="square" lIns="0" tIns="12700" rIns="0" bIns="0" rtlCol="0">
            <a:spAutoFit/>
          </a:bodyPr>
          <a:lstStyle/>
          <a:p>
            <a:pPr marL="12700" lvl="0" algn="ctr">
              <a:spcBef>
                <a:spcPts val="95"/>
              </a:spcBef>
              <a:defRPr/>
            </a:pPr>
            <a:r>
              <a:rPr lang="en-US" sz="1200" b="1" i="1" spc="-10" dirty="0">
                <a:solidFill>
                  <a:prstClr val="black"/>
                </a:solidFill>
                <a:latin typeface="Times New Roman" panose="02020603050405020304" pitchFamily="18" charset="0"/>
                <a:cs typeface="Times New Roman" panose="02020603050405020304" pitchFamily="18" charset="0"/>
              </a:rPr>
              <a:t>Other industry</a:t>
            </a:r>
            <a:endParaRPr kumimoji="0" lang="ru-RU" sz="1200" b="1" i="1"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2" name="Скругленный прямоугольник 873">
            <a:extLst>
              <a:ext uri="{FF2B5EF4-FFF2-40B4-BE49-F238E27FC236}">
                <a16:creationId xmlns:a16="http://schemas.microsoft.com/office/drawing/2014/main" id="{B0C42E5F-4ACF-4347-87A7-92B8FCC45AFB}"/>
              </a:ext>
            </a:extLst>
          </p:cNvPr>
          <p:cNvSpPr/>
          <p:nvPr/>
        </p:nvSpPr>
        <p:spPr>
          <a:xfrm>
            <a:off x="9627353" y="3881094"/>
            <a:ext cx="1928213" cy="700044"/>
          </a:xfrm>
          <a:prstGeom prst="roundRect">
            <a:avLst>
              <a:gd name="adj" fmla="val 4639"/>
            </a:avLst>
          </a:prstGeom>
          <a:gradFill flip="none" rotWithShape="1">
            <a:gsLst>
              <a:gs pos="10000">
                <a:schemeClr val="accent5">
                  <a:lumMod val="20000"/>
                  <a:lumOff val="80000"/>
                </a:schemeClr>
              </a:gs>
              <a:gs pos="0">
                <a:srgbClr val="59BDCF"/>
              </a:gs>
            </a:gsLst>
            <a:path path="circle">
              <a:fillToRect r="100000" b="100000"/>
            </a:path>
            <a:tileRect l="-100000" t="-100000"/>
          </a:gradFill>
          <a:ln w="6350">
            <a:solidFill>
              <a:srgbClr val="EACB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3" name="Рисунок 162">
            <a:extLst>
              <a:ext uri="{FF2B5EF4-FFF2-40B4-BE49-F238E27FC236}">
                <a16:creationId xmlns:a16="http://schemas.microsoft.com/office/drawing/2014/main" id="{42AE4F7F-8FFB-46A6-AEAE-BE85654E41B0}"/>
              </a:ext>
            </a:extLst>
          </p:cNvPr>
          <p:cNvPicPr>
            <a:picLocks noChangeAspect="1"/>
          </p:cNvPicPr>
          <p:nvPr/>
        </p:nvPicPr>
        <p:blipFill>
          <a:blip r:embed="rId7"/>
          <a:stretch>
            <a:fillRect/>
          </a:stretch>
        </p:blipFill>
        <p:spPr>
          <a:xfrm>
            <a:off x="9776110" y="4122131"/>
            <a:ext cx="204647" cy="204647"/>
          </a:xfrm>
          <a:prstGeom prst="rect">
            <a:avLst/>
          </a:prstGeom>
        </p:spPr>
      </p:pic>
      <p:pic>
        <p:nvPicPr>
          <p:cNvPr id="165" name="Рисунок 164">
            <a:extLst>
              <a:ext uri="{FF2B5EF4-FFF2-40B4-BE49-F238E27FC236}">
                <a16:creationId xmlns:a16="http://schemas.microsoft.com/office/drawing/2014/main" id="{E1A3386C-AA3C-4A8F-8FA8-C6FE9B60950B}"/>
              </a:ext>
            </a:extLst>
          </p:cNvPr>
          <p:cNvPicPr>
            <a:picLocks noChangeAspect="1"/>
          </p:cNvPicPr>
          <p:nvPr/>
        </p:nvPicPr>
        <p:blipFill>
          <a:blip r:embed="rId8"/>
          <a:stretch>
            <a:fillRect/>
          </a:stretch>
        </p:blipFill>
        <p:spPr>
          <a:xfrm>
            <a:off x="10502246" y="4033949"/>
            <a:ext cx="405686" cy="324403"/>
          </a:xfrm>
          <a:prstGeom prst="rect">
            <a:avLst/>
          </a:prstGeom>
        </p:spPr>
      </p:pic>
      <p:sp>
        <p:nvSpPr>
          <p:cNvPr id="166" name="TextBox 165">
            <a:extLst>
              <a:ext uri="{FF2B5EF4-FFF2-40B4-BE49-F238E27FC236}">
                <a16:creationId xmlns:a16="http://schemas.microsoft.com/office/drawing/2014/main" id="{1EA70CE7-27BD-47CC-97D0-D2C12F5F553E}"/>
              </a:ext>
            </a:extLst>
          </p:cNvPr>
          <p:cNvSpPr txBox="1"/>
          <p:nvPr/>
        </p:nvSpPr>
        <p:spPr>
          <a:xfrm>
            <a:off x="10818717" y="4011838"/>
            <a:ext cx="795253"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u-RU" sz="1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19,3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mln</a:t>
            </a:r>
            <a:r>
              <a:rPr kumimoji="0" lang="en-US" sz="1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ru-RU"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 name="object 13">
            <a:extLst>
              <a:ext uri="{FF2B5EF4-FFF2-40B4-BE49-F238E27FC236}">
                <a16:creationId xmlns:a16="http://schemas.microsoft.com/office/drawing/2014/main" id="{CFA69162-6103-4ABE-8704-17DAB30FD0B1}"/>
              </a:ext>
            </a:extLst>
          </p:cNvPr>
          <p:cNvSpPr txBox="1"/>
          <p:nvPr/>
        </p:nvSpPr>
        <p:spPr>
          <a:xfrm>
            <a:off x="2881818" y="817721"/>
            <a:ext cx="1526715" cy="227626"/>
          </a:xfrm>
          <a:prstGeom prst="rect">
            <a:avLst/>
          </a:prstGeom>
        </p:spPr>
        <p:txBody>
          <a:bodyPr vert="horz" wrap="square" lIns="0" tIns="12065" rIns="0" bIns="0" rtlCol="0">
            <a:spAutoFit/>
          </a:bodyPr>
          <a:lstStyle/>
          <a:p>
            <a:pPr marL="12700" lvl="0" algn="ctr">
              <a:spcBef>
                <a:spcPts val="195"/>
              </a:spcBef>
              <a:defRPr/>
            </a:pPr>
            <a:r>
              <a:rPr lang="en-US" sz="1400" b="1" dirty="0" err="1">
                <a:solidFill>
                  <a:srgbClr val="0070C0"/>
                </a:solidFill>
                <a:latin typeface="Times New Roman" panose="02020603050405020304" pitchFamily="18" charset="0"/>
                <a:cs typeface="Times New Roman" panose="02020603050405020304" pitchFamily="18" charset="0"/>
              </a:rPr>
              <a:t>Oltinsoy</a:t>
            </a:r>
            <a:r>
              <a:rPr lang="en-US" sz="1400" b="1" dirty="0">
                <a:solidFill>
                  <a:srgbClr val="0070C0"/>
                </a:solidFill>
                <a:latin typeface="Times New Roman" panose="02020603050405020304" pitchFamily="18" charset="0"/>
                <a:cs typeface="Times New Roman" panose="02020603050405020304" pitchFamily="18" charset="0"/>
              </a:rPr>
              <a:t> district</a:t>
            </a:r>
            <a:endParaRPr kumimoji="0" lang="ru-RU" sz="1100" b="0"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7" name="object 6">
            <a:extLst>
              <a:ext uri="{FF2B5EF4-FFF2-40B4-BE49-F238E27FC236}">
                <a16:creationId xmlns:a16="http://schemas.microsoft.com/office/drawing/2014/main" id="{7A61C86C-3C10-4B99-BF0F-1C0E0309A202}"/>
              </a:ext>
            </a:extLst>
          </p:cNvPr>
          <p:cNvSpPr txBox="1"/>
          <p:nvPr/>
        </p:nvSpPr>
        <p:spPr>
          <a:xfrm>
            <a:off x="231738" y="2718968"/>
            <a:ext cx="6010391" cy="2217915"/>
          </a:xfrm>
          <a:prstGeom prst="rect">
            <a:avLst/>
          </a:prstGeom>
        </p:spPr>
        <p:txBody>
          <a:bodyPr vert="horz" wrap="square" lIns="0" tIns="12065" rIns="0" bIns="0" rtlCol="0">
            <a:spAutoFit/>
          </a:bodyPr>
          <a:lstStyle/>
          <a:p>
            <a:pPr marL="12700" algn="just">
              <a:spcBef>
                <a:spcPts val="195"/>
              </a:spcBef>
            </a:pPr>
            <a:r>
              <a:rPr lang="en-US" sz="1400" b="1" spc="-10" dirty="0">
                <a:solidFill>
                  <a:srgbClr val="0070C0"/>
                </a:solidFill>
                <a:latin typeface="Times New Roman" panose="02020603050405020304" pitchFamily="18" charset="0"/>
                <a:cs typeface="Times New Roman" panose="02020603050405020304" pitchFamily="18" charset="0"/>
              </a:rPr>
              <a:t>Why invest in the region?</a:t>
            </a:r>
            <a:endParaRPr lang="ru-RU" sz="1400" b="1" spc="-10" dirty="0">
              <a:solidFill>
                <a:srgbClr val="0070C0"/>
              </a:solidFill>
              <a:latin typeface="Times New Roman" panose="02020603050405020304" pitchFamily="18" charset="0"/>
              <a:cs typeface="Times New Roman" panose="02020603050405020304" pitchFamily="18" charset="0"/>
            </a:endParaRPr>
          </a:p>
          <a:p>
            <a:pPr marL="184150" indent="-171450" algn="just">
              <a:spcBef>
                <a:spcPts val="195"/>
              </a:spcBef>
              <a:buFont typeface="Wingdings" panose="05000000000000000000" pitchFamily="2" charset="2"/>
              <a:buChar char="ü"/>
            </a:pPr>
            <a:r>
              <a:rPr lang="en-US" sz="1100" b="1" i="1" dirty="0">
                <a:latin typeface="Times New Roman" panose="02020603050405020304" pitchFamily="18" charset="0"/>
                <a:cs typeface="Times New Roman" panose="02020603050405020304" pitchFamily="18" charset="0"/>
              </a:rPr>
              <a:t>Geographical location. </a:t>
            </a:r>
            <a:r>
              <a:rPr lang="en-US" sz="1100" dirty="0">
                <a:latin typeface="Times New Roman" panose="02020603050405020304" pitchFamily="18" charset="0"/>
                <a:cs typeface="Times New Roman" panose="02020603050405020304" pitchFamily="18" charset="0"/>
              </a:rPr>
              <a:t>The region borders three countries, Tajikistan, Turkmenistan and Afghanistan, which opens up wide opportunities for the provision of logistics services.</a:t>
            </a:r>
          </a:p>
          <a:p>
            <a:pPr marL="184150" indent="-171450" algn="just">
              <a:spcBef>
                <a:spcPts val="195"/>
              </a:spcBef>
              <a:buFont typeface="Wingdings" panose="05000000000000000000" pitchFamily="2" charset="2"/>
              <a:buChar char="ü"/>
            </a:pPr>
            <a:r>
              <a:rPr lang="en-US" sz="1100" b="1" i="1" dirty="0">
                <a:latin typeface="Times New Roman" panose="02020603050405020304" pitchFamily="18" charset="0"/>
                <a:cs typeface="Times New Roman" panose="02020603050405020304" pitchFamily="18" charset="0"/>
              </a:rPr>
              <a:t>Economic potential. </a:t>
            </a:r>
            <a:r>
              <a:rPr lang="en-US" sz="1100" dirty="0">
                <a:latin typeface="Times New Roman" panose="02020603050405020304" pitchFamily="18" charset="0"/>
                <a:cs typeface="Times New Roman" panose="02020603050405020304" pitchFamily="18" charset="0"/>
              </a:rPr>
              <a:t>The </a:t>
            </a:r>
            <a:r>
              <a:rPr lang="en-US" sz="1100" dirty="0" err="1">
                <a:latin typeface="Times New Roman" panose="02020603050405020304" pitchFamily="18" charset="0"/>
                <a:cs typeface="Times New Roman" panose="02020603050405020304" pitchFamily="18" charset="0"/>
              </a:rPr>
              <a:t>Oltinsoy</a:t>
            </a:r>
            <a:r>
              <a:rPr lang="en-US" sz="1100" dirty="0">
                <a:latin typeface="Times New Roman" panose="02020603050405020304" pitchFamily="18" charset="0"/>
                <a:cs typeface="Times New Roman" panose="02020603050405020304" pitchFamily="18" charset="0"/>
              </a:rPr>
              <a:t> district has reserves of decorative stone used in construction, as well as the ability to process 80 thousand tons of grapes and 13 thousand tons of grain per year.</a:t>
            </a:r>
          </a:p>
          <a:p>
            <a:pPr marL="184150" indent="-171450" algn="just">
              <a:spcBef>
                <a:spcPts val="195"/>
              </a:spcBef>
              <a:buFont typeface="Wingdings" panose="05000000000000000000" pitchFamily="2" charset="2"/>
              <a:buChar char="ü"/>
            </a:pPr>
            <a:r>
              <a:rPr lang="en-US" sz="1100" b="1" i="1" dirty="0">
                <a:latin typeface="Times New Roman" panose="02020603050405020304" pitchFamily="18" charset="0"/>
                <a:cs typeface="Times New Roman" panose="02020603050405020304" pitchFamily="18" charset="0"/>
              </a:rPr>
              <a:t>Availability of minerals. </a:t>
            </a:r>
            <a:r>
              <a:rPr lang="en-US" sz="1100" dirty="0">
                <a:latin typeface="Times New Roman" panose="02020603050405020304" pitchFamily="18" charset="0"/>
                <a:cs typeface="Times New Roman" panose="02020603050405020304" pitchFamily="18" charset="0"/>
              </a:rPr>
              <a:t>Modern trade and service centers can be created on the </a:t>
            </a:r>
            <a:r>
              <a:rPr lang="en-US" sz="1100" dirty="0" err="1">
                <a:latin typeface="Times New Roman" panose="02020603050405020304" pitchFamily="18" charset="0"/>
                <a:cs typeface="Times New Roman" panose="02020603050405020304" pitchFamily="18" charset="0"/>
              </a:rPr>
              <a:t>Manguzar-Termez-Denov</a:t>
            </a:r>
            <a:r>
              <a:rPr lang="en-US" sz="1100" dirty="0">
                <a:latin typeface="Times New Roman" panose="02020603050405020304" pitchFamily="18" charset="0"/>
                <a:cs typeface="Times New Roman" panose="02020603050405020304" pitchFamily="18" charset="0"/>
              </a:rPr>
              <a:t> highway passing through the district</a:t>
            </a:r>
            <a:r>
              <a:rPr lang="en-US" sz="1100" b="1" i="1" dirty="0">
                <a:latin typeface="Times New Roman" panose="02020603050405020304" pitchFamily="18" charset="0"/>
                <a:cs typeface="Times New Roman" panose="02020603050405020304" pitchFamily="18" charset="0"/>
              </a:rPr>
              <a:t>.</a:t>
            </a:r>
          </a:p>
          <a:p>
            <a:pPr marL="184150" indent="-171450" algn="just">
              <a:spcBef>
                <a:spcPts val="195"/>
              </a:spcBef>
              <a:buFont typeface="Wingdings" panose="05000000000000000000" pitchFamily="2" charset="2"/>
              <a:buChar char="ü"/>
            </a:pPr>
            <a:r>
              <a:rPr lang="en-US" sz="1100" b="1" i="1" dirty="0">
                <a:latin typeface="Times New Roman" panose="02020603050405020304" pitchFamily="18" charset="0"/>
                <a:cs typeface="Times New Roman" panose="02020603050405020304" pitchFamily="18" charset="0"/>
              </a:rPr>
              <a:t>Prospects in agriculture. </a:t>
            </a:r>
            <a:r>
              <a:rPr lang="en-US" sz="1100" dirty="0">
                <a:latin typeface="Times New Roman" panose="02020603050405020304" pitchFamily="18" charset="0"/>
                <a:cs typeface="Times New Roman" panose="02020603050405020304" pitchFamily="18" charset="0"/>
              </a:rPr>
              <a:t>There are untapped opportunities for cultivation in the region, for example, the creation of </a:t>
            </a:r>
            <a:r>
              <a:rPr lang="en-US" sz="1100" dirty="0" err="1">
                <a:latin typeface="Times New Roman" panose="02020603050405020304" pitchFamily="18" charset="0"/>
                <a:cs typeface="Times New Roman" panose="02020603050405020304" pitchFamily="18" charset="0"/>
              </a:rPr>
              <a:t>ferula</a:t>
            </a:r>
            <a:r>
              <a:rPr lang="en-US" sz="1100" dirty="0">
                <a:latin typeface="Times New Roman" panose="02020603050405020304" pitchFamily="18" charset="0"/>
                <a:cs typeface="Times New Roman" panose="02020603050405020304" pitchFamily="18" charset="0"/>
              </a:rPr>
              <a:t>, sheep and cattle breeding complexes, etc.</a:t>
            </a:r>
          </a:p>
          <a:p>
            <a:pPr marL="184150" indent="-171450" algn="just">
              <a:spcBef>
                <a:spcPts val="195"/>
              </a:spcBef>
              <a:buFont typeface="Wingdings" panose="05000000000000000000" pitchFamily="2" charset="2"/>
              <a:buChar char="ü"/>
            </a:pPr>
            <a:r>
              <a:rPr lang="en-US" sz="1100" b="1" i="1" dirty="0">
                <a:latin typeface="Times New Roman" panose="02020603050405020304" pitchFamily="18" charset="0"/>
                <a:cs typeface="Times New Roman" panose="02020603050405020304" pitchFamily="18" charset="0"/>
              </a:rPr>
              <a:t>Tourism development. </a:t>
            </a:r>
            <a:r>
              <a:rPr lang="en-US" sz="1100" dirty="0">
                <a:latin typeface="Times New Roman" panose="02020603050405020304" pitchFamily="18" charset="0"/>
                <a:cs typeface="Times New Roman" panose="02020603050405020304" pitchFamily="18" charset="0"/>
              </a:rPr>
              <a:t>The rich ancient history of the region, the presence of architectural and historical monuments, architectural buildings, as well as the beautiful nature of the region provide excellent prospects for the development of tourism here.</a:t>
            </a:r>
            <a:endParaRPr lang="ru-RU" sz="1100" dirty="0">
              <a:latin typeface="Times New Roman" panose="02020603050405020304" pitchFamily="18" charset="0"/>
              <a:cs typeface="Times New Roman" panose="02020603050405020304" pitchFamily="18" charset="0"/>
            </a:endParaRPr>
          </a:p>
        </p:txBody>
      </p:sp>
      <p:sp>
        <p:nvSpPr>
          <p:cNvPr id="69" name="object 5">
            <a:extLst>
              <a:ext uri="{FF2B5EF4-FFF2-40B4-BE49-F238E27FC236}">
                <a16:creationId xmlns:a16="http://schemas.microsoft.com/office/drawing/2014/main" id="{EFEEA3A7-8A35-46FA-AAFD-1BEAB215B345}"/>
              </a:ext>
            </a:extLst>
          </p:cNvPr>
          <p:cNvSpPr txBox="1"/>
          <p:nvPr/>
        </p:nvSpPr>
        <p:spPr>
          <a:xfrm>
            <a:off x="8861900" y="4814796"/>
            <a:ext cx="3330100" cy="228268"/>
          </a:xfrm>
          <a:prstGeom prst="rect">
            <a:avLst/>
          </a:prstGeom>
        </p:spPr>
        <p:txBody>
          <a:bodyPr vert="horz" wrap="square" lIns="0" tIns="12700" rIns="0" bIns="0" rtlCol="0">
            <a:spAutoFit/>
          </a:bodyPr>
          <a:lstStyle/>
          <a:p>
            <a:pPr marL="12700" lvl="0" algn="ctr">
              <a:spcBef>
                <a:spcPts val="95"/>
              </a:spcBef>
              <a:defRPr/>
            </a:pPr>
            <a:r>
              <a:rPr lang="en-US" sz="1400" b="1" spc="-10" dirty="0">
                <a:solidFill>
                  <a:srgbClr val="0070C0"/>
                </a:solidFill>
                <a:latin typeface="Times New Roman" panose="02020603050405020304" pitchFamily="18" charset="0"/>
                <a:cs typeface="Times New Roman" panose="02020603050405020304" pitchFamily="18" charset="0"/>
              </a:rPr>
              <a:t>Land, property, water tax benefits</a:t>
            </a:r>
            <a:endParaRPr kumimoji="0" lang="ru-RU" sz="1400" b="1" i="0" u="none" strike="noStrike" kern="1200" cap="none" spc="-1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74" name="TextBox 73">
            <a:extLst>
              <a:ext uri="{FF2B5EF4-FFF2-40B4-BE49-F238E27FC236}">
                <a16:creationId xmlns:a16="http://schemas.microsoft.com/office/drawing/2014/main" id="{0D71741C-D007-4C55-AAEF-3A28FD0BFD32}"/>
              </a:ext>
            </a:extLst>
          </p:cNvPr>
          <p:cNvSpPr txBox="1"/>
          <p:nvPr/>
        </p:nvSpPr>
        <p:spPr>
          <a:xfrm>
            <a:off x="9826268" y="2990853"/>
            <a:ext cx="744502"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100" b="1" i="1" dirty="0">
                <a:solidFill>
                  <a:prstClr val="black"/>
                </a:solidFill>
                <a:latin typeface="Times New Roman" panose="02020603050405020304" pitchFamily="18" charset="0"/>
                <a:cs typeface="Times New Roman" panose="02020603050405020304" pitchFamily="18" charset="0"/>
              </a:rPr>
              <a:t>2</a:t>
            </a:r>
            <a:br>
              <a:rPr lang="en-US" sz="1100" b="1" i="1" dirty="0">
                <a:solidFill>
                  <a:prstClr val="black"/>
                </a:solidFill>
                <a:latin typeface="Times New Roman" panose="02020603050405020304" pitchFamily="18" charset="0"/>
                <a:cs typeface="Times New Roman" panose="02020603050405020304" pitchFamily="18" charset="0"/>
              </a:rPr>
            </a:br>
            <a:r>
              <a:rPr lang="en-US" sz="1100" b="1" i="1" dirty="0">
                <a:solidFill>
                  <a:prstClr val="black"/>
                </a:solidFill>
                <a:latin typeface="Times New Roman" panose="02020603050405020304" pitchFamily="18" charset="0"/>
                <a:cs typeface="Times New Roman" panose="02020603050405020304" pitchFamily="18" charset="0"/>
              </a:rPr>
              <a:t>projects</a:t>
            </a:r>
            <a:r>
              <a:rPr kumimoji="0" lang="ru-RU" sz="11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ru-RU"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6" name="TextBox 75">
            <a:extLst>
              <a:ext uri="{FF2B5EF4-FFF2-40B4-BE49-F238E27FC236}">
                <a16:creationId xmlns:a16="http://schemas.microsoft.com/office/drawing/2014/main" id="{59A334F6-56AF-4A33-986D-776E22BAEC51}"/>
              </a:ext>
            </a:extLst>
          </p:cNvPr>
          <p:cNvSpPr txBox="1"/>
          <p:nvPr/>
        </p:nvSpPr>
        <p:spPr>
          <a:xfrm>
            <a:off x="7225967" y="4082905"/>
            <a:ext cx="744502"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100" b="1" i="1" dirty="0">
                <a:solidFill>
                  <a:prstClr val="black"/>
                </a:solidFill>
                <a:latin typeface="Times New Roman" panose="02020603050405020304" pitchFamily="18" charset="0"/>
                <a:cs typeface="Times New Roman" panose="02020603050405020304" pitchFamily="18" charset="0"/>
              </a:rPr>
              <a:t>2</a:t>
            </a:r>
            <a:br>
              <a:rPr lang="en-US" sz="1100" b="1" i="1" dirty="0">
                <a:solidFill>
                  <a:prstClr val="black"/>
                </a:solidFill>
                <a:latin typeface="Times New Roman" panose="02020603050405020304" pitchFamily="18" charset="0"/>
                <a:cs typeface="Times New Roman" panose="02020603050405020304" pitchFamily="18" charset="0"/>
              </a:rPr>
            </a:br>
            <a:r>
              <a:rPr lang="en-US" sz="1100" b="1" i="1" dirty="0">
                <a:solidFill>
                  <a:prstClr val="black"/>
                </a:solidFill>
                <a:latin typeface="Times New Roman" panose="02020603050405020304" pitchFamily="18" charset="0"/>
                <a:cs typeface="Times New Roman" panose="02020603050405020304" pitchFamily="18" charset="0"/>
              </a:rPr>
              <a:t>projects</a:t>
            </a:r>
            <a:r>
              <a:rPr kumimoji="0" lang="ru-RU" sz="11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ru-RU"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7" name="TextBox 76">
            <a:extLst>
              <a:ext uri="{FF2B5EF4-FFF2-40B4-BE49-F238E27FC236}">
                <a16:creationId xmlns:a16="http://schemas.microsoft.com/office/drawing/2014/main" id="{A349E761-B585-4122-8929-666A209823CC}"/>
              </a:ext>
            </a:extLst>
          </p:cNvPr>
          <p:cNvSpPr txBox="1"/>
          <p:nvPr/>
        </p:nvSpPr>
        <p:spPr>
          <a:xfrm>
            <a:off x="9870628" y="4057858"/>
            <a:ext cx="744502"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i="1" dirty="0">
                <a:solidFill>
                  <a:prstClr val="black"/>
                </a:solidFill>
                <a:latin typeface="Times New Roman" panose="02020603050405020304" pitchFamily="18" charset="0"/>
                <a:cs typeface="Times New Roman" panose="02020603050405020304" pitchFamily="18" charset="0"/>
              </a:rPr>
              <a:t>4</a:t>
            </a:r>
            <a:br>
              <a:rPr lang="en-US" sz="1100" b="1" i="1" dirty="0">
                <a:solidFill>
                  <a:prstClr val="black"/>
                </a:solidFill>
                <a:latin typeface="Times New Roman" panose="02020603050405020304" pitchFamily="18" charset="0"/>
                <a:cs typeface="Times New Roman" panose="02020603050405020304" pitchFamily="18" charset="0"/>
              </a:rPr>
            </a:br>
            <a:r>
              <a:rPr lang="en-US" sz="1100" b="1" i="1" dirty="0">
                <a:solidFill>
                  <a:prstClr val="black"/>
                </a:solidFill>
                <a:latin typeface="Times New Roman" panose="02020603050405020304" pitchFamily="18" charset="0"/>
                <a:cs typeface="Times New Roman" panose="02020603050405020304" pitchFamily="18" charset="0"/>
              </a:rPr>
              <a:t>projects</a:t>
            </a:r>
            <a:r>
              <a:rPr kumimoji="0" lang="ru-RU" sz="11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ru-RU"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78" name="Схема 77">
            <a:extLst>
              <a:ext uri="{FF2B5EF4-FFF2-40B4-BE49-F238E27FC236}">
                <a16:creationId xmlns:a16="http://schemas.microsoft.com/office/drawing/2014/main" id="{AB86E7B8-BE42-4D0B-9A65-E2585E57602F}"/>
              </a:ext>
            </a:extLst>
          </p:cNvPr>
          <p:cNvGraphicFramePr/>
          <p:nvPr>
            <p:extLst>
              <p:ext uri="{D42A27DB-BD31-4B8C-83A1-F6EECF244321}">
                <p14:modId xmlns:p14="http://schemas.microsoft.com/office/powerpoint/2010/main" val="432308822"/>
              </p:ext>
            </p:extLst>
          </p:nvPr>
        </p:nvGraphicFramePr>
        <p:xfrm>
          <a:off x="8990654" y="5173631"/>
          <a:ext cx="3066759" cy="152174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017743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Блок-схема: ручной ввод 19"/>
          <p:cNvSpPr/>
          <p:nvPr/>
        </p:nvSpPr>
        <p:spPr>
          <a:xfrm flipH="1" flipV="1">
            <a:off x="-270" y="1089"/>
            <a:ext cx="5295900" cy="752833"/>
          </a:xfrm>
          <a:prstGeom prst="flowChartManualInpu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Заголовок 1"/>
          <p:cNvSpPr txBox="1">
            <a:spLocks/>
          </p:cNvSpPr>
          <p:nvPr/>
        </p:nvSpPr>
        <p:spPr>
          <a:xfrm>
            <a:off x="-201613" y="30052"/>
            <a:ext cx="5507038" cy="533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w="9525">
                  <a:solidFill>
                    <a:prstClr val="white"/>
                  </a:solidFill>
                  <a:prstDash val="solid"/>
                </a:ln>
                <a:solidFill>
                  <a:prstClr val="white"/>
                </a:solidFill>
                <a:effectLst>
                  <a:outerShdw blurRad="12700" dist="38100" dir="2700000" algn="tl" rotWithShape="0">
                    <a:prstClr val="white">
                      <a:lumMod val="50000"/>
                    </a:prstClr>
                  </a:outerShdw>
                </a:effectLst>
                <a:uLnTx/>
                <a:uFillTx/>
                <a:latin typeface="Arial Black" panose="020B0A04020102020204" pitchFamily="34" charset="0"/>
                <a:ea typeface="+mj-ea"/>
                <a:cs typeface="+mj-cs"/>
              </a:rPr>
              <a:t>INVESTMENT OFFER</a:t>
            </a:r>
            <a:endParaRPr kumimoji="0" lang="ru-RU" sz="2400" b="1" i="0" u="none" strike="noStrike" kern="1200" cap="none" spc="0" normalizeH="0" baseline="0" noProof="0" dirty="0">
              <a:ln w="9525">
                <a:solidFill>
                  <a:prstClr val="white"/>
                </a:solidFill>
                <a:prstDash val="solid"/>
              </a:ln>
              <a:solidFill>
                <a:prstClr val="white"/>
              </a:solidFill>
              <a:effectLst>
                <a:outerShdw blurRad="12700" dist="38100" dir="2700000" algn="tl" rotWithShape="0">
                  <a:prstClr val="white">
                    <a:lumMod val="50000"/>
                  </a:prstClr>
                </a:outerShdw>
              </a:effectLst>
              <a:uLnTx/>
              <a:uFillTx/>
              <a:latin typeface="Arial Black" panose="020B0A04020102020204" pitchFamily="34" charset="0"/>
              <a:ea typeface="+mj-ea"/>
              <a:cs typeface="+mj-cs"/>
            </a:endParaRPr>
          </a:p>
        </p:txBody>
      </p:sp>
      <p:sp>
        <p:nvSpPr>
          <p:cNvPr id="24" name="Заголовок 1"/>
          <p:cNvSpPr txBox="1">
            <a:spLocks/>
          </p:cNvSpPr>
          <p:nvPr/>
        </p:nvSpPr>
        <p:spPr>
          <a:xfrm>
            <a:off x="5675244" y="327708"/>
            <a:ext cx="5949950" cy="47148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ORGANIZATION OF PRODUCTION OF </a:t>
            </a:r>
            <a:br>
              <a:rPr kumimoji="0" lang="ru-RU" sz="20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br>
            <a:r>
              <a:rPr kumimoji="0" lang="en-US" sz="20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GRAPE SEED OIL</a:t>
            </a:r>
            <a:endParaRPr kumimoji="0" lang="ru-RU" sz="20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pic>
        <p:nvPicPr>
          <p:cNvPr id="22" name="Рисунок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668" y="929517"/>
            <a:ext cx="486182" cy="486182"/>
          </a:xfrm>
          <a:prstGeom prst="rect">
            <a:avLst/>
          </a:prstGeom>
          <a:ln w="38100">
            <a:solidFill>
              <a:srgbClr val="FFC000"/>
            </a:solidFill>
          </a:ln>
        </p:spPr>
      </p:pic>
      <p:pic>
        <p:nvPicPr>
          <p:cNvPr id="25" name="Рисунок 24"/>
          <p:cNvPicPr>
            <a:picLocks noChangeAspect="1"/>
          </p:cNvPicPr>
          <p:nvPr/>
        </p:nvPicPr>
        <p:blipFill>
          <a:blip r:embed="rId3"/>
          <a:stretch>
            <a:fillRect/>
          </a:stretch>
        </p:blipFill>
        <p:spPr>
          <a:xfrm>
            <a:off x="218669" y="1602465"/>
            <a:ext cx="486182" cy="514954"/>
          </a:xfrm>
          <a:prstGeom prst="rect">
            <a:avLst/>
          </a:prstGeom>
          <a:ln w="38100">
            <a:solidFill>
              <a:srgbClr val="FFC000"/>
            </a:solidFill>
          </a:ln>
        </p:spPr>
      </p:pic>
      <p:pic>
        <p:nvPicPr>
          <p:cNvPr id="26" name="Рисунок 25"/>
          <p:cNvPicPr>
            <a:picLocks noChangeAspect="1"/>
          </p:cNvPicPr>
          <p:nvPr/>
        </p:nvPicPr>
        <p:blipFill>
          <a:blip r:embed="rId4"/>
          <a:stretch>
            <a:fillRect/>
          </a:stretch>
        </p:blipFill>
        <p:spPr>
          <a:xfrm>
            <a:off x="228194" y="2297790"/>
            <a:ext cx="486182" cy="514954"/>
          </a:xfrm>
          <a:prstGeom prst="rect">
            <a:avLst/>
          </a:prstGeom>
          <a:ln w="38100">
            <a:solidFill>
              <a:srgbClr val="FFC000"/>
            </a:solidFill>
          </a:ln>
        </p:spPr>
      </p:pic>
      <p:pic>
        <p:nvPicPr>
          <p:cNvPr id="27" name="Рисунок 26"/>
          <p:cNvPicPr>
            <a:picLocks noChangeAspect="1"/>
          </p:cNvPicPr>
          <p:nvPr/>
        </p:nvPicPr>
        <p:blipFill>
          <a:blip r:embed="rId5"/>
          <a:stretch>
            <a:fillRect/>
          </a:stretch>
        </p:blipFill>
        <p:spPr>
          <a:xfrm>
            <a:off x="218669" y="2979796"/>
            <a:ext cx="506529" cy="509224"/>
          </a:xfrm>
          <a:prstGeom prst="rect">
            <a:avLst/>
          </a:prstGeom>
          <a:ln w="38100">
            <a:solidFill>
              <a:srgbClr val="FFC000"/>
            </a:solidFill>
          </a:ln>
        </p:spPr>
      </p:pic>
      <p:pic>
        <p:nvPicPr>
          <p:cNvPr id="28" name="Рисунок 27"/>
          <p:cNvPicPr>
            <a:picLocks noChangeAspect="1"/>
          </p:cNvPicPr>
          <p:nvPr/>
        </p:nvPicPr>
        <p:blipFill>
          <a:blip r:embed="rId6"/>
          <a:stretch>
            <a:fillRect/>
          </a:stretch>
        </p:blipFill>
        <p:spPr>
          <a:xfrm>
            <a:off x="218668" y="3671614"/>
            <a:ext cx="506529" cy="522358"/>
          </a:xfrm>
          <a:prstGeom prst="rect">
            <a:avLst/>
          </a:prstGeom>
          <a:ln w="38100">
            <a:solidFill>
              <a:srgbClr val="FFC000"/>
            </a:solidFill>
          </a:ln>
        </p:spPr>
      </p:pic>
      <p:pic>
        <p:nvPicPr>
          <p:cNvPr id="29" name="Рисунок 28"/>
          <p:cNvPicPr>
            <a:picLocks noChangeAspect="1"/>
          </p:cNvPicPr>
          <p:nvPr/>
        </p:nvPicPr>
        <p:blipFill>
          <a:blip r:embed="rId7"/>
          <a:stretch>
            <a:fillRect/>
          </a:stretch>
        </p:blipFill>
        <p:spPr>
          <a:xfrm>
            <a:off x="228194" y="4375485"/>
            <a:ext cx="497993" cy="540924"/>
          </a:xfrm>
          <a:prstGeom prst="rect">
            <a:avLst/>
          </a:prstGeom>
          <a:ln w="38100">
            <a:solidFill>
              <a:srgbClr val="FFC000"/>
            </a:solidFill>
          </a:ln>
        </p:spPr>
      </p:pic>
      <p:pic>
        <p:nvPicPr>
          <p:cNvPr id="30" name="Рисунок 29"/>
          <p:cNvPicPr>
            <a:picLocks noChangeAspect="1"/>
          </p:cNvPicPr>
          <p:nvPr/>
        </p:nvPicPr>
        <p:blipFill>
          <a:blip r:embed="rId8"/>
          <a:stretch>
            <a:fillRect/>
          </a:stretch>
        </p:blipFill>
        <p:spPr>
          <a:xfrm>
            <a:off x="218668" y="5096024"/>
            <a:ext cx="506529" cy="511917"/>
          </a:xfrm>
          <a:prstGeom prst="rect">
            <a:avLst/>
          </a:prstGeom>
          <a:ln w="38100">
            <a:solidFill>
              <a:srgbClr val="FFC000"/>
            </a:solidFill>
          </a:ln>
        </p:spPr>
      </p:pic>
      <p:pic>
        <p:nvPicPr>
          <p:cNvPr id="31" name="Рисунок 30"/>
          <p:cNvPicPr>
            <a:picLocks noChangeAspect="1"/>
          </p:cNvPicPr>
          <p:nvPr/>
        </p:nvPicPr>
        <p:blipFill>
          <a:blip r:embed="rId9"/>
          <a:stretch>
            <a:fillRect/>
          </a:stretch>
        </p:blipFill>
        <p:spPr>
          <a:xfrm>
            <a:off x="205488" y="5792989"/>
            <a:ext cx="497993" cy="558794"/>
          </a:xfrm>
          <a:prstGeom prst="rect">
            <a:avLst/>
          </a:prstGeom>
          <a:ln w="38100">
            <a:solidFill>
              <a:srgbClr val="FFC000"/>
            </a:solidFill>
          </a:ln>
        </p:spPr>
      </p:pic>
      <p:sp>
        <p:nvSpPr>
          <p:cNvPr id="34" name="Заголовок 1"/>
          <p:cNvSpPr txBox="1">
            <a:spLocks/>
          </p:cNvSpPr>
          <p:nvPr/>
        </p:nvSpPr>
        <p:spPr>
          <a:xfrm>
            <a:off x="770457" y="708592"/>
            <a:ext cx="3457860" cy="7914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Project cost</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0,6 </a:t>
            </a: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million</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US"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0</a:t>
            </a: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2 </a:t>
            </a:r>
            <a:r>
              <a:rPr kumimoji="0" lang="en-US"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million own resources</a:t>
            </a:r>
            <a:r>
              <a:rPr kumimoji="0" lang="uz-Cyrl-UZ"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r>
              <a:rPr kumimoji="0" lang="uz-Cyrl-UZ" sz="1300" b="1"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endParaRPr kumimoji="0" lang="en-US" sz="1300" b="1"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0</a:t>
            </a: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4 </a:t>
            </a: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million </a:t>
            </a:r>
            <a:r>
              <a:rPr kumimoji="0" lang="en-US"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bank loans)</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endParaRPr kumimoji="0" lang="ru-RU"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5" name="Заголовок 1"/>
          <p:cNvSpPr txBox="1">
            <a:spLocks/>
          </p:cNvSpPr>
          <p:nvPr/>
        </p:nvSpPr>
        <p:spPr>
          <a:xfrm>
            <a:off x="737654" y="1611990"/>
            <a:ext cx="2300822" cy="514954"/>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Production capacity (per year)</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endPar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uz-Cyrl-UZ"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11,8 </a:t>
            </a:r>
            <a:r>
              <a:rPr kumimoji="0" lang="en-US"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thousand tons</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6" name="Заголовок 1"/>
          <p:cNvSpPr txBox="1">
            <a:spLocks/>
          </p:cNvSpPr>
          <p:nvPr/>
        </p:nvSpPr>
        <p:spPr>
          <a:xfrm>
            <a:off x="770457" y="2300055"/>
            <a:ext cx="1096444" cy="5149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IRR (fin)</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uz-Cyrl-UZ"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69</a:t>
            </a: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,0%</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7" name="Заголовок 1"/>
          <p:cNvSpPr txBox="1">
            <a:spLocks/>
          </p:cNvSpPr>
          <p:nvPr/>
        </p:nvSpPr>
        <p:spPr>
          <a:xfrm>
            <a:off x="770457" y="2974066"/>
            <a:ext cx="1572693" cy="5149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NPV (fin)</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uz-Cyrl-UZ"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1</a:t>
            </a: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r>
              <a:rPr kumimoji="0" lang="uz-Cyrl-UZ"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5</a:t>
            </a: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million dollar</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8" name="Заголовок 1"/>
          <p:cNvSpPr txBox="1">
            <a:spLocks/>
          </p:cNvSpPr>
          <p:nvPr/>
        </p:nvSpPr>
        <p:spPr>
          <a:xfrm>
            <a:off x="770457" y="3566608"/>
            <a:ext cx="2300822" cy="5149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Annual market need</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uz-Cyrl-UZ"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25</a:t>
            </a: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0</a:t>
            </a:r>
            <a:r>
              <a:rPr kumimoji="0" lang="uz-Cyrl-UZ"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US"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thousand tons</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9" name="Заголовок 1"/>
          <p:cNvSpPr txBox="1">
            <a:spLocks/>
          </p:cNvSpPr>
          <p:nvPr/>
        </p:nvSpPr>
        <p:spPr>
          <a:xfrm>
            <a:off x="770457" y="4286264"/>
            <a:ext cx="2300822" cy="5149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Project payback</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5</a:t>
            </a:r>
            <a:r>
              <a:rPr kumimoji="0" lang="uz-Cyrl-UZ"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years</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40" name="Заголовок 1"/>
          <p:cNvSpPr txBox="1">
            <a:spLocks/>
          </p:cNvSpPr>
          <p:nvPr/>
        </p:nvSpPr>
        <p:spPr>
          <a:xfrm>
            <a:off x="770457" y="5062293"/>
            <a:ext cx="2300822" cy="5149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Jobs</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uz-Cyrl-UZ"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25 </a:t>
            </a: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people</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41" name="Заголовок 1"/>
          <p:cNvSpPr txBox="1">
            <a:spLocks/>
          </p:cNvSpPr>
          <p:nvPr/>
        </p:nvSpPr>
        <p:spPr>
          <a:xfrm>
            <a:off x="770456" y="5785547"/>
            <a:ext cx="3115743" cy="5149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Project implementation period</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12</a:t>
            </a:r>
            <a:r>
              <a:rPr kumimoji="0" lang="uz-Cyrl-UZ"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months</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pic>
        <p:nvPicPr>
          <p:cNvPr id="32" name="Рисунок 31"/>
          <p:cNvPicPr>
            <a:picLocks noChangeAspect="1"/>
          </p:cNvPicPr>
          <p:nvPr/>
        </p:nvPicPr>
        <p:blipFill>
          <a:blip r:embed="rId10"/>
          <a:stretch>
            <a:fillRect/>
          </a:stretch>
        </p:blipFill>
        <p:spPr>
          <a:xfrm>
            <a:off x="3114674" y="6272390"/>
            <a:ext cx="331630" cy="350858"/>
          </a:xfrm>
          <a:prstGeom prst="rect">
            <a:avLst/>
          </a:prstGeom>
          <a:ln w="38100">
            <a:solidFill>
              <a:srgbClr val="FFC000"/>
            </a:solidFill>
          </a:ln>
        </p:spPr>
      </p:pic>
      <p:sp>
        <p:nvSpPr>
          <p:cNvPr id="43" name="Заголовок 1"/>
          <p:cNvSpPr txBox="1">
            <a:spLocks/>
          </p:cNvSpPr>
          <p:nvPr/>
        </p:nvSpPr>
        <p:spPr>
          <a:xfrm>
            <a:off x="3287720" y="6215827"/>
            <a:ext cx="3432810" cy="461499"/>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1300" b="1" i="0" u="none" strike="noStrike" kern="1200" cap="none" spc="0" normalizeH="0" baseline="0" noProof="0" dirty="0" err="1">
                <a:ln>
                  <a:noFill/>
                </a:ln>
                <a:solidFill>
                  <a:srgbClr val="002060"/>
                </a:solidFill>
                <a:effectLst/>
                <a:uLnTx/>
                <a:uFillTx/>
                <a:latin typeface="Arial" panose="020B0604020202020204" pitchFamily="34" charset="0"/>
                <a:ea typeface="+mj-ea"/>
                <a:cs typeface="Arial" panose="020B0604020202020204" pitchFamily="34" charset="0"/>
              </a:rPr>
              <a:t>Surkhandarya</a:t>
            </a: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region</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US" sz="1300" b="1" i="0" u="none" strike="noStrike" kern="1200" cap="none" spc="0" normalizeH="0" baseline="0" noProof="0" dirty="0" err="1">
                <a:ln>
                  <a:noFill/>
                </a:ln>
                <a:solidFill>
                  <a:srgbClr val="002060"/>
                </a:solidFill>
                <a:effectLst/>
                <a:uLnTx/>
                <a:uFillTx/>
                <a:latin typeface="Arial" panose="020B0604020202020204" pitchFamily="34" charset="0"/>
                <a:ea typeface="+mj-ea"/>
                <a:cs typeface="Arial" panose="020B0604020202020204" pitchFamily="34" charset="0"/>
              </a:rPr>
              <a:t>Altynsoy</a:t>
            </a: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district</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r>
              <a:rPr kumimoji="0" lang="en-US" sz="1300" b="1" i="0" u="none" strike="noStrike" kern="1200" cap="none" spc="0" normalizeH="0" baseline="0" noProof="0" dirty="0" err="1">
                <a:ln>
                  <a:noFill/>
                </a:ln>
                <a:solidFill>
                  <a:srgbClr val="002060"/>
                </a:solidFill>
                <a:effectLst/>
                <a:uLnTx/>
                <a:uFillTx/>
                <a:latin typeface="Arial" panose="020B0604020202020204" pitchFamily="34" charset="0"/>
                <a:ea typeface="+mj-ea"/>
                <a:cs typeface="Arial" panose="020B0604020202020204" pitchFamily="34" charset="0"/>
              </a:rPr>
              <a:t>Vaxshivor</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MFY</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pic>
        <p:nvPicPr>
          <p:cNvPr id="44" name="Рисунок 43"/>
          <p:cNvPicPr>
            <a:picLocks noChangeAspect="1"/>
          </p:cNvPicPr>
          <p:nvPr/>
        </p:nvPicPr>
        <p:blipFill>
          <a:blip r:embed="rId10"/>
          <a:stretch>
            <a:fillRect/>
          </a:stretch>
        </p:blipFill>
        <p:spPr>
          <a:xfrm>
            <a:off x="3114674" y="6272390"/>
            <a:ext cx="331630" cy="350858"/>
          </a:xfrm>
          <a:prstGeom prst="rect">
            <a:avLst/>
          </a:prstGeom>
          <a:ln w="38100">
            <a:solidFill>
              <a:srgbClr val="FFC000"/>
            </a:solidFill>
          </a:ln>
        </p:spPr>
      </p:pic>
      <p:pic>
        <p:nvPicPr>
          <p:cNvPr id="49" name="Picture 2" descr="https://avatars.dzeninfra.ru/get-zen_doc/1579326/pub_612785f2d96fac6fbe0977fb_61279d34fb2929071628f603/scale_120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05425" y="929517"/>
            <a:ext cx="3152775" cy="259053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3" name="Picture 4" descr="https://mirsmazok.ru/upload/medialibrary/bf3/bf3400bf9322427b6786ef88d6faa1b8.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551475" y="929517"/>
            <a:ext cx="3161868" cy="259053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4" name="Picture 6" descr="https://www.look-beautiful.de/media/image/e3/2e/63/Teaser-Traubenkerne-Look-Beautiful_600x600@2x.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05425" y="3572836"/>
            <a:ext cx="3152776" cy="259053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5" name="Picture 8" descr="https://pbs.twimg.com/media/DzoXRS6XQAAvUQ2?format=jpg&amp;name=medium"/>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551475" y="3567793"/>
            <a:ext cx="3161868" cy="25955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79624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Блок-схема: ручной ввод 19"/>
          <p:cNvSpPr/>
          <p:nvPr/>
        </p:nvSpPr>
        <p:spPr>
          <a:xfrm flipH="1" flipV="1">
            <a:off x="-270" y="1089"/>
            <a:ext cx="5295900" cy="752833"/>
          </a:xfrm>
          <a:prstGeom prst="flowChartManualInpu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Заголовок 1"/>
          <p:cNvSpPr txBox="1">
            <a:spLocks/>
          </p:cNvSpPr>
          <p:nvPr/>
        </p:nvSpPr>
        <p:spPr>
          <a:xfrm>
            <a:off x="-201613" y="30052"/>
            <a:ext cx="5507038" cy="533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w="9525">
                  <a:solidFill>
                    <a:prstClr val="white"/>
                  </a:solidFill>
                  <a:prstDash val="solid"/>
                </a:ln>
                <a:solidFill>
                  <a:prstClr val="white"/>
                </a:solidFill>
                <a:effectLst>
                  <a:outerShdw blurRad="12700" dist="38100" dir="2700000" algn="tl" rotWithShape="0">
                    <a:prstClr val="white">
                      <a:lumMod val="50000"/>
                    </a:prstClr>
                  </a:outerShdw>
                </a:effectLst>
                <a:uLnTx/>
                <a:uFillTx/>
                <a:latin typeface="Arial Black" panose="020B0A04020102020204" pitchFamily="34" charset="0"/>
                <a:ea typeface="+mj-ea"/>
                <a:cs typeface="+mj-cs"/>
              </a:rPr>
              <a:t>INVESTMENT OFFER</a:t>
            </a:r>
            <a:endParaRPr kumimoji="0" lang="ru-RU" sz="2400" b="1" i="0" u="none" strike="noStrike" kern="1200" cap="none" spc="0" normalizeH="0" baseline="0" noProof="0" dirty="0">
              <a:ln w="9525">
                <a:solidFill>
                  <a:prstClr val="white"/>
                </a:solidFill>
                <a:prstDash val="solid"/>
              </a:ln>
              <a:solidFill>
                <a:prstClr val="white"/>
              </a:solidFill>
              <a:effectLst>
                <a:outerShdw blurRad="12700" dist="38100" dir="2700000" algn="tl" rotWithShape="0">
                  <a:prstClr val="white">
                    <a:lumMod val="50000"/>
                  </a:prstClr>
                </a:outerShdw>
              </a:effectLst>
              <a:uLnTx/>
              <a:uFillTx/>
              <a:latin typeface="Arial Black" panose="020B0A04020102020204" pitchFamily="34" charset="0"/>
              <a:ea typeface="+mj-ea"/>
              <a:cs typeface="+mj-cs"/>
            </a:endParaRPr>
          </a:p>
        </p:txBody>
      </p:sp>
      <p:sp>
        <p:nvSpPr>
          <p:cNvPr id="24" name="Заголовок 1"/>
          <p:cNvSpPr txBox="1">
            <a:spLocks/>
          </p:cNvSpPr>
          <p:nvPr/>
        </p:nvSpPr>
        <p:spPr>
          <a:xfrm>
            <a:off x="5862243" y="242628"/>
            <a:ext cx="5949950" cy="47148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Production of coke from coal</a:t>
            </a:r>
            <a:endParaRPr kumimoji="0" lang="ru-RU" sz="32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pic>
        <p:nvPicPr>
          <p:cNvPr id="22" name="Рисунок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668" y="929517"/>
            <a:ext cx="486182" cy="486182"/>
          </a:xfrm>
          <a:prstGeom prst="rect">
            <a:avLst/>
          </a:prstGeom>
          <a:ln w="38100">
            <a:solidFill>
              <a:srgbClr val="FFC000"/>
            </a:solidFill>
          </a:ln>
        </p:spPr>
      </p:pic>
      <p:pic>
        <p:nvPicPr>
          <p:cNvPr id="25" name="Рисунок 24"/>
          <p:cNvPicPr>
            <a:picLocks noChangeAspect="1"/>
          </p:cNvPicPr>
          <p:nvPr/>
        </p:nvPicPr>
        <p:blipFill>
          <a:blip r:embed="rId3"/>
          <a:stretch>
            <a:fillRect/>
          </a:stretch>
        </p:blipFill>
        <p:spPr>
          <a:xfrm>
            <a:off x="218669" y="1602465"/>
            <a:ext cx="486182" cy="514954"/>
          </a:xfrm>
          <a:prstGeom prst="rect">
            <a:avLst/>
          </a:prstGeom>
          <a:ln w="38100">
            <a:solidFill>
              <a:srgbClr val="FFC000"/>
            </a:solidFill>
          </a:ln>
        </p:spPr>
      </p:pic>
      <p:pic>
        <p:nvPicPr>
          <p:cNvPr id="26" name="Рисунок 25"/>
          <p:cNvPicPr>
            <a:picLocks noChangeAspect="1"/>
          </p:cNvPicPr>
          <p:nvPr/>
        </p:nvPicPr>
        <p:blipFill>
          <a:blip r:embed="rId4"/>
          <a:stretch>
            <a:fillRect/>
          </a:stretch>
        </p:blipFill>
        <p:spPr>
          <a:xfrm>
            <a:off x="228194" y="2297790"/>
            <a:ext cx="486182" cy="514954"/>
          </a:xfrm>
          <a:prstGeom prst="rect">
            <a:avLst/>
          </a:prstGeom>
          <a:ln w="38100">
            <a:solidFill>
              <a:srgbClr val="FFC000"/>
            </a:solidFill>
          </a:ln>
        </p:spPr>
      </p:pic>
      <p:pic>
        <p:nvPicPr>
          <p:cNvPr id="27" name="Рисунок 26"/>
          <p:cNvPicPr>
            <a:picLocks noChangeAspect="1"/>
          </p:cNvPicPr>
          <p:nvPr/>
        </p:nvPicPr>
        <p:blipFill>
          <a:blip r:embed="rId5"/>
          <a:stretch>
            <a:fillRect/>
          </a:stretch>
        </p:blipFill>
        <p:spPr>
          <a:xfrm>
            <a:off x="218669" y="2979796"/>
            <a:ext cx="506529" cy="509224"/>
          </a:xfrm>
          <a:prstGeom prst="rect">
            <a:avLst/>
          </a:prstGeom>
          <a:ln w="38100">
            <a:solidFill>
              <a:srgbClr val="FFC000"/>
            </a:solidFill>
          </a:ln>
        </p:spPr>
      </p:pic>
      <p:pic>
        <p:nvPicPr>
          <p:cNvPr id="28" name="Рисунок 27"/>
          <p:cNvPicPr>
            <a:picLocks noChangeAspect="1"/>
          </p:cNvPicPr>
          <p:nvPr/>
        </p:nvPicPr>
        <p:blipFill>
          <a:blip r:embed="rId6"/>
          <a:stretch>
            <a:fillRect/>
          </a:stretch>
        </p:blipFill>
        <p:spPr>
          <a:xfrm>
            <a:off x="218668" y="3671614"/>
            <a:ext cx="506529" cy="522358"/>
          </a:xfrm>
          <a:prstGeom prst="rect">
            <a:avLst/>
          </a:prstGeom>
          <a:ln w="38100">
            <a:solidFill>
              <a:srgbClr val="FFC000"/>
            </a:solidFill>
          </a:ln>
        </p:spPr>
      </p:pic>
      <p:pic>
        <p:nvPicPr>
          <p:cNvPr id="29" name="Рисунок 28"/>
          <p:cNvPicPr>
            <a:picLocks noChangeAspect="1"/>
          </p:cNvPicPr>
          <p:nvPr/>
        </p:nvPicPr>
        <p:blipFill>
          <a:blip r:embed="rId7"/>
          <a:stretch>
            <a:fillRect/>
          </a:stretch>
        </p:blipFill>
        <p:spPr>
          <a:xfrm>
            <a:off x="228194" y="4375485"/>
            <a:ext cx="497993" cy="540924"/>
          </a:xfrm>
          <a:prstGeom prst="rect">
            <a:avLst/>
          </a:prstGeom>
          <a:ln w="38100">
            <a:solidFill>
              <a:srgbClr val="FFC000"/>
            </a:solidFill>
          </a:ln>
        </p:spPr>
      </p:pic>
      <p:pic>
        <p:nvPicPr>
          <p:cNvPr id="30" name="Рисунок 29"/>
          <p:cNvPicPr>
            <a:picLocks noChangeAspect="1"/>
          </p:cNvPicPr>
          <p:nvPr/>
        </p:nvPicPr>
        <p:blipFill>
          <a:blip r:embed="rId8"/>
          <a:stretch>
            <a:fillRect/>
          </a:stretch>
        </p:blipFill>
        <p:spPr>
          <a:xfrm>
            <a:off x="218668" y="5096024"/>
            <a:ext cx="506529" cy="511917"/>
          </a:xfrm>
          <a:prstGeom prst="rect">
            <a:avLst/>
          </a:prstGeom>
          <a:ln w="38100">
            <a:solidFill>
              <a:srgbClr val="FFC000"/>
            </a:solidFill>
          </a:ln>
        </p:spPr>
      </p:pic>
      <p:pic>
        <p:nvPicPr>
          <p:cNvPr id="31" name="Рисунок 30"/>
          <p:cNvPicPr>
            <a:picLocks noChangeAspect="1"/>
          </p:cNvPicPr>
          <p:nvPr/>
        </p:nvPicPr>
        <p:blipFill>
          <a:blip r:embed="rId9"/>
          <a:stretch>
            <a:fillRect/>
          </a:stretch>
        </p:blipFill>
        <p:spPr>
          <a:xfrm>
            <a:off x="205488" y="5792989"/>
            <a:ext cx="497993" cy="558794"/>
          </a:xfrm>
          <a:prstGeom prst="rect">
            <a:avLst/>
          </a:prstGeom>
          <a:ln w="38100">
            <a:solidFill>
              <a:srgbClr val="FFC000"/>
            </a:solidFill>
          </a:ln>
        </p:spPr>
      </p:pic>
      <p:sp>
        <p:nvSpPr>
          <p:cNvPr id="34" name="Заголовок 1"/>
          <p:cNvSpPr txBox="1">
            <a:spLocks/>
          </p:cNvSpPr>
          <p:nvPr/>
        </p:nvSpPr>
        <p:spPr>
          <a:xfrm>
            <a:off x="770457" y="708592"/>
            <a:ext cx="3457860" cy="7914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Project cost</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8,2 </a:t>
            </a: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million</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US"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2</a:t>
            </a: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4 </a:t>
            </a:r>
            <a:r>
              <a:rPr kumimoji="0" lang="en-US"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million own resources</a:t>
            </a:r>
            <a:r>
              <a:rPr kumimoji="0" lang="uz-Cyrl-UZ"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r>
              <a:rPr kumimoji="0" lang="uz-Cyrl-UZ" sz="1300" b="1"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endParaRPr kumimoji="0" lang="en-US" sz="1300" b="1"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5</a:t>
            </a: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7 </a:t>
            </a: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million </a:t>
            </a:r>
            <a:r>
              <a:rPr kumimoji="0" lang="en-US"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bank loans)</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endParaRPr kumimoji="0" lang="ru-RU"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5" name="Заголовок 1"/>
          <p:cNvSpPr txBox="1">
            <a:spLocks/>
          </p:cNvSpPr>
          <p:nvPr/>
        </p:nvSpPr>
        <p:spPr>
          <a:xfrm>
            <a:off x="737654" y="1611990"/>
            <a:ext cx="2240438" cy="514954"/>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Production capacity </a:t>
            </a:r>
            <a:b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b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(per year)</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endPar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uz-Cyrl-UZ"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10 </a:t>
            </a:r>
            <a:r>
              <a:rPr kumimoji="0" lang="en-US"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thousand tons</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6" name="Заголовок 1"/>
          <p:cNvSpPr txBox="1">
            <a:spLocks/>
          </p:cNvSpPr>
          <p:nvPr/>
        </p:nvSpPr>
        <p:spPr>
          <a:xfrm>
            <a:off x="770457" y="2300055"/>
            <a:ext cx="1096444" cy="5149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IRR (fin)</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uz-Cyrl-UZ"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48</a:t>
            </a: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,0%</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7" name="Заголовок 1"/>
          <p:cNvSpPr txBox="1">
            <a:spLocks/>
          </p:cNvSpPr>
          <p:nvPr/>
        </p:nvSpPr>
        <p:spPr>
          <a:xfrm>
            <a:off x="770457" y="2974066"/>
            <a:ext cx="1572693" cy="5149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NPV (fin)</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uz-Cyrl-UZ"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3</a:t>
            </a: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,0 million dollar</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8" name="Заголовок 1"/>
          <p:cNvSpPr txBox="1">
            <a:spLocks/>
          </p:cNvSpPr>
          <p:nvPr/>
        </p:nvSpPr>
        <p:spPr>
          <a:xfrm>
            <a:off x="770457" y="3566608"/>
            <a:ext cx="2300822" cy="5149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Annual market need</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uz-Cyrl-UZ"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2</a:t>
            </a: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0</a:t>
            </a:r>
            <a:r>
              <a:rPr kumimoji="0" lang="uz-Cyrl-UZ"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US" sz="1300" b="0" i="1" u="none" strike="noStrike" kern="1200" cap="none" spc="0" normalizeH="0" baseline="0" noProof="0">
                <a:ln>
                  <a:noFill/>
                </a:ln>
                <a:solidFill>
                  <a:srgbClr val="002060"/>
                </a:solidFill>
                <a:effectLst/>
                <a:uLnTx/>
                <a:uFillTx/>
                <a:latin typeface="Arial" panose="020B0604020202020204" pitchFamily="34" charset="0"/>
                <a:ea typeface="+mj-ea"/>
                <a:cs typeface="Arial" panose="020B0604020202020204" pitchFamily="34" charset="0"/>
              </a:rPr>
              <a:t>million tons</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9" name="Заголовок 1"/>
          <p:cNvSpPr txBox="1">
            <a:spLocks/>
          </p:cNvSpPr>
          <p:nvPr/>
        </p:nvSpPr>
        <p:spPr>
          <a:xfrm>
            <a:off x="770457" y="4286264"/>
            <a:ext cx="2300822" cy="5149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Project payback</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5</a:t>
            </a:r>
            <a:r>
              <a:rPr kumimoji="0" lang="uz-Cyrl-UZ"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years</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40" name="Заголовок 1"/>
          <p:cNvSpPr txBox="1">
            <a:spLocks/>
          </p:cNvSpPr>
          <p:nvPr/>
        </p:nvSpPr>
        <p:spPr>
          <a:xfrm>
            <a:off x="770457" y="5062293"/>
            <a:ext cx="2300822" cy="5149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Jobs</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uz-Cyrl-UZ"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30 </a:t>
            </a: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people</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41" name="Заголовок 1"/>
          <p:cNvSpPr txBox="1">
            <a:spLocks/>
          </p:cNvSpPr>
          <p:nvPr/>
        </p:nvSpPr>
        <p:spPr>
          <a:xfrm>
            <a:off x="770456" y="5785547"/>
            <a:ext cx="3115743" cy="5149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Project implementation period</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12</a:t>
            </a:r>
            <a:r>
              <a:rPr kumimoji="0" lang="uz-Cyrl-UZ"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months</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pic>
        <p:nvPicPr>
          <p:cNvPr id="32" name="Рисунок 31"/>
          <p:cNvPicPr>
            <a:picLocks noChangeAspect="1"/>
          </p:cNvPicPr>
          <p:nvPr/>
        </p:nvPicPr>
        <p:blipFill>
          <a:blip r:embed="rId10"/>
          <a:stretch>
            <a:fillRect/>
          </a:stretch>
        </p:blipFill>
        <p:spPr>
          <a:xfrm>
            <a:off x="3114674" y="6272390"/>
            <a:ext cx="331630" cy="350858"/>
          </a:xfrm>
          <a:prstGeom prst="rect">
            <a:avLst/>
          </a:prstGeom>
          <a:ln w="38100">
            <a:solidFill>
              <a:srgbClr val="FFC000"/>
            </a:solidFill>
          </a:ln>
        </p:spPr>
      </p:pic>
      <p:sp>
        <p:nvSpPr>
          <p:cNvPr id="43" name="Заголовок 1"/>
          <p:cNvSpPr txBox="1">
            <a:spLocks/>
          </p:cNvSpPr>
          <p:nvPr/>
        </p:nvSpPr>
        <p:spPr>
          <a:xfrm>
            <a:off x="3287720" y="6215827"/>
            <a:ext cx="3432810" cy="461499"/>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1300" b="1" i="0" u="none" strike="noStrike" kern="1200" cap="none" spc="0" normalizeH="0" baseline="0" noProof="0" dirty="0" err="1">
                <a:ln>
                  <a:noFill/>
                </a:ln>
                <a:solidFill>
                  <a:srgbClr val="002060"/>
                </a:solidFill>
                <a:effectLst/>
                <a:uLnTx/>
                <a:uFillTx/>
                <a:latin typeface="Arial" panose="020B0604020202020204" pitchFamily="34" charset="0"/>
                <a:ea typeface="+mj-ea"/>
                <a:cs typeface="Arial" panose="020B0604020202020204" pitchFamily="34" charset="0"/>
              </a:rPr>
              <a:t>Surkhandarya</a:t>
            </a: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region</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US" sz="1300" b="1" i="0" u="none" strike="noStrike" kern="1200" cap="none" spc="0" normalizeH="0" baseline="0" noProof="0" dirty="0" err="1">
                <a:ln>
                  <a:noFill/>
                </a:ln>
                <a:solidFill>
                  <a:srgbClr val="002060"/>
                </a:solidFill>
                <a:effectLst/>
                <a:uLnTx/>
                <a:uFillTx/>
                <a:latin typeface="Arial" panose="020B0604020202020204" pitchFamily="34" charset="0"/>
                <a:ea typeface="+mj-ea"/>
                <a:cs typeface="Arial" panose="020B0604020202020204" pitchFamily="34" charset="0"/>
              </a:rPr>
              <a:t>Altynsoy</a:t>
            </a: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district</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r>
              <a:rPr kumimoji="0" lang="en-US" sz="1300" b="1" i="0" u="none" strike="noStrike" kern="1200" cap="none" spc="0" normalizeH="0" baseline="0" noProof="0" dirty="0" err="1">
                <a:ln>
                  <a:noFill/>
                </a:ln>
                <a:solidFill>
                  <a:srgbClr val="002060"/>
                </a:solidFill>
                <a:effectLst/>
                <a:uLnTx/>
                <a:uFillTx/>
                <a:latin typeface="Arial" panose="020B0604020202020204" pitchFamily="34" charset="0"/>
                <a:ea typeface="+mj-ea"/>
                <a:cs typeface="Arial" panose="020B0604020202020204" pitchFamily="34" charset="0"/>
              </a:rPr>
              <a:t>Buston</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small industrial area</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pic>
        <p:nvPicPr>
          <p:cNvPr id="44" name="Рисунок 43"/>
          <p:cNvPicPr>
            <a:picLocks noChangeAspect="1"/>
          </p:cNvPicPr>
          <p:nvPr/>
        </p:nvPicPr>
        <p:blipFill>
          <a:blip r:embed="rId10"/>
          <a:stretch>
            <a:fillRect/>
          </a:stretch>
        </p:blipFill>
        <p:spPr>
          <a:xfrm>
            <a:off x="3114674" y="6272390"/>
            <a:ext cx="331630" cy="350858"/>
          </a:xfrm>
          <a:prstGeom prst="rect">
            <a:avLst/>
          </a:prstGeom>
          <a:ln w="38100">
            <a:solidFill>
              <a:srgbClr val="FFC000"/>
            </a:solidFill>
          </a:ln>
        </p:spPr>
      </p:pic>
      <p:pic>
        <p:nvPicPr>
          <p:cNvPr id="33" name="Рисунок 3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11580" y="1421201"/>
            <a:ext cx="6005283" cy="4167627"/>
          </a:xfrm>
          <a:prstGeom prst="rect">
            <a:avLst/>
          </a:prstGeom>
        </p:spPr>
      </p:pic>
      <p:pic>
        <p:nvPicPr>
          <p:cNvPr id="45" name="Рисунок 44"/>
          <p:cNvPicPr>
            <a:picLocks noChangeAspect="1"/>
          </p:cNvPicPr>
          <p:nvPr/>
        </p:nvPicPr>
        <p:blipFill>
          <a:blip r:embed="rId12"/>
          <a:stretch>
            <a:fillRect/>
          </a:stretch>
        </p:blipFill>
        <p:spPr>
          <a:xfrm rot="5400000">
            <a:off x="6587314" y="924441"/>
            <a:ext cx="2476415" cy="2527157"/>
          </a:xfrm>
          <a:prstGeom prst="round2DiagRect">
            <a:avLst/>
          </a:prstGeom>
          <a:ln w="38100">
            <a:solidFill>
              <a:schemeClr val="accent4"/>
            </a:solidFill>
          </a:ln>
        </p:spPr>
      </p:pic>
      <p:pic>
        <p:nvPicPr>
          <p:cNvPr id="50" name="Рисунок 49"/>
          <p:cNvPicPr>
            <a:picLocks noChangeAspect="1"/>
          </p:cNvPicPr>
          <p:nvPr/>
        </p:nvPicPr>
        <p:blipFill>
          <a:blip r:embed="rId13"/>
          <a:stretch>
            <a:fillRect/>
          </a:stretch>
        </p:blipFill>
        <p:spPr>
          <a:xfrm>
            <a:off x="6561945" y="3824085"/>
            <a:ext cx="2527155" cy="2500515"/>
          </a:xfrm>
          <a:prstGeom prst="round2DiagRect">
            <a:avLst/>
          </a:prstGeom>
          <a:ln w="38100">
            <a:solidFill>
              <a:srgbClr val="FFC000"/>
            </a:solidFill>
          </a:ln>
        </p:spPr>
      </p:pic>
      <p:pic>
        <p:nvPicPr>
          <p:cNvPr id="51" name="Picture 4" descr="https://sun9-48.userapi.com/impf/jelo4yvHFP1AZtH440wkVPfuEcun5nCLHntalQ/PVyDPPCn36E.jpg?size=900x604&amp;quality=96&amp;sign=1b33debb40cab7558d223096ea16dcf3&amp;c_uniq_tag=TeOEa0VOHmoe94rG_UnABjE8hjzJ8ilVbTL2xafA3Hg&amp;type=album"/>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5400000">
            <a:off x="9406645" y="3894953"/>
            <a:ext cx="2476415" cy="2334680"/>
          </a:xfrm>
          <a:prstGeom prst="round2DiagRect">
            <a:avLst/>
          </a:prstGeom>
          <a:noFill/>
          <a:ln w="38100">
            <a:solidFill>
              <a:srgbClr val="FFC000"/>
            </a:solidFill>
          </a:ln>
          <a:extLst>
            <a:ext uri="{909E8E84-426E-40DD-AFC4-6F175D3DCCD1}">
              <a14:hiddenFill xmlns:a14="http://schemas.microsoft.com/office/drawing/2010/main">
                <a:solidFill>
                  <a:srgbClr val="FFFFFF"/>
                </a:solidFill>
              </a14:hiddenFill>
            </a:ext>
          </a:extLst>
        </p:spPr>
      </p:pic>
      <p:pic>
        <p:nvPicPr>
          <p:cNvPr id="52" name="Picture 2" descr="https://sc04.alicdn.com/kf/H9bb53caf98e54bc79c484a0e06a07d2f6.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477631" y="949810"/>
            <a:ext cx="2335869" cy="2476415"/>
          </a:xfrm>
          <a:prstGeom prst="round2DiagRect">
            <a:avLst/>
          </a:prstGeom>
          <a:noFill/>
          <a:ln w="38100">
            <a:solidFill>
              <a:srgbClr val="FFC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679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Блок-схема: ручной ввод 19"/>
          <p:cNvSpPr/>
          <p:nvPr/>
        </p:nvSpPr>
        <p:spPr>
          <a:xfrm flipH="1" flipV="1">
            <a:off x="-270" y="1089"/>
            <a:ext cx="5295900" cy="752833"/>
          </a:xfrm>
          <a:prstGeom prst="flowChartManualInpu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Заголовок 1"/>
          <p:cNvSpPr txBox="1">
            <a:spLocks/>
          </p:cNvSpPr>
          <p:nvPr/>
        </p:nvSpPr>
        <p:spPr>
          <a:xfrm>
            <a:off x="-201613" y="30052"/>
            <a:ext cx="5507038" cy="533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w="9525">
                  <a:solidFill>
                    <a:prstClr val="white"/>
                  </a:solidFill>
                  <a:prstDash val="solid"/>
                </a:ln>
                <a:solidFill>
                  <a:prstClr val="white"/>
                </a:solidFill>
                <a:effectLst>
                  <a:outerShdw blurRad="12700" dist="38100" dir="2700000" algn="tl" rotWithShape="0">
                    <a:prstClr val="white">
                      <a:lumMod val="50000"/>
                    </a:prstClr>
                  </a:outerShdw>
                </a:effectLst>
                <a:uLnTx/>
                <a:uFillTx/>
                <a:latin typeface="Arial Black" panose="020B0A04020102020204" pitchFamily="34" charset="0"/>
                <a:ea typeface="+mj-ea"/>
                <a:cs typeface="+mj-cs"/>
              </a:rPr>
              <a:t>INVESTMENT OFFER</a:t>
            </a:r>
            <a:endParaRPr kumimoji="0" lang="ru-RU" sz="2400" b="1" i="0" u="none" strike="noStrike" kern="1200" cap="none" spc="0" normalizeH="0" baseline="0" noProof="0" dirty="0">
              <a:ln w="9525">
                <a:solidFill>
                  <a:prstClr val="white"/>
                </a:solidFill>
                <a:prstDash val="solid"/>
              </a:ln>
              <a:solidFill>
                <a:prstClr val="white"/>
              </a:solidFill>
              <a:effectLst>
                <a:outerShdw blurRad="12700" dist="38100" dir="2700000" algn="tl" rotWithShape="0">
                  <a:prstClr val="white">
                    <a:lumMod val="50000"/>
                  </a:prstClr>
                </a:outerShdw>
              </a:effectLst>
              <a:uLnTx/>
              <a:uFillTx/>
              <a:latin typeface="Arial Black" panose="020B0A04020102020204" pitchFamily="34" charset="0"/>
              <a:ea typeface="+mj-ea"/>
              <a:cs typeface="+mj-cs"/>
            </a:endParaRPr>
          </a:p>
        </p:txBody>
      </p:sp>
      <p:sp>
        <p:nvSpPr>
          <p:cNvPr id="24" name="Заголовок 1"/>
          <p:cNvSpPr txBox="1">
            <a:spLocks/>
          </p:cNvSpPr>
          <p:nvPr/>
        </p:nvSpPr>
        <p:spPr>
          <a:xfrm>
            <a:off x="5773610" y="152961"/>
            <a:ext cx="5949950" cy="776556"/>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Organization of cotton processing and production of calico</a:t>
            </a:r>
            <a:endParaRPr kumimoji="0" lang="ru-RU" sz="28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pic>
        <p:nvPicPr>
          <p:cNvPr id="22" name="Рисунок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668" y="929517"/>
            <a:ext cx="486182" cy="486182"/>
          </a:xfrm>
          <a:prstGeom prst="rect">
            <a:avLst/>
          </a:prstGeom>
          <a:ln w="38100">
            <a:solidFill>
              <a:srgbClr val="FFC000"/>
            </a:solidFill>
          </a:ln>
        </p:spPr>
      </p:pic>
      <p:pic>
        <p:nvPicPr>
          <p:cNvPr id="25" name="Рисунок 24"/>
          <p:cNvPicPr>
            <a:picLocks noChangeAspect="1"/>
          </p:cNvPicPr>
          <p:nvPr/>
        </p:nvPicPr>
        <p:blipFill>
          <a:blip r:embed="rId3"/>
          <a:stretch>
            <a:fillRect/>
          </a:stretch>
        </p:blipFill>
        <p:spPr>
          <a:xfrm>
            <a:off x="218669" y="1602465"/>
            <a:ext cx="486182" cy="514954"/>
          </a:xfrm>
          <a:prstGeom prst="rect">
            <a:avLst/>
          </a:prstGeom>
          <a:ln w="38100">
            <a:solidFill>
              <a:srgbClr val="FFC000"/>
            </a:solidFill>
          </a:ln>
        </p:spPr>
      </p:pic>
      <p:pic>
        <p:nvPicPr>
          <p:cNvPr id="26" name="Рисунок 25"/>
          <p:cNvPicPr>
            <a:picLocks noChangeAspect="1"/>
          </p:cNvPicPr>
          <p:nvPr/>
        </p:nvPicPr>
        <p:blipFill>
          <a:blip r:embed="rId4"/>
          <a:stretch>
            <a:fillRect/>
          </a:stretch>
        </p:blipFill>
        <p:spPr>
          <a:xfrm>
            <a:off x="228194" y="2297790"/>
            <a:ext cx="486182" cy="514954"/>
          </a:xfrm>
          <a:prstGeom prst="rect">
            <a:avLst/>
          </a:prstGeom>
          <a:ln w="38100">
            <a:solidFill>
              <a:srgbClr val="FFC000"/>
            </a:solidFill>
          </a:ln>
        </p:spPr>
      </p:pic>
      <p:pic>
        <p:nvPicPr>
          <p:cNvPr id="27" name="Рисунок 26"/>
          <p:cNvPicPr>
            <a:picLocks noChangeAspect="1"/>
          </p:cNvPicPr>
          <p:nvPr/>
        </p:nvPicPr>
        <p:blipFill>
          <a:blip r:embed="rId5"/>
          <a:stretch>
            <a:fillRect/>
          </a:stretch>
        </p:blipFill>
        <p:spPr>
          <a:xfrm>
            <a:off x="218669" y="2979796"/>
            <a:ext cx="506529" cy="509224"/>
          </a:xfrm>
          <a:prstGeom prst="rect">
            <a:avLst/>
          </a:prstGeom>
          <a:ln w="38100">
            <a:solidFill>
              <a:srgbClr val="FFC000"/>
            </a:solidFill>
          </a:ln>
        </p:spPr>
      </p:pic>
      <p:pic>
        <p:nvPicPr>
          <p:cNvPr id="28" name="Рисунок 27"/>
          <p:cNvPicPr>
            <a:picLocks noChangeAspect="1"/>
          </p:cNvPicPr>
          <p:nvPr/>
        </p:nvPicPr>
        <p:blipFill>
          <a:blip r:embed="rId6"/>
          <a:stretch>
            <a:fillRect/>
          </a:stretch>
        </p:blipFill>
        <p:spPr>
          <a:xfrm>
            <a:off x="218668" y="3671614"/>
            <a:ext cx="506529" cy="522358"/>
          </a:xfrm>
          <a:prstGeom prst="rect">
            <a:avLst/>
          </a:prstGeom>
          <a:ln w="38100">
            <a:solidFill>
              <a:srgbClr val="FFC000"/>
            </a:solidFill>
          </a:ln>
        </p:spPr>
      </p:pic>
      <p:pic>
        <p:nvPicPr>
          <p:cNvPr id="29" name="Рисунок 28"/>
          <p:cNvPicPr>
            <a:picLocks noChangeAspect="1"/>
          </p:cNvPicPr>
          <p:nvPr/>
        </p:nvPicPr>
        <p:blipFill>
          <a:blip r:embed="rId7"/>
          <a:stretch>
            <a:fillRect/>
          </a:stretch>
        </p:blipFill>
        <p:spPr>
          <a:xfrm>
            <a:off x="228194" y="4375485"/>
            <a:ext cx="497993" cy="540924"/>
          </a:xfrm>
          <a:prstGeom prst="rect">
            <a:avLst/>
          </a:prstGeom>
          <a:ln w="38100">
            <a:solidFill>
              <a:srgbClr val="FFC000"/>
            </a:solidFill>
          </a:ln>
        </p:spPr>
      </p:pic>
      <p:pic>
        <p:nvPicPr>
          <p:cNvPr id="30" name="Рисунок 29"/>
          <p:cNvPicPr>
            <a:picLocks noChangeAspect="1"/>
          </p:cNvPicPr>
          <p:nvPr/>
        </p:nvPicPr>
        <p:blipFill>
          <a:blip r:embed="rId8"/>
          <a:stretch>
            <a:fillRect/>
          </a:stretch>
        </p:blipFill>
        <p:spPr>
          <a:xfrm>
            <a:off x="218668" y="5096024"/>
            <a:ext cx="506529" cy="511917"/>
          </a:xfrm>
          <a:prstGeom prst="rect">
            <a:avLst/>
          </a:prstGeom>
          <a:ln w="38100">
            <a:solidFill>
              <a:srgbClr val="FFC000"/>
            </a:solidFill>
          </a:ln>
        </p:spPr>
      </p:pic>
      <p:pic>
        <p:nvPicPr>
          <p:cNvPr id="31" name="Рисунок 30"/>
          <p:cNvPicPr>
            <a:picLocks noChangeAspect="1"/>
          </p:cNvPicPr>
          <p:nvPr/>
        </p:nvPicPr>
        <p:blipFill>
          <a:blip r:embed="rId9"/>
          <a:stretch>
            <a:fillRect/>
          </a:stretch>
        </p:blipFill>
        <p:spPr>
          <a:xfrm>
            <a:off x="205488" y="5792989"/>
            <a:ext cx="497993" cy="558794"/>
          </a:xfrm>
          <a:prstGeom prst="rect">
            <a:avLst/>
          </a:prstGeom>
          <a:ln w="38100">
            <a:solidFill>
              <a:srgbClr val="FFC000"/>
            </a:solidFill>
          </a:ln>
        </p:spPr>
      </p:pic>
      <p:sp>
        <p:nvSpPr>
          <p:cNvPr id="34" name="Заголовок 1"/>
          <p:cNvSpPr txBox="1">
            <a:spLocks/>
          </p:cNvSpPr>
          <p:nvPr/>
        </p:nvSpPr>
        <p:spPr>
          <a:xfrm>
            <a:off x="686853" y="706037"/>
            <a:ext cx="3457860" cy="7914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Project cost</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2,</a:t>
            </a:r>
            <a:r>
              <a:rPr kumimoji="0" lang="ru-RU"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3</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million</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US"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0</a:t>
            </a: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r>
              <a:rPr kumimoji="0" lang="ru-RU"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7</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US"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million own resources</a:t>
            </a:r>
            <a:r>
              <a:rPr kumimoji="0" lang="uz-Cyrl-UZ"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r>
              <a:rPr kumimoji="0" lang="uz-Cyrl-UZ" sz="1300" b="1"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endParaRPr kumimoji="0" lang="en-US" sz="1300" b="1"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1</a:t>
            </a: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r>
              <a:rPr kumimoji="0" lang="ru-RU"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6</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million </a:t>
            </a:r>
            <a:r>
              <a:rPr kumimoji="0" lang="en-US"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bank loans)</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endParaRPr kumimoji="0" lang="ru-RU"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5" name="Заголовок 1"/>
          <p:cNvSpPr txBox="1">
            <a:spLocks/>
          </p:cNvSpPr>
          <p:nvPr/>
        </p:nvSpPr>
        <p:spPr>
          <a:xfrm>
            <a:off x="737654" y="1611990"/>
            <a:ext cx="2300822" cy="514954"/>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Production capacity (per year)</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uz-Cyrl-UZ"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70 </a:t>
            </a:r>
            <a:r>
              <a:rPr kumimoji="0" lang="en-US"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thousand </a:t>
            </a:r>
            <a:r>
              <a:rPr kumimoji="0" lang="en-US" sz="1300" b="0" i="1" u="none" strike="noStrike" kern="1200" cap="none" spc="0" normalizeH="0" baseline="0" noProof="0" dirty="0" err="1">
                <a:ln>
                  <a:noFill/>
                </a:ln>
                <a:solidFill>
                  <a:srgbClr val="002060"/>
                </a:solidFill>
                <a:effectLst/>
                <a:uLnTx/>
                <a:uFillTx/>
                <a:latin typeface="Arial" panose="020B0604020202020204" pitchFamily="34" charset="0"/>
                <a:ea typeface="+mj-ea"/>
                <a:cs typeface="Arial" panose="020B0604020202020204" pitchFamily="34" charset="0"/>
              </a:rPr>
              <a:t>tonne</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6" name="Заголовок 1"/>
          <p:cNvSpPr txBox="1">
            <a:spLocks/>
          </p:cNvSpPr>
          <p:nvPr/>
        </p:nvSpPr>
        <p:spPr>
          <a:xfrm>
            <a:off x="770457" y="2300055"/>
            <a:ext cx="1096444" cy="5149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IRR (fin)</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ru-RU"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42</a:t>
            </a: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,0%</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7" name="Заголовок 1"/>
          <p:cNvSpPr txBox="1">
            <a:spLocks/>
          </p:cNvSpPr>
          <p:nvPr/>
        </p:nvSpPr>
        <p:spPr>
          <a:xfrm>
            <a:off x="770457" y="2974066"/>
            <a:ext cx="1572693" cy="5149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NPV (fin)</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uz-Cyrl-UZ"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2</a:t>
            </a: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r>
              <a:rPr kumimoji="0" lang="uz-Cyrl-UZ"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1</a:t>
            </a: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million dollar</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8" name="Заголовок 1"/>
          <p:cNvSpPr txBox="1">
            <a:spLocks/>
          </p:cNvSpPr>
          <p:nvPr/>
        </p:nvSpPr>
        <p:spPr>
          <a:xfrm>
            <a:off x="770457" y="3566608"/>
            <a:ext cx="2300822" cy="5149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Annual market need</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uz-Cyrl-UZ"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500 </a:t>
            </a:r>
            <a:r>
              <a:rPr kumimoji="0" lang="en-US"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thousand </a:t>
            </a:r>
            <a:r>
              <a:rPr kumimoji="0" lang="en-US" sz="1300" b="0" i="1" u="none" strike="noStrike" kern="1200" cap="none" spc="0" normalizeH="0" baseline="0" noProof="0" dirty="0" err="1">
                <a:ln>
                  <a:noFill/>
                </a:ln>
                <a:solidFill>
                  <a:srgbClr val="002060"/>
                </a:solidFill>
                <a:effectLst/>
                <a:uLnTx/>
                <a:uFillTx/>
                <a:latin typeface="Arial" panose="020B0604020202020204" pitchFamily="34" charset="0"/>
                <a:ea typeface="+mj-ea"/>
                <a:cs typeface="Arial" panose="020B0604020202020204" pitchFamily="34" charset="0"/>
              </a:rPr>
              <a:t>tonne</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9" name="Заголовок 1"/>
          <p:cNvSpPr txBox="1">
            <a:spLocks/>
          </p:cNvSpPr>
          <p:nvPr/>
        </p:nvSpPr>
        <p:spPr>
          <a:xfrm>
            <a:off x="770457" y="4286264"/>
            <a:ext cx="2300822" cy="5149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Project payback</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5</a:t>
            </a:r>
            <a:r>
              <a:rPr kumimoji="0" lang="uz-Cyrl-UZ"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years</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40" name="Заголовок 1"/>
          <p:cNvSpPr txBox="1">
            <a:spLocks/>
          </p:cNvSpPr>
          <p:nvPr/>
        </p:nvSpPr>
        <p:spPr>
          <a:xfrm>
            <a:off x="770457" y="5062293"/>
            <a:ext cx="2300822" cy="5149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Jobs</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uz-Cyrl-UZ"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90 </a:t>
            </a: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people</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41" name="Заголовок 1"/>
          <p:cNvSpPr txBox="1">
            <a:spLocks/>
          </p:cNvSpPr>
          <p:nvPr/>
        </p:nvSpPr>
        <p:spPr>
          <a:xfrm>
            <a:off x="770456" y="5785547"/>
            <a:ext cx="3115743" cy="5149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Project implementation period</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12</a:t>
            </a:r>
            <a:r>
              <a:rPr kumimoji="0" lang="uz-Cyrl-UZ"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months</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pic>
        <p:nvPicPr>
          <p:cNvPr id="32" name="Рисунок 31"/>
          <p:cNvPicPr>
            <a:picLocks noChangeAspect="1"/>
          </p:cNvPicPr>
          <p:nvPr/>
        </p:nvPicPr>
        <p:blipFill>
          <a:blip r:embed="rId10"/>
          <a:stretch>
            <a:fillRect/>
          </a:stretch>
        </p:blipFill>
        <p:spPr>
          <a:xfrm>
            <a:off x="3114674" y="6272390"/>
            <a:ext cx="331630" cy="350858"/>
          </a:xfrm>
          <a:prstGeom prst="rect">
            <a:avLst/>
          </a:prstGeom>
          <a:ln w="38100">
            <a:solidFill>
              <a:srgbClr val="FFC000"/>
            </a:solidFill>
          </a:ln>
        </p:spPr>
      </p:pic>
      <p:sp>
        <p:nvSpPr>
          <p:cNvPr id="43" name="Заголовок 1"/>
          <p:cNvSpPr txBox="1">
            <a:spLocks/>
          </p:cNvSpPr>
          <p:nvPr/>
        </p:nvSpPr>
        <p:spPr>
          <a:xfrm>
            <a:off x="3437486" y="6260959"/>
            <a:ext cx="3432810" cy="378873"/>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err="1">
                <a:ln>
                  <a:noFill/>
                </a:ln>
                <a:solidFill>
                  <a:srgbClr val="002060"/>
                </a:solidFill>
                <a:effectLst/>
                <a:uLnTx/>
                <a:uFillTx/>
                <a:latin typeface="Arial" panose="020B0604020202020204" pitchFamily="34" charset="0"/>
                <a:ea typeface="+mj-ea"/>
                <a:cs typeface="Arial" panose="020B0604020202020204" pitchFamily="34" charset="0"/>
              </a:rPr>
              <a:t>Surkhandarya</a:t>
            </a: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region</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US" sz="1300" b="1" i="0" u="none" strike="noStrike" kern="1200" cap="none" spc="0" normalizeH="0" baseline="0" noProof="0" dirty="0" err="1">
                <a:ln>
                  <a:noFill/>
                </a:ln>
                <a:solidFill>
                  <a:srgbClr val="002060"/>
                </a:solidFill>
                <a:effectLst/>
                <a:uLnTx/>
                <a:uFillTx/>
                <a:latin typeface="Arial" panose="020B0604020202020204" pitchFamily="34" charset="0"/>
                <a:ea typeface="+mj-ea"/>
                <a:cs typeface="Arial" panose="020B0604020202020204" pitchFamily="34" charset="0"/>
              </a:rPr>
              <a:t>Altynsoy</a:t>
            </a: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district</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r>
              <a:rPr kumimoji="0" lang="en-US" sz="1300" b="1" i="0" u="none" strike="noStrike" kern="1200" cap="none" spc="0" normalizeH="0" baseline="0" noProof="0" dirty="0" err="1">
                <a:ln>
                  <a:noFill/>
                </a:ln>
                <a:solidFill>
                  <a:srgbClr val="002060"/>
                </a:solidFill>
                <a:effectLst/>
                <a:uLnTx/>
                <a:uFillTx/>
                <a:latin typeface="Arial" panose="020B0604020202020204" pitchFamily="34" charset="0"/>
                <a:ea typeface="+mj-ea"/>
                <a:cs typeface="Arial" panose="020B0604020202020204" pitchFamily="34" charset="0"/>
              </a:rPr>
              <a:t>Bibizaynab</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community gathering</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pic>
        <p:nvPicPr>
          <p:cNvPr id="44" name="Рисунок 43"/>
          <p:cNvPicPr>
            <a:picLocks noChangeAspect="1"/>
          </p:cNvPicPr>
          <p:nvPr/>
        </p:nvPicPr>
        <p:blipFill>
          <a:blip r:embed="rId10"/>
          <a:stretch>
            <a:fillRect/>
          </a:stretch>
        </p:blipFill>
        <p:spPr>
          <a:xfrm>
            <a:off x="3114674" y="6272390"/>
            <a:ext cx="331630" cy="350858"/>
          </a:xfrm>
          <a:prstGeom prst="rect">
            <a:avLst/>
          </a:prstGeom>
          <a:ln w="38100">
            <a:solidFill>
              <a:srgbClr val="FFC000"/>
            </a:solidFill>
          </a:ln>
        </p:spPr>
      </p:pic>
      <p:pic>
        <p:nvPicPr>
          <p:cNvPr id="33" name="Picture 2" descr="https://tehnodom72.ru/800/600/http/poscointltex.com/thumb/2/VPTq6_reYVw7n-nQcnRZuA/r/d/reaching.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05425" y="1367439"/>
            <a:ext cx="3258944" cy="23041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5" name="Picture 4" descr="https://hotel-press.ru/2409215.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707258" y="1367439"/>
            <a:ext cx="3258945" cy="23041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0" name="Picture 6" descr="https://www.solidaridadnetwork.org/wp-content/uploads/migrated-files/uploads/RS2949__MG_4908.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305425" y="3814199"/>
            <a:ext cx="3258944" cy="23041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1" name="Picture 8" descr="https://tovar.uz/images/company/1446/tovar/54461/o_2_600312feab2c1.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699500" y="3814198"/>
            <a:ext cx="3263900" cy="23041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9155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Блок-схема: ручной ввод 19"/>
          <p:cNvSpPr/>
          <p:nvPr/>
        </p:nvSpPr>
        <p:spPr>
          <a:xfrm flipH="1" flipV="1">
            <a:off x="-270" y="1089"/>
            <a:ext cx="5295900" cy="752833"/>
          </a:xfrm>
          <a:prstGeom prst="flowChartManualInpu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Заголовок 1"/>
          <p:cNvSpPr txBox="1">
            <a:spLocks/>
          </p:cNvSpPr>
          <p:nvPr/>
        </p:nvSpPr>
        <p:spPr>
          <a:xfrm>
            <a:off x="-201613" y="30052"/>
            <a:ext cx="5507038" cy="533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w="9525">
                  <a:solidFill>
                    <a:prstClr val="white"/>
                  </a:solidFill>
                  <a:prstDash val="solid"/>
                </a:ln>
                <a:solidFill>
                  <a:prstClr val="white"/>
                </a:solidFill>
                <a:effectLst>
                  <a:outerShdw blurRad="12700" dist="38100" dir="2700000" algn="tl" rotWithShape="0">
                    <a:prstClr val="white">
                      <a:lumMod val="50000"/>
                    </a:prstClr>
                  </a:outerShdw>
                </a:effectLst>
                <a:uLnTx/>
                <a:uFillTx/>
                <a:latin typeface="Arial Black" panose="020B0A04020102020204" pitchFamily="34" charset="0"/>
                <a:ea typeface="+mj-ea"/>
                <a:cs typeface="+mj-cs"/>
              </a:rPr>
              <a:t>INVESTMENT OFFER</a:t>
            </a:r>
            <a:endParaRPr kumimoji="0" lang="ru-RU" sz="2400" b="1" i="0" u="none" strike="noStrike" kern="1200" cap="none" spc="0" normalizeH="0" baseline="0" noProof="0" dirty="0">
              <a:ln w="9525">
                <a:solidFill>
                  <a:prstClr val="white"/>
                </a:solidFill>
                <a:prstDash val="solid"/>
              </a:ln>
              <a:solidFill>
                <a:prstClr val="white"/>
              </a:solidFill>
              <a:effectLst>
                <a:outerShdw blurRad="12700" dist="38100" dir="2700000" algn="tl" rotWithShape="0">
                  <a:prstClr val="white">
                    <a:lumMod val="50000"/>
                  </a:prstClr>
                </a:outerShdw>
              </a:effectLst>
              <a:uLnTx/>
              <a:uFillTx/>
              <a:latin typeface="Arial Black" panose="020B0A04020102020204" pitchFamily="34" charset="0"/>
              <a:ea typeface="+mj-ea"/>
              <a:cs typeface="+mj-cs"/>
            </a:endParaRPr>
          </a:p>
        </p:txBody>
      </p:sp>
      <p:sp>
        <p:nvSpPr>
          <p:cNvPr id="24" name="Заголовок 1"/>
          <p:cNvSpPr txBox="1">
            <a:spLocks/>
          </p:cNvSpPr>
          <p:nvPr/>
        </p:nvSpPr>
        <p:spPr>
          <a:xfrm>
            <a:off x="5790588" y="282434"/>
            <a:ext cx="5949950" cy="471488"/>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Organization of a wellness center</a:t>
            </a:r>
            <a:endParaRPr kumimoji="0" lang="ru-RU" sz="28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pic>
        <p:nvPicPr>
          <p:cNvPr id="22" name="Рисунок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668" y="929517"/>
            <a:ext cx="486182" cy="486182"/>
          </a:xfrm>
          <a:prstGeom prst="rect">
            <a:avLst/>
          </a:prstGeom>
          <a:ln w="38100">
            <a:solidFill>
              <a:srgbClr val="FFC000"/>
            </a:solidFill>
          </a:ln>
        </p:spPr>
      </p:pic>
      <p:pic>
        <p:nvPicPr>
          <p:cNvPr id="25" name="Рисунок 24"/>
          <p:cNvPicPr>
            <a:picLocks noChangeAspect="1"/>
          </p:cNvPicPr>
          <p:nvPr/>
        </p:nvPicPr>
        <p:blipFill>
          <a:blip r:embed="rId3"/>
          <a:stretch>
            <a:fillRect/>
          </a:stretch>
        </p:blipFill>
        <p:spPr>
          <a:xfrm>
            <a:off x="218669" y="1602465"/>
            <a:ext cx="486182" cy="514954"/>
          </a:xfrm>
          <a:prstGeom prst="rect">
            <a:avLst/>
          </a:prstGeom>
          <a:ln w="38100">
            <a:solidFill>
              <a:srgbClr val="FFC000"/>
            </a:solidFill>
          </a:ln>
        </p:spPr>
      </p:pic>
      <p:pic>
        <p:nvPicPr>
          <p:cNvPr id="26" name="Рисунок 25"/>
          <p:cNvPicPr>
            <a:picLocks noChangeAspect="1"/>
          </p:cNvPicPr>
          <p:nvPr/>
        </p:nvPicPr>
        <p:blipFill>
          <a:blip r:embed="rId4"/>
          <a:stretch>
            <a:fillRect/>
          </a:stretch>
        </p:blipFill>
        <p:spPr>
          <a:xfrm>
            <a:off x="228194" y="2297790"/>
            <a:ext cx="486182" cy="514954"/>
          </a:xfrm>
          <a:prstGeom prst="rect">
            <a:avLst/>
          </a:prstGeom>
          <a:ln w="38100">
            <a:solidFill>
              <a:srgbClr val="FFC000"/>
            </a:solidFill>
          </a:ln>
        </p:spPr>
      </p:pic>
      <p:pic>
        <p:nvPicPr>
          <p:cNvPr id="27" name="Рисунок 26"/>
          <p:cNvPicPr>
            <a:picLocks noChangeAspect="1"/>
          </p:cNvPicPr>
          <p:nvPr/>
        </p:nvPicPr>
        <p:blipFill>
          <a:blip r:embed="rId5"/>
          <a:stretch>
            <a:fillRect/>
          </a:stretch>
        </p:blipFill>
        <p:spPr>
          <a:xfrm>
            <a:off x="218669" y="2979796"/>
            <a:ext cx="506529" cy="509224"/>
          </a:xfrm>
          <a:prstGeom prst="rect">
            <a:avLst/>
          </a:prstGeom>
          <a:ln w="38100">
            <a:solidFill>
              <a:srgbClr val="FFC000"/>
            </a:solidFill>
          </a:ln>
        </p:spPr>
      </p:pic>
      <p:pic>
        <p:nvPicPr>
          <p:cNvPr id="28" name="Рисунок 27"/>
          <p:cNvPicPr>
            <a:picLocks noChangeAspect="1"/>
          </p:cNvPicPr>
          <p:nvPr/>
        </p:nvPicPr>
        <p:blipFill>
          <a:blip r:embed="rId6"/>
          <a:stretch>
            <a:fillRect/>
          </a:stretch>
        </p:blipFill>
        <p:spPr>
          <a:xfrm>
            <a:off x="218668" y="3671614"/>
            <a:ext cx="506529" cy="522358"/>
          </a:xfrm>
          <a:prstGeom prst="rect">
            <a:avLst/>
          </a:prstGeom>
          <a:ln w="38100">
            <a:solidFill>
              <a:srgbClr val="FFC000"/>
            </a:solidFill>
          </a:ln>
        </p:spPr>
      </p:pic>
      <p:pic>
        <p:nvPicPr>
          <p:cNvPr id="29" name="Рисунок 28"/>
          <p:cNvPicPr>
            <a:picLocks noChangeAspect="1"/>
          </p:cNvPicPr>
          <p:nvPr/>
        </p:nvPicPr>
        <p:blipFill>
          <a:blip r:embed="rId7"/>
          <a:stretch>
            <a:fillRect/>
          </a:stretch>
        </p:blipFill>
        <p:spPr>
          <a:xfrm>
            <a:off x="228194" y="4375485"/>
            <a:ext cx="497993" cy="540924"/>
          </a:xfrm>
          <a:prstGeom prst="rect">
            <a:avLst/>
          </a:prstGeom>
          <a:ln w="38100">
            <a:solidFill>
              <a:srgbClr val="FFC000"/>
            </a:solidFill>
          </a:ln>
        </p:spPr>
      </p:pic>
      <p:pic>
        <p:nvPicPr>
          <p:cNvPr id="30" name="Рисунок 29"/>
          <p:cNvPicPr>
            <a:picLocks noChangeAspect="1"/>
          </p:cNvPicPr>
          <p:nvPr/>
        </p:nvPicPr>
        <p:blipFill>
          <a:blip r:embed="rId8"/>
          <a:stretch>
            <a:fillRect/>
          </a:stretch>
        </p:blipFill>
        <p:spPr>
          <a:xfrm>
            <a:off x="218668" y="5096024"/>
            <a:ext cx="506529" cy="511917"/>
          </a:xfrm>
          <a:prstGeom prst="rect">
            <a:avLst/>
          </a:prstGeom>
          <a:ln w="38100">
            <a:solidFill>
              <a:srgbClr val="FFC000"/>
            </a:solidFill>
          </a:ln>
        </p:spPr>
      </p:pic>
      <p:pic>
        <p:nvPicPr>
          <p:cNvPr id="31" name="Рисунок 30"/>
          <p:cNvPicPr>
            <a:picLocks noChangeAspect="1"/>
          </p:cNvPicPr>
          <p:nvPr/>
        </p:nvPicPr>
        <p:blipFill>
          <a:blip r:embed="rId9"/>
          <a:stretch>
            <a:fillRect/>
          </a:stretch>
        </p:blipFill>
        <p:spPr>
          <a:xfrm>
            <a:off x="205488" y="5792989"/>
            <a:ext cx="497993" cy="558794"/>
          </a:xfrm>
          <a:prstGeom prst="rect">
            <a:avLst/>
          </a:prstGeom>
          <a:ln w="38100">
            <a:solidFill>
              <a:srgbClr val="FFC000"/>
            </a:solidFill>
          </a:ln>
        </p:spPr>
      </p:pic>
      <p:sp>
        <p:nvSpPr>
          <p:cNvPr id="34" name="Заголовок 1"/>
          <p:cNvSpPr txBox="1">
            <a:spLocks/>
          </p:cNvSpPr>
          <p:nvPr/>
        </p:nvSpPr>
        <p:spPr>
          <a:xfrm>
            <a:off x="770457" y="708592"/>
            <a:ext cx="3457860" cy="7914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Project cost</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7,0 </a:t>
            </a: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million</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US"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2</a:t>
            </a: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r>
              <a:rPr kumimoji="0" lang="ru-RU"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2</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US"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million own resources</a:t>
            </a:r>
            <a:r>
              <a:rPr kumimoji="0" lang="uz-Cyrl-UZ"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r>
              <a:rPr kumimoji="0" lang="uz-Cyrl-UZ" sz="1300" b="1"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endParaRPr kumimoji="0" lang="en-US" sz="1300" b="1"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4</a:t>
            </a: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8 </a:t>
            </a: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million </a:t>
            </a:r>
            <a:r>
              <a:rPr kumimoji="0" lang="en-US"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bank loans)</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endParaRPr kumimoji="0" lang="ru-RU"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5" name="Заголовок 1"/>
          <p:cNvSpPr txBox="1">
            <a:spLocks/>
          </p:cNvSpPr>
          <p:nvPr/>
        </p:nvSpPr>
        <p:spPr>
          <a:xfrm>
            <a:off x="737654" y="1611990"/>
            <a:ext cx="2300822" cy="514954"/>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Production capacity (per year)</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339 500</a:t>
            </a:r>
            <a:r>
              <a:rPr kumimoji="0" lang="en-US"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clients</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6" name="Заголовок 1"/>
          <p:cNvSpPr txBox="1">
            <a:spLocks/>
          </p:cNvSpPr>
          <p:nvPr/>
        </p:nvSpPr>
        <p:spPr>
          <a:xfrm>
            <a:off x="770457" y="2300055"/>
            <a:ext cx="1096444" cy="5149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IRR (fin)</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39,0%</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7" name="Заголовок 1"/>
          <p:cNvSpPr txBox="1">
            <a:spLocks/>
          </p:cNvSpPr>
          <p:nvPr/>
        </p:nvSpPr>
        <p:spPr>
          <a:xfrm>
            <a:off x="770457" y="2974066"/>
            <a:ext cx="1572693" cy="5149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NPV (fin)</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5,4 million dollar</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8" name="Заголовок 1"/>
          <p:cNvSpPr txBox="1">
            <a:spLocks/>
          </p:cNvSpPr>
          <p:nvPr/>
        </p:nvSpPr>
        <p:spPr>
          <a:xfrm>
            <a:off x="770457" y="3566608"/>
            <a:ext cx="2300822" cy="5149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Annual market need</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339 500 clients</a:t>
            </a:r>
            <a:r>
              <a:rPr kumimoji="0" lang="en-US"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9" name="Заголовок 1"/>
          <p:cNvSpPr txBox="1">
            <a:spLocks/>
          </p:cNvSpPr>
          <p:nvPr/>
        </p:nvSpPr>
        <p:spPr>
          <a:xfrm>
            <a:off x="770457" y="4286264"/>
            <a:ext cx="2300822" cy="5149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Project payback</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5</a:t>
            </a:r>
            <a:r>
              <a:rPr kumimoji="0" lang="uz-Cyrl-UZ"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years</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40" name="Заголовок 1"/>
          <p:cNvSpPr txBox="1">
            <a:spLocks/>
          </p:cNvSpPr>
          <p:nvPr/>
        </p:nvSpPr>
        <p:spPr>
          <a:xfrm>
            <a:off x="770457" y="5062293"/>
            <a:ext cx="2300822" cy="5149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Jobs</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60</a:t>
            </a:r>
            <a:r>
              <a:rPr kumimoji="0" lang="uz-Cyrl-UZ"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people</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41" name="Заголовок 1"/>
          <p:cNvSpPr txBox="1">
            <a:spLocks/>
          </p:cNvSpPr>
          <p:nvPr/>
        </p:nvSpPr>
        <p:spPr>
          <a:xfrm>
            <a:off x="770456" y="5785547"/>
            <a:ext cx="3115743" cy="5149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Project implementation period</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12</a:t>
            </a:r>
            <a:r>
              <a:rPr kumimoji="0" lang="uz-Cyrl-UZ"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months</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pic>
        <p:nvPicPr>
          <p:cNvPr id="32" name="Рисунок 31"/>
          <p:cNvPicPr>
            <a:picLocks noChangeAspect="1"/>
          </p:cNvPicPr>
          <p:nvPr/>
        </p:nvPicPr>
        <p:blipFill>
          <a:blip r:embed="rId10"/>
          <a:stretch>
            <a:fillRect/>
          </a:stretch>
        </p:blipFill>
        <p:spPr>
          <a:xfrm>
            <a:off x="3114674" y="6272390"/>
            <a:ext cx="331630" cy="350858"/>
          </a:xfrm>
          <a:prstGeom prst="rect">
            <a:avLst/>
          </a:prstGeom>
          <a:ln w="38100">
            <a:solidFill>
              <a:srgbClr val="FFC000"/>
            </a:solidFill>
          </a:ln>
        </p:spPr>
      </p:pic>
      <p:sp>
        <p:nvSpPr>
          <p:cNvPr id="43" name="Заголовок 1"/>
          <p:cNvSpPr txBox="1">
            <a:spLocks/>
          </p:cNvSpPr>
          <p:nvPr/>
        </p:nvSpPr>
        <p:spPr>
          <a:xfrm>
            <a:off x="3446304" y="6213021"/>
            <a:ext cx="3432810" cy="48769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err="1">
                <a:ln>
                  <a:noFill/>
                </a:ln>
                <a:solidFill>
                  <a:srgbClr val="002060"/>
                </a:solidFill>
                <a:effectLst/>
                <a:uLnTx/>
                <a:uFillTx/>
                <a:latin typeface="Arial" panose="020B0604020202020204" pitchFamily="34" charset="0"/>
                <a:ea typeface="+mj-ea"/>
                <a:cs typeface="Arial" panose="020B0604020202020204" pitchFamily="34" charset="0"/>
              </a:rPr>
              <a:t>Surkhandarya</a:t>
            </a: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region</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US" sz="1300" b="1" i="0" u="none" strike="noStrike" kern="1200" cap="none" spc="0" normalizeH="0" baseline="0" noProof="0" dirty="0" err="1">
                <a:ln>
                  <a:noFill/>
                </a:ln>
                <a:solidFill>
                  <a:srgbClr val="002060"/>
                </a:solidFill>
                <a:effectLst/>
                <a:uLnTx/>
                <a:uFillTx/>
                <a:latin typeface="Arial" panose="020B0604020202020204" pitchFamily="34" charset="0"/>
                <a:ea typeface="+mj-ea"/>
                <a:cs typeface="Arial" panose="020B0604020202020204" pitchFamily="34" charset="0"/>
              </a:rPr>
              <a:t>Altynsoy</a:t>
            </a: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district</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r>
              <a:rPr kumimoji="0" lang="en-US" sz="1300" b="1" i="0" u="none" strike="noStrike" kern="1200" cap="none" spc="0" normalizeH="0" baseline="0" noProof="0" dirty="0" err="1">
                <a:ln>
                  <a:noFill/>
                </a:ln>
                <a:solidFill>
                  <a:srgbClr val="002060"/>
                </a:solidFill>
                <a:effectLst/>
                <a:uLnTx/>
                <a:uFillTx/>
                <a:latin typeface="Arial" panose="020B0604020202020204" pitchFamily="34" charset="0"/>
                <a:ea typeface="+mj-ea"/>
                <a:cs typeface="Arial" panose="020B0604020202020204" pitchFamily="34" charset="0"/>
              </a:rPr>
              <a:t>Xujaipok</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MFY</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pic>
        <p:nvPicPr>
          <p:cNvPr id="44" name="Рисунок 43"/>
          <p:cNvPicPr>
            <a:picLocks noChangeAspect="1"/>
          </p:cNvPicPr>
          <p:nvPr/>
        </p:nvPicPr>
        <p:blipFill>
          <a:blip r:embed="rId10"/>
          <a:stretch>
            <a:fillRect/>
          </a:stretch>
        </p:blipFill>
        <p:spPr>
          <a:xfrm>
            <a:off x="3114674" y="6272390"/>
            <a:ext cx="331630" cy="350858"/>
          </a:xfrm>
          <a:prstGeom prst="rect">
            <a:avLst/>
          </a:prstGeom>
          <a:ln w="38100">
            <a:solidFill>
              <a:srgbClr val="FFC000"/>
            </a:solidFill>
          </a:ln>
        </p:spPr>
      </p:pic>
      <p:pic>
        <p:nvPicPr>
          <p:cNvPr id="42" name="Picture 2" descr="https://roads-pro.ru/uploads/styles/slider-full-mobile/pictures_subservices_915_b3a945.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174784" y="1263807"/>
            <a:ext cx="3842732" cy="2161536"/>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6" name="Picture 2" descr="https://pp.userapi.com/c836635/v836635353/24949/K0dEvIl-75Q.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182931" y="1263807"/>
            <a:ext cx="3822385" cy="2161536"/>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47" name="Picture 4" descr="https://static.tildacdn.com/tild3533-3332-4336-b638-323964383631/NRZV2756.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174784" y="3671614"/>
            <a:ext cx="3845566" cy="2179968"/>
          </a:xfrm>
          <a:prstGeom prst="rect">
            <a:avLst/>
          </a:prstGeom>
          <a:solidFill>
            <a:srgbClr val="FFFFFF">
              <a:shade val="85000"/>
            </a:srgbClr>
          </a:solidFill>
          <a:ln w="28575" cap="rnd">
            <a:solidFill>
              <a:schemeClr val="tx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8" name="Picture 6" descr="https://veiko.lv/wp-content/uploads/2016/07/fbfpi_1e1d0739e9768f85ac4f548b07c02645.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182931" y="3671614"/>
            <a:ext cx="3822385" cy="2179968"/>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736574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2" descr="https://globalstone.com.ua/media/catalog/product/cache/1/image/9df78eab33525d08d6e5fb8d27136e95/b/r/bruschatka-gabbro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4313" y="787946"/>
            <a:ext cx="8212843" cy="5364014"/>
          </a:xfrm>
          <a:prstGeom prst="rect">
            <a:avLst/>
          </a:prstGeom>
          <a:noFill/>
          <a:extLst>
            <a:ext uri="{909E8E84-426E-40DD-AFC4-6F175D3DCCD1}">
              <a14:hiddenFill xmlns:a14="http://schemas.microsoft.com/office/drawing/2010/main">
                <a:solidFill>
                  <a:srgbClr val="FFFFFF"/>
                </a:solidFill>
              </a14:hiddenFill>
            </a:ext>
          </a:extLst>
        </p:spPr>
      </p:pic>
      <p:sp>
        <p:nvSpPr>
          <p:cNvPr id="20" name="Блок-схема: ручной ввод 19"/>
          <p:cNvSpPr/>
          <p:nvPr/>
        </p:nvSpPr>
        <p:spPr>
          <a:xfrm flipH="1" flipV="1">
            <a:off x="-270" y="1089"/>
            <a:ext cx="5295900" cy="752833"/>
          </a:xfrm>
          <a:prstGeom prst="flowChartManualInpu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Заголовок 1"/>
          <p:cNvSpPr txBox="1">
            <a:spLocks/>
          </p:cNvSpPr>
          <p:nvPr/>
        </p:nvSpPr>
        <p:spPr>
          <a:xfrm>
            <a:off x="-201613" y="30052"/>
            <a:ext cx="5507038" cy="533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w="9525">
                  <a:solidFill>
                    <a:prstClr val="white"/>
                  </a:solidFill>
                  <a:prstDash val="solid"/>
                </a:ln>
                <a:solidFill>
                  <a:prstClr val="white"/>
                </a:solidFill>
                <a:effectLst>
                  <a:outerShdw blurRad="12700" dist="38100" dir="2700000" algn="tl" rotWithShape="0">
                    <a:prstClr val="white">
                      <a:lumMod val="50000"/>
                    </a:prstClr>
                  </a:outerShdw>
                </a:effectLst>
                <a:uLnTx/>
                <a:uFillTx/>
                <a:latin typeface="Arial Black" panose="020B0A04020102020204" pitchFamily="34" charset="0"/>
                <a:ea typeface="+mj-ea"/>
                <a:cs typeface="+mj-cs"/>
              </a:rPr>
              <a:t>INVESTMENT OFFER</a:t>
            </a:r>
            <a:endParaRPr kumimoji="0" lang="ru-RU" sz="2400" b="1" i="0" u="none" strike="noStrike" kern="1200" cap="none" spc="0" normalizeH="0" baseline="0" noProof="0" dirty="0">
              <a:ln w="9525">
                <a:solidFill>
                  <a:prstClr val="white"/>
                </a:solidFill>
                <a:prstDash val="solid"/>
              </a:ln>
              <a:solidFill>
                <a:prstClr val="white"/>
              </a:solidFill>
              <a:effectLst>
                <a:outerShdw blurRad="12700" dist="38100" dir="2700000" algn="tl" rotWithShape="0">
                  <a:prstClr val="white">
                    <a:lumMod val="50000"/>
                  </a:prstClr>
                </a:outerShdw>
              </a:effectLst>
              <a:uLnTx/>
              <a:uFillTx/>
              <a:latin typeface="Arial Black" panose="020B0A04020102020204" pitchFamily="34" charset="0"/>
              <a:ea typeface="+mj-ea"/>
              <a:cs typeface="+mj-cs"/>
            </a:endParaRPr>
          </a:p>
        </p:txBody>
      </p:sp>
      <p:sp>
        <p:nvSpPr>
          <p:cNvPr id="24" name="Заголовок 1"/>
          <p:cNvSpPr txBox="1">
            <a:spLocks/>
          </p:cNvSpPr>
          <p:nvPr/>
        </p:nvSpPr>
        <p:spPr>
          <a:xfrm>
            <a:off x="5966511" y="116594"/>
            <a:ext cx="5949950" cy="471488"/>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Organization of production of basalt fibers and pipes</a:t>
            </a:r>
            <a:endParaRPr kumimoji="0" lang="ru-RU" sz="28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pic>
        <p:nvPicPr>
          <p:cNvPr id="22" name="Рисунок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668" y="929517"/>
            <a:ext cx="486182" cy="486182"/>
          </a:xfrm>
          <a:prstGeom prst="rect">
            <a:avLst/>
          </a:prstGeom>
          <a:ln w="38100">
            <a:solidFill>
              <a:srgbClr val="FFC000"/>
            </a:solidFill>
          </a:ln>
        </p:spPr>
      </p:pic>
      <p:pic>
        <p:nvPicPr>
          <p:cNvPr id="25" name="Рисунок 24"/>
          <p:cNvPicPr>
            <a:picLocks noChangeAspect="1"/>
          </p:cNvPicPr>
          <p:nvPr/>
        </p:nvPicPr>
        <p:blipFill>
          <a:blip r:embed="rId4"/>
          <a:stretch>
            <a:fillRect/>
          </a:stretch>
        </p:blipFill>
        <p:spPr>
          <a:xfrm>
            <a:off x="218669" y="1602465"/>
            <a:ext cx="486182" cy="514954"/>
          </a:xfrm>
          <a:prstGeom prst="rect">
            <a:avLst/>
          </a:prstGeom>
          <a:ln w="38100">
            <a:solidFill>
              <a:srgbClr val="FFC000"/>
            </a:solidFill>
          </a:ln>
        </p:spPr>
      </p:pic>
      <p:pic>
        <p:nvPicPr>
          <p:cNvPr id="26" name="Рисунок 25"/>
          <p:cNvPicPr>
            <a:picLocks noChangeAspect="1"/>
          </p:cNvPicPr>
          <p:nvPr/>
        </p:nvPicPr>
        <p:blipFill>
          <a:blip r:embed="rId5"/>
          <a:stretch>
            <a:fillRect/>
          </a:stretch>
        </p:blipFill>
        <p:spPr>
          <a:xfrm>
            <a:off x="228194" y="2297790"/>
            <a:ext cx="486182" cy="514954"/>
          </a:xfrm>
          <a:prstGeom prst="rect">
            <a:avLst/>
          </a:prstGeom>
          <a:ln w="38100">
            <a:solidFill>
              <a:srgbClr val="FFC000"/>
            </a:solidFill>
          </a:ln>
        </p:spPr>
      </p:pic>
      <p:pic>
        <p:nvPicPr>
          <p:cNvPr id="27" name="Рисунок 26"/>
          <p:cNvPicPr>
            <a:picLocks noChangeAspect="1"/>
          </p:cNvPicPr>
          <p:nvPr/>
        </p:nvPicPr>
        <p:blipFill>
          <a:blip r:embed="rId6"/>
          <a:stretch>
            <a:fillRect/>
          </a:stretch>
        </p:blipFill>
        <p:spPr>
          <a:xfrm>
            <a:off x="218669" y="2979796"/>
            <a:ext cx="506529" cy="509224"/>
          </a:xfrm>
          <a:prstGeom prst="rect">
            <a:avLst/>
          </a:prstGeom>
          <a:ln w="38100">
            <a:solidFill>
              <a:srgbClr val="FFC000"/>
            </a:solidFill>
          </a:ln>
        </p:spPr>
      </p:pic>
      <p:pic>
        <p:nvPicPr>
          <p:cNvPr id="28" name="Рисунок 27"/>
          <p:cNvPicPr>
            <a:picLocks noChangeAspect="1"/>
          </p:cNvPicPr>
          <p:nvPr/>
        </p:nvPicPr>
        <p:blipFill>
          <a:blip r:embed="rId7"/>
          <a:stretch>
            <a:fillRect/>
          </a:stretch>
        </p:blipFill>
        <p:spPr>
          <a:xfrm>
            <a:off x="218668" y="3671614"/>
            <a:ext cx="506529" cy="522358"/>
          </a:xfrm>
          <a:prstGeom prst="rect">
            <a:avLst/>
          </a:prstGeom>
          <a:ln w="38100">
            <a:solidFill>
              <a:srgbClr val="FFC000"/>
            </a:solidFill>
          </a:ln>
        </p:spPr>
      </p:pic>
      <p:pic>
        <p:nvPicPr>
          <p:cNvPr id="29" name="Рисунок 28"/>
          <p:cNvPicPr>
            <a:picLocks noChangeAspect="1"/>
          </p:cNvPicPr>
          <p:nvPr/>
        </p:nvPicPr>
        <p:blipFill>
          <a:blip r:embed="rId8"/>
          <a:stretch>
            <a:fillRect/>
          </a:stretch>
        </p:blipFill>
        <p:spPr>
          <a:xfrm>
            <a:off x="228194" y="4375485"/>
            <a:ext cx="497993" cy="540924"/>
          </a:xfrm>
          <a:prstGeom prst="rect">
            <a:avLst/>
          </a:prstGeom>
          <a:ln w="38100">
            <a:solidFill>
              <a:srgbClr val="FFC000"/>
            </a:solidFill>
          </a:ln>
        </p:spPr>
      </p:pic>
      <p:pic>
        <p:nvPicPr>
          <p:cNvPr id="30" name="Рисунок 29"/>
          <p:cNvPicPr>
            <a:picLocks noChangeAspect="1"/>
          </p:cNvPicPr>
          <p:nvPr/>
        </p:nvPicPr>
        <p:blipFill>
          <a:blip r:embed="rId9"/>
          <a:stretch>
            <a:fillRect/>
          </a:stretch>
        </p:blipFill>
        <p:spPr>
          <a:xfrm>
            <a:off x="218668" y="5096024"/>
            <a:ext cx="506529" cy="511917"/>
          </a:xfrm>
          <a:prstGeom prst="rect">
            <a:avLst/>
          </a:prstGeom>
          <a:ln w="38100">
            <a:solidFill>
              <a:srgbClr val="FFC000"/>
            </a:solidFill>
          </a:ln>
        </p:spPr>
      </p:pic>
      <p:pic>
        <p:nvPicPr>
          <p:cNvPr id="31" name="Рисунок 30"/>
          <p:cNvPicPr>
            <a:picLocks noChangeAspect="1"/>
          </p:cNvPicPr>
          <p:nvPr/>
        </p:nvPicPr>
        <p:blipFill>
          <a:blip r:embed="rId10"/>
          <a:stretch>
            <a:fillRect/>
          </a:stretch>
        </p:blipFill>
        <p:spPr>
          <a:xfrm>
            <a:off x="205488" y="5792989"/>
            <a:ext cx="497993" cy="558794"/>
          </a:xfrm>
          <a:prstGeom prst="rect">
            <a:avLst/>
          </a:prstGeom>
          <a:ln w="38100">
            <a:solidFill>
              <a:srgbClr val="FFC000"/>
            </a:solidFill>
          </a:ln>
        </p:spPr>
      </p:pic>
      <p:sp>
        <p:nvSpPr>
          <p:cNvPr id="34" name="Заголовок 1"/>
          <p:cNvSpPr txBox="1">
            <a:spLocks/>
          </p:cNvSpPr>
          <p:nvPr/>
        </p:nvSpPr>
        <p:spPr>
          <a:xfrm>
            <a:off x="770457" y="708592"/>
            <a:ext cx="3457860" cy="7914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Project cost</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1,8 </a:t>
            </a: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million</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US"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0</a:t>
            </a: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r>
              <a:rPr kumimoji="0" lang="ru-RU"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5</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US"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million own resources</a:t>
            </a:r>
            <a:r>
              <a:rPr kumimoji="0" lang="uz-Cyrl-UZ"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r>
              <a:rPr kumimoji="0" lang="uz-Cyrl-UZ" sz="1300" b="1"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endParaRPr kumimoji="0" lang="en-US" sz="1300" b="1"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1</a:t>
            </a: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,3</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million </a:t>
            </a:r>
            <a:r>
              <a:rPr kumimoji="0" lang="en-US"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bank loans)</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endParaRPr kumimoji="0" lang="ru-RU"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5" name="Заголовок 1"/>
          <p:cNvSpPr txBox="1">
            <a:spLocks/>
          </p:cNvSpPr>
          <p:nvPr/>
        </p:nvSpPr>
        <p:spPr>
          <a:xfrm>
            <a:off x="737654" y="1611990"/>
            <a:ext cx="2300822" cy="514954"/>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Production capacity (per year)</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uz-Cyrl-UZ"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1</a:t>
            </a:r>
            <a:r>
              <a:rPr kumimoji="0" lang="ru-RU"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1</a:t>
            </a:r>
            <a:r>
              <a:rPr kumimoji="0" lang="uz-Cyrl-UZ"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US"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thousand square meter</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6" name="Заголовок 1"/>
          <p:cNvSpPr txBox="1">
            <a:spLocks/>
          </p:cNvSpPr>
          <p:nvPr/>
        </p:nvSpPr>
        <p:spPr>
          <a:xfrm>
            <a:off x="770457" y="2300055"/>
            <a:ext cx="1096444" cy="5149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IRR (fin)</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0" i="0" u="none" strike="noStrike" kern="1200" cap="none" spc="0" normalizeH="0" baseline="0" noProof="0">
                <a:ln>
                  <a:noFill/>
                </a:ln>
                <a:solidFill>
                  <a:srgbClr val="002060"/>
                </a:solidFill>
                <a:effectLst/>
                <a:uLnTx/>
                <a:uFillTx/>
                <a:latin typeface="Arial" panose="020B0604020202020204" pitchFamily="34" charset="0"/>
                <a:ea typeface="+mj-ea"/>
                <a:cs typeface="Arial" panose="020B0604020202020204" pitchFamily="34" charset="0"/>
              </a:rPr>
              <a:t>35,0</a:t>
            </a: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7" name="Заголовок 1"/>
          <p:cNvSpPr txBox="1">
            <a:spLocks/>
          </p:cNvSpPr>
          <p:nvPr/>
        </p:nvSpPr>
        <p:spPr>
          <a:xfrm>
            <a:off x="770457" y="2974066"/>
            <a:ext cx="1572693" cy="5149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NPV (fin)</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ru-RU"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0</a:t>
            </a: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r>
              <a:rPr kumimoji="0" lang="ru-RU"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9</a:t>
            </a: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million dollar</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8" name="Заголовок 1"/>
          <p:cNvSpPr txBox="1">
            <a:spLocks/>
          </p:cNvSpPr>
          <p:nvPr/>
        </p:nvSpPr>
        <p:spPr>
          <a:xfrm>
            <a:off x="770457" y="3566608"/>
            <a:ext cx="2300822" cy="5149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Annual market need</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8</a:t>
            </a:r>
            <a:r>
              <a:rPr kumimoji="0" lang="ru-RU" sz="1300" b="0" i="0" u="none" strike="noStrike" kern="1200" cap="none" spc="0" normalizeH="0" baseline="0" noProof="0">
                <a:ln>
                  <a:noFill/>
                </a:ln>
                <a:solidFill>
                  <a:srgbClr val="002060"/>
                </a:solidFill>
                <a:effectLst/>
                <a:uLnTx/>
                <a:uFillTx/>
                <a:latin typeface="Arial" panose="020B0604020202020204" pitchFamily="34" charset="0"/>
                <a:ea typeface="+mj-ea"/>
                <a:cs typeface="Arial" panose="020B0604020202020204" pitchFamily="34" charset="0"/>
              </a:rPr>
              <a:t>0</a:t>
            </a: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0</a:t>
            </a:r>
            <a:r>
              <a:rPr kumimoji="0" lang="uz-Cyrl-UZ"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US"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thousand square meter</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9" name="Заголовок 1"/>
          <p:cNvSpPr txBox="1">
            <a:spLocks/>
          </p:cNvSpPr>
          <p:nvPr/>
        </p:nvSpPr>
        <p:spPr>
          <a:xfrm>
            <a:off x="770457" y="4286264"/>
            <a:ext cx="2300822" cy="5149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Project payback</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5</a:t>
            </a:r>
            <a:r>
              <a:rPr kumimoji="0" lang="uz-Cyrl-UZ"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years</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40" name="Заголовок 1"/>
          <p:cNvSpPr txBox="1">
            <a:spLocks/>
          </p:cNvSpPr>
          <p:nvPr/>
        </p:nvSpPr>
        <p:spPr>
          <a:xfrm>
            <a:off x="770457" y="5062293"/>
            <a:ext cx="2300822" cy="5149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Jobs</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ru-RU"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6</a:t>
            </a:r>
            <a:r>
              <a:rPr kumimoji="0" lang="uz-Cyrl-UZ"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0 </a:t>
            </a: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people</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41" name="Заголовок 1"/>
          <p:cNvSpPr txBox="1">
            <a:spLocks/>
          </p:cNvSpPr>
          <p:nvPr/>
        </p:nvSpPr>
        <p:spPr>
          <a:xfrm>
            <a:off x="770456" y="5785547"/>
            <a:ext cx="3115743" cy="5149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Project implementation period</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12</a:t>
            </a:r>
            <a:r>
              <a:rPr kumimoji="0" lang="uz-Cyrl-UZ"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months</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pic>
        <p:nvPicPr>
          <p:cNvPr id="32" name="Рисунок 31"/>
          <p:cNvPicPr>
            <a:picLocks noChangeAspect="1"/>
          </p:cNvPicPr>
          <p:nvPr/>
        </p:nvPicPr>
        <p:blipFill>
          <a:blip r:embed="rId11"/>
          <a:stretch>
            <a:fillRect/>
          </a:stretch>
        </p:blipFill>
        <p:spPr>
          <a:xfrm>
            <a:off x="3114674" y="6272390"/>
            <a:ext cx="331630" cy="350858"/>
          </a:xfrm>
          <a:prstGeom prst="rect">
            <a:avLst/>
          </a:prstGeom>
          <a:ln w="38100">
            <a:solidFill>
              <a:srgbClr val="FFC000"/>
            </a:solidFill>
          </a:ln>
        </p:spPr>
      </p:pic>
      <p:sp>
        <p:nvSpPr>
          <p:cNvPr id="43" name="Заголовок 1"/>
          <p:cNvSpPr txBox="1">
            <a:spLocks/>
          </p:cNvSpPr>
          <p:nvPr/>
        </p:nvSpPr>
        <p:spPr>
          <a:xfrm>
            <a:off x="3437486" y="6260959"/>
            <a:ext cx="3432810" cy="378873"/>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err="1">
                <a:ln>
                  <a:noFill/>
                </a:ln>
                <a:solidFill>
                  <a:srgbClr val="002060"/>
                </a:solidFill>
                <a:effectLst/>
                <a:uLnTx/>
                <a:uFillTx/>
                <a:latin typeface="Arial" panose="020B0604020202020204" pitchFamily="34" charset="0"/>
                <a:ea typeface="+mj-ea"/>
                <a:cs typeface="Arial" panose="020B0604020202020204" pitchFamily="34" charset="0"/>
              </a:rPr>
              <a:t>Surkhandarya</a:t>
            </a: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region</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US" sz="1300" b="1" i="0" u="none" strike="noStrike" kern="1200" cap="none" spc="0" normalizeH="0" baseline="0" noProof="0" dirty="0" err="1">
                <a:ln>
                  <a:noFill/>
                </a:ln>
                <a:solidFill>
                  <a:srgbClr val="002060"/>
                </a:solidFill>
                <a:effectLst/>
                <a:uLnTx/>
                <a:uFillTx/>
                <a:latin typeface="Arial" panose="020B0604020202020204" pitchFamily="34" charset="0"/>
                <a:ea typeface="+mj-ea"/>
                <a:cs typeface="Arial" panose="020B0604020202020204" pitchFamily="34" charset="0"/>
              </a:rPr>
              <a:t>Altynsoy</a:t>
            </a: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district</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r>
              <a:rPr kumimoji="0" lang="en-US" sz="1300" b="1" i="0" u="none" strike="noStrike" kern="1200" cap="none" spc="0" normalizeH="0" baseline="0" noProof="0" dirty="0" err="1">
                <a:ln>
                  <a:noFill/>
                </a:ln>
                <a:solidFill>
                  <a:srgbClr val="002060"/>
                </a:solidFill>
                <a:effectLst/>
                <a:uLnTx/>
                <a:uFillTx/>
                <a:latin typeface="Arial" panose="020B0604020202020204" pitchFamily="34" charset="0"/>
                <a:ea typeface="+mj-ea"/>
                <a:cs typeface="Arial" panose="020B0604020202020204" pitchFamily="34" charset="0"/>
              </a:rPr>
              <a:t>Buston</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small industrial area</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pic>
        <p:nvPicPr>
          <p:cNvPr id="44" name="Рисунок 43"/>
          <p:cNvPicPr>
            <a:picLocks noChangeAspect="1"/>
          </p:cNvPicPr>
          <p:nvPr/>
        </p:nvPicPr>
        <p:blipFill>
          <a:blip r:embed="rId11"/>
          <a:stretch>
            <a:fillRect/>
          </a:stretch>
        </p:blipFill>
        <p:spPr>
          <a:xfrm>
            <a:off x="3114674" y="6272390"/>
            <a:ext cx="331630" cy="350858"/>
          </a:xfrm>
          <a:prstGeom prst="rect">
            <a:avLst/>
          </a:prstGeom>
          <a:ln w="38100">
            <a:solidFill>
              <a:srgbClr val="FFC000"/>
            </a:solidFill>
          </a:ln>
        </p:spPr>
      </p:pic>
      <p:pic>
        <p:nvPicPr>
          <p:cNvPr id="33" name="Рисунок 32"/>
          <p:cNvPicPr>
            <a:picLocks noChangeAspect="1"/>
          </p:cNvPicPr>
          <p:nvPr/>
        </p:nvPicPr>
        <p:blipFill>
          <a:blip r:embed="rId12"/>
          <a:stretch>
            <a:fillRect/>
          </a:stretch>
        </p:blipFill>
        <p:spPr>
          <a:xfrm>
            <a:off x="9225496" y="852925"/>
            <a:ext cx="2565418" cy="2435041"/>
          </a:xfrm>
          <a:prstGeom prst="round2DiagRect">
            <a:avLst/>
          </a:prstGeom>
          <a:ln w="38100">
            <a:solidFill>
              <a:schemeClr val="tx1"/>
            </a:solidFill>
          </a:ln>
        </p:spPr>
      </p:pic>
      <p:pic>
        <p:nvPicPr>
          <p:cNvPr id="45" name="Picture 4" descr="https://www.skb-4.com/sites/default/files/images/news/05052015/fiberglass_pipes1600x1200.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378586" y="3574479"/>
            <a:ext cx="2562900" cy="2468482"/>
          </a:xfrm>
          <a:prstGeom prst="round2Diag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50" name="Picture 6" descr="https://basaltizol.by/images/catalog/volocno/2.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flipH="1">
            <a:off x="6376068" y="852925"/>
            <a:ext cx="2565418" cy="2469174"/>
          </a:xfrm>
          <a:prstGeom prst="round2Diag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51" name="Picture 8" descr="https://avatars.mds.yandex.net/get-altay/1526642/2a0000016a167f632d27bfd594dd8b0d2ae0/XXL"/>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flipH="1">
            <a:off x="9225496" y="3574479"/>
            <a:ext cx="2565418" cy="2444194"/>
          </a:xfrm>
          <a:prstGeom prst="round2Diag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8152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object 7">
            <a:extLst>
              <a:ext uri="{FF2B5EF4-FFF2-40B4-BE49-F238E27FC236}">
                <a16:creationId xmlns:a16="http://schemas.microsoft.com/office/drawing/2014/main" id="{A5743C3C-DDBB-4479-9B3D-8AE49F8EE713}"/>
              </a:ext>
            </a:extLst>
          </p:cNvPr>
          <p:cNvSpPr/>
          <p:nvPr/>
        </p:nvSpPr>
        <p:spPr>
          <a:xfrm>
            <a:off x="-8721" y="-1357"/>
            <a:ext cx="12192000" cy="733367"/>
          </a:xfrm>
          <a:custGeom>
            <a:avLst/>
            <a:gdLst/>
            <a:ahLst/>
            <a:cxnLst/>
            <a:rect l="l" t="t" r="r" b="b"/>
            <a:pathLst>
              <a:path w="7173595" h="981075">
                <a:moveTo>
                  <a:pt x="7172998" y="0"/>
                </a:moveTo>
                <a:lnTo>
                  <a:pt x="0" y="0"/>
                </a:lnTo>
                <a:lnTo>
                  <a:pt x="0" y="980643"/>
                </a:lnTo>
                <a:lnTo>
                  <a:pt x="7172998" y="980643"/>
                </a:lnTo>
                <a:lnTo>
                  <a:pt x="7172998" y="0"/>
                </a:lnTo>
                <a:close/>
              </a:path>
            </a:pathLst>
          </a:custGeom>
          <a:solidFill>
            <a:srgbClr val="CCEBE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Montserrat" pitchFamily="2" charset="-52"/>
              <a:ea typeface="+mn-ea"/>
              <a:cs typeface="+mn-cs"/>
            </a:endParaRPr>
          </a:p>
        </p:txBody>
      </p:sp>
      <p:sp>
        <p:nvSpPr>
          <p:cNvPr id="14" name="TextBox 13">
            <a:extLst>
              <a:ext uri="{FF2B5EF4-FFF2-40B4-BE49-F238E27FC236}">
                <a16:creationId xmlns:a16="http://schemas.microsoft.com/office/drawing/2014/main" id="{EBBB590F-5D7F-EFD9-27F8-F18863D5A355}"/>
              </a:ext>
            </a:extLst>
          </p:cNvPr>
          <p:cNvSpPr txBox="1"/>
          <p:nvPr/>
        </p:nvSpPr>
        <p:spPr>
          <a:xfrm>
            <a:off x="4652077" y="215175"/>
            <a:ext cx="7683840"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25F"/>
                </a:solidFill>
                <a:effectLst/>
                <a:uLnTx/>
                <a:uFillTx/>
                <a:latin typeface="Montserrat" pitchFamily="2" charset="-52"/>
                <a:ea typeface="+mn-ea"/>
                <a:cs typeface="+mn-cs"/>
              </a:rPr>
              <a:t>International logistics transport corridors</a:t>
            </a:r>
            <a:endParaRPr kumimoji="0" lang="en-GB" sz="1800" b="0" i="0" u="none" strike="noStrike" kern="1200" cap="none" spc="0" normalizeH="0" baseline="0" noProof="0" dirty="0">
              <a:ln>
                <a:noFill/>
              </a:ln>
              <a:solidFill>
                <a:srgbClr val="00425F"/>
              </a:solidFill>
              <a:effectLst/>
              <a:uLnTx/>
              <a:uFillTx/>
              <a:latin typeface="Montserrat" pitchFamily="2" charset="-52"/>
              <a:ea typeface="+mn-ea"/>
              <a:cs typeface="+mn-cs"/>
            </a:endParaRPr>
          </a:p>
        </p:txBody>
      </p:sp>
      <p:pic>
        <p:nvPicPr>
          <p:cNvPr id="148" name="Рисунок 147">
            <a:extLst>
              <a:ext uri="{FF2B5EF4-FFF2-40B4-BE49-F238E27FC236}">
                <a16:creationId xmlns:a16="http://schemas.microsoft.com/office/drawing/2014/main" id="{CD1DF726-6719-473F-9CDC-39118F7A8F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921" y="1015575"/>
            <a:ext cx="11109579" cy="5321442"/>
          </a:xfrm>
          <a:prstGeom prst="rect">
            <a:avLst/>
          </a:prstGeom>
          <a:noFill/>
          <a:ln w="25400">
            <a:solidFill>
              <a:srgbClr val="81A7CB"/>
            </a:solidFill>
          </a:ln>
        </p:spPr>
      </p:pic>
      <p:sp>
        <p:nvSpPr>
          <p:cNvPr id="18" name="Полилиния: фигура 17">
            <a:extLst>
              <a:ext uri="{FF2B5EF4-FFF2-40B4-BE49-F238E27FC236}">
                <a16:creationId xmlns:a16="http://schemas.microsoft.com/office/drawing/2014/main" id="{1198182F-9F07-4304-864A-5E4B33E29379}"/>
              </a:ext>
            </a:extLst>
          </p:cNvPr>
          <p:cNvSpPr/>
          <p:nvPr/>
        </p:nvSpPr>
        <p:spPr>
          <a:xfrm>
            <a:off x="6685899" y="3330296"/>
            <a:ext cx="53420" cy="184528"/>
          </a:xfrm>
          <a:custGeom>
            <a:avLst/>
            <a:gdLst>
              <a:gd name="connsiteX0" fmla="*/ 0 w 33926"/>
              <a:gd name="connsiteY0" fmla="*/ 0 h 234950"/>
              <a:gd name="connsiteX1" fmla="*/ 31750 w 33926"/>
              <a:gd name="connsiteY1" fmla="*/ 139700 h 234950"/>
              <a:gd name="connsiteX2" fmla="*/ 28575 w 33926"/>
              <a:gd name="connsiteY2" fmla="*/ 234950 h 234950"/>
            </a:gdLst>
            <a:ahLst/>
            <a:cxnLst>
              <a:cxn ang="0">
                <a:pos x="connsiteX0" y="connsiteY0"/>
              </a:cxn>
              <a:cxn ang="0">
                <a:pos x="connsiteX1" y="connsiteY1"/>
              </a:cxn>
              <a:cxn ang="0">
                <a:pos x="connsiteX2" y="connsiteY2"/>
              </a:cxn>
            </a:cxnLst>
            <a:rect l="l" t="t" r="r" b="b"/>
            <a:pathLst>
              <a:path w="33926" h="234950">
                <a:moveTo>
                  <a:pt x="0" y="0"/>
                </a:moveTo>
                <a:cubicBezTo>
                  <a:pt x="13494" y="50271"/>
                  <a:pt x="26988" y="100542"/>
                  <a:pt x="31750" y="139700"/>
                </a:cubicBezTo>
                <a:cubicBezTo>
                  <a:pt x="36513" y="178858"/>
                  <a:pt x="32544" y="206904"/>
                  <a:pt x="28575" y="234950"/>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Полилиния: фигура 18">
            <a:extLst>
              <a:ext uri="{FF2B5EF4-FFF2-40B4-BE49-F238E27FC236}">
                <a16:creationId xmlns:a16="http://schemas.microsoft.com/office/drawing/2014/main" id="{D3C67BFD-008A-47B2-9417-2B7604DB6ABD}"/>
              </a:ext>
            </a:extLst>
          </p:cNvPr>
          <p:cNvSpPr/>
          <p:nvPr/>
        </p:nvSpPr>
        <p:spPr>
          <a:xfrm>
            <a:off x="6739319" y="3558850"/>
            <a:ext cx="337191" cy="848505"/>
          </a:xfrm>
          <a:custGeom>
            <a:avLst/>
            <a:gdLst>
              <a:gd name="connsiteX0" fmla="*/ 0 w 340694"/>
              <a:gd name="connsiteY0" fmla="*/ 0 h 866775"/>
              <a:gd name="connsiteX1" fmla="*/ 101600 w 340694"/>
              <a:gd name="connsiteY1" fmla="*/ 111125 h 866775"/>
              <a:gd name="connsiteX2" fmla="*/ 269875 w 340694"/>
              <a:gd name="connsiteY2" fmla="*/ 165100 h 866775"/>
              <a:gd name="connsiteX3" fmla="*/ 336550 w 340694"/>
              <a:gd name="connsiteY3" fmla="*/ 241300 h 866775"/>
              <a:gd name="connsiteX4" fmla="*/ 327025 w 340694"/>
              <a:gd name="connsiteY4" fmla="*/ 371475 h 866775"/>
              <a:gd name="connsiteX5" fmla="*/ 273050 w 340694"/>
              <a:gd name="connsiteY5" fmla="*/ 469900 h 866775"/>
              <a:gd name="connsiteX6" fmla="*/ 247650 w 340694"/>
              <a:gd name="connsiteY6" fmla="*/ 520700 h 866775"/>
              <a:gd name="connsiteX7" fmla="*/ 3175 w 340694"/>
              <a:gd name="connsiteY7" fmla="*/ 866775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694" h="866775">
                <a:moveTo>
                  <a:pt x="0" y="0"/>
                </a:moveTo>
                <a:cubicBezTo>
                  <a:pt x="28310" y="41804"/>
                  <a:pt x="56621" y="83608"/>
                  <a:pt x="101600" y="111125"/>
                </a:cubicBezTo>
                <a:cubicBezTo>
                  <a:pt x="146579" y="138642"/>
                  <a:pt x="230717" y="143404"/>
                  <a:pt x="269875" y="165100"/>
                </a:cubicBezTo>
                <a:cubicBezTo>
                  <a:pt x="309033" y="186796"/>
                  <a:pt x="327025" y="206904"/>
                  <a:pt x="336550" y="241300"/>
                </a:cubicBezTo>
                <a:cubicBezTo>
                  <a:pt x="346075" y="275696"/>
                  <a:pt x="337608" y="333375"/>
                  <a:pt x="327025" y="371475"/>
                </a:cubicBezTo>
                <a:cubicBezTo>
                  <a:pt x="316442" y="409575"/>
                  <a:pt x="286279" y="445029"/>
                  <a:pt x="273050" y="469900"/>
                </a:cubicBezTo>
                <a:cubicBezTo>
                  <a:pt x="259821" y="494771"/>
                  <a:pt x="292629" y="454554"/>
                  <a:pt x="247650" y="520700"/>
                </a:cubicBezTo>
                <a:cubicBezTo>
                  <a:pt x="202671" y="586846"/>
                  <a:pt x="119592" y="806450"/>
                  <a:pt x="3175" y="866775"/>
                </a:cubicBezTo>
              </a:path>
            </a:pathLst>
          </a:custGeom>
          <a:noFill/>
          <a:ln w="22860">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Овал 19">
            <a:extLst>
              <a:ext uri="{FF2B5EF4-FFF2-40B4-BE49-F238E27FC236}">
                <a16:creationId xmlns:a16="http://schemas.microsoft.com/office/drawing/2014/main" id="{D7136CE1-C90A-4B69-8DB9-4344DEDA1226}"/>
              </a:ext>
            </a:extLst>
          </p:cNvPr>
          <p:cNvSpPr/>
          <p:nvPr/>
        </p:nvSpPr>
        <p:spPr>
          <a:xfrm>
            <a:off x="6685899" y="3500849"/>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Овал 28">
            <a:extLst>
              <a:ext uri="{FF2B5EF4-FFF2-40B4-BE49-F238E27FC236}">
                <a16:creationId xmlns:a16="http://schemas.microsoft.com/office/drawing/2014/main" id="{6ED2B5AF-AE19-4B3E-BA70-E26A6AA12EB0}"/>
              </a:ext>
            </a:extLst>
          </p:cNvPr>
          <p:cNvSpPr/>
          <p:nvPr/>
        </p:nvSpPr>
        <p:spPr>
          <a:xfrm>
            <a:off x="5595503" y="3251932"/>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Овал 30">
            <a:extLst>
              <a:ext uri="{FF2B5EF4-FFF2-40B4-BE49-F238E27FC236}">
                <a16:creationId xmlns:a16="http://schemas.microsoft.com/office/drawing/2014/main" id="{DA8AB068-1F69-4133-BC38-8AC5896B0EDC}"/>
              </a:ext>
            </a:extLst>
          </p:cNvPr>
          <p:cNvSpPr/>
          <p:nvPr/>
        </p:nvSpPr>
        <p:spPr>
          <a:xfrm>
            <a:off x="5333116" y="3170460"/>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Овал 33">
            <a:extLst>
              <a:ext uri="{FF2B5EF4-FFF2-40B4-BE49-F238E27FC236}">
                <a16:creationId xmlns:a16="http://schemas.microsoft.com/office/drawing/2014/main" id="{396ECE14-1A73-49B1-8B4C-AE6FEB35DDA8}"/>
              </a:ext>
            </a:extLst>
          </p:cNvPr>
          <p:cNvSpPr/>
          <p:nvPr/>
        </p:nvSpPr>
        <p:spPr>
          <a:xfrm>
            <a:off x="4743924" y="3022240"/>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Овал 34">
            <a:extLst>
              <a:ext uri="{FF2B5EF4-FFF2-40B4-BE49-F238E27FC236}">
                <a16:creationId xmlns:a16="http://schemas.microsoft.com/office/drawing/2014/main" id="{57DCBBDA-6E32-418B-B467-23044B2E3EEB}"/>
              </a:ext>
            </a:extLst>
          </p:cNvPr>
          <p:cNvSpPr/>
          <p:nvPr/>
        </p:nvSpPr>
        <p:spPr>
          <a:xfrm>
            <a:off x="4790273" y="3169104"/>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Овал 38">
            <a:extLst>
              <a:ext uri="{FF2B5EF4-FFF2-40B4-BE49-F238E27FC236}">
                <a16:creationId xmlns:a16="http://schemas.microsoft.com/office/drawing/2014/main" id="{FEAF0F2E-3746-430F-A832-B5256256E7FA}"/>
              </a:ext>
            </a:extLst>
          </p:cNvPr>
          <p:cNvSpPr/>
          <p:nvPr/>
        </p:nvSpPr>
        <p:spPr>
          <a:xfrm>
            <a:off x="7004238" y="2912886"/>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Овал 39">
            <a:extLst>
              <a:ext uri="{FF2B5EF4-FFF2-40B4-BE49-F238E27FC236}">
                <a16:creationId xmlns:a16="http://schemas.microsoft.com/office/drawing/2014/main" id="{3E9B0C6B-8F98-4CE3-AFCA-C8B03849B929}"/>
              </a:ext>
            </a:extLst>
          </p:cNvPr>
          <p:cNvSpPr/>
          <p:nvPr/>
        </p:nvSpPr>
        <p:spPr>
          <a:xfrm>
            <a:off x="7217917" y="3008125"/>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Овал 41">
            <a:extLst>
              <a:ext uri="{FF2B5EF4-FFF2-40B4-BE49-F238E27FC236}">
                <a16:creationId xmlns:a16="http://schemas.microsoft.com/office/drawing/2014/main" id="{3C973854-A932-4EF6-8342-8517CDDDD620}"/>
              </a:ext>
            </a:extLst>
          </p:cNvPr>
          <p:cNvSpPr/>
          <p:nvPr/>
        </p:nvSpPr>
        <p:spPr>
          <a:xfrm>
            <a:off x="7646240" y="2815041"/>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Овал 44">
            <a:extLst>
              <a:ext uri="{FF2B5EF4-FFF2-40B4-BE49-F238E27FC236}">
                <a16:creationId xmlns:a16="http://schemas.microsoft.com/office/drawing/2014/main" id="{99636B73-A70D-4E6B-BE98-3A0E5CFA434D}"/>
              </a:ext>
            </a:extLst>
          </p:cNvPr>
          <p:cNvSpPr/>
          <p:nvPr/>
        </p:nvSpPr>
        <p:spPr>
          <a:xfrm>
            <a:off x="9938585" y="3611306"/>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Овал 45">
            <a:extLst>
              <a:ext uri="{FF2B5EF4-FFF2-40B4-BE49-F238E27FC236}">
                <a16:creationId xmlns:a16="http://schemas.microsoft.com/office/drawing/2014/main" id="{F2A72742-01CF-433A-99A5-6F150CF72670}"/>
              </a:ext>
            </a:extLst>
          </p:cNvPr>
          <p:cNvSpPr/>
          <p:nvPr/>
        </p:nvSpPr>
        <p:spPr>
          <a:xfrm>
            <a:off x="10805876" y="3932817"/>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Овал 46">
            <a:extLst>
              <a:ext uri="{FF2B5EF4-FFF2-40B4-BE49-F238E27FC236}">
                <a16:creationId xmlns:a16="http://schemas.microsoft.com/office/drawing/2014/main" id="{5BC88C4B-0257-47CC-8DA9-706D62311CB4}"/>
              </a:ext>
            </a:extLst>
          </p:cNvPr>
          <p:cNvSpPr/>
          <p:nvPr/>
        </p:nvSpPr>
        <p:spPr>
          <a:xfrm>
            <a:off x="10640902" y="4278968"/>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Овал 47">
            <a:extLst>
              <a:ext uri="{FF2B5EF4-FFF2-40B4-BE49-F238E27FC236}">
                <a16:creationId xmlns:a16="http://schemas.microsoft.com/office/drawing/2014/main" id="{79419D85-473F-48E5-A4F3-5463A039AEAF}"/>
              </a:ext>
            </a:extLst>
          </p:cNvPr>
          <p:cNvSpPr/>
          <p:nvPr/>
        </p:nvSpPr>
        <p:spPr>
          <a:xfrm>
            <a:off x="10197829" y="4540705"/>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Овал 48">
            <a:extLst>
              <a:ext uri="{FF2B5EF4-FFF2-40B4-BE49-F238E27FC236}">
                <a16:creationId xmlns:a16="http://schemas.microsoft.com/office/drawing/2014/main" id="{82B27B7E-66E4-4311-BD63-02BA4C754B19}"/>
              </a:ext>
            </a:extLst>
          </p:cNvPr>
          <p:cNvSpPr/>
          <p:nvPr/>
        </p:nvSpPr>
        <p:spPr>
          <a:xfrm>
            <a:off x="9441195" y="5932047"/>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Овал 49">
            <a:extLst>
              <a:ext uri="{FF2B5EF4-FFF2-40B4-BE49-F238E27FC236}">
                <a16:creationId xmlns:a16="http://schemas.microsoft.com/office/drawing/2014/main" id="{4CDE5DD9-AC29-4825-92EE-703874433A29}"/>
              </a:ext>
            </a:extLst>
          </p:cNvPr>
          <p:cNvSpPr/>
          <p:nvPr/>
        </p:nvSpPr>
        <p:spPr>
          <a:xfrm>
            <a:off x="2380737" y="2879123"/>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Овал 50">
            <a:extLst>
              <a:ext uri="{FF2B5EF4-FFF2-40B4-BE49-F238E27FC236}">
                <a16:creationId xmlns:a16="http://schemas.microsoft.com/office/drawing/2014/main" id="{D958D532-90A2-4C49-85C9-7DFBEF160AD4}"/>
              </a:ext>
            </a:extLst>
          </p:cNvPr>
          <p:cNvSpPr/>
          <p:nvPr/>
        </p:nvSpPr>
        <p:spPr>
          <a:xfrm>
            <a:off x="1899955" y="2075544"/>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Овал 51">
            <a:extLst>
              <a:ext uri="{FF2B5EF4-FFF2-40B4-BE49-F238E27FC236}">
                <a16:creationId xmlns:a16="http://schemas.microsoft.com/office/drawing/2014/main" id="{6EBE5AC3-3A41-4174-9FEA-F2526BAE02E7}"/>
              </a:ext>
            </a:extLst>
          </p:cNvPr>
          <p:cNvSpPr/>
          <p:nvPr/>
        </p:nvSpPr>
        <p:spPr>
          <a:xfrm>
            <a:off x="1805686" y="3057351"/>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Овал 52">
            <a:extLst>
              <a:ext uri="{FF2B5EF4-FFF2-40B4-BE49-F238E27FC236}">
                <a16:creationId xmlns:a16="http://schemas.microsoft.com/office/drawing/2014/main" id="{1F8D65D1-22DA-4BBD-BA49-6DC9B6144FB5}"/>
              </a:ext>
            </a:extLst>
          </p:cNvPr>
          <p:cNvSpPr/>
          <p:nvPr/>
        </p:nvSpPr>
        <p:spPr>
          <a:xfrm>
            <a:off x="867693" y="3307787"/>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Овал 53">
            <a:extLst>
              <a:ext uri="{FF2B5EF4-FFF2-40B4-BE49-F238E27FC236}">
                <a16:creationId xmlns:a16="http://schemas.microsoft.com/office/drawing/2014/main" id="{B8FCC3BE-76B9-4AD7-84EB-34035102D074}"/>
              </a:ext>
            </a:extLst>
          </p:cNvPr>
          <p:cNvSpPr/>
          <p:nvPr/>
        </p:nvSpPr>
        <p:spPr>
          <a:xfrm>
            <a:off x="6682757" y="4373413"/>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Полилиния: фигура 58">
            <a:extLst>
              <a:ext uri="{FF2B5EF4-FFF2-40B4-BE49-F238E27FC236}">
                <a16:creationId xmlns:a16="http://schemas.microsoft.com/office/drawing/2014/main" id="{B2CA0BF7-F868-46E5-9E07-ECE722E868FE}"/>
              </a:ext>
            </a:extLst>
          </p:cNvPr>
          <p:cNvSpPr/>
          <p:nvPr/>
        </p:nvSpPr>
        <p:spPr>
          <a:xfrm>
            <a:off x="5769117" y="3759638"/>
            <a:ext cx="208326" cy="528067"/>
          </a:xfrm>
          <a:custGeom>
            <a:avLst/>
            <a:gdLst>
              <a:gd name="connsiteX0" fmla="*/ 407194 w 407194"/>
              <a:gd name="connsiteY0" fmla="*/ 0 h 547687"/>
              <a:gd name="connsiteX1" fmla="*/ 78581 w 407194"/>
              <a:gd name="connsiteY1" fmla="*/ 230981 h 547687"/>
              <a:gd name="connsiteX2" fmla="*/ 0 w 407194"/>
              <a:gd name="connsiteY2" fmla="*/ 547687 h 547687"/>
            </a:gdLst>
            <a:ahLst/>
            <a:cxnLst>
              <a:cxn ang="0">
                <a:pos x="connsiteX0" y="connsiteY0"/>
              </a:cxn>
              <a:cxn ang="0">
                <a:pos x="connsiteX1" y="connsiteY1"/>
              </a:cxn>
              <a:cxn ang="0">
                <a:pos x="connsiteX2" y="connsiteY2"/>
              </a:cxn>
            </a:cxnLst>
            <a:rect l="l" t="t" r="r" b="b"/>
            <a:pathLst>
              <a:path w="407194" h="547687">
                <a:moveTo>
                  <a:pt x="407194" y="0"/>
                </a:moveTo>
                <a:cubicBezTo>
                  <a:pt x="276820" y="69850"/>
                  <a:pt x="146447" y="139700"/>
                  <a:pt x="78581" y="230981"/>
                </a:cubicBezTo>
                <a:cubicBezTo>
                  <a:pt x="10715" y="322262"/>
                  <a:pt x="5357" y="434974"/>
                  <a:pt x="0" y="547687"/>
                </a:cubicBezTo>
              </a:path>
            </a:pathLst>
          </a:custGeom>
          <a:noFill/>
          <a:ln w="25400">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Овал 59">
            <a:extLst>
              <a:ext uri="{FF2B5EF4-FFF2-40B4-BE49-F238E27FC236}">
                <a16:creationId xmlns:a16="http://schemas.microsoft.com/office/drawing/2014/main" id="{EBDBEA2A-5587-4636-B127-DB1AEBBCD5CA}"/>
              </a:ext>
            </a:extLst>
          </p:cNvPr>
          <p:cNvSpPr/>
          <p:nvPr/>
        </p:nvSpPr>
        <p:spPr>
          <a:xfrm>
            <a:off x="5717268" y="4233276"/>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id="{F6894CB9-28E0-4CCA-BB0D-3E245000D666}"/>
              </a:ext>
            </a:extLst>
          </p:cNvPr>
          <p:cNvSpPr txBox="1"/>
          <p:nvPr/>
        </p:nvSpPr>
        <p:spPr>
          <a:xfrm>
            <a:off x="6631149" y="3444720"/>
            <a:ext cx="567184" cy="2522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Mazar-</a:t>
            </a:r>
            <a:r>
              <a:rPr kumimoji="0" lang="en-US" sz="550" b="1" i="1" u="none" strike="noStrike" kern="1200" cap="none" spc="0" normalizeH="0" baseline="0" noProof="0" dirty="0" err="1">
                <a:ln>
                  <a:noFill/>
                </a:ln>
                <a:solidFill>
                  <a:srgbClr val="93B5D2"/>
                </a:solidFill>
                <a:effectLst/>
                <a:uLnTx/>
                <a:uFillTx/>
                <a:latin typeface="Calibri" panose="020F0502020204030204"/>
                <a:ea typeface="+mn-ea"/>
                <a:cs typeface="+mn-cs"/>
              </a:rPr>
              <a:t>i</a:t>
            </a: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-Sharif</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55796FDA-94AC-4A56-A53D-C739093C8C55}"/>
              </a:ext>
            </a:extLst>
          </p:cNvPr>
          <p:cNvSpPr txBox="1"/>
          <p:nvPr/>
        </p:nvSpPr>
        <p:spPr>
          <a:xfrm>
            <a:off x="6285589" y="3717828"/>
            <a:ext cx="683326" cy="1928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889CB7"/>
                </a:solidFill>
                <a:effectLst/>
                <a:uLnTx/>
                <a:uFillTx/>
                <a:latin typeface="Calibri" panose="020F0502020204030204"/>
                <a:ea typeface="+mn-ea"/>
                <a:cs typeface="+mn-cs"/>
              </a:rPr>
              <a:t>Afghanistan</a:t>
            </a:r>
            <a:endParaRPr kumimoji="0" lang="ru-RU" sz="700" b="0" i="0" u="none" strike="noStrike" kern="1200" cap="none" spc="0" normalizeH="0" baseline="0" noProof="0" dirty="0">
              <a:ln>
                <a:noFill/>
              </a:ln>
              <a:solidFill>
                <a:srgbClr val="889CB7"/>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id="{D7597990-56AE-4DEC-90E3-A441A9F02F53}"/>
              </a:ext>
            </a:extLst>
          </p:cNvPr>
          <p:cNvSpPr txBox="1"/>
          <p:nvPr/>
        </p:nvSpPr>
        <p:spPr>
          <a:xfrm>
            <a:off x="7208586" y="3344214"/>
            <a:ext cx="567184"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err="1">
                <a:ln>
                  <a:noFill/>
                </a:ln>
                <a:solidFill>
                  <a:srgbClr val="93B5D2"/>
                </a:solidFill>
                <a:effectLst/>
                <a:uLnTx/>
                <a:uFillTx/>
                <a:latin typeface="Calibri" panose="020F0502020204030204"/>
                <a:ea typeface="+mn-ea"/>
                <a:cs typeface="+mn-cs"/>
              </a:rPr>
              <a:t>Kashgar</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66" name="TextBox 65">
            <a:extLst>
              <a:ext uri="{FF2B5EF4-FFF2-40B4-BE49-F238E27FC236}">
                <a16:creationId xmlns:a16="http://schemas.microsoft.com/office/drawing/2014/main" id="{6DD145A6-D503-4DB6-8CAA-9F0C2E2E8F79}"/>
              </a:ext>
            </a:extLst>
          </p:cNvPr>
          <p:cNvSpPr txBox="1"/>
          <p:nvPr/>
        </p:nvSpPr>
        <p:spPr>
          <a:xfrm>
            <a:off x="6388271" y="4423491"/>
            <a:ext cx="485756"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Karachi</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67" name="TextBox 66">
            <a:extLst>
              <a:ext uri="{FF2B5EF4-FFF2-40B4-BE49-F238E27FC236}">
                <a16:creationId xmlns:a16="http://schemas.microsoft.com/office/drawing/2014/main" id="{D365F51C-20AB-42FE-9E84-557096AE901D}"/>
              </a:ext>
            </a:extLst>
          </p:cNvPr>
          <p:cNvSpPr txBox="1"/>
          <p:nvPr/>
        </p:nvSpPr>
        <p:spPr>
          <a:xfrm>
            <a:off x="5436200" y="4244500"/>
            <a:ext cx="485756" cy="2522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Bandar-e-Abbas</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68" name="TextBox 67">
            <a:extLst>
              <a:ext uri="{FF2B5EF4-FFF2-40B4-BE49-F238E27FC236}">
                <a16:creationId xmlns:a16="http://schemas.microsoft.com/office/drawing/2014/main" id="{D1FCBEF5-F7CD-44B4-B96F-E14BEFDFC34C}"/>
              </a:ext>
            </a:extLst>
          </p:cNvPr>
          <p:cNvSpPr txBox="1"/>
          <p:nvPr/>
        </p:nvSpPr>
        <p:spPr>
          <a:xfrm>
            <a:off x="5838703" y="4352460"/>
            <a:ext cx="663974"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err="1">
                <a:ln>
                  <a:noFill/>
                </a:ln>
                <a:solidFill>
                  <a:srgbClr val="93B5D2"/>
                </a:solidFill>
                <a:effectLst/>
                <a:uLnTx/>
                <a:uFillTx/>
                <a:latin typeface="Calibri" panose="020F0502020204030204"/>
                <a:ea typeface="+mn-ea"/>
                <a:cs typeface="+mn-cs"/>
              </a:rPr>
              <a:t>Chakhbahar</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75" name="TextBox 74">
            <a:extLst>
              <a:ext uri="{FF2B5EF4-FFF2-40B4-BE49-F238E27FC236}">
                <a16:creationId xmlns:a16="http://schemas.microsoft.com/office/drawing/2014/main" id="{EA63FC98-9718-4DED-AC71-2059487087EA}"/>
              </a:ext>
            </a:extLst>
          </p:cNvPr>
          <p:cNvSpPr txBox="1"/>
          <p:nvPr/>
        </p:nvSpPr>
        <p:spPr>
          <a:xfrm>
            <a:off x="5458926" y="3857999"/>
            <a:ext cx="393455" cy="1928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889CB7"/>
                </a:solidFill>
                <a:effectLst/>
                <a:uLnTx/>
                <a:uFillTx/>
                <a:latin typeface="Calibri" panose="020F0502020204030204"/>
                <a:ea typeface="+mn-ea"/>
                <a:cs typeface="+mn-cs"/>
              </a:rPr>
              <a:t>Iran</a:t>
            </a:r>
            <a:endParaRPr kumimoji="0" lang="ru-RU" sz="700" b="0" i="0" u="none" strike="noStrike" kern="1200" cap="none" spc="0" normalizeH="0" baseline="0" noProof="0" dirty="0">
              <a:ln>
                <a:noFill/>
              </a:ln>
              <a:solidFill>
                <a:srgbClr val="889CB7"/>
              </a:solidFill>
              <a:effectLst/>
              <a:uLnTx/>
              <a:uFillTx/>
              <a:latin typeface="Calibri" panose="020F0502020204030204"/>
              <a:ea typeface="+mn-ea"/>
              <a:cs typeface="+mn-cs"/>
            </a:endParaRPr>
          </a:p>
        </p:txBody>
      </p:sp>
      <p:sp>
        <p:nvSpPr>
          <p:cNvPr id="77" name="TextBox 76">
            <a:extLst>
              <a:ext uri="{FF2B5EF4-FFF2-40B4-BE49-F238E27FC236}">
                <a16:creationId xmlns:a16="http://schemas.microsoft.com/office/drawing/2014/main" id="{7DD40B47-0DC1-441D-9F6B-D684E7CDF037}"/>
              </a:ext>
            </a:extLst>
          </p:cNvPr>
          <p:cNvSpPr txBox="1"/>
          <p:nvPr/>
        </p:nvSpPr>
        <p:spPr>
          <a:xfrm>
            <a:off x="4204787" y="1515768"/>
            <a:ext cx="435439"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Moscow</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5" name="Полилиния: фигура 14">
            <a:extLst>
              <a:ext uri="{FF2B5EF4-FFF2-40B4-BE49-F238E27FC236}">
                <a16:creationId xmlns:a16="http://schemas.microsoft.com/office/drawing/2014/main" id="{DC3D11C5-FBD1-46F5-A39E-AB573138D63A}"/>
              </a:ext>
            </a:extLst>
          </p:cNvPr>
          <p:cNvSpPr/>
          <p:nvPr/>
        </p:nvSpPr>
        <p:spPr>
          <a:xfrm>
            <a:off x="3919055" y="1259355"/>
            <a:ext cx="403006" cy="427045"/>
          </a:xfrm>
          <a:custGeom>
            <a:avLst/>
            <a:gdLst>
              <a:gd name="connsiteX0" fmla="*/ 347662 w 347662"/>
              <a:gd name="connsiteY0" fmla="*/ 433387 h 433387"/>
              <a:gd name="connsiteX1" fmla="*/ 0 w 347662"/>
              <a:gd name="connsiteY1" fmla="*/ 0 h 433387"/>
              <a:gd name="connsiteX2" fmla="*/ 0 w 347662"/>
              <a:gd name="connsiteY2" fmla="*/ 0 h 433387"/>
            </a:gdLst>
            <a:ahLst/>
            <a:cxnLst>
              <a:cxn ang="0">
                <a:pos x="connsiteX0" y="connsiteY0"/>
              </a:cxn>
              <a:cxn ang="0">
                <a:pos x="connsiteX1" y="connsiteY1"/>
              </a:cxn>
              <a:cxn ang="0">
                <a:pos x="connsiteX2" y="connsiteY2"/>
              </a:cxn>
            </a:cxnLst>
            <a:rect l="l" t="t" r="r" b="b"/>
            <a:pathLst>
              <a:path w="347662" h="433387">
                <a:moveTo>
                  <a:pt x="347662" y="433387"/>
                </a:moveTo>
                <a:lnTo>
                  <a:pt x="0" y="0"/>
                </a:lnTo>
                <a:lnTo>
                  <a:pt x="0" y="0"/>
                </a:ln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Полилиния: фигура 78">
            <a:extLst>
              <a:ext uri="{FF2B5EF4-FFF2-40B4-BE49-F238E27FC236}">
                <a16:creationId xmlns:a16="http://schemas.microsoft.com/office/drawing/2014/main" id="{6219DB6C-38F9-4B70-B759-74AC91DFA661}"/>
              </a:ext>
            </a:extLst>
          </p:cNvPr>
          <p:cNvSpPr/>
          <p:nvPr/>
        </p:nvSpPr>
        <p:spPr>
          <a:xfrm rot="20128028">
            <a:off x="3597216" y="1178401"/>
            <a:ext cx="604849" cy="660127"/>
          </a:xfrm>
          <a:custGeom>
            <a:avLst/>
            <a:gdLst>
              <a:gd name="connsiteX0" fmla="*/ 347662 w 347662"/>
              <a:gd name="connsiteY0" fmla="*/ 433387 h 433387"/>
              <a:gd name="connsiteX1" fmla="*/ 0 w 347662"/>
              <a:gd name="connsiteY1" fmla="*/ 0 h 433387"/>
              <a:gd name="connsiteX2" fmla="*/ 0 w 347662"/>
              <a:gd name="connsiteY2" fmla="*/ 0 h 433387"/>
            </a:gdLst>
            <a:ahLst/>
            <a:cxnLst>
              <a:cxn ang="0">
                <a:pos x="connsiteX0" y="connsiteY0"/>
              </a:cxn>
              <a:cxn ang="0">
                <a:pos x="connsiteX1" y="connsiteY1"/>
              </a:cxn>
              <a:cxn ang="0">
                <a:pos x="connsiteX2" y="connsiteY2"/>
              </a:cxn>
            </a:cxnLst>
            <a:rect l="l" t="t" r="r" b="b"/>
            <a:pathLst>
              <a:path w="347662" h="433387">
                <a:moveTo>
                  <a:pt x="347662" y="433387"/>
                </a:moveTo>
                <a:lnTo>
                  <a:pt x="0" y="0"/>
                </a:lnTo>
                <a:lnTo>
                  <a:pt x="0" y="0"/>
                </a:ln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Овал 80">
            <a:extLst>
              <a:ext uri="{FF2B5EF4-FFF2-40B4-BE49-F238E27FC236}">
                <a16:creationId xmlns:a16="http://schemas.microsoft.com/office/drawing/2014/main" id="{F410DAD5-7187-49B7-85F0-091628D72A72}"/>
              </a:ext>
            </a:extLst>
          </p:cNvPr>
          <p:cNvSpPr/>
          <p:nvPr/>
        </p:nvSpPr>
        <p:spPr>
          <a:xfrm>
            <a:off x="3861709" y="1204120"/>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Прямоугольник 16">
            <a:extLst>
              <a:ext uri="{FF2B5EF4-FFF2-40B4-BE49-F238E27FC236}">
                <a16:creationId xmlns:a16="http://schemas.microsoft.com/office/drawing/2014/main" id="{E78E02F2-ADC9-4898-BC54-A3439163B91E}"/>
              </a:ext>
            </a:extLst>
          </p:cNvPr>
          <p:cNvSpPr/>
          <p:nvPr/>
        </p:nvSpPr>
        <p:spPr>
          <a:xfrm>
            <a:off x="3506146" y="1579669"/>
            <a:ext cx="225464" cy="62392"/>
          </a:xfrm>
          <a:prstGeom prst="rect">
            <a:avLst/>
          </a:prstGeom>
          <a:solidFill>
            <a:srgbClr val="BDC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Полилиния: фигура 79">
            <a:extLst>
              <a:ext uri="{FF2B5EF4-FFF2-40B4-BE49-F238E27FC236}">
                <a16:creationId xmlns:a16="http://schemas.microsoft.com/office/drawing/2014/main" id="{5550064C-4A10-4338-BE1A-031E8E1790F3}"/>
              </a:ext>
            </a:extLst>
          </p:cNvPr>
          <p:cNvSpPr/>
          <p:nvPr/>
        </p:nvSpPr>
        <p:spPr>
          <a:xfrm rot="20128028">
            <a:off x="3533201" y="1434920"/>
            <a:ext cx="732879" cy="421741"/>
          </a:xfrm>
          <a:custGeom>
            <a:avLst/>
            <a:gdLst>
              <a:gd name="connsiteX0" fmla="*/ 347662 w 347662"/>
              <a:gd name="connsiteY0" fmla="*/ 433387 h 433387"/>
              <a:gd name="connsiteX1" fmla="*/ 0 w 347662"/>
              <a:gd name="connsiteY1" fmla="*/ 0 h 433387"/>
              <a:gd name="connsiteX2" fmla="*/ 0 w 347662"/>
              <a:gd name="connsiteY2" fmla="*/ 0 h 433387"/>
            </a:gdLst>
            <a:ahLst/>
            <a:cxnLst>
              <a:cxn ang="0">
                <a:pos x="connsiteX0" y="connsiteY0"/>
              </a:cxn>
              <a:cxn ang="0">
                <a:pos x="connsiteX1" y="connsiteY1"/>
              </a:cxn>
              <a:cxn ang="0">
                <a:pos x="connsiteX2" y="connsiteY2"/>
              </a:cxn>
            </a:cxnLst>
            <a:rect l="l" t="t" r="r" b="b"/>
            <a:pathLst>
              <a:path w="347662" h="433387">
                <a:moveTo>
                  <a:pt x="347662" y="433387"/>
                </a:moveTo>
                <a:lnTo>
                  <a:pt x="0" y="0"/>
                </a:lnTo>
                <a:lnTo>
                  <a:pt x="0" y="0"/>
                </a:ln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A57A11FE-AADF-49CB-BD1D-E4AB48FA68B7}"/>
              </a:ext>
            </a:extLst>
          </p:cNvPr>
          <p:cNvSpPr txBox="1"/>
          <p:nvPr/>
        </p:nvSpPr>
        <p:spPr>
          <a:xfrm>
            <a:off x="3406346" y="1449915"/>
            <a:ext cx="389015" cy="1928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Calibri Light" panose="020F0302020204030204" pitchFamily="34" charset="0"/>
                <a:ea typeface="Calibri Light" panose="020F0302020204030204" pitchFamily="34" charset="0"/>
                <a:cs typeface="Calibri Light" panose="020F0302020204030204" pitchFamily="34" charset="0"/>
              </a:rPr>
              <a:t>Latvia</a:t>
            </a:r>
            <a:endParaRPr kumimoji="0" lang="ru-RU" sz="700" b="0" i="0" u="none" strike="noStrike" kern="1200" cap="none" spc="0" normalizeH="0" baseline="0" noProof="0" dirty="0">
              <a:ln>
                <a:noFill/>
              </a:ln>
              <a:solidFill>
                <a:prstClr val="white"/>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58" name="Овал 57">
            <a:extLst>
              <a:ext uri="{FF2B5EF4-FFF2-40B4-BE49-F238E27FC236}">
                <a16:creationId xmlns:a16="http://schemas.microsoft.com/office/drawing/2014/main" id="{BC75F73F-819E-49EC-A0BD-CBE0724BA160}"/>
              </a:ext>
            </a:extLst>
          </p:cNvPr>
          <p:cNvSpPr/>
          <p:nvPr/>
        </p:nvSpPr>
        <p:spPr>
          <a:xfrm>
            <a:off x="3394281" y="1257935"/>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Овал 81">
            <a:extLst>
              <a:ext uri="{FF2B5EF4-FFF2-40B4-BE49-F238E27FC236}">
                <a16:creationId xmlns:a16="http://schemas.microsoft.com/office/drawing/2014/main" id="{91C7168D-BC2D-49B4-848D-CF6D43D47765}"/>
              </a:ext>
            </a:extLst>
          </p:cNvPr>
          <p:cNvSpPr/>
          <p:nvPr/>
        </p:nvSpPr>
        <p:spPr>
          <a:xfrm>
            <a:off x="3392962" y="1550676"/>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Полилиния: фигура 26">
            <a:extLst>
              <a:ext uri="{FF2B5EF4-FFF2-40B4-BE49-F238E27FC236}">
                <a16:creationId xmlns:a16="http://schemas.microsoft.com/office/drawing/2014/main" id="{05F5AF55-E90D-467E-AEA0-9F29F2B5B358}"/>
              </a:ext>
            </a:extLst>
          </p:cNvPr>
          <p:cNvSpPr/>
          <p:nvPr/>
        </p:nvSpPr>
        <p:spPr>
          <a:xfrm>
            <a:off x="3692806" y="1693288"/>
            <a:ext cx="624543" cy="268625"/>
          </a:xfrm>
          <a:custGeom>
            <a:avLst/>
            <a:gdLst>
              <a:gd name="connsiteX0" fmla="*/ 631031 w 631031"/>
              <a:gd name="connsiteY0" fmla="*/ 0 h 278606"/>
              <a:gd name="connsiteX1" fmla="*/ 0 w 631031"/>
              <a:gd name="connsiteY1" fmla="*/ 278606 h 278606"/>
            </a:gdLst>
            <a:ahLst/>
            <a:cxnLst>
              <a:cxn ang="0">
                <a:pos x="connsiteX0" y="connsiteY0"/>
              </a:cxn>
              <a:cxn ang="0">
                <a:pos x="connsiteX1" y="connsiteY1"/>
              </a:cxn>
            </a:cxnLst>
            <a:rect l="l" t="t" r="r" b="b"/>
            <a:pathLst>
              <a:path w="631031" h="278606">
                <a:moveTo>
                  <a:pt x="631031" y="0"/>
                </a:moveTo>
                <a:lnTo>
                  <a:pt x="0" y="278606"/>
                </a:ln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TextBox 73">
            <a:extLst>
              <a:ext uri="{FF2B5EF4-FFF2-40B4-BE49-F238E27FC236}">
                <a16:creationId xmlns:a16="http://schemas.microsoft.com/office/drawing/2014/main" id="{89F47C94-68C4-453B-93CF-250EE3088ACE}"/>
              </a:ext>
            </a:extLst>
          </p:cNvPr>
          <p:cNvSpPr txBox="1"/>
          <p:nvPr/>
        </p:nvSpPr>
        <p:spPr>
          <a:xfrm>
            <a:off x="3618878" y="1907421"/>
            <a:ext cx="435439"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Minsk</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84" name="Полилиния: фигура 83">
            <a:extLst>
              <a:ext uri="{FF2B5EF4-FFF2-40B4-BE49-F238E27FC236}">
                <a16:creationId xmlns:a16="http://schemas.microsoft.com/office/drawing/2014/main" id="{F3EB1CB2-56A7-48AD-B8E8-03B6B536A373}"/>
              </a:ext>
            </a:extLst>
          </p:cNvPr>
          <p:cNvSpPr/>
          <p:nvPr/>
        </p:nvSpPr>
        <p:spPr>
          <a:xfrm flipV="1">
            <a:off x="3240307" y="1771814"/>
            <a:ext cx="461532" cy="196459"/>
          </a:xfrm>
          <a:custGeom>
            <a:avLst/>
            <a:gdLst>
              <a:gd name="connsiteX0" fmla="*/ 631031 w 631031"/>
              <a:gd name="connsiteY0" fmla="*/ 0 h 278606"/>
              <a:gd name="connsiteX1" fmla="*/ 0 w 631031"/>
              <a:gd name="connsiteY1" fmla="*/ 278606 h 278606"/>
            </a:gdLst>
            <a:ahLst/>
            <a:cxnLst>
              <a:cxn ang="0">
                <a:pos x="connsiteX0" y="connsiteY0"/>
              </a:cxn>
              <a:cxn ang="0">
                <a:pos x="connsiteX1" y="connsiteY1"/>
              </a:cxn>
            </a:cxnLst>
            <a:rect l="l" t="t" r="r" b="b"/>
            <a:pathLst>
              <a:path w="631031" h="278606">
                <a:moveTo>
                  <a:pt x="631031" y="0"/>
                </a:moveTo>
                <a:lnTo>
                  <a:pt x="0" y="278606"/>
                </a:ln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Овал 84">
            <a:extLst>
              <a:ext uri="{FF2B5EF4-FFF2-40B4-BE49-F238E27FC236}">
                <a16:creationId xmlns:a16="http://schemas.microsoft.com/office/drawing/2014/main" id="{A9BE5CF4-7F62-4FD8-A694-E5A3EE11BC43}"/>
              </a:ext>
            </a:extLst>
          </p:cNvPr>
          <p:cNvSpPr/>
          <p:nvPr/>
        </p:nvSpPr>
        <p:spPr>
          <a:xfrm>
            <a:off x="3179494" y="1717779"/>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Полилиния: фигура 64">
            <a:extLst>
              <a:ext uri="{FF2B5EF4-FFF2-40B4-BE49-F238E27FC236}">
                <a16:creationId xmlns:a16="http://schemas.microsoft.com/office/drawing/2014/main" id="{32E315E4-12A3-4614-99DB-143018F47D52}"/>
              </a:ext>
            </a:extLst>
          </p:cNvPr>
          <p:cNvSpPr/>
          <p:nvPr/>
        </p:nvSpPr>
        <p:spPr>
          <a:xfrm rot="20644103">
            <a:off x="4372656" y="1609683"/>
            <a:ext cx="330437" cy="663875"/>
          </a:xfrm>
          <a:custGeom>
            <a:avLst/>
            <a:gdLst>
              <a:gd name="connsiteX0" fmla="*/ 0 w 447675"/>
              <a:gd name="connsiteY0" fmla="*/ 0 h 573882"/>
              <a:gd name="connsiteX1" fmla="*/ 342900 w 447675"/>
              <a:gd name="connsiteY1" fmla="*/ 314325 h 573882"/>
              <a:gd name="connsiteX2" fmla="*/ 338138 w 447675"/>
              <a:gd name="connsiteY2" fmla="*/ 476250 h 573882"/>
              <a:gd name="connsiteX3" fmla="*/ 447675 w 447675"/>
              <a:gd name="connsiteY3" fmla="*/ 573882 h 573882"/>
            </a:gdLst>
            <a:ahLst/>
            <a:cxnLst>
              <a:cxn ang="0">
                <a:pos x="connsiteX0" y="connsiteY0"/>
              </a:cxn>
              <a:cxn ang="0">
                <a:pos x="connsiteX1" y="connsiteY1"/>
              </a:cxn>
              <a:cxn ang="0">
                <a:pos x="connsiteX2" y="connsiteY2"/>
              </a:cxn>
              <a:cxn ang="0">
                <a:pos x="connsiteX3" y="connsiteY3"/>
              </a:cxn>
            </a:cxnLst>
            <a:rect l="l" t="t" r="r" b="b"/>
            <a:pathLst>
              <a:path w="447675" h="573882">
                <a:moveTo>
                  <a:pt x="0" y="0"/>
                </a:moveTo>
                <a:cubicBezTo>
                  <a:pt x="143272" y="117475"/>
                  <a:pt x="286544" y="234950"/>
                  <a:pt x="342900" y="314325"/>
                </a:cubicBezTo>
                <a:cubicBezTo>
                  <a:pt x="399256" y="393700"/>
                  <a:pt x="320676" y="432991"/>
                  <a:pt x="338138" y="476250"/>
                </a:cubicBezTo>
                <a:cubicBezTo>
                  <a:pt x="355600" y="519509"/>
                  <a:pt x="401637" y="546695"/>
                  <a:pt x="447675" y="573882"/>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Полилиния: фигура 86">
            <a:extLst>
              <a:ext uri="{FF2B5EF4-FFF2-40B4-BE49-F238E27FC236}">
                <a16:creationId xmlns:a16="http://schemas.microsoft.com/office/drawing/2014/main" id="{E02F0023-A37C-481F-8FA7-58EDCEF9ACC6}"/>
              </a:ext>
            </a:extLst>
          </p:cNvPr>
          <p:cNvSpPr/>
          <p:nvPr/>
        </p:nvSpPr>
        <p:spPr>
          <a:xfrm>
            <a:off x="3956764" y="2223350"/>
            <a:ext cx="864933" cy="164112"/>
          </a:xfrm>
          <a:custGeom>
            <a:avLst/>
            <a:gdLst>
              <a:gd name="connsiteX0" fmla="*/ 873918 w 873918"/>
              <a:gd name="connsiteY0" fmla="*/ 9838 h 170210"/>
              <a:gd name="connsiteX1" fmla="*/ 600075 w 873918"/>
              <a:gd name="connsiteY1" fmla="*/ 16981 h 170210"/>
              <a:gd name="connsiteX2" fmla="*/ 421481 w 873918"/>
              <a:gd name="connsiteY2" fmla="*/ 167000 h 170210"/>
              <a:gd name="connsiteX3" fmla="*/ 0 w 873918"/>
              <a:gd name="connsiteY3" fmla="*/ 105088 h 170210"/>
            </a:gdLst>
            <a:ahLst/>
            <a:cxnLst>
              <a:cxn ang="0">
                <a:pos x="connsiteX0" y="connsiteY0"/>
              </a:cxn>
              <a:cxn ang="0">
                <a:pos x="connsiteX1" y="connsiteY1"/>
              </a:cxn>
              <a:cxn ang="0">
                <a:pos x="connsiteX2" y="connsiteY2"/>
              </a:cxn>
              <a:cxn ang="0">
                <a:pos x="connsiteX3" y="connsiteY3"/>
              </a:cxn>
            </a:cxnLst>
            <a:rect l="l" t="t" r="r" b="b"/>
            <a:pathLst>
              <a:path w="873918" h="170210">
                <a:moveTo>
                  <a:pt x="873918" y="9838"/>
                </a:moveTo>
                <a:cubicBezTo>
                  <a:pt x="774699" y="312"/>
                  <a:pt x="675481" y="-9213"/>
                  <a:pt x="600075" y="16981"/>
                </a:cubicBezTo>
                <a:cubicBezTo>
                  <a:pt x="524669" y="43175"/>
                  <a:pt x="521493" y="152316"/>
                  <a:pt x="421481" y="167000"/>
                </a:cubicBezTo>
                <a:cubicBezTo>
                  <a:pt x="321469" y="181684"/>
                  <a:pt x="160734" y="143386"/>
                  <a:pt x="0" y="105088"/>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Полилиния: фигура 88">
            <a:extLst>
              <a:ext uri="{FF2B5EF4-FFF2-40B4-BE49-F238E27FC236}">
                <a16:creationId xmlns:a16="http://schemas.microsoft.com/office/drawing/2014/main" id="{70649B1B-09C3-4E81-811D-BFC48A3D2463}"/>
              </a:ext>
            </a:extLst>
          </p:cNvPr>
          <p:cNvSpPr/>
          <p:nvPr/>
        </p:nvSpPr>
        <p:spPr>
          <a:xfrm rot="21412650">
            <a:off x="3325799" y="2226345"/>
            <a:ext cx="628608" cy="117462"/>
          </a:xfrm>
          <a:custGeom>
            <a:avLst/>
            <a:gdLst>
              <a:gd name="connsiteX0" fmla="*/ 678656 w 678656"/>
              <a:gd name="connsiteY0" fmla="*/ 121826 h 121826"/>
              <a:gd name="connsiteX1" fmla="*/ 323850 w 678656"/>
              <a:gd name="connsiteY1" fmla="*/ 2763 h 121826"/>
              <a:gd name="connsiteX2" fmla="*/ 0 w 678656"/>
              <a:gd name="connsiteY2" fmla="*/ 40863 h 121826"/>
            </a:gdLst>
            <a:ahLst/>
            <a:cxnLst>
              <a:cxn ang="0">
                <a:pos x="connsiteX0" y="connsiteY0"/>
              </a:cxn>
              <a:cxn ang="0">
                <a:pos x="connsiteX1" y="connsiteY1"/>
              </a:cxn>
              <a:cxn ang="0">
                <a:pos x="connsiteX2" y="connsiteY2"/>
              </a:cxn>
            </a:cxnLst>
            <a:rect l="l" t="t" r="r" b="b"/>
            <a:pathLst>
              <a:path w="678656" h="121826">
                <a:moveTo>
                  <a:pt x="678656" y="121826"/>
                </a:moveTo>
                <a:cubicBezTo>
                  <a:pt x="557807" y="69041"/>
                  <a:pt x="436959" y="16257"/>
                  <a:pt x="323850" y="2763"/>
                </a:cubicBezTo>
                <a:cubicBezTo>
                  <a:pt x="210741" y="-10731"/>
                  <a:pt x="55562" y="28957"/>
                  <a:pt x="0" y="40863"/>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Овал 87">
            <a:extLst>
              <a:ext uri="{FF2B5EF4-FFF2-40B4-BE49-F238E27FC236}">
                <a16:creationId xmlns:a16="http://schemas.microsoft.com/office/drawing/2014/main" id="{969A794B-2638-4B99-A79E-294135D1A716}"/>
              </a:ext>
            </a:extLst>
          </p:cNvPr>
          <p:cNvSpPr/>
          <p:nvPr/>
        </p:nvSpPr>
        <p:spPr>
          <a:xfrm>
            <a:off x="3900202" y="2277366"/>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0" name="Полилиния: фигура 89">
            <a:extLst>
              <a:ext uri="{FF2B5EF4-FFF2-40B4-BE49-F238E27FC236}">
                <a16:creationId xmlns:a16="http://schemas.microsoft.com/office/drawing/2014/main" id="{9E51F627-2A9C-40AC-8E88-EAD1330FC940}"/>
              </a:ext>
            </a:extLst>
          </p:cNvPr>
          <p:cNvSpPr/>
          <p:nvPr/>
        </p:nvSpPr>
        <p:spPr>
          <a:xfrm>
            <a:off x="4822483" y="2234366"/>
            <a:ext cx="147691" cy="261134"/>
          </a:xfrm>
          <a:custGeom>
            <a:avLst/>
            <a:gdLst>
              <a:gd name="connsiteX0" fmla="*/ 0 w 247650"/>
              <a:gd name="connsiteY0" fmla="*/ 0 h 314325"/>
              <a:gd name="connsiteX1" fmla="*/ 247650 w 247650"/>
              <a:gd name="connsiteY1" fmla="*/ 314325 h 314325"/>
            </a:gdLst>
            <a:ahLst/>
            <a:cxnLst>
              <a:cxn ang="0">
                <a:pos x="connsiteX0" y="connsiteY0"/>
              </a:cxn>
              <a:cxn ang="0">
                <a:pos x="connsiteX1" y="connsiteY1"/>
              </a:cxn>
            </a:cxnLst>
            <a:rect l="l" t="t" r="r" b="b"/>
            <a:pathLst>
              <a:path w="247650" h="314325">
                <a:moveTo>
                  <a:pt x="0" y="0"/>
                </a:moveTo>
                <a:lnTo>
                  <a:pt x="247650" y="314325"/>
                </a:ln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Полилиния: фигура 90">
            <a:extLst>
              <a:ext uri="{FF2B5EF4-FFF2-40B4-BE49-F238E27FC236}">
                <a16:creationId xmlns:a16="http://schemas.microsoft.com/office/drawing/2014/main" id="{AE50944B-5564-47DB-A6BC-B4E58C4D3E9F}"/>
              </a:ext>
            </a:extLst>
          </p:cNvPr>
          <p:cNvSpPr/>
          <p:nvPr/>
        </p:nvSpPr>
        <p:spPr>
          <a:xfrm>
            <a:off x="4974885" y="2495500"/>
            <a:ext cx="222321" cy="202043"/>
          </a:xfrm>
          <a:custGeom>
            <a:avLst/>
            <a:gdLst>
              <a:gd name="connsiteX0" fmla="*/ 0 w 254000"/>
              <a:gd name="connsiteY0" fmla="*/ 0 h 209550"/>
              <a:gd name="connsiteX1" fmla="*/ 101600 w 254000"/>
              <a:gd name="connsiteY1" fmla="*/ 127000 h 209550"/>
              <a:gd name="connsiteX2" fmla="*/ 234950 w 254000"/>
              <a:gd name="connsiteY2" fmla="*/ 171450 h 209550"/>
              <a:gd name="connsiteX3" fmla="*/ 254000 w 254000"/>
              <a:gd name="connsiteY3" fmla="*/ 209550 h 209550"/>
            </a:gdLst>
            <a:ahLst/>
            <a:cxnLst>
              <a:cxn ang="0">
                <a:pos x="connsiteX0" y="connsiteY0"/>
              </a:cxn>
              <a:cxn ang="0">
                <a:pos x="connsiteX1" y="connsiteY1"/>
              </a:cxn>
              <a:cxn ang="0">
                <a:pos x="connsiteX2" y="connsiteY2"/>
              </a:cxn>
              <a:cxn ang="0">
                <a:pos x="connsiteX3" y="connsiteY3"/>
              </a:cxn>
            </a:cxnLst>
            <a:rect l="l" t="t" r="r" b="b"/>
            <a:pathLst>
              <a:path w="254000" h="209550">
                <a:moveTo>
                  <a:pt x="0" y="0"/>
                </a:moveTo>
                <a:cubicBezTo>
                  <a:pt x="31221" y="49212"/>
                  <a:pt x="62442" y="98425"/>
                  <a:pt x="101600" y="127000"/>
                </a:cubicBezTo>
                <a:cubicBezTo>
                  <a:pt x="140758" y="155575"/>
                  <a:pt x="209550" y="157692"/>
                  <a:pt x="234950" y="171450"/>
                </a:cubicBezTo>
                <a:cubicBezTo>
                  <a:pt x="260350" y="185208"/>
                  <a:pt x="251883" y="198967"/>
                  <a:pt x="254000" y="209550"/>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Овал 85">
            <a:extLst>
              <a:ext uri="{FF2B5EF4-FFF2-40B4-BE49-F238E27FC236}">
                <a16:creationId xmlns:a16="http://schemas.microsoft.com/office/drawing/2014/main" id="{A6215B1D-D705-41A4-B4D6-24B65C97EDDF}"/>
              </a:ext>
            </a:extLst>
          </p:cNvPr>
          <p:cNvSpPr/>
          <p:nvPr/>
        </p:nvSpPr>
        <p:spPr>
          <a:xfrm>
            <a:off x="4774560" y="2187973"/>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5" name="Полилиния: фигура 94">
            <a:extLst>
              <a:ext uri="{FF2B5EF4-FFF2-40B4-BE49-F238E27FC236}">
                <a16:creationId xmlns:a16="http://schemas.microsoft.com/office/drawing/2014/main" id="{DCDB0558-8564-4E3A-B63D-1E1A11FCEF27}"/>
              </a:ext>
            </a:extLst>
          </p:cNvPr>
          <p:cNvSpPr/>
          <p:nvPr/>
        </p:nvSpPr>
        <p:spPr>
          <a:xfrm>
            <a:off x="4899646" y="2671548"/>
            <a:ext cx="276527" cy="439857"/>
          </a:xfrm>
          <a:custGeom>
            <a:avLst/>
            <a:gdLst>
              <a:gd name="connsiteX0" fmla="*/ 279400 w 279400"/>
              <a:gd name="connsiteY0" fmla="*/ 0 h 422275"/>
              <a:gd name="connsiteX1" fmla="*/ 196850 w 279400"/>
              <a:gd name="connsiteY1" fmla="*/ 31750 h 422275"/>
              <a:gd name="connsiteX2" fmla="*/ 149225 w 279400"/>
              <a:gd name="connsiteY2" fmla="*/ 139700 h 422275"/>
              <a:gd name="connsiteX3" fmla="*/ 180975 w 279400"/>
              <a:gd name="connsiteY3" fmla="*/ 215900 h 422275"/>
              <a:gd name="connsiteX4" fmla="*/ 219075 w 279400"/>
              <a:gd name="connsiteY4" fmla="*/ 288925 h 422275"/>
              <a:gd name="connsiteX5" fmla="*/ 187325 w 279400"/>
              <a:gd name="connsiteY5" fmla="*/ 365125 h 422275"/>
              <a:gd name="connsiteX6" fmla="*/ 0 w 279400"/>
              <a:gd name="connsiteY6" fmla="*/ 422275 h 42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400" h="422275">
                <a:moveTo>
                  <a:pt x="279400" y="0"/>
                </a:moveTo>
                <a:cubicBezTo>
                  <a:pt x="248973" y="4233"/>
                  <a:pt x="218546" y="8467"/>
                  <a:pt x="196850" y="31750"/>
                </a:cubicBezTo>
                <a:cubicBezTo>
                  <a:pt x="175154" y="55033"/>
                  <a:pt x="151871" y="109008"/>
                  <a:pt x="149225" y="139700"/>
                </a:cubicBezTo>
                <a:cubicBezTo>
                  <a:pt x="146579" y="170392"/>
                  <a:pt x="169333" y="191029"/>
                  <a:pt x="180975" y="215900"/>
                </a:cubicBezTo>
                <a:cubicBezTo>
                  <a:pt x="192617" y="240771"/>
                  <a:pt x="218017" y="264054"/>
                  <a:pt x="219075" y="288925"/>
                </a:cubicBezTo>
                <a:cubicBezTo>
                  <a:pt x="220133" y="313796"/>
                  <a:pt x="223837" y="342900"/>
                  <a:pt x="187325" y="365125"/>
                </a:cubicBezTo>
                <a:cubicBezTo>
                  <a:pt x="150813" y="387350"/>
                  <a:pt x="75406" y="404812"/>
                  <a:pt x="0" y="422275"/>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Овал 32">
            <a:extLst>
              <a:ext uri="{FF2B5EF4-FFF2-40B4-BE49-F238E27FC236}">
                <a16:creationId xmlns:a16="http://schemas.microsoft.com/office/drawing/2014/main" id="{2B4898B8-0EBC-4AF0-8EB8-E958A08CA5C9}"/>
              </a:ext>
            </a:extLst>
          </p:cNvPr>
          <p:cNvSpPr/>
          <p:nvPr/>
        </p:nvSpPr>
        <p:spPr>
          <a:xfrm>
            <a:off x="4889258" y="3049992"/>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7" name="Полилиния: фигура 96">
            <a:extLst>
              <a:ext uri="{FF2B5EF4-FFF2-40B4-BE49-F238E27FC236}">
                <a16:creationId xmlns:a16="http://schemas.microsoft.com/office/drawing/2014/main" id="{CF66B523-3D7D-420B-BF00-44805A872292}"/>
              </a:ext>
            </a:extLst>
          </p:cNvPr>
          <p:cNvSpPr/>
          <p:nvPr/>
        </p:nvSpPr>
        <p:spPr>
          <a:xfrm>
            <a:off x="5138287" y="2411809"/>
            <a:ext cx="1011053" cy="265847"/>
          </a:xfrm>
          <a:custGeom>
            <a:avLst/>
            <a:gdLst>
              <a:gd name="connsiteX0" fmla="*/ 0 w 860425"/>
              <a:gd name="connsiteY0" fmla="*/ 269875 h 269875"/>
              <a:gd name="connsiteX1" fmla="*/ 200025 w 860425"/>
              <a:gd name="connsiteY1" fmla="*/ 244475 h 269875"/>
              <a:gd name="connsiteX2" fmla="*/ 301625 w 860425"/>
              <a:gd name="connsiteY2" fmla="*/ 187325 h 269875"/>
              <a:gd name="connsiteX3" fmla="*/ 371475 w 860425"/>
              <a:gd name="connsiteY3" fmla="*/ 209550 h 269875"/>
              <a:gd name="connsiteX4" fmla="*/ 419100 w 860425"/>
              <a:gd name="connsiteY4" fmla="*/ 200025 h 269875"/>
              <a:gd name="connsiteX5" fmla="*/ 530225 w 860425"/>
              <a:gd name="connsiteY5" fmla="*/ 187325 h 269875"/>
              <a:gd name="connsiteX6" fmla="*/ 860425 w 860425"/>
              <a:gd name="connsiteY6" fmla="*/ 0 h 26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0425" h="269875">
                <a:moveTo>
                  <a:pt x="0" y="269875"/>
                </a:moveTo>
                <a:cubicBezTo>
                  <a:pt x="74877" y="264054"/>
                  <a:pt x="149754" y="258233"/>
                  <a:pt x="200025" y="244475"/>
                </a:cubicBezTo>
                <a:cubicBezTo>
                  <a:pt x="250296" y="230717"/>
                  <a:pt x="273050" y="193146"/>
                  <a:pt x="301625" y="187325"/>
                </a:cubicBezTo>
                <a:cubicBezTo>
                  <a:pt x="330200" y="181504"/>
                  <a:pt x="351896" y="207433"/>
                  <a:pt x="371475" y="209550"/>
                </a:cubicBezTo>
                <a:cubicBezTo>
                  <a:pt x="391054" y="211667"/>
                  <a:pt x="392642" y="203729"/>
                  <a:pt x="419100" y="200025"/>
                </a:cubicBezTo>
                <a:cubicBezTo>
                  <a:pt x="445558" y="196321"/>
                  <a:pt x="456671" y="220662"/>
                  <a:pt x="530225" y="187325"/>
                </a:cubicBezTo>
                <a:cubicBezTo>
                  <a:pt x="603779" y="153988"/>
                  <a:pt x="732102" y="76994"/>
                  <a:pt x="860425" y="0"/>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3" name="Овал 92">
            <a:extLst>
              <a:ext uri="{FF2B5EF4-FFF2-40B4-BE49-F238E27FC236}">
                <a16:creationId xmlns:a16="http://schemas.microsoft.com/office/drawing/2014/main" id="{A1FE4405-A666-4666-BF19-7263C355DE30}"/>
              </a:ext>
            </a:extLst>
          </p:cNvPr>
          <p:cNvSpPr/>
          <p:nvPr/>
        </p:nvSpPr>
        <p:spPr>
          <a:xfrm>
            <a:off x="5172853" y="2634412"/>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7" name="Полилиния: фигура 106">
            <a:extLst>
              <a:ext uri="{FF2B5EF4-FFF2-40B4-BE49-F238E27FC236}">
                <a16:creationId xmlns:a16="http://schemas.microsoft.com/office/drawing/2014/main" id="{6145B311-27E2-4FD5-894F-4BB4FC274B26}"/>
              </a:ext>
            </a:extLst>
          </p:cNvPr>
          <p:cNvSpPr/>
          <p:nvPr/>
        </p:nvSpPr>
        <p:spPr>
          <a:xfrm>
            <a:off x="4357414" y="1700176"/>
            <a:ext cx="1786430" cy="734702"/>
          </a:xfrm>
          <a:custGeom>
            <a:avLst/>
            <a:gdLst>
              <a:gd name="connsiteX0" fmla="*/ 1804988 w 1804988"/>
              <a:gd name="connsiteY0" fmla="*/ 762000 h 762000"/>
              <a:gd name="connsiteX1" fmla="*/ 1747838 w 1804988"/>
              <a:gd name="connsiteY1" fmla="*/ 623887 h 762000"/>
              <a:gd name="connsiteX2" fmla="*/ 1585913 w 1804988"/>
              <a:gd name="connsiteY2" fmla="*/ 542925 h 762000"/>
              <a:gd name="connsiteX3" fmla="*/ 1457325 w 1804988"/>
              <a:gd name="connsiteY3" fmla="*/ 528637 h 762000"/>
              <a:gd name="connsiteX4" fmla="*/ 1414463 w 1804988"/>
              <a:gd name="connsiteY4" fmla="*/ 461962 h 762000"/>
              <a:gd name="connsiteX5" fmla="*/ 1290638 w 1804988"/>
              <a:gd name="connsiteY5" fmla="*/ 423862 h 762000"/>
              <a:gd name="connsiteX6" fmla="*/ 890588 w 1804988"/>
              <a:gd name="connsiteY6" fmla="*/ 166687 h 762000"/>
              <a:gd name="connsiteX7" fmla="*/ 590550 w 1804988"/>
              <a:gd name="connsiteY7" fmla="*/ 147637 h 762000"/>
              <a:gd name="connsiteX8" fmla="*/ 452438 w 1804988"/>
              <a:gd name="connsiteY8" fmla="*/ 109537 h 762000"/>
              <a:gd name="connsiteX9" fmla="*/ 257175 w 1804988"/>
              <a:gd name="connsiteY9" fmla="*/ 38100 h 762000"/>
              <a:gd name="connsiteX10" fmla="*/ 95250 w 1804988"/>
              <a:gd name="connsiteY10" fmla="*/ 47625 h 762000"/>
              <a:gd name="connsiteX11" fmla="*/ 0 w 1804988"/>
              <a:gd name="connsiteY11" fmla="*/ 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4988" h="762000">
                <a:moveTo>
                  <a:pt x="1804988" y="762000"/>
                </a:moveTo>
                <a:cubicBezTo>
                  <a:pt x="1794669" y="711199"/>
                  <a:pt x="1784350" y="660399"/>
                  <a:pt x="1747838" y="623887"/>
                </a:cubicBezTo>
                <a:cubicBezTo>
                  <a:pt x="1711326" y="587375"/>
                  <a:pt x="1634332" y="558800"/>
                  <a:pt x="1585913" y="542925"/>
                </a:cubicBezTo>
                <a:cubicBezTo>
                  <a:pt x="1537494" y="527050"/>
                  <a:pt x="1485900" y="542131"/>
                  <a:pt x="1457325" y="528637"/>
                </a:cubicBezTo>
                <a:cubicBezTo>
                  <a:pt x="1428750" y="515143"/>
                  <a:pt x="1442244" y="479424"/>
                  <a:pt x="1414463" y="461962"/>
                </a:cubicBezTo>
                <a:cubicBezTo>
                  <a:pt x="1386682" y="444500"/>
                  <a:pt x="1377951" y="473075"/>
                  <a:pt x="1290638" y="423862"/>
                </a:cubicBezTo>
                <a:cubicBezTo>
                  <a:pt x="1203325" y="374649"/>
                  <a:pt x="1007269" y="212724"/>
                  <a:pt x="890588" y="166687"/>
                </a:cubicBezTo>
                <a:cubicBezTo>
                  <a:pt x="773907" y="120650"/>
                  <a:pt x="663575" y="157162"/>
                  <a:pt x="590550" y="147637"/>
                </a:cubicBezTo>
                <a:cubicBezTo>
                  <a:pt x="517525" y="138112"/>
                  <a:pt x="508000" y="127793"/>
                  <a:pt x="452438" y="109537"/>
                </a:cubicBezTo>
                <a:cubicBezTo>
                  <a:pt x="396876" y="91281"/>
                  <a:pt x="316706" y="48419"/>
                  <a:pt x="257175" y="38100"/>
                </a:cubicBezTo>
                <a:cubicBezTo>
                  <a:pt x="197644" y="27781"/>
                  <a:pt x="138112" y="53975"/>
                  <a:pt x="95250" y="47625"/>
                </a:cubicBezTo>
                <a:cubicBezTo>
                  <a:pt x="52388" y="41275"/>
                  <a:pt x="26194" y="20637"/>
                  <a:pt x="0" y="0"/>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Овал 75">
            <a:extLst>
              <a:ext uri="{FF2B5EF4-FFF2-40B4-BE49-F238E27FC236}">
                <a16:creationId xmlns:a16="http://schemas.microsoft.com/office/drawing/2014/main" id="{4D5B998C-A60D-49EA-A19D-25D295F2741A}"/>
              </a:ext>
            </a:extLst>
          </p:cNvPr>
          <p:cNvSpPr/>
          <p:nvPr/>
        </p:nvSpPr>
        <p:spPr>
          <a:xfrm>
            <a:off x="4271000" y="1645396"/>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8" name="Полилиния: фигура 107">
            <a:extLst>
              <a:ext uri="{FF2B5EF4-FFF2-40B4-BE49-F238E27FC236}">
                <a16:creationId xmlns:a16="http://schemas.microsoft.com/office/drawing/2014/main" id="{F2EC1B63-AF8D-48D2-954D-DD6A89ED9886}"/>
              </a:ext>
            </a:extLst>
          </p:cNvPr>
          <p:cNvSpPr/>
          <p:nvPr/>
        </p:nvSpPr>
        <p:spPr>
          <a:xfrm>
            <a:off x="3179031" y="2373482"/>
            <a:ext cx="1800570" cy="231296"/>
          </a:xfrm>
          <a:custGeom>
            <a:avLst/>
            <a:gdLst>
              <a:gd name="connsiteX0" fmla="*/ 1819275 w 1819275"/>
              <a:gd name="connsiteY0" fmla="*/ 135115 h 239890"/>
              <a:gd name="connsiteX1" fmla="*/ 1428750 w 1819275"/>
              <a:gd name="connsiteY1" fmla="*/ 197028 h 239890"/>
              <a:gd name="connsiteX2" fmla="*/ 1319213 w 1819275"/>
              <a:gd name="connsiteY2" fmla="*/ 158928 h 239890"/>
              <a:gd name="connsiteX3" fmla="*/ 1233488 w 1819275"/>
              <a:gd name="connsiteY3" fmla="*/ 201790 h 239890"/>
              <a:gd name="connsiteX4" fmla="*/ 1138238 w 1819275"/>
              <a:gd name="connsiteY4" fmla="*/ 201790 h 239890"/>
              <a:gd name="connsiteX5" fmla="*/ 838200 w 1819275"/>
              <a:gd name="connsiteY5" fmla="*/ 201790 h 239890"/>
              <a:gd name="connsiteX6" fmla="*/ 671513 w 1819275"/>
              <a:gd name="connsiteY6" fmla="*/ 97015 h 239890"/>
              <a:gd name="connsiteX7" fmla="*/ 557213 w 1819275"/>
              <a:gd name="connsiteY7" fmla="*/ 87490 h 239890"/>
              <a:gd name="connsiteX8" fmla="*/ 433388 w 1819275"/>
              <a:gd name="connsiteY8" fmla="*/ 106540 h 239890"/>
              <a:gd name="connsiteX9" fmla="*/ 342900 w 1819275"/>
              <a:gd name="connsiteY9" fmla="*/ 6528 h 239890"/>
              <a:gd name="connsiteX10" fmla="*/ 200025 w 1819275"/>
              <a:gd name="connsiteY10" fmla="*/ 35103 h 239890"/>
              <a:gd name="connsiteX11" fmla="*/ 0 w 1819275"/>
              <a:gd name="connsiteY11" fmla="*/ 239890 h 239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19275" h="239890">
                <a:moveTo>
                  <a:pt x="1819275" y="135115"/>
                </a:moveTo>
                <a:cubicBezTo>
                  <a:pt x="1665684" y="164087"/>
                  <a:pt x="1512094" y="193059"/>
                  <a:pt x="1428750" y="197028"/>
                </a:cubicBezTo>
                <a:cubicBezTo>
                  <a:pt x="1345406" y="200997"/>
                  <a:pt x="1351757" y="158134"/>
                  <a:pt x="1319213" y="158928"/>
                </a:cubicBezTo>
                <a:cubicBezTo>
                  <a:pt x="1286669" y="159722"/>
                  <a:pt x="1263650" y="194646"/>
                  <a:pt x="1233488" y="201790"/>
                </a:cubicBezTo>
                <a:cubicBezTo>
                  <a:pt x="1203326" y="208934"/>
                  <a:pt x="1138238" y="201790"/>
                  <a:pt x="1138238" y="201790"/>
                </a:cubicBezTo>
                <a:cubicBezTo>
                  <a:pt x="1072357" y="201790"/>
                  <a:pt x="915987" y="219252"/>
                  <a:pt x="838200" y="201790"/>
                </a:cubicBezTo>
                <a:cubicBezTo>
                  <a:pt x="760413" y="184328"/>
                  <a:pt x="718344" y="116065"/>
                  <a:pt x="671513" y="97015"/>
                </a:cubicBezTo>
                <a:cubicBezTo>
                  <a:pt x="624682" y="77965"/>
                  <a:pt x="596900" y="85903"/>
                  <a:pt x="557213" y="87490"/>
                </a:cubicBezTo>
                <a:cubicBezTo>
                  <a:pt x="517526" y="89077"/>
                  <a:pt x="469107" y="120034"/>
                  <a:pt x="433388" y="106540"/>
                </a:cubicBezTo>
                <a:cubicBezTo>
                  <a:pt x="397669" y="93046"/>
                  <a:pt x="381794" y="18434"/>
                  <a:pt x="342900" y="6528"/>
                </a:cubicBezTo>
                <a:cubicBezTo>
                  <a:pt x="304006" y="-5378"/>
                  <a:pt x="257175" y="-3791"/>
                  <a:pt x="200025" y="35103"/>
                </a:cubicBezTo>
                <a:cubicBezTo>
                  <a:pt x="142875" y="73997"/>
                  <a:pt x="71437" y="156943"/>
                  <a:pt x="0" y="239890"/>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Овал 108">
            <a:extLst>
              <a:ext uri="{FF2B5EF4-FFF2-40B4-BE49-F238E27FC236}">
                <a16:creationId xmlns:a16="http://schemas.microsoft.com/office/drawing/2014/main" id="{457A809D-7FE3-48B8-ACA2-A68B780F1F04}"/>
              </a:ext>
            </a:extLst>
          </p:cNvPr>
          <p:cNvSpPr/>
          <p:nvPr/>
        </p:nvSpPr>
        <p:spPr>
          <a:xfrm>
            <a:off x="3231342" y="2461084"/>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 name="Овал 109">
            <a:extLst>
              <a:ext uri="{FF2B5EF4-FFF2-40B4-BE49-F238E27FC236}">
                <a16:creationId xmlns:a16="http://schemas.microsoft.com/office/drawing/2014/main" id="{31079967-6A88-43B9-99F3-C35A680EA4FC}"/>
              </a:ext>
            </a:extLst>
          </p:cNvPr>
          <p:cNvSpPr/>
          <p:nvPr/>
        </p:nvSpPr>
        <p:spPr>
          <a:xfrm>
            <a:off x="3384873" y="2348015"/>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2" name="Овал 91">
            <a:extLst>
              <a:ext uri="{FF2B5EF4-FFF2-40B4-BE49-F238E27FC236}">
                <a16:creationId xmlns:a16="http://schemas.microsoft.com/office/drawing/2014/main" id="{997F1B66-F296-44AF-9793-9FD8723D9E32}"/>
              </a:ext>
            </a:extLst>
          </p:cNvPr>
          <p:cNvSpPr/>
          <p:nvPr/>
        </p:nvSpPr>
        <p:spPr>
          <a:xfrm>
            <a:off x="4928536" y="2455930"/>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3" name="Полилиния: фигура 112">
            <a:extLst>
              <a:ext uri="{FF2B5EF4-FFF2-40B4-BE49-F238E27FC236}">
                <a16:creationId xmlns:a16="http://schemas.microsoft.com/office/drawing/2014/main" id="{8EF566AA-1289-4ADB-B006-D406572E7910}"/>
              </a:ext>
            </a:extLst>
          </p:cNvPr>
          <p:cNvSpPr/>
          <p:nvPr/>
        </p:nvSpPr>
        <p:spPr>
          <a:xfrm>
            <a:off x="2493211" y="2363704"/>
            <a:ext cx="1381066" cy="805876"/>
          </a:xfrm>
          <a:custGeom>
            <a:avLst/>
            <a:gdLst>
              <a:gd name="connsiteX0" fmla="*/ 1395413 w 1395413"/>
              <a:gd name="connsiteY0" fmla="*/ 835819 h 835819"/>
              <a:gd name="connsiteX1" fmla="*/ 1147763 w 1395413"/>
              <a:gd name="connsiteY1" fmla="*/ 809625 h 835819"/>
              <a:gd name="connsiteX2" fmla="*/ 1026319 w 1395413"/>
              <a:gd name="connsiteY2" fmla="*/ 764381 h 835819"/>
              <a:gd name="connsiteX3" fmla="*/ 766763 w 1395413"/>
              <a:gd name="connsiteY3" fmla="*/ 576262 h 835819"/>
              <a:gd name="connsiteX4" fmla="*/ 0 w 1395413"/>
              <a:gd name="connsiteY4" fmla="*/ 0 h 835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5413" h="835819">
                <a:moveTo>
                  <a:pt x="1395413" y="835819"/>
                </a:moveTo>
                <a:cubicBezTo>
                  <a:pt x="1302346" y="828675"/>
                  <a:pt x="1209279" y="821531"/>
                  <a:pt x="1147763" y="809625"/>
                </a:cubicBezTo>
                <a:cubicBezTo>
                  <a:pt x="1086247" y="797719"/>
                  <a:pt x="1089819" y="803275"/>
                  <a:pt x="1026319" y="764381"/>
                </a:cubicBezTo>
                <a:cubicBezTo>
                  <a:pt x="962819" y="725487"/>
                  <a:pt x="766763" y="576262"/>
                  <a:pt x="766763" y="576262"/>
                </a:cubicBezTo>
                <a:lnTo>
                  <a:pt x="0" y="0"/>
                </a:ln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Овал 36">
            <a:extLst>
              <a:ext uri="{FF2B5EF4-FFF2-40B4-BE49-F238E27FC236}">
                <a16:creationId xmlns:a16="http://schemas.microsoft.com/office/drawing/2014/main" id="{220569F3-66B7-435A-AE81-B0FAA447FD0F}"/>
              </a:ext>
            </a:extLst>
          </p:cNvPr>
          <p:cNvSpPr/>
          <p:nvPr/>
        </p:nvSpPr>
        <p:spPr>
          <a:xfrm>
            <a:off x="3812217" y="3121078"/>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5" name="Полилиния: фигура 114">
            <a:extLst>
              <a:ext uri="{FF2B5EF4-FFF2-40B4-BE49-F238E27FC236}">
                <a16:creationId xmlns:a16="http://schemas.microsoft.com/office/drawing/2014/main" id="{3E26021B-C290-43CE-B36D-B73C7038FD26}"/>
              </a:ext>
            </a:extLst>
          </p:cNvPr>
          <p:cNvSpPr/>
          <p:nvPr/>
        </p:nvSpPr>
        <p:spPr>
          <a:xfrm>
            <a:off x="4194011" y="3357627"/>
            <a:ext cx="1996965" cy="293125"/>
          </a:xfrm>
          <a:custGeom>
            <a:avLst/>
            <a:gdLst>
              <a:gd name="connsiteX0" fmla="*/ 1946275 w 1946275"/>
              <a:gd name="connsiteY0" fmla="*/ 184379 h 304016"/>
              <a:gd name="connsiteX1" fmla="*/ 1784350 w 1946275"/>
              <a:gd name="connsiteY1" fmla="*/ 285979 h 304016"/>
              <a:gd name="connsiteX2" fmla="*/ 1638300 w 1946275"/>
              <a:gd name="connsiteY2" fmla="*/ 235179 h 304016"/>
              <a:gd name="connsiteX3" fmla="*/ 1498600 w 1946275"/>
              <a:gd name="connsiteY3" fmla="*/ 212954 h 304016"/>
              <a:gd name="connsiteX4" fmla="*/ 1387475 w 1946275"/>
              <a:gd name="connsiteY4" fmla="*/ 241529 h 304016"/>
              <a:gd name="connsiteX5" fmla="*/ 1282700 w 1946275"/>
              <a:gd name="connsiteY5" fmla="*/ 298679 h 304016"/>
              <a:gd name="connsiteX6" fmla="*/ 1254125 w 1946275"/>
              <a:gd name="connsiteY6" fmla="*/ 298679 h 304016"/>
              <a:gd name="connsiteX7" fmla="*/ 1184275 w 1946275"/>
              <a:gd name="connsiteY7" fmla="*/ 273279 h 304016"/>
              <a:gd name="connsiteX8" fmla="*/ 914400 w 1946275"/>
              <a:gd name="connsiteY8" fmla="*/ 95479 h 304016"/>
              <a:gd name="connsiteX9" fmla="*/ 749300 w 1946275"/>
              <a:gd name="connsiteY9" fmla="*/ 28804 h 304016"/>
              <a:gd name="connsiteX10" fmla="*/ 555625 w 1946275"/>
              <a:gd name="connsiteY10" fmla="*/ 3404 h 304016"/>
              <a:gd name="connsiteX11" fmla="*/ 285750 w 1946275"/>
              <a:gd name="connsiteY11" fmla="*/ 12929 h 304016"/>
              <a:gd name="connsiteX12" fmla="*/ 171450 w 1946275"/>
              <a:gd name="connsiteY12" fmla="*/ 117704 h 304016"/>
              <a:gd name="connsiteX13" fmla="*/ 0 w 1946275"/>
              <a:gd name="connsiteY13" fmla="*/ 171679 h 30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46275" h="304016">
                <a:moveTo>
                  <a:pt x="1946275" y="184379"/>
                </a:moveTo>
                <a:cubicBezTo>
                  <a:pt x="1890977" y="230945"/>
                  <a:pt x="1835679" y="277512"/>
                  <a:pt x="1784350" y="285979"/>
                </a:cubicBezTo>
                <a:cubicBezTo>
                  <a:pt x="1733021" y="294446"/>
                  <a:pt x="1685925" y="247350"/>
                  <a:pt x="1638300" y="235179"/>
                </a:cubicBezTo>
                <a:cubicBezTo>
                  <a:pt x="1590675" y="223008"/>
                  <a:pt x="1540404" y="211896"/>
                  <a:pt x="1498600" y="212954"/>
                </a:cubicBezTo>
                <a:cubicBezTo>
                  <a:pt x="1456796" y="214012"/>
                  <a:pt x="1423458" y="227242"/>
                  <a:pt x="1387475" y="241529"/>
                </a:cubicBezTo>
                <a:cubicBezTo>
                  <a:pt x="1351492" y="255816"/>
                  <a:pt x="1304925" y="289154"/>
                  <a:pt x="1282700" y="298679"/>
                </a:cubicBezTo>
                <a:cubicBezTo>
                  <a:pt x="1260475" y="308204"/>
                  <a:pt x="1270529" y="302912"/>
                  <a:pt x="1254125" y="298679"/>
                </a:cubicBezTo>
                <a:cubicBezTo>
                  <a:pt x="1237721" y="294446"/>
                  <a:pt x="1240896" y="307146"/>
                  <a:pt x="1184275" y="273279"/>
                </a:cubicBezTo>
                <a:cubicBezTo>
                  <a:pt x="1127654" y="239412"/>
                  <a:pt x="986896" y="136225"/>
                  <a:pt x="914400" y="95479"/>
                </a:cubicBezTo>
                <a:cubicBezTo>
                  <a:pt x="841904" y="54733"/>
                  <a:pt x="809096" y="44150"/>
                  <a:pt x="749300" y="28804"/>
                </a:cubicBezTo>
                <a:cubicBezTo>
                  <a:pt x="689504" y="13458"/>
                  <a:pt x="632883" y="6050"/>
                  <a:pt x="555625" y="3404"/>
                </a:cubicBezTo>
                <a:cubicBezTo>
                  <a:pt x="478367" y="758"/>
                  <a:pt x="349779" y="-6121"/>
                  <a:pt x="285750" y="12929"/>
                </a:cubicBezTo>
                <a:cubicBezTo>
                  <a:pt x="221721" y="31979"/>
                  <a:pt x="219075" y="91246"/>
                  <a:pt x="171450" y="117704"/>
                </a:cubicBezTo>
                <a:cubicBezTo>
                  <a:pt x="123825" y="144162"/>
                  <a:pt x="61912" y="157920"/>
                  <a:pt x="0" y="171679"/>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Полилиния: фигура 115">
            <a:extLst>
              <a:ext uri="{FF2B5EF4-FFF2-40B4-BE49-F238E27FC236}">
                <a16:creationId xmlns:a16="http://schemas.microsoft.com/office/drawing/2014/main" id="{0DC5896E-CCD3-4C19-A991-A53FA1FE9176}"/>
              </a:ext>
            </a:extLst>
          </p:cNvPr>
          <p:cNvSpPr/>
          <p:nvPr/>
        </p:nvSpPr>
        <p:spPr>
          <a:xfrm flipH="1">
            <a:off x="5986409" y="3633209"/>
            <a:ext cx="45249" cy="126429"/>
          </a:xfrm>
          <a:custGeom>
            <a:avLst/>
            <a:gdLst>
              <a:gd name="connsiteX0" fmla="*/ 31750 w 31750"/>
              <a:gd name="connsiteY0" fmla="*/ 114300 h 114300"/>
              <a:gd name="connsiteX1" fmla="*/ 0 w 31750"/>
              <a:gd name="connsiteY1" fmla="*/ 0 h 114300"/>
            </a:gdLst>
            <a:ahLst/>
            <a:cxnLst>
              <a:cxn ang="0">
                <a:pos x="connsiteX0" y="connsiteY0"/>
              </a:cxn>
              <a:cxn ang="0">
                <a:pos x="connsiteX1" y="connsiteY1"/>
              </a:cxn>
            </a:cxnLst>
            <a:rect l="l" t="t" r="r" b="b"/>
            <a:pathLst>
              <a:path w="31750" h="114300">
                <a:moveTo>
                  <a:pt x="31750" y="114300"/>
                </a:moveTo>
                <a:lnTo>
                  <a:pt x="0" y="0"/>
                </a:ln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Полилиния: фигура 116">
            <a:extLst>
              <a:ext uri="{FF2B5EF4-FFF2-40B4-BE49-F238E27FC236}">
                <a16:creationId xmlns:a16="http://schemas.microsoft.com/office/drawing/2014/main" id="{11AF4A49-6A17-4A8E-B9F4-186EBEF5F28D}"/>
              </a:ext>
            </a:extLst>
          </p:cNvPr>
          <p:cNvSpPr/>
          <p:nvPr/>
        </p:nvSpPr>
        <p:spPr>
          <a:xfrm>
            <a:off x="6079425" y="3275193"/>
            <a:ext cx="581336" cy="186619"/>
          </a:xfrm>
          <a:custGeom>
            <a:avLst/>
            <a:gdLst>
              <a:gd name="connsiteX0" fmla="*/ 0 w 587375"/>
              <a:gd name="connsiteY0" fmla="*/ 114300 h 193553"/>
              <a:gd name="connsiteX1" fmla="*/ 63500 w 587375"/>
              <a:gd name="connsiteY1" fmla="*/ 187325 h 193553"/>
              <a:gd name="connsiteX2" fmla="*/ 187325 w 587375"/>
              <a:gd name="connsiteY2" fmla="*/ 180975 h 193553"/>
              <a:gd name="connsiteX3" fmla="*/ 387350 w 587375"/>
              <a:gd name="connsiteY3" fmla="*/ 111125 h 193553"/>
              <a:gd name="connsiteX4" fmla="*/ 434975 w 587375"/>
              <a:gd name="connsiteY4" fmla="*/ 22225 h 193553"/>
              <a:gd name="connsiteX5" fmla="*/ 587375 w 587375"/>
              <a:gd name="connsiteY5" fmla="*/ 0 h 19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5" h="193553">
                <a:moveTo>
                  <a:pt x="0" y="114300"/>
                </a:moveTo>
                <a:cubicBezTo>
                  <a:pt x="16139" y="145256"/>
                  <a:pt x="32279" y="176213"/>
                  <a:pt x="63500" y="187325"/>
                </a:cubicBezTo>
                <a:cubicBezTo>
                  <a:pt x="94721" y="198437"/>
                  <a:pt x="133350" y="193675"/>
                  <a:pt x="187325" y="180975"/>
                </a:cubicBezTo>
                <a:cubicBezTo>
                  <a:pt x="241300" y="168275"/>
                  <a:pt x="346075" y="137583"/>
                  <a:pt x="387350" y="111125"/>
                </a:cubicBezTo>
                <a:cubicBezTo>
                  <a:pt x="428625" y="84667"/>
                  <a:pt x="401638" y="40746"/>
                  <a:pt x="434975" y="22225"/>
                </a:cubicBezTo>
                <a:cubicBezTo>
                  <a:pt x="468313" y="3704"/>
                  <a:pt x="527844" y="1852"/>
                  <a:pt x="587375" y="0"/>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Овал 29">
            <a:extLst>
              <a:ext uri="{FF2B5EF4-FFF2-40B4-BE49-F238E27FC236}">
                <a16:creationId xmlns:a16="http://schemas.microsoft.com/office/drawing/2014/main" id="{ABCC8C2E-0577-4724-AFD2-24382EDA6276}"/>
              </a:ext>
            </a:extLst>
          </p:cNvPr>
          <p:cNvSpPr/>
          <p:nvPr/>
        </p:nvSpPr>
        <p:spPr>
          <a:xfrm>
            <a:off x="6032289" y="3338934"/>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Овал 27">
            <a:extLst>
              <a:ext uri="{FF2B5EF4-FFF2-40B4-BE49-F238E27FC236}">
                <a16:creationId xmlns:a16="http://schemas.microsoft.com/office/drawing/2014/main" id="{02993587-1EFC-44D6-8CA4-2DB83FB909AD}"/>
              </a:ext>
            </a:extLst>
          </p:cNvPr>
          <p:cNvSpPr/>
          <p:nvPr/>
        </p:nvSpPr>
        <p:spPr>
          <a:xfrm>
            <a:off x="6626979" y="3243841"/>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8" name="Полилиния: фигура 117">
            <a:extLst>
              <a:ext uri="{FF2B5EF4-FFF2-40B4-BE49-F238E27FC236}">
                <a16:creationId xmlns:a16="http://schemas.microsoft.com/office/drawing/2014/main" id="{4E3646D9-BE3C-41A5-8691-88DA58D3A59D}"/>
              </a:ext>
            </a:extLst>
          </p:cNvPr>
          <p:cNvSpPr/>
          <p:nvPr/>
        </p:nvSpPr>
        <p:spPr>
          <a:xfrm>
            <a:off x="6188481" y="3458869"/>
            <a:ext cx="71057" cy="88776"/>
          </a:xfrm>
          <a:custGeom>
            <a:avLst/>
            <a:gdLst>
              <a:gd name="connsiteX0" fmla="*/ 35861 w 71795"/>
              <a:gd name="connsiteY0" fmla="*/ 0 h 92075"/>
              <a:gd name="connsiteX1" fmla="*/ 70786 w 71795"/>
              <a:gd name="connsiteY1" fmla="*/ 57150 h 92075"/>
              <a:gd name="connsiteX2" fmla="*/ 936 w 71795"/>
              <a:gd name="connsiteY2" fmla="*/ 92075 h 92075"/>
            </a:gdLst>
            <a:ahLst/>
            <a:cxnLst>
              <a:cxn ang="0">
                <a:pos x="connsiteX0" y="connsiteY0"/>
              </a:cxn>
              <a:cxn ang="0">
                <a:pos x="connsiteX1" y="connsiteY1"/>
              </a:cxn>
              <a:cxn ang="0">
                <a:pos x="connsiteX2" y="connsiteY2"/>
              </a:cxn>
            </a:cxnLst>
            <a:rect l="l" t="t" r="r" b="b"/>
            <a:pathLst>
              <a:path w="71795" h="92075">
                <a:moveTo>
                  <a:pt x="35861" y="0"/>
                </a:moveTo>
                <a:cubicBezTo>
                  <a:pt x="56234" y="20902"/>
                  <a:pt x="76607" y="41804"/>
                  <a:pt x="70786" y="57150"/>
                </a:cubicBezTo>
                <a:cubicBezTo>
                  <a:pt x="64965" y="72496"/>
                  <a:pt x="-9118" y="77788"/>
                  <a:pt x="936" y="92075"/>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Овал 60">
            <a:extLst>
              <a:ext uri="{FF2B5EF4-FFF2-40B4-BE49-F238E27FC236}">
                <a16:creationId xmlns:a16="http://schemas.microsoft.com/office/drawing/2014/main" id="{995F1CA4-A36F-4D05-AB35-EAFC35F9B0FB}"/>
              </a:ext>
            </a:extLst>
          </p:cNvPr>
          <p:cNvSpPr/>
          <p:nvPr/>
        </p:nvSpPr>
        <p:spPr>
          <a:xfrm>
            <a:off x="6129337" y="3510014"/>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1" name="Полилиния: фигура 120">
            <a:extLst>
              <a:ext uri="{FF2B5EF4-FFF2-40B4-BE49-F238E27FC236}">
                <a16:creationId xmlns:a16="http://schemas.microsoft.com/office/drawing/2014/main" id="{D7E85A3D-749F-42A1-920E-68DD523F0D70}"/>
              </a:ext>
            </a:extLst>
          </p:cNvPr>
          <p:cNvSpPr/>
          <p:nvPr/>
        </p:nvSpPr>
        <p:spPr>
          <a:xfrm>
            <a:off x="5849247" y="2793046"/>
            <a:ext cx="709387" cy="491331"/>
          </a:xfrm>
          <a:custGeom>
            <a:avLst/>
            <a:gdLst>
              <a:gd name="connsiteX0" fmla="*/ 716757 w 716757"/>
              <a:gd name="connsiteY0" fmla="*/ 509587 h 509587"/>
              <a:gd name="connsiteX1" fmla="*/ 550069 w 716757"/>
              <a:gd name="connsiteY1" fmla="*/ 478631 h 509587"/>
              <a:gd name="connsiteX2" fmla="*/ 521494 w 716757"/>
              <a:gd name="connsiteY2" fmla="*/ 385762 h 509587"/>
              <a:gd name="connsiteX3" fmla="*/ 464344 w 716757"/>
              <a:gd name="connsiteY3" fmla="*/ 288131 h 509587"/>
              <a:gd name="connsiteX4" fmla="*/ 285750 w 716757"/>
              <a:gd name="connsiteY4" fmla="*/ 257175 h 509587"/>
              <a:gd name="connsiteX5" fmla="*/ 0 w 716757"/>
              <a:gd name="connsiteY5" fmla="*/ 0 h 50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6757" h="509587">
                <a:moveTo>
                  <a:pt x="716757" y="509587"/>
                </a:moveTo>
                <a:cubicBezTo>
                  <a:pt x="649685" y="504427"/>
                  <a:pt x="582613" y="499268"/>
                  <a:pt x="550069" y="478631"/>
                </a:cubicBezTo>
                <a:cubicBezTo>
                  <a:pt x="517525" y="457994"/>
                  <a:pt x="535781" y="417512"/>
                  <a:pt x="521494" y="385762"/>
                </a:cubicBezTo>
                <a:cubicBezTo>
                  <a:pt x="507206" y="354012"/>
                  <a:pt x="503635" y="309562"/>
                  <a:pt x="464344" y="288131"/>
                </a:cubicBezTo>
                <a:cubicBezTo>
                  <a:pt x="425053" y="266700"/>
                  <a:pt x="363141" y="305197"/>
                  <a:pt x="285750" y="257175"/>
                </a:cubicBezTo>
                <a:cubicBezTo>
                  <a:pt x="208359" y="209153"/>
                  <a:pt x="104179" y="104576"/>
                  <a:pt x="0" y="0"/>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Полилиния: фигура 122">
            <a:extLst>
              <a:ext uri="{FF2B5EF4-FFF2-40B4-BE49-F238E27FC236}">
                <a16:creationId xmlns:a16="http://schemas.microsoft.com/office/drawing/2014/main" id="{DA9BDC3D-EFF0-4A59-936A-C2C25186F117}"/>
              </a:ext>
            </a:extLst>
          </p:cNvPr>
          <p:cNvSpPr/>
          <p:nvPr/>
        </p:nvSpPr>
        <p:spPr>
          <a:xfrm>
            <a:off x="5497656" y="2769730"/>
            <a:ext cx="320780" cy="122941"/>
          </a:xfrm>
          <a:custGeom>
            <a:avLst/>
            <a:gdLst>
              <a:gd name="connsiteX0" fmla="*/ 345281 w 345281"/>
              <a:gd name="connsiteY0" fmla="*/ 0 h 97631"/>
              <a:gd name="connsiteX1" fmla="*/ 173831 w 345281"/>
              <a:gd name="connsiteY1" fmla="*/ 78581 h 97631"/>
              <a:gd name="connsiteX2" fmla="*/ 123825 w 345281"/>
              <a:gd name="connsiteY2" fmla="*/ 50006 h 97631"/>
              <a:gd name="connsiteX3" fmla="*/ 0 w 345281"/>
              <a:gd name="connsiteY3" fmla="*/ 97631 h 97631"/>
            </a:gdLst>
            <a:ahLst/>
            <a:cxnLst>
              <a:cxn ang="0">
                <a:pos x="connsiteX0" y="connsiteY0"/>
              </a:cxn>
              <a:cxn ang="0">
                <a:pos x="connsiteX1" y="connsiteY1"/>
              </a:cxn>
              <a:cxn ang="0">
                <a:pos x="connsiteX2" y="connsiteY2"/>
              </a:cxn>
              <a:cxn ang="0">
                <a:pos x="connsiteX3" y="connsiteY3"/>
              </a:cxn>
            </a:cxnLst>
            <a:rect l="l" t="t" r="r" b="b"/>
            <a:pathLst>
              <a:path w="345281" h="97631">
                <a:moveTo>
                  <a:pt x="345281" y="0"/>
                </a:moveTo>
                <a:cubicBezTo>
                  <a:pt x="278010" y="35123"/>
                  <a:pt x="210740" y="70247"/>
                  <a:pt x="173831" y="78581"/>
                </a:cubicBezTo>
                <a:cubicBezTo>
                  <a:pt x="136922" y="86915"/>
                  <a:pt x="152797" y="46831"/>
                  <a:pt x="123825" y="50006"/>
                </a:cubicBezTo>
                <a:cubicBezTo>
                  <a:pt x="94853" y="53181"/>
                  <a:pt x="0" y="97631"/>
                  <a:pt x="0" y="97631"/>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Овал 31">
            <a:extLst>
              <a:ext uri="{FF2B5EF4-FFF2-40B4-BE49-F238E27FC236}">
                <a16:creationId xmlns:a16="http://schemas.microsoft.com/office/drawing/2014/main" id="{907AE715-0E81-4D02-8C65-47068B99755C}"/>
              </a:ext>
            </a:extLst>
          </p:cNvPr>
          <p:cNvSpPr/>
          <p:nvPr/>
        </p:nvSpPr>
        <p:spPr>
          <a:xfrm>
            <a:off x="5445455" y="2837888"/>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4" name="Полилиния: фигура 123">
            <a:extLst>
              <a:ext uri="{FF2B5EF4-FFF2-40B4-BE49-F238E27FC236}">
                <a16:creationId xmlns:a16="http://schemas.microsoft.com/office/drawing/2014/main" id="{45948974-BEE2-4406-9A83-8654EA89AD25}"/>
              </a:ext>
            </a:extLst>
          </p:cNvPr>
          <p:cNvSpPr/>
          <p:nvPr/>
        </p:nvSpPr>
        <p:spPr>
          <a:xfrm>
            <a:off x="5743193" y="2609370"/>
            <a:ext cx="75417" cy="151532"/>
          </a:xfrm>
          <a:custGeom>
            <a:avLst/>
            <a:gdLst>
              <a:gd name="connsiteX0" fmla="*/ 76200 w 76200"/>
              <a:gd name="connsiteY0" fmla="*/ 157162 h 157162"/>
              <a:gd name="connsiteX1" fmla="*/ 0 w 76200"/>
              <a:gd name="connsiteY1" fmla="*/ 0 h 157162"/>
            </a:gdLst>
            <a:ahLst/>
            <a:cxnLst>
              <a:cxn ang="0">
                <a:pos x="connsiteX0" y="connsiteY0"/>
              </a:cxn>
              <a:cxn ang="0">
                <a:pos x="connsiteX1" y="connsiteY1"/>
              </a:cxn>
            </a:cxnLst>
            <a:rect l="l" t="t" r="r" b="b"/>
            <a:pathLst>
              <a:path w="76200" h="157162">
                <a:moveTo>
                  <a:pt x="76200" y="157162"/>
                </a:moveTo>
                <a:lnTo>
                  <a:pt x="0" y="0"/>
                </a:ln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Полилиния: фигура 126">
            <a:extLst>
              <a:ext uri="{FF2B5EF4-FFF2-40B4-BE49-F238E27FC236}">
                <a16:creationId xmlns:a16="http://schemas.microsoft.com/office/drawing/2014/main" id="{A6492325-00E0-4AEB-A8F1-43EA6334A408}"/>
              </a:ext>
            </a:extLst>
          </p:cNvPr>
          <p:cNvSpPr/>
          <p:nvPr/>
        </p:nvSpPr>
        <p:spPr>
          <a:xfrm>
            <a:off x="6298343" y="2697543"/>
            <a:ext cx="620878" cy="449077"/>
          </a:xfrm>
          <a:custGeom>
            <a:avLst/>
            <a:gdLst>
              <a:gd name="connsiteX0" fmla="*/ 590550 w 614363"/>
              <a:gd name="connsiteY0" fmla="*/ 460800 h 460800"/>
              <a:gd name="connsiteX1" fmla="*/ 614363 w 614363"/>
              <a:gd name="connsiteY1" fmla="*/ 365550 h 460800"/>
              <a:gd name="connsiteX2" fmla="*/ 590550 w 614363"/>
              <a:gd name="connsiteY2" fmla="*/ 289350 h 460800"/>
              <a:gd name="connsiteX3" fmla="*/ 490538 w 614363"/>
              <a:gd name="connsiteY3" fmla="*/ 156000 h 460800"/>
              <a:gd name="connsiteX4" fmla="*/ 297657 w 614363"/>
              <a:gd name="connsiteY4" fmla="*/ 22650 h 460800"/>
              <a:gd name="connsiteX5" fmla="*/ 0 w 614363"/>
              <a:gd name="connsiteY5" fmla="*/ 1219 h 46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4363" h="460800">
                <a:moveTo>
                  <a:pt x="590550" y="460800"/>
                </a:moveTo>
                <a:cubicBezTo>
                  <a:pt x="602456" y="427462"/>
                  <a:pt x="614363" y="394125"/>
                  <a:pt x="614363" y="365550"/>
                </a:cubicBezTo>
                <a:cubicBezTo>
                  <a:pt x="614363" y="336975"/>
                  <a:pt x="611188" y="324275"/>
                  <a:pt x="590550" y="289350"/>
                </a:cubicBezTo>
                <a:cubicBezTo>
                  <a:pt x="569912" y="254425"/>
                  <a:pt x="539353" y="200450"/>
                  <a:pt x="490538" y="156000"/>
                </a:cubicBezTo>
                <a:cubicBezTo>
                  <a:pt x="441722" y="111550"/>
                  <a:pt x="379413" y="48447"/>
                  <a:pt x="297657" y="22650"/>
                </a:cubicBezTo>
                <a:cubicBezTo>
                  <a:pt x="215901" y="-3147"/>
                  <a:pt x="107950" y="-964"/>
                  <a:pt x="0" y="1219"/>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9" name="Полилиния: фигура 128">
            <a:extLst>
              <a:ext uri="{FF2B5EF4-FFF2-40B4-BE49-F238E27FC236}">
                <a16:creationId xmlns:a16="http://schemas.microsoft.com/office/drawing/2014/main" id="{8A632DD4-98D8-4A22-9C73-7EB4C09549D1}"/>
              </a:ext>
            </a:extLst>
          </p:cNvPr>
          <p:cNvSpPr/>
          <p:nvPr/>
        </p:nvSpPr>
        <p:spPr>
          <a:xfrm>
            <a:off x="6143844" y="2441766"/>
            <a:ext cx="164973" cy="259442"/>
          </a:xfrm>
          <a:custGeom>
            <a:avLst/>
            <a:gdLst>
              <a:gd name="connsiteX0" fmla="*/ 166687 w 166687"/>
              <a:gd name="connsiteY0" fmla="*/ 269082 h 269082"/>
              <a:gd name="connsiteX1" fmla="*/ 142875 w 166687"/>
              <a:gd name="connsiteY1" fmla="*/ 214313 h 269082"/>
              <a:gd name="connsiteX2" fmla="*/ 54768 w 166687"/>
              <a:gd name="connsiteY2" fmla="*/ 173832 h 269082"/>
              <a:gd name="connsiteX3" fmla="*/ 21431 w 166687"/>
              <a:gd name="connsiteY3" fmla="*/ 126207 h 269082"/>
              <a:gd name="connsiteX4" fmla="*/ 0 w 166687"/>
              <a:gd name="connsiteY4" fmla="*/ 0 h 269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87" h="269082">
                <a:moveTo>
                  <a:pt x="166687" y="269082"/>
                </a:moveTo>
                <a:cubicBezTo>
                  <a:pt x="164107" y="249635"/>
                  <a:pt x="161528" y="230188"/>
                  <a:pt x="142875" y="214313"/>
                </a:cubicBezTo>
                <a:cubicBezTo>
                  <a:pt x="124222" y="198438"/>
                  <a:pt x="75009" y="188516"/>
                  <a:pt x="54768" y="173832"/>
                </a:cubicBezTo>
                <a:cubicBezTo>
                  <a:pt x="34527" y="159148"/>
                  <a:pt x="30559" y="155179"/>
                  <a:pt x="21431" y="126207"/>
                </a:cubicBezTo>
                <a:cubicBezTo>
                  <a:pt x="12303" y="97235"/>
                  <a:pt x="6151" y="48617"/>
                  <a:pt x="0" y="0"/>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0" name="Полилиния: фигура 129">
            <a:extLst>
              <a:ext uri="{FF2B5EF4-FFF2-40B4-BE49-F238E27FC236}">
                <a16:creationId xmlns:a16="http://schemas.microsoft.com/office/drawing/2014/main" id="{B62B9C74-4075-465F-BC62-3B5F9F306C71}"/>
              </a:ext>
            </a:extLst>
          </p:cNvPr>
          <p:cNvSpPr/>
          <p:nvPr/>
        </p:nvSpPr>
        <p:spPr>
          <a:xfrm>
            <a:off x="5823323" y="2620850"/>
            <a:ext cx="410077" cy="135461"/>
          </a:xfrm>
          <a:custGeom>
            <a:avLst/>
            <a:gdLst>
              <a:gd name="connsiteX0" fmla="*/ 0 w 414337"/>
              <a:gd name="connsiteY0" fmla="*/ 140494 h 140494"/>
              <a:gd name="connsiteX1" fmla="*/ 319087 w 414337"/>
              <a:gd name="connsiteY1" fmla="*/ 69056 h 140494"/>
              <a:gd name="connsiteX2" fmla="*/ 414337 w 414337"/>
              <a:gd name="connsiteY2" fmla="*/ 0 h 140494"/>
            </a:gdLst>
            <a:ahLst/>
            <a:cxnLst>
              <a:cxn ang="0">
                <a:pos x="connsiteX0" y="connsiteY0"/>
              </a:cxn>
              <a:cxn ang="0">
                <a:pos x="connsiteX1" y="connsiteY1"/>
              </a:cxn>
              <a:cxn ang="0">
                <a:pos x="connsiteX2" y="connsiteY2"/>
              </a:cxn>
            </a:cxnLst>
            <a:rect l="l" t="t" r="r" b="b"/>
            <a:pathLst>
              <a:path w="414337" h="140494">
                <a:moveTo>
                  <a:pt x="0" y="140494"/>
                </a:moveTo>
                <a:cubicBezTo>
                  <a:pt x="125015" y="116483"/>
                  <a:pt x="250031" y="92472"/>
                  <a:pt x="319087" y="69056"/>
                </a:cubicBezTo>
                <a:cubicBezTo>
                  <a:pt x="388143" y="45640"/>
                  <a:pt x="401240" y="22820"/>
                  <a:pt x="414337" y="0"/>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Овал 130">
            <a:extLst>
              <a:ext uri="{FF2B5EF4-FFF2-40B4-BE49-F238E27FC236}">
                <a16:creationId xmlns:a16="http://schemas.microsoft.com/office/drawing/2014/main" id="{76D8408D-F4E9-430F-B860-02F058621BD9}"/>
              </a:ext>
            </a:extLst>
          </p:cNvPr>
          <p:cNvSpPr/>
          <p:nvPr/>
        </p:nvSpPr>
        <p:spPr>
          <a:xfrm>
            <a:off x="6207994" y="2580164"/>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2" name="Овал 121">
            <a:extLst>
              <a:ext uri="{FF2B5EF4-FFF2-40B4-BE49-F238E27FC236}">
                <a16:creationId xmlns:a16="http://schemas.microsoft.com/office/drawing/2014/main" id="{222BAFDC-B52D-45C6-9A0D-54ECD8F2C5A8}"/>
              </a:ext>
            </a:extLst>
          </p:cNvPr>
          <p:cNvSpPr/>
          <p:nvPr/>
        </p:nvSpPr>
        <p:spPr>
          <a:xfrm>
            <a:off x="5768504" y="2714976"/>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2" name="Овал 131">
            <a:extLst>
              <a:ext uri="{FF2B5EF4-FFF2-40B4-BE49-F238E27FC236}">
                <a16:creationId xmlns:a16="http://schemas.microsoft.com/office/drawing/2014/main" id="{95E6CD12-6498-4C43-9DE5-F16B22211B74}"/>
              </a:ext>
            </a:extLst>
          </p:cNvPr>
          <p:cNvSpPr/>
          <p:nvPr/>
        </p:nvSpPr>
        <p:spPr>
          <a:xfrm>
            <a:off x="7026233" y="3744045"/>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3" name="Полилиния: фигура 132">
            <a:extLst>
              <a:ext uri="{FF2B5EF4-FFF2-40B4-BE49-F238E27FC236}">
                <a16:creationId xmlns:a16="http://schemas.microsoft.com/office/drawing/2014/main" id="{669C3FE2-F368-40F8-891B-34CA5B191A6B}"/>
              </a:ext>
            </a:extLst>
          </p:cNvPr>
          <p:cNvSpPr/>
          <p:nvPr/>
        </p:nvSpPr>
        <p:spPr>
          <a:xfrm>
            <a:off x="5974153" y="3735911"/>
            <a:ext cx="339374" cy="46482"/>
          </a:xfrm>
          <a:custGeom>
            <a:avLst/>
            <a:gdLst>
              <a:gd name="connsiteX0" fmla="*/ 0 w 342900"/>
              <a:gd name="connsiteY0" fmla="*/ 0 h 48209"/>
              <a:gd name="connsiteX1" fmla="*/ 142875 w 342900"/>
              <a:gd name="connsiteY1" fmla="*/ 47625 h 48209"/>
              <a:gd name="connsiteX2" fmla="*/ 342900 w 342900"/>
              <a:gd name="connsiteY2" fmla="*/ 22225 h 48209"/>
            </a:gdLst>
            <a:ahLst/>
            <a:cxnLst>
              <a:cxn ang="0">
                <a:pos x="connsiteX0" y="connsiteY0"/>
              </a:cxn>
              <a:cxn ang="0">
                <a:pos x="connsiteX1" y="connsiteY1"/>
              </a:cxn>
              <a:cxn ang="0">
                <a:pos x="connsiteX2" y="connsiteY2"/>
              </a:cxn>
            </a:cxnLst>
            <a:rect l="l" t="t" r="r" b="b"/>
            <a:pathLst>
              <a:path w="342900" h="48209">
                <a:moveTo>
                  <a:pt x="0" y="0"/>
                </a:moveTo>
                <a:cubicBezTo>
                  <a:pt x="42862" y="21960"/>
                  <a:pt x="85725" y="43921"/>
                  <a:pt x="142875" y="47625"/>
                </a:cubicBezTo>
                <a:cubicBezTo>
                  <a:pt x="200025" y="51329"/>
                  <a:pt x="271462" y="36777"/>
                  <a:pt x="342900" y="22225"/>
                </a:cubicBezTo>
              </a:path>
            </a:pathLst>
          </a:custGeom>
          <a:noFill/>
          <a:ln w="25400">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Овал 133">
            <a:extLst>
              <a:ext uri="{FF2B5EF4-FFF2-40B4-BE49-F238E27FC236}">
                <a16:creationId xmlns:a16="http://schemas.microsoft.com/office/drawing/2014/main" id="{FA2038D1-9DC9-43A6-84B9-8A9C61FE63F5}"/>
              </a:ext>
            </a:extLst>
          </p:cNvPr>
          <p:cNvSpPr/>
          <p:nvPr/>
        </p:nvSpPr>
        <p:spPr>
          <a:xfrm>
            <a:off x="6280535" y="3705396"/>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5" name="Полилиния: фигура 134">
            <a:extLst>
              <a:ext uri="{FF2B5EF4-FFF2-40B4-BE49-F238E27FC236}">
                <a16:creationId xmlns:a16="http://schemas.microsoft.com/office/drawing/2014/main" id="{679D941D-9D67-4571-B4A8-215A695B0874}"/>
              </a:ext>
            </a:extLst>
          </p:cNvPr>
          <p:cNvSpPr/>
          <p:nvPr/>
        </p:nvSpPr>
        <p:spPr>
          <a:xfrm>
            <a:off x="4385695" y="3256826"/>
            <a:ext cx="75417" cy="110205"/>
          </a:xfrm>
          <a:custGeom>
            <a:avLst/>
            <a:gdLst>
              <a:gd name="connsiteX0" fmla="*/ 76200 w 76200"/>
              <a:gd name="connsiteY0" fmla="*/ 114300 h 114300"/>
              <a:gd name="connsiteX1" fmla="*/ 0 w 76200"/>
              <a:gd name="connsiteY1" fmla="*/ 0 h 114300"/>
            </a:gdLst>
            <a:ahLst/>
            <a:cxnLst>
              <a:cxn ang="0">
                <a:pos x="connsiteX0" y="connsiteY0"/>
              </a:cxn>
              <a:cxn ang="0">
                <a:pos x="connsiteX1" y="connsiteY1"/>
              </a:cxn>
            </a:cxnLst>
            <a:rect l="l" t="t" r="r" b="b"/>
            <a:pathLst>
              <a:path w="76200" h="114300">
                <a:moveTo>
                  <a:pt x="76200" y="114300"/>
                </a:moveTo>
                <a:cubicBezTo>
                  <a:pt x="50800" y="76200"/>
                  <a:pt x="3175" y="17992"/>
                  <a:pt x="0" y="0"/>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8" name="Полилиния: фигура 137">
            <a:extLst>
              <a:ext uri="{FF2B5EF4-FFF2-40B4-BE49-F238E27FC236}">
                <a16:creationId xmlns:a16="http://schemas.microsoft.com/office/drawing/2014/main" id="{C9BDF134-1ABB-467E-A0FA-23FE4A920537}"/>
              </a:ext>
            </a:extLst>
          </p:cNvPr>
          <p:cNvSpPr/>
          <p:nvPr/>
        </p:nvSpPr>
        <p:spPr>
          <a:xfrm>
            <a:off x="3419421" y="1961914"/>
            <a:ext cx="292239" cy="211227"/>
          </a:xfrm>
          <a:custGeom>
            <a:avLst/>
            <a:gdLst>
              <a:gd name="connsiteX0" fmla="*/ 295275 w 295275"/>
              <a:gd name="connsiteY0" fmla="*/ 0 h 219075"/>
              <a:gd name="connsiteX1" fmla="*/ 0 w 295275"/>
              <a:gd name="connsiteY1" fmla="*/ 219075 h 219075"/>
            </a:gdLst>
            <a:ahLst/>
            <a:cxnLst>
              <a:cxn ang="0">
                <a:pos x="connsiteX0" y="connsiteY0"/>
              </a:cxn>
              <a:cxn ang="0">
                <a:pos x="connsiteX1" y="connsiteY1"/>
              </a:cxn>
            </a:cxnLst>
            <a:rect l="l" t="t" r="r" b="b"/>
            <a:pathLst>
              <a:path w="295275" h="219075">
                <a:moveTo>
                  <a:pt x="295275" y="0"/>
                </a:moveTo>
                <a:lnTo>
                  <a:pt x="0" y="219075"/>
                </a:ln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Полилиния: фигура 138">
            <a:extLst>
              <a:ext uri="{FF2B5EF4-FFF2-40B4-BE49-F238E27FC236}">
                <a16:creationId xmlns:a16="http://schemas.microsoft.com/office/drawing/2014/main" id="{4B3F5A4C-29F4-4A1B-A907-F712CA00A0F6}"/>
              </a:ext>
            </a:extLst>
          </p:cNvPr>
          <p:cNvSpPr/>
          <p:nvPr/>
        </p:nvSpPr>
        <p:spPr>
          <a:xfrm>
            <a:off x="2622834" y="2150181"/>
            <a:ext cx="791874" cy="32143"/>
          </a:xfrm>
          <a:custGeom>
            <a:avLst/>
            <a:gdLst>
              <a:gd name="connsiteX0" fmla="*/ 800100 w 800100"/>
              <a:gd name="connsiteY0" fmla="*/ 33337 h 33337"/>
              <a:gd name="connsiteX1" fmla="*/ 0 w 800100"/>
              <a:gd name="connsiteY1" fmla="*/ 0 h 33337"/>
            </a:gdLst>
            <a:ahLst/>
            <a:cxnLst>
              <a:cxn ang="0">
                <a:pos x="connsiteX0" y="connsiteY0"/>
              </a:cxn>
              <a:cxn ang="0">
                <a:pos x="connsiteX1" y="connsiteY1"/>
              </a:cxn>
            </a:cxnLst>
            <a:rect l="l" t="t" r="r" b="b"/>
            <a:pathLst>
              <a:path w="800100" h="33337">
                <a:moveTo>
                  <a:pt x="800100" y="33337"/>
                </a:moveTo>
                <a:lnTo>
                  <a:pt x="0" y="0"/>
                </a:ln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0" name="Полилиния: фигура 139">
            <a:extLst>
              <a:ext uri="{FF2B5EF4-FFF2-40B4-BE49-F238E27FC236}">
                <a16:creationId xmlns:a16="http://schemas.microsoft.com/office/drawing/2014/main" id="{71B6DFCA-3695-46C0-A950-D5CDDE1692FC}"/>
              </a:ext>
            </a:extLst>
          </p:cNvPr>
          <p:cNvSpPr/>
          <p:nvPr/>
        </p:nvSpPr>
        <p:spPr>
          <a:xfrm>
            <a:off x="2288173" y="1989465"/>
            <a:ext cx="329947" cy="156124"/>
          </a:xfrm>
          <a:custGeom>
            <a:avLst/>
            <a:gdLst>
              <a:gd name="connsiteX0" fmla="*/ 333375 w 333375"/>
              <a:gd name="connsiteY0" fmla="*/ 161925 h 161925"/>
              <a:gd name="connsiteX1" fmla="*/ 0 w 333375"/>
              <a:gd name="connsiteY1" fmla="*/ 0 h 161925"/>
            </a:gdLst>
            <a:ahLst/>
            <a:cxnLst>
              <a:cxn ang="0">
                <a:pos x="connsiteX0" y="connsiteY0"/>
              </a:cxn>
              <a:cxn ang="0">
                <a:pos x="connsiteX1" y="connsiteY1"/>
              </a:cxn>
            </a:cxnLst>
            <a:rect l="l" t="t" r="r" b="b"/>
            <a:pathLst>
              <a:path w="333375" h="161925">
                <a:moveTo>
                  <a:pt x="333375" y="161925"/>
                </a:moveTo>
                <a:lnTo>
                  <a:pt x="0" y="0"/>
                </a:ln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 name="Полилиния: фигура 140">
            <a:extLst>
              <a:ext uri="{FF2B5EF4-FFF2-40B4-BE49-F238E27FC236}">
                <a16:creationId xmlns:a16="http://schemas.microsoft.com/office/drawing/2014/main" id="{FDE97F88-3596-499B-94F9-29C01D63F46E}"/>
              </a:ext>
            </a:extLst>
          </p:cNvPr>
          <p:cNvSpPr/>
          <p:nvPr/>
        </p:nvSpPr>
        <p:spPr>
          <a:xfrm>
            <a:off x="1772689" y="2044568"/>
            <a:ext cx="628609" cy="411363"/>
          </a:xfrm>
          <a:custGeom>
            <a:avLst/>
            <a:gdLst>
              <a:gd name="connsiteX0" fmla="*/ 742950 w 742950"/>
              <a:gd name="connsiteY0" fmla="*/ 0 h 490538"/>
              <a:gd name="connsiteX1" fmla="*/ 466725 w 742950"/>
              <a:gd name="connsiteY1" fmla="*/ 200025 h 490538"/>
              <a:gd name="connsiteX2" fmla="*/ 0 w 742950"/>
              <a:gd name="connsiteY2" fmla="*/ 490538 h 490538"/>
            </a:gdLst>
            <a:ahLst/>
            <a:cxnLst>
              <a:cxn ang="0">
                <a:pos x="connsiteX0" y="connsiteY0"/>
              </a:cxn>
              <a:cxn ang="0">
                <a:pos x="connsiteX1" y="connsiteY1"/>
              </a:cxn>
              <a:cxn ang="0">
                <a:pos x="connsiteX2" y="connsiteY2"/>
              </a:cxn>
            </a:cxnLst>
            <a:rect l="l" t="t" r="r" b="b"/>
            <a:pathLst>
              <a:path w="742950" h="490538">
                <a:moveTo>
                  <a:pt x="742950" y="0"/>
                </a:moveTo>
                <a:cubicBezTo>
                  <a:pt x="666750" y="59134"/>
                  <a:pt x="590550" y="118269"/>
                  <a:pt x="466725" y="200025"/>
                </a:cubicBezTo>
                <a:cubicBezTo>
                  <a:pt x="342900" y="281781"/>
                  <a:pt x="171450" y="386159"/>
                  <a:pt x="0" y="490538"/>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 name="Овал 141">
            <a:extLst>
              <a:ext uri="{FF2B5EF4-FFF2-40B4-BE49-F238E27FC236}">
                <a16:creationId xmlns:a16="http://schemas.microsoft.com/office/drawing/2014/main" id="{362BE8F8-CEEB-466C-B28A-1C16CB0EA404}"/>
              </a:ext>
            </a:extLst>
          </p:cNvPr>
          <p:cNvSpPr/>
          <p:nvPr/>
        </p:nvSpPr>
        <p:spPr>
          <a:xfrm>
            <a:off x="3358934" y="2131312"/>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3" name="Овал 142">
            <a:extLst>
              <a:ext uri="{FF2B5EF4-FFF2-40B4-BE49-F238E27FC236}">
                <a16:creationId xmlns:a16="http://schemas.microsoft.com/office/drawing/2014/main" id="{7A49C6E2-2843-484F-98F1-00D4112183AF}"/>
              </a:ext>
            </a:extLst>
          </p:cNvPr>
          <p:cNvSpPr/>
          <p:nvPr/>
        </p:nvSpPr>
        <p:spPr>
          <a:xfrm>
            <a:off x="2573990" y="2099897"/>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4" name="Овал 143">
            <a:extLst>
              <a:ext uri="{FF2B5EF4-FFF2-40B4-BE49-F238E27FC236}">
                <a16:creationId xmlns:a16="http://schemas.microsoft.com/office/drawing/2014/main" id="{430A6CB1-1010-4DED-AEE7-DD47B9666072}"/>
              </a:ext>
            </a:extLst>
          </p:cNvPr>
          <p:cNvSpPr/>
          <p:nvPr/>
        </p:nvSpPr>
        <p:spPr>
          <a:xfrm>
            <a:off x="2268731" y="1956195"/>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5" name="Овал 144">
            <a:extLst>
              <a:ext uri="{FF2B5EF4-FFF2-40B4-BE49-F238E27FC236}">
                <a16:creationId xmlns:a16="http://schemas.microsoft.com/office/drawing/2014/main" id="{FE7B2DF9-0189-4BD4-802B-E5080C647229}"/>
              </a:ext>
            </a:extLst>
          </p:cNvPr>
          <p:cNvSpPr/>
          <p:nvPr/>
        </p:nvSpPr>
        <p:spPr>
          <a:xfrm>
            <a:off x="2081272" y="2186546"/>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6" name="Овал 145">
            <a:extLst>
              <a:ext uri="{FF2B5EF4-FFF2-40B4-BE49-F238E27FC236}">
                <a16:creationId xmlns:a16="http://schemas.microsoft.com/office/drawing/2014/main" id="{FECBD714-7093-47CB-9533-140B56F2B807}"/>
              </a:ext>
            </a:extLst>
          </p:cNvPr>
          <p:cNvSpPr/>
          <p:nvPr/>
        </p:nvSpPr>
        <p:spPr>
          <a:xfrm>
            <a:off x="1730271" y="2405352"/>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9" name="Овал 98">
            <a:extLst>
              <a:ext uri="{FF2B5EF4-FFF2-40B4-BE49-F238E27FC236}">
                <a16:creationId xmlns:a16="http://schemas.microsoft.com/office/drawing/2014/main" id="{0BA7BCAA-7888-4B9C-849F-13366E82E51D}"/>
              </a:ext>
            </a:extLst>
          </p:cNvPr>
          <p:cNvSpPr/>
          <p:nvPr/>
        </p:nvSpPr>
        <p:spPr>
          <a:xfrm>
            <a:off x="6087279" y="2381207"/>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Овал 55">
            <a:extLst>
              <a:ext uri="{FF2B5EF4-FFF2-40B4-BE49-F238E27FC236}">
                <a16:creationId xmlns:a16="http://schemas.microsoft.com/office/drawing/2014/main" id="{DA42E41E-D87F-42DF-B3FE-06F4A1EB47D6}"/>
              </a:ext>
            </a:extLst>
          </p:cNvPr>
          <p:cNvSpPr/>
          <p:nvPr/>
        </p:nvSpPr>
        <p:spPr>
          <a:xfrm>
            <a:off x="3644100" y="1915597"/>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9" name="TextBox 148">
            <a:extLst>
              <a:ext uri="{FF2B5EF4-FFF2-40B4-BE49-F238E27FC236}">
                <a16:creationId xmlns:a16="http://schemas.microsoft.com/office/drawing/2014/main" id="{62486CE7-EA9F-4D00-8593-C8290D5305E3}"/>
              </a:ext>
            </a:extLst>
          </p:cNvPr>
          <p:cNvSpPr txBox="1"/>
          <p:nvPr/>
        </p:nvSpPr>
        <p:spPr>
          <a:xfrm>
            <a:off x="3831884" y="1172942"/>
            <a:ext cx="779879"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Sankt-Peterburg</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50" name="TextBox 149">
            <a:extLst>
              <a:ext uri="{FF2B5EF4-FFF2-40B4-BE49-F238E27FC236}">
                <a16:creationId xmlns:a16="http://schemas.microsoft.com/office/drawing/2014/main" id="{0D382666-CEEA-46FB-B22B-36D11504A030}"/>
              </a:ext>
            </a:extLst>
          </p:cNvPr>
          <p:cNvSpPr txBox="1"/>
          <p:nvPr/>
        </p:nvSpPr>
        <p:spPr>
          <a:xfrm>
            <a:off x="3151139" y="1504267"/>
            <a:ext cx="34552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Riga</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51" name="TextBox 150">
            <a:extLst>
              <a:ext uri="{FF2B5EF4-FFF2-40B4-BE49-F238E27FC236}">
                <a16:creationId xmlns:a16="http://schemas.microsoft.com/office/drawing/2014/main" id="{E68CBF7D-970F-4FB3-8F07-9AD7933505FF}"/>
              </a:ext>
            </a:extLst>
          </p:cNvPr>
          <p:cNvSpPr txBox="1"/>
          <p:nvPr/>
        </p:nvSpPr>
        <p:spPr>
          <a:xfrm>
            <a:off x="2802346" y="1671903"/>
            <a:ext cx="46643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Klaipeda</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52" name="TextBox 151">
            <a:extLst>
              <a:ext uri="{FF2B5EF4-FFF2-40B4-BE49-F238E27FC236}">
                <a16:creationId xmlns:a16="http://schemas.microsoft.com/office/drawing/2014/main" id="{23C5F146-8D41-4F05-A977-7C6B4D4617F4}"/>
              </a:ext>
            </a:extLst>
          </p:cNvPr>
          <p:cNvSpPr txBox="1"/>
          <p:nvPr/>
        </p:nvSpPr>
        <p:spPr>
          <a:xfrm>
            <a:off x="3049974" y="2025464"/>
            <a:ext cx="46643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Brest</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53" name="TextBox 152">
            <a:extLst>
              <a:ext uri="{FF2B5EF4-FFF2-40B4-BE49-F238E27FC236}">
                <a16:creationId xmlns:a16="http://schemas.microsoft.com/office/drawing/2014/main" id="{897CBE91-11BE-435C-876B-E08BF1B21F11}"/>
              </a:ext>
            </a:extLst>
          </p:cNvPr>
          <p:cNvSpPr txBox="1"/>
          <p:nvPr/>
        </p:nvSpPr>
        <p:spPr>
          <a:xfrm>
            <a:off x="3795948" y="2171323"/>
            <a:ext cx="46643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Kyiv</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54" name="TextBox 153">
            <a:extLst>
              <a:ext uri="{FF2B5EF4-FFF2-40B4-BE49-F238E27FC236}">
                <a16:creationId xmlns:a16="http://schemas.microsoft.com/office/drawing/2014/main" id="{22E3194A-5773-4503-B402-D69CCE598C68}"/>
              </a:ext>
            </a:extLst>
          </p:cNvPr>
          <p:cNvSpPr txBox="1"/>
          <p:nvPr/>
        </p:nvSpPr>
        <p:spPr>
          <a:xfrm>
            <a:off x="3312248" y="2249042"/>
            <a:ext cx="46643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err="1">
                <a:ln>
                  <a:noFill/>
                </a:ln>
                <a:solidFill>
                  <a:srgbClr val="93B5D2"/>
                </a:solidFill>
                <a:effectLst/>
                <a:uLnTx/>
                <a:uFillTx/>
                <a:latin typeface="Calibri" panose="020F0502020204030204"/>
                <a:ea typeface="+mn-ea"/>
                <a:cs typeface="+mn-cs"/>
              </a:rPr>
              <a:t>Lviv</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55" name="TextBox 154">
            <a:extLst>
              <a:ext uri="{FF2B5EF4-FFF2-40B4-BE49-F238E27FC236}">
                <a16:creationId xmlns:a16="http://schemas.microsoft.com/office/drawing/2014/main" id="{A0863B45-5611-4AFA-A749-24F09657E276}"/>
              </a:ext>
            </a:extLst>
          </p:cNvPr>
          <p:cNvSpPr txBox="1"/>
          <p:nvPr/>
        </p:nvSpPr>
        <p:spPr>
          <a:xfrm>
            <a:off x="3186238" y="2405655"/>
            <a:ext cx="46643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Chop</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56" name="Овал 155">
            <a:extLst>
              <a:ext uri="{FF2B5EF4-FFF2-40B4-BE49-F238E27FC236}">
                <a16:creationId xmlns:a16="http://schemas.microsoft.com/office/drawing/2014/main" id="{0BFE9148-2F5D-40AA-8CFD-6C67E631AF30}"/>
              </a:ext>
            </a:extLst>
          </p:cNvPr>
          <p:cNvSpPr/>
          <p:nvPr/>
        </p:nvSpPr>
        <p:spPr>
          <a:xfrm>
            <a:off x="4418690" y="3331033"/>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7" name="TextBox 156">
            <a:extLst>
              <a:ext uri="{FF2B5EF4-FFF2-40B4-BE49-F238E27FC236}">
                <a16:creationId xmlns:a16="http://schemas.microsoft.com/office/drawing/2014/main" id="{7A77BFA8-9715-4754-AE50-01419ABD2A1C}"/>
              </a:ext>
            </a:extLst>
          </p:cNvPr>
          <p:cNvSpPr txBox="1"/>
          <p:nvPr/>
        </p:nvSpPr>
        <p:spPr>
          <a:xfrm>
            <a:off x="3925548" y="3384137"/>
            <a:ext cx="46643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Mersin</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58" name="TextBox 157">
            <a:extLst>
              <a:ext uri="{FF2B5EF4-FFF2-40B4-BE49-F238E27FC236}">
                <a16:creationId xmlns:a16="http://schemas.microsoft.com/office/drawing/2014/main" id="{ECD9E83B-BD3E-413A-92CC-D630F357ABA8}"/>
              </a:ext>
            </a:extLst>
          </p:cNvPr>
          <p:cNvSpPr txBox="1"/>
          <p:nvPr/>
        </p:nvSpPr>
        <p:spPr>
          <a:xfrm>
            <a:off x="5798826" y="3452040"/>
            <a:ext cx="46643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err="1">
                <a:ln>
                  <a:noFill/>
                </a:ln>
                <a:solidFill>
                  <a:srgbClr val="93B5D2"/>
                </a:solidFill>
                <a:effectLst/>
                <a:uLnTx/>
                <a:uFillTx/>
                <a:latin typeface="Calibri" panose="020F0502020204030204"/>
                <a:ea typeface="+mn-ea"/>
                <a:cs typeface="+mn-cs"/>
              </a:rPr>
              <a:t>Saraxa</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59" name="TextBox 158">
            <a:extLst>
              <a:ext uri="{FF2B5EF4-FFF2-40B4-BE49-F238E27FC236}">
                <a16:creationId xmlns:a16="http://schemas.microsoft.com/office/drawing/2014/main" id="{76634067-E31A-42E5-9522-F83C37ABC701}"/>
              </a:ext>
            </a:extLst>
          </p:cNvPr>
          <p:cNvSpPr txBox="1"/>
          <p:nvPr/>
        </p:nvSpPr>
        <p:spPr>
          <a:xfrm>
            <a:off x="6100121" y="3588711"/>
            <a:ext cx="46643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err="1">
                <a:ln>
                  <a:noFill/>
                </a:ln>
                <a:solidFill>
                  <a:srgbClr val="93B5D2"/>
                </a:solidFill>
                <a:effectLst/>
                <a:uLnTx/>
                <a:uFillTx/>
                <a:latin typeface="Calibri" panose="020F0502020204030204"/>
                <a:ea typeface="+mn-ea"/>
                <a:cs typeface="+mn-cs"/>
              </a:rPr>
              <a:t>Xirat</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60" name="TextBox 159">
            <a:extLst>
              <a:ext uri="{FF2B5EF4-FFF2-40B4-BE49-F238E27FC236}">
                <a16:creationId xmlns:a16="http://schemas.microsoft.com/office/drawing/2014/main" id="{7367A5C8-3D81-4805-BC5D-01C8DE4AE02C}"/>
              </a:ext>
            </a:extLst>
          </p:cNvPr>
          <p:cNvSpPr txBox="1"/>
          <p:nvPr/>
        </p:nvSpPr>
        <p:spPr>
          <a:xfrm>
            <a:off x="6963057" y="3761848"/>
            <a:ext cx="567184"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err="1">
                <a:ln>
                  <a:noFill/>
                </a:ln>
                <a:solidFill>
                  <a:srgbClr val="93B5D2"/>
                </a:solidFill>
                <a:effectLst/>
                <a:uLnTx/>
                <a:uFillTx/>
                <a:latin typeface="Calibri" panose="020F0502020204030204"/>
                <a:ea typeface="+mn-ea"/>
                <a:cs typeface="+mn-cs"/>
              </a:rPr>
              <a:t>Peshavar</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20" name="TextBox 119">
            <a:extLst>
              <a:ext uri="{FF2B5EF4-FFF2-40B4-BE49-F238E27FC236}">
                <a16:creationId xmlns:a16="http://schemas.microsoft.com/office/drawing/2014/main" id="{6A2681F7-DE20-425D-A120-26B60311591B}"/>
              </a:ext>
            </a:extLst>
          </p:cNvPr>
          <p:cNvSpPr txBox="1"/>
          <p:nvPr/>
        </p:nvSpPr>
        <p:spPr>
          <a:xfrm>
            <a:off x="6213322" y="2532119"/>
            <a:ext cx="610844"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err="1">
                <a:ln>
                  <a:noFill/>
                </a:ln>
                <a:solidFill>
                  <a:srgbClr val="93B5D2"/>
                </a:solidFill>
                <a:effectLst/>
                <a:uLnTx/>
                <a:uFillTx/>
                <a:latin typeface="Calibri" panose="020F0502020204030204"/>
                <a:ea typeface="+mn-ea"/>
                <a:cs typeface="+mn-cs"/>
              </a:rPr>
              <a:t>Saksaulskaya</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25" name="TextBox 124">
            <a:extLst>
              <a:ext uri="{FF2B5EF4-FFF2-40B4-BE49-F238E27FC236}">
                <a16:creationId xmlns:a16="http://schemas.microsoft.com/office/drawing/2014/main" id="{1C4D90BF-C591-461A-ABD2-6DBCD9CA1349}"/>
              </a:ext>
            </a:extLst>
          </p:cNvPr>
          <p:cNvSpPr txBox="1"/>
          <p:nvPr/>
        </p:nvSpPr>
        <p:spPr>
          <a:xfrm>
            <a:off x="6065710" y="2350604"/>
            <a:ext cx="610844"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err="1">
                <a:ln>
                  <a:noFill/>
                </a:ln>
                <a:solidFill>
                  <a:srgbClr val="93B5D2"/>
                </a:solidFill>
                <a:effectLst/>
                <a:uLnTx/>
                <a:uFillTx/>
                <a:latin typeface="Calibri" panose="020F0502020204030204"/>
                <a:ea typeface="+mn-ea"/>
                <a:cs typeface="+mn-cs"/>
              </a:rPr>
              <a:t>Kandiagash</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26" name="TextBox 125">
            <a:extLst>
              <a:ext uri="{FF2B5EF4-FFF2-40B4-BE49-F238E27FC236}">
                <a16:creationId xmlns:a16="http://schemas.microsoft.com/office/drawing/2014/main" id="{189233E5-8508-4ADD-9689-486AF84D17EC}"/>
              </a:ext>
            </a:extLst>
          </p:cNvPr>
          <p:cNvSpPr txBox="1"/>
          <p:nvPr/>
        </p:nvSpPr>
        <p:spPr>
          <a:xfrm>
            <a:off x="5614072" y="2599230"/>
            <a:ext cx="610844"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err="1">
                <a:ln>
                  <a:noFill/>
                </a:ln>
                <a:solidFill>
                  <a:srgbClr val="93B5D2"/>
                </a:solidFill>
                <a:effectLst/>
                <a:uLnTx/>
                <a:uFillTx/>
                <a:latin typeface="Calibri" panose="020F0502020204030204"/>
                <a:ea typeface="+mn-ea"/>
                <a:cs typeface="+mn-cs"/>
              </a:rPr>
              <a:t>Beyney</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28" name="TextBox 127">
            <a:extLst>
              <a:ext uri="{FF2B5EF4-FFF2-40B4-BE49-F238E27FC236}">
                <a16:creationId xmlns:a16="http://schemas.microsoft.com/office/drawing/2014/main" id="{8F601063-0A80-4574-96D5-1C0A57A91411}"/>
              </a:ext>
            </a:extLst>
          </p:cNvPr>
          <p:cNvSpPr txBox="1"/>
          <p:nvPr/>
        </p:nvSpPr>
        <p:spPr>
          <a:xfrm>
            <a:off x="4641963" y="2596522"/>
            <a:ext cx="610844"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err="1">
                <a:ln>
                  <a:noFill/>
                </a:ln>
                <a:solidFill>
                  <a:srgbClr val="93B5D2"/>
                </a:solidFill>
                <a:effectLst/>
                <a:uLnTx/>
                <a:uFillTx/>
                <a:latin typeface="Calibri" panose="020F0502020204030204"/>
                <a:ea typeface="+mn-ea"/>
                <a:cs typeface="+mn-cs"/>
              </a:rPr>
              <a:t>Astraxan</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36" name="TextBox 135">
            <a:extLst>
              <a:ext uri="{FF2B5EF4-FFF2-40B4-BE49-F238E27FC236}">
                <a16:creationId xmlns:a16="http://schemas.microsoft.com/office/drawing/2014/main" id="{6140F78A-7381-42B7-8B9D-59A802B65D44}"/>
              </a:ext>
            </a:extLst>
          </p:cNvPr>
          <p:cNvSpPr txBox="1"/>
          <p:nvPr/>
        </p:nvSpPr>
        <p:spPr>
          <a:xfrm>
            <a:off x="4491473" y="2378087"/>
            <a:ext cx="610844"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Volgograd</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37" name="TextBox 136">
            <a:extLst>
              <a:ext uri="{FF2B5EF4-FFF2-40B4-BE49-F238E27FC236}">
                <a16:creationId xmlns:a16="http://schemas.microsoft.com/office/drawing/2014/main" id="{2B7B3B71-3FD8-46DE-B660-23FA520C35E0}"/>
              </a:ext>
            </a:extLst>
          </p:cNvPr>
          <p:cNvSpPr txBox="1"/>
          <p:nvPr/>
        </p:nvSpPr>
        <p:spPr>
          <a:xfrm>
            <a:off x="4646986" y="2069610"/>
            <a:ext cx="610844"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err="1">
                <a:ln>
                  <a:noFill/>
                </a:ln>
                <a:solidFill>
                  <a:srgbClr val="93B5D2"/>
                </a:solidFill>
                <a:effectLst/>
                <a:uLnTx/>
                <a:uFillTx/>
                <a:latin typeface="Calibri" panose="020F0502020204030204"/>
                <a:ea typeface="+mn-ea"/>
                <a:cs typeface="+mn-cs"/>
              </a:rPr>
              <a:t>Povorina</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2" name="Полилиния: фигура 1">
            <a:extLst>
              <a:ext uri="{FF2B5EF4-FFF2-40B4-BE49-F238E27FC236}">
                <a16:creationId xmlns:a16="http://schemas.microsoft.com/office/drawing/2014/main" id="{655629C5-5DBE-4F1C-B53E-69C0617B48D9}"/>
              </a:ext>
            </a:extLst>
          </p:cNvPr>
          <p:cNvSpPr/>
          <p:nvPr/>
        </p:nvSpPr>
        <p:spPr>
          <a:xfrm>
            <a:off x="8227225" y="2875700"/>
            <a:ext cx="1762861" cy="800101"/>
          </a:xfrm>
          <a:custGeom>
            <a:avLst/>
            <a:gdLst>
              <a:gd name="connsiteX0" fmla="*/ 0 w 1781175"/>
              <a:gd name="connsiteY0" fmla="*/ 0 h 829829"/>
              <a:gd name="connsiteX1" fmla="*/ 142875 w 1781175"/>
              <a:gd name="connsiteY1" fmla="*/ 204787 h 829829"/>
              <a:gd name="connsiteX2" fmla="*/ 523875 w 1781175"/>
              <a:gd name="connsiteY2" fmla="*/ 266700 h 829829"/>
              <a:gd name="connsiteX3" fmla="*/ 723900 w 1781175"/>
              <a:gd name="connsiteY3" fmla="*/ 328612 h 829829"/>
              <a:gd name="connsiteX4" fmla="*/ 1028700 w 1781175"/>
              <a:gd name="connsiteY4" fmla="*/ 657225 h 829829"/>
              <a:gd name="connsiteX5" fmla="*/ 1333500 w 1781175"/>
              <a:gd name="connsiteY5" fmla="*/ 723900 h 829829"/>
              <a:gd name="connsiteX6" fmla="*/ 1509712 w 1781175"/>
              <a:gd name="connsiteY6" fmla="*/ 823912 h 829829"/>
              <a:gd name="connsiteX7" fmla="*/ 1781175 w 1781175"/>
              <a:gd name="connsiteY7" fmla="*/ 809625 h 82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1175" h="829829">
                <a:moveTo>
                  <a:pt x="0" y="0"/>
                </a:moveTo>
                <a:cubicBezTo>
                  <a:pt x="27781" y="80168"/>
                  <a:pt x="55563" y="160337"/>
                  <a:pt x="142875" y="204787"/>
                </a:cubicBezTo>
                <a:cubicBezTo>
                  <a:pt x="230187" y="249237"/>
                  <a:pt x="427038" y="246063"/>
                  <a:pt x="523875" y="266700"/>
                </a:cubicBezTo>
                <a:cubicBezTo>
                  <a:pt x="620712" y="287337"/>
                  <a:pt x="639763" y="263525"/>
                  <a:pt x="723900" y="328612"/>
                </a:cubicBezTo>
                <a:cubicBezTo>
                  <a:pt x="808038" y="393700"/>
                  <a:pt x="927100" y="591344"/>
                  <a:pt x="1028700" y="657225"/>
                </a:cubicBezTo>
                <a:cubicBezTo>
                  <a:pt x="1130300" y="723106"/>
                  <a:pt x="1253332" y="696119"/>
                  <a:pt x="1333500" y="723900"/>
                </a:cubicBezTo>
                <a:cubicBezTo>
                  <a:pt x="1413668" y="751681"/>
                  <a:pt x="1435100" y="809625"/>
                  <a:pt x="1509712" y="823912"/>
                </a:cubicBezTo>
                <a:cubicBezTo>
                  <a:pt x="1584324" y="838199"/>
                  <a:pt x="1682749" y="823912"/>
                  <a:pt x="1781175" y="809625"/>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Полилиния: фигура 2">
            <a:extLst>
              <a:ext uri="{FF2B5EF4-FFF2-40B4-BE49-F238E27FC236}">
                <a16:creationId xmlns:a16="http://schemas.microsoft.com/office/drawing/2014/main" id="{AE228309-032F-4AB6-8372-71F2B32EC001}"/>
              </a:ext>
            </a:extLst>
          </p:cNvPr>
          <p:cNvSpPr/>
          <p:nvPr/>
        </p:nvSpPr>
        <p:spPr>
          <a:xfrm>
            <a:off x="7633320" y="2577226"/>
            <a:ext cx="249817" cy="188268"/>
          </a:xfrm>
          <a:custGeom>
            <a:avLst/>
            <a:gdLst>
              <a:gd name="connsiteX0" fmla="*/ 252412 w 252412"/>
              <a:gd name="connsiteY0" fmla="*/ 195263 h 195263"/>
              <a:gd name="connsiteX1" fmla="*/ 0 w 252412"/>
              <a:gd name="connsiteY1" fmla="*/ 0 h 195263"/>
            </a:gdLst>
            <a:ahLst/>
            <a:cxnLst>
              <a:cxn ang="0">
                <a:pos x="connsiteX0" y="connsiteY0"/>
              </a:cxn>
              <a:cxn ang="0">
                <a:pos x="connsiteX1" y="connsiteY1"/>
              </a:cxn>
            </a:cxnLst>
            <a:rect l="l" t="t" r="r" b="b"/>
            <a:pathLst>
              <a:path w="252412" h="195263">
                <a:moveTo>
                  <a:pt x="252412" y="195263"/>
                </a:moveTo>
                <a:lnTo>
                  <a:pt x="0" y="0"/>
                </a:ln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Полилиния: фигура 5">
            <a:extLst>
              <a:ext uri="{FF2B5EF4-FFF2-40B4-BE49-F238E27FC236}">
                <a16:creationId xmlns:a16="http://schemas.microsoft.com/office/drawing/2014/main" id="{B50E1BEA-9EC0-4FE0-A933-8899D22183EF}"/>
              </a:ext>
            </a:extLst>
          </p:cNvPr>
          <p:cNvSpPr/>
          <p:nvPr/>
        </p:nvSpPr>
        <p:spPr>
          <a:xfrm>
            <a:off x="7475258" y="2568043"/>
            <a:ext cx="153348" cy="376535"/>
          </a:xfrm>
          <a:custGeom>
            <a:avLst/>
            <a:gdLst>
              <a:gd name="connsiteX0" fmla="*/ 154941 w 154941"/>
              <a:gd name="connsiteY0" fmla="*/ 0 h 390525"/>
              <a:gd name="connsiteX1" fmla="*/ 16829 w 154941"/>
              <a:gd name="connsiteY1" fmla="*/ 157163 h 390525"/>
              <a:gd name="connsiteX2" fmla="*/ 7304 w 154941"/>
              <a:gd name="connsiteY2" fmla="*/ 390525 h 390525"/>
            </a:gdLst>
            <a:ahLst/>
            <a:cxnLst>
              <a:cxn ang="0">
                <a:pos x="connsiteX0" y="connsiteY0"/>
              </a:cxn>
              <a:cxn ang="0">
                <a:pos x="connsiteX1" y="connsiteY1"/>
              </a:cxn>
              <a:cxn ang="0">
                <a:pos x="connsiteX2" y="connsiteY2"/>
              </a:cxn>
            </a:cxnLst>
            <a:rect l="l" t="t" r="r" b="b"/>
            <a:pathLst>
              <a:path w="154941" h="390525">
                <a:moveTo>
                  <a:pt x="154941" y="0"/>
                </a:moveTo>
                <a:cubicBezTo>
                  <a:pt x="98188" y="46038"/>
                  <a:pt x="41435" y="92076"/>
                  <a:pt x="16829" y="157163"/>
                </a:cubicBezTo>
                <a:cubicBezTo>
                  <a:pt x="-7777" y="222250"/>
                  <a:pt x="-237" y="306387"/>
                  <a:pt x="7304" y="390525"/>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Полилиния: фигура 6">
            <a:extLst>
              <a:ext uri="{FF2B5EF4-FFF2-40B4-BE49-F238E27FC236}">
                <a16:creationId xmlns:a16="http://schemas.microsoft.com/office/drawing/2014/main" id="{F3087B06-A55D-42C0-86D1-9EFCABFD8976}"/>
              </a:ext>
            </a:extLst>
          </p:cNvPr>
          <p:cNvSpPr/>
          <p:nvPr/>
        </p:nvSpPr>
        <p:spPr>
          <a:xfrm rot="21318591">
            <a:off x="7594042" y="1799677"/>
            <a:ext cx="2185915" cy="835744"/>
          </a:xfrm>
          <a:custGeom>
            <a:avLst/>
            <a:gdLst>
              <a:gd name="connsiteX0" fmla="*/ 0 w 2208624"/>
              <a:gd name="connsiteY0" fmla="*/ 941578 h 1065435"/>
              <a:gd name="connsiteX1" fmla="*/ 300037 w 2208624"/>
              <a:gd name="connsiteY1" fmla="*/ 308166 h 1065435"/>
              <a:gd name="connsiteX2" fmla="*/ 790575 w 2208624"/>
              <a:gd name="connsiteY2" fmla="*/ 22416 h 1065435"/>
              <a:gd name="connsiteX3" fmla="*/ 1462087 w 2208624"/>
              <a:gd name="connsiteY3" fmla="*/ 60516 h 1065435"/>
              <a:gd name="connsiteX4" fmla="*/ 1838325 w 2208624"/>
              <a:gd name="connsiteY4" fmla="*/ 393891 h 1065435"/>
              <a:gd name="connsiteX5" fmla="*/ 1847850 w 2208624"/>
              <a:gd name="connsiteY5" fmla="*/ 551053 h 1065435"/>
              <a:gd name="connsiteX6" fmla="*/ 1847850 w 2208624"/>
              <a:gd name="connsiteY6" fmla="*/ 579628 h 1065435"/>
              <a:gd name="connsiteX7" fmla="*/ 1895475 w 2208624"/>
              <a:gd name="connsiteY7" fmla="*/ 603441 h 1065435"/>
              <a:gd name="connsiteX8" fmla="*/ 2147887 w 2208624"/>
              <a:gd name="connsiteY8" fmla="*/ 551053 h 1065435"/>
              <a:gd name="connsiteX9" fmla="*/ 2166937 w 2208624"/>
              <a:gd name="connsiteY9" fmla="*/ 584391 h 1065435"/>
              <a:gd name="connsiteX10" fmla="*/ 2133600 w 2208624"/>
              <a:gd name="connsiteY10" fmla="*/ 908241 h 1065435"/>
              <a:gd name="connsiteX11" fmla="*/ 2200275 w 2208624"/>
              <a:gd name="connsiteY11" fmla="*/ 984441 h 1065435"/>
              <a:gd name="connsiteX12" fmla="*/ 2205037 w 2208624"/>
              <a:gd name="connsiteY12" fmla="*/ 1065403 h 10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08624" h="1065435">
                <a:moveTo>
                  <a:pt x="0" y="941578"/>
                </a:moveTo>
                <a:cubicBezTo>
                  <a:pt x="84137" y="701469"/>
                  <a:pt x="168275" y="461360"/>
                  <a:pt x="300037" y="308166"/>
                </a:cubicBezTo>
                <a:cubicBezTo>
                  <a:pt x="431800" y="154972"/>
                  <a:pt x="596900" y="63691"/>
                  <a:pt x="790575" y="22416"/>
                </a:cubicBezTo>
                <a:cubicBezTo>
                  <a:pt x="984250" y="-18859"/>
                  <a:pt x="1287462" y="-1397"/>
                  <a:pt x="1462087" y="60516"/>
                </a:cubicBezTo>
                <a:cubicBezTo>
                  <a:pt x="1636712" y="122429"/>
                  <a:pt x="1774031" y="312135"/>
                  <a:pt x="1838325" y="393891"/>
                </a:cubicBezTo>
                <a:cubicBezTo>
                  <a:pt x="1902619" y="475647"/>
                  <a:pt x="1846263" y="520097"/>
                  <a:pt x="1847850" y="551053"/>
                </a:cubicBezTo>
                <a:cubicBezTo>
                  <a:pt x="1849437" y="582009"/>
                  <a:pt x="1839913" y="570897"/>
                  <a:pt x="1847850" y="579628"/>
                </a:cubicBezTo>
                <a:cubicBezTo>
                  <a:pt x="1855787" y="588359"/>
                  <a:pt x="1845469" y="608203"/>
                  <a:pt x="1895475" y="603441"/>
                </a:cubicBezTo>
                <a:cubicBezTo>
                  <a:pt x="1945481" y="598678"/>
                  <a:pt x="2102643" y="554228"/>
                  <a:pt x="2147887" y="551053"/>
                </a:cubicBezTo>
                <a:cubicBezTo>
                  <a:pt x="2193131" y="547878"/>
                  <a:pt x="2169318" y="524860"/>
                  <a:pt x="2166937" y="584391"/>
                </a:cubicBezTo>
                <a:cubicBezTo>
                  <a:pt x="2164556" y="643922"/>
                  <a:pt x="2128044" y="841566"/>
                  <a:pt x="2133600" y="908241"/>
                </a:cubicBezTo>
                <a:cubicBezTo>
                  <a:pt x="2139156" y="974916"/>
                  <a:pt x="2188369" y="958247"/>
                  <a:pt x="2200275" y="984441"/>
                </a:cubicBezTo>
                <a:cubicBezTo>
                  <a:pt x="2212181" y="1010635"/>
                  <a:pt x="2209006" y="1066991"/>
                  <a:pt x="2205037" y="1065403"/>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 name="Овал 146">
            <a:extLst>
              <a:ext uri="{FF2B5EF4-FFF2-40B4-BE49-F238E27FC236}">
                <a16:creationId xmlns:a16="http://schemas.microsoft.com/office/drawing/2014/main" id="{D66F8CED-25DE-4787-811F-033883D0989F}"/>
              </a:ext>
            </a:extLst>
          </p:cNvPr>
          <p:cNvSpPr/>
          <p:nvPr/>
        </p:nvSpPr>
        <p:spPr>
          <a:xfrm>
            <a:off x="7576495" y="2546840"/>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1" name="Овал 160">
            <a:extLst>
              <a:ext uri="{FF2B5EF4-FFF2-40B4-BE49-F238E27FC236}">
                <a16:creationId xmlns:a16="http://schemas.microsoft.com/office/drawing/2014/main" id="{7AC6BC55-03A6-4580-AE94-4677016EA3F7}"/>
              </a:ext>
            </a:extLst>
          </p:cNvPr>
          <p:cNvSpPr/>
          <p:nvPr/>
        </p:nvSpPr>
        <p:spPr>
          <a:xfrm>
            <a:off x="9759522" y="2526052"/>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Овал 42">
            <a:extLst>
              <a:ext uri="{FF2B5EF4-FFF2-40B4-BE49-F238E27FC236}">
                <a16:creationId xmlns:a16="http://schemas.microsoft.com/office/drawing/2014/main" id="{903990CD-B158-486F-B62B-78B230941267}"/>
              </a:ext>
            </a:extLst>
          </p:cNvPr>
          <p:cNvSpPr/>
          <p:nvPr/>
        </p:nvSpPr>
        <p:spPr>
          <a:xfrm>
            <a:off x="7822208" y="2718159"/>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2" name="TextBox 161">
            <a:extLst>
              <a:ext uri="{FF2B5EF4-FFF2-40B4-BE49-F238E27FC236}">
                <a16:creationId xmlns:a16="http://schemas.microsoft.com/office/drawing/2014/main" id="{EA70A2B1-869E-4F71-973C-FB4B2336E658}"/>
              </a:ext>
            </a:extLst>
          </p:cNvPr>
          <p:cNvSpPr txBox="1"/>
          <p:nvPr/>
        </p:nvSpPr>
        <p:spPr>
          <a:xfrm>
            <a:off x="7138893" y="2477205"/>
            <a:ext cx="610844"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err="1">
                <a:ln>
                  <a:noFill/>
                </a:ln>
                <a:solidFill>
                  <a:srgbClr val="93B5D2"/>
                </a:solidFill>
                <a:effectLst/>
                <a:uLnTx/>
                <a:uFillTx/>
                <a:latin typeface="Calibri" panose="020F0502020204030204"/>
                <a:ea typeface="+mn-ea"/>
                <a:cs typeface="+mn-cs"/>
              </a:rPr>
              <a:t>Aktogay</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63" name="TextBox 162">
            <a:extLst>
              <a:ext uri="{FF2B5EF4-FFF2-40B4-BE49-F238E27FC236}">
                <a16:creationId xmlns:a16="http://schemas.microsoft.com/office/drawing/2014/main" id="{BF6EF63A-7BD5-4013-AEB8-CAC6FEACD366}"/>
              </a:ext>
            </a:extLst>
          </p:cNvPr>
          <p:cNvSpPr txBox="1"/>
          <p:nvPr/>
        </p:nvSpPr>
        <p:spPr>
          <a:xfrm>
            <a:off x="9734942" y="2494530"/>
            <a:ext cx="610844"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Ulan-Bator</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66" name="Овал 165">
            <a:extLst>
              <a:ext uri="{FF2B5EF4-FFF2-40B4-BE49-F238E27FC236}">
                <a16:creationId xmlns:a16="http://schemas.microsoft.com/office/drawing/2014/main" id="{DF274A3B-D027-46EC-8120-D35A7B647DF4}"/>
              </a:ext>
            </a:extLst>
          </p:cNvPr>
          <p:cNvSpPr/>
          <p:nvPr/>
        </p:nvSpPr>
        <p:spPr>
          <a:xfrm>
            <a:off x="9935186" y="3605233"/>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7" name="TextBox 166">
            <a:extLst>
              <a:ext uri="{FF2B5EF4-FFF2-40B4-BE49-F238E27FC236}">
                <a16:creationId xmlns:a16="http://schemas.microsoft.com/office/drawing/2014/main" id="{EC2A04DA-6AAC-44C8-BD9C-5349E828FE0A}"/>
              </a:ext>
            </a:extLst>
          </p:cNvPr>
          <p:cNvSpPr txBox="1"/>
          <p:nvPr/>
        </p:nvSpPr>
        <p:spPr>
          <a:xfrm>
            <a:off x="3136410" y="1213596"/>
            <a:ext cx="34552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Tallin</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68" name="TextBox 167">
            <a:extLst>
              <a:ext uri="{FF2B5EF4-FFF2-40B4-BE49-F238E27FC236}">
                <a16:creationId xmlns:a16="http://schemas.microsoft.com/office/drawing/2014/main" id="{8B69A01B-BD3E-4153-A632-C299F2D55CCA}"/>
              </a:ext>
            </a:extLst>
          </p:cNvPr>
          <p:cNvSpPr txBox="1"/>
          <p:nvPr/>
        </p:nvSpPr>
        <p:spPr>
          <a:xfrm>
            <a:off x="2384790" y="1977254"/>
            <a:ext cx="46643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Berlin</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69" name="TextBox 168">
            <a:extLst>
              <a:ext uri="{FF2B5EF4-FFF2-40B4-BE49-F238E27FC236}">
                <a16:creationId xmlns:a16="http://schemas.microsoft.com/office/drawing/2014/main" id="{2F1B91CA-C065-4E09-9A5F-D985C1BB8C96}"/>
              </a:ext>
            </a:extLst>
          </p:cNvPr>
          <p:cNvSpPr txBox="1"/>
          <p:nvPr/>
        </p:nvSpPr>
        <p:spPr>
          <a:xfrm>
            <a:off x="1905747" y="1822105"/>
            <a:ext cx="46643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Hamburg</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70" name="TextBox 169">
            <a:extLst>
              <a:ext uri="{FF2B5EF4-FFF2-40B4-BE49-F238E27FC236}">
                <a16:creationId xmlns:a16="http://schemas.microsoft.com/office/drawing/2014/main" id="{69D603F8-3891-4618-9367-6D996C2BA052}"/>
              </a:ext>
            </a:extLst>
          </p:cNvPr>
          <p:cNvSpPr txBox="1"/>
          <p:nvPr/>
        </p:nvSpPr>
        <p:spPr>
          <a:xfrm>
            <a:off x="1981355" y="2226845"/>
            <a:ext cx="46643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Essen</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71" name="TextBox 170">
            <a:extLst>
              <a:ext uri="{FF2B5EF4-FFF2-40B4-BE49-F238E27FC236}">
                <a16:creationId xmlns:a16="http://schemas.microsoft.com/office/drawing/2014/main" id="{9A9A9F09-64FE-4AF7-9D05-2A3E4D089351}"/>
              </a:ext>
            </a:extLst>
          </p:cNvPr>
          <p:cNvSpPr txBox="1"/>
          <p:nvPr/>
        </p:nvSpPr>
        <p:spPr>
          <a:xfrm>
            <a:off x="1686866" y="2374320"/>
            <a:ext cx="46643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Paris</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72" name="TextBox 171">
            <a:extLst>
              <a:ext uri="{FF2B5EF4-FFF2-40B4-BE49-F238E27FC236}">
                <a16:creationId xmlns:a16="http://schemas.microsoft.com/office/drawing/2014/main" id="{9FD2C38C-B6CE-46F7-B9AA-560C5B991177}"/>
              </a:ext>
            </a:extLst>
          </p:cNvPr>
          <p:cNvSpPr txBox="1"/>
          <p:nvPr/>
        </p:nvSpPr>
        <p:spPr>
          <a:xfrm>
            <a:off x="4328211" y="3362188"/>
            <a:ext cx="46643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Malatya</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2" name="Полилиния: фигура 11">
            <a:extLst>
              <a:ext uri="{FF2B5EF4-FFF2-40B4-BE49-F238E27FC236}">
                <a16:creationId xmlns:a16="http://schemas.microsoft.com/office/drawing/2014/main" id="{BF19496D-B7F4-4C03-8437-EE99A0A9F569}"/>
              </a:ext>
            </a:extLst>
          </p:cNvPr>
          <p:cNvSpPr/>
          <p:nvPr/>
        </p:nvSpPr>
        <p:spPr>
          <a:xfrm>
            <a:off x="5997724" y="3761933"/>
            <a:ext cx="278144" cy="629089"/>
          </a:xfrm>
          <a:custGeom>
            <a:avLst/>
            <a:gdLst>
              <a:gd name="connsiteX0" fmla="*/ 0 w 281034"/>
              <a:gd name="connsiteY0" fmla="*/ 0 h 652463"/>
              <a:gd name="connsiteX1" fmla="*/ 76200 w 281034"/>
              <a:gd name="connsiteY1" fmla="*/ 52388 h 652463"/>
              <a:gd name="connsiteX2" fmla="*/ 119063 w 281034"/>
              <a:gd name="connsiteY2" fmla="*/ 157163 h 652463"/>
              <a:gd name="connsiteX3" fmla="*/ 138113 w 281034"/>
              <a:gd name="connsiteY3" fmla="*/ 266700 h 652463"/>
              <a:gd name="connsiteX4" fmla="*/ 190500 w 281034"/>
              <a:gd name="connsiteY4" fmla="*/ 300038 h 652463"/>
              <a:gd name="connsiteX5" fmla="*/ 257175 w 281034"/>
              <a:gd name="connsiteY5" fmla="*/ 371475 h 652463"/>
              <a:gd name="connsiteX6" fmla="*/ 280988 w 281034"/>
              <a:gd name="connsiteY6" fmla="*/ 457200 h 652463"/>
              <a:gd name="connsiteX7" fmla="*/ 252413 w 281034"/>
              <a:gd name="connsiteY7" fmla="*/ 542925 h 652463"/>
              <a:gd name="connsiteX8" fmla="*/ 209550 w 281034"/>
              <a:gd name="connsiteY8" fmla="*/ 652463 h 652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034" h="652463">
                <a:moveTo>
                  <a:pt x="0" y="0"/>
                </a:moveTo>
                <a:cubicBezTo>
                  <a:pt x="28178" y="13097"/>
                  <a:pt x="56356" y="26194"/>
                  <a:pt x="76200" y="52388"/>
                </a:cubicBezTo>
                <a:cubicBezTo>
                  <a:pt x="96044" y="78582"/>
                  <a:pt x="108744" y="121444"/>
                  <a:pt x="119063" y="157163"/>
                </a:cubicBezTo>
                <a:cubicBezTo>
                  <a:pt x="129382" y="192882"/>
                  <a:pt x="126207" y="242888"/>
                  <a:pt x="138113" y="266700"/>
                </a:cubicBezTo>
                <a:cubicBezTo>
                  <a:pt x="150019" y="290512"/>
                  <a:pt x="170656" y="282576"/>
                  <a:pt x="190500" y="300038"/>
                </a:cubicBezTo>
                <a:cubicBezTo>
                  <a:pt x="210344" y="317500"/>
                  <a:pt x="242094" y="345281"/>
                  <a:pt x="257175" y="371475"/>
                </a:cubicBezTo>
                <a:cubicBezTo>
                  <a:pt x="272256" y="397669"/>
                  <a:pt x="281782" y="428625"/>
                  <a:pt x="280988" y="457200"/>
                </a:cubicBezTo>
                <a:cubicBezTo>
                  <a:pt x="280194" y="485775"/>
                  <a:pt x="264319" y="510381"/>
                  <a:pt x="252413" y="542925"/>
                </a:cubicBezTo>
                <a:cubicBezTo>
                  <a:pt x="240507" y="575469"/>
                  <a:pt x="221456" y="652463"/>
                  <a:pt x="209550" y="652463"/>
                </a:cubicBezTo>
              </a:path>
            </a:pathLst>
          </a:custGeom>
          <a:noFill/>
          <a:ln w="25400">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Овал 23">
            <a:extLst>
              <a:ext uri="{FF2B5EF4-FFF2-40B4-BE49-F238E27FC236}">
                <a16:creationId xmlns:a16="http://schemas.microsoft.com/office/drawing/2014/main" id="{BCA9C96A-44DC-4A25-A020-59A640ABD717}"/>
              </a:ext>
            </a:extLst>
          </p:cNvPr>
          <p:cNvSpPr/>
          <p:nvPr/>
        </p:nvSpPr>
        <p:spPr>
          <a:xfrm>
            <a:off x="5936584" y="3704240"/>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Овал 54">
            <a:extLst>
              <a:ext uri="{FF2B5EF4-FFF2-40B4-BE49-F238E27FC236}">
                <a16:creationId xmlns:a16="http://schemas.microsoft.com/office/drawing/2014/main" id="{506F3094-CE23-4DC8-923D-CC9EEC3D1EF8}"/>
              </a:ext>
            </a:extLst>
          </p:cNvPr>
          <p:cNvSpPr/>
          <p:nvPr/>
        </p:nvSpPr>
        <p:spPr>
          <a:xfrm>
            <a:off x="6155840" y="4320961"/>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Полилиния: фигура 20">
            <a:extLst>
              <a:ext uri="{FF2B5EF4-FFF2-40B4-BE49-F238E27FC236}">
                <a16:creationId xmlns:a16="http://schemas.microsoft.com/office/drawing/2014/main" id="{640A52A3-4409-46F1-BF0E-C151579F64FD}"/>
              </a:ext>
            </a:extLst>
          </p:cNvPr>
          <p:cNvSpPr/>
          <p:nvPr/>
        </p:nvSpPr>
        <p:spPr>
          <a:xfrm>
            <a:off x="6890152" y="3146620"/>
            <a:ext cx="581336" cy="220411"/>
          </a:xfrm>
          <a:custGeom>
            <a:avLst/>
            <a:gdLst>
              <a:gd name="connsiteX0" fmla="*/ 0 w 587375"/>
              <a:gd name="connsiteY0" fmla="*/ 0 h 228600"/>
              <a:gd name="connsiteX1" fmla="*/ 288925 w 587375"/>
              <a:gd name="connsiteY1" fmla="*/ 50800 h 228600"/>
              <a:gd name="connsiteX2" fmla="*/ 508000 w 587375"/>
              <a:gd name="connsiteY2" fmla="*/ 95250 h 228600"/>
              <a:gd name="connsiteX3" fmla="*/ 587375 w 587375"/>
              <a:gd name="connsiteY3" fmla="*/ 228600 h 228600"/>
            </a:gdLst>
            <a:ahLst/>
            <a:cxnLst>
              <a:cxn ang="0">
                <a:pos x="connsiteX0" y="connsiteY0"/>
              </a:cxn>
              <a:cxn ang="0">
                <a:pos x="connsiteX1" y="connsiteY1"/>
              </a:cxn>
              <a:cxn ang="0">
                <a:pos x="connsiteX2" y="connsiteY2"/>
              </a:cxn>
              <a:cxn ang="0">
                <a:pos x="connsiteX3" y="connsiteY3"/>
              </a:cxn>
            </a:cxnLst>
            <a:rect l="l" t="t" r="r" b="b"/>
            <a:pathLst>
              <a:path w="587375" h="228600">
                <a:moveTo>
                  <a:pt x="0" y="0"/>
                </a:moveTo>
                <a:lnTo>
                  <a:pt x="288925" y="50800"/>
                </a:lnTo>
                <a:cubicBezTo>
                  <a:pt x="373592" y="66675"/>
                  <a:pt x="458258" y="65617"/>
                  <a:pt x="508000" y="95250"/>
                </a:cubicBezTo>
                <a:cubicBezTo>
                  <a:pt x="557742" y="124883"/>
                  <a:pt x="572558" y="176741"/>
                  <a:pt x="587375" y="228600"/>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Полилиния: фигура 21">
            <a:extLst>
              <a:ext uri="{FF2B5EF4-FFF2-40B4-BE49-F238E27FC236}">
                <a16:creationId xmlns:a16="http://schemas.microsoft.com/office/drawing/2014/main" id="{C8A05351-23F9-4180-9E66-691805874A58}"/>
              </a:ext>
            </a:extLst>
          </p:cNvPr>
          <p:cNvSpPr/>
          <p:nvPr/>
        </p:nvSpPr>
        <p:spPr>
          <a:xfrm>
            <a:off x="7156184" y="2898659"/>
            <a:ext cx="1075754" cy="468456"/>
          </a:xfrm>
          <a:custGeom>
            <a:avLst/>
            <a:gdLst>
              <a:gd name="connsiteX0" fmla="*/ 29655 w 1086930"/>
              <a:gd name="connsiteY0" fmla="*/ 311150 h 485862"/>
              <a:gd name="connsiteX1" fmla="*/ 26480 w 1086930"/>
              <a:gd name="connsiteY1" fmla="*/ 422275 h 485862"/>
              <a:gd name="connsiteX2" fmla="*/ 312230 w 1086930"/>
              <a:gd name="connsiteY2" fmla="*/ 485775 h 485862"/>
              <a:gd name="connsiteX3" fmla="*/ 563055 w 1086930"/>
              <a:gd name="connsiteY3" fmla="*/ 409575 h 485862"/>
              <a:gd name="connsiteX4" fmla="*/ 629730 w 1086930"/>
              <a:gd name="connsiteY4" fmla="*/ 349250 h 485862"/>
              <a:gd name="connsiteX5" fmla="*/ 982155 w 1086930"/>
              <a:gd name="connsiteY5" fmla="*/ 263525 h 485862"/>
              <a:gd name="connsiteX6" fmla="*/ 1086930 w 1086930"/>
              <a:gd name="connsiteY6" fmla="*/ 0 h 485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6930" h="485862">
                <a:moveTo>
                  <a:pt x="29655" y="311150"/>
                </a:moveTo>
                <a:cubicBezTo>
                  <a:pt x="4519" y="352160"/>
                  <a:pt x="-20616" y="393171"/>
                  <a:pt x="26480" y="422275"/>
                </a:cubicBezTo>
                <a:cubicBezTo>
                  <a:pt x="73576" y="451379"/>
                  <a:pt x="222801" y="487892"/>
                  <a:pt x="312230" y="485775"/>
                </a:cubicBezTo>
                <a:cubicBezTo>
                  <a:pt x="401659" y="483658"/>
                  <a:pt x="510138" y="432329"/>
                  <a:pt x="563055" y="409575"/>
                </a:cubicBezTo>
                <a:cubicBezTo>
                  <a:pt x="615972" y="386821"/>
                  <a:pt x="559880" y="373592"/>
                  <a:pt x="629730" y="349250"/>
                </a:cubicBezTo>
                <a:cubicBezTo>
                  <a:pt x="699580" y="324908"/>
                  <a:pt x="905955" y="321733"/>
                  <a:pt x="982155" y="263525"/>
                </a:cubicBezTo>
                <a:cubicBezTo>
                  <a:pt x="1058355" y="205317"/>
                  <a:pt x="1072642" y="102658"/>
                  <a:pt x="1086930" y="0"/>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Овал 40">
            <a:extLst>
              <a:ext uri="{FF2B5EF4-FFF2-40B4-BE49-F238E27FC236}">
                <a16:creationId xmlns:a16="http://schemas.microsoft.com/office/drawing/2014/main" id="{5171BAE0-1544-4377-94C6-A10BE77F5B8E}"/>
              </a:ext>
            </a:extLst>
          </p:cNvPr>
          <p:cNvSpPr/>
          <p:nvPr/>
        </p:nvSpPr>
        <p:spPr>
          <a:xfrm>
            <a:off x="7429417" y="2888171"/>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Овал 37">
            <a:extLst>
              <a:ext uri="{FF2B5EF4-FFF2-40B4-BE49-F238E27FC236}">
                <a16:creationId xmlns:a16="http://schemas.microsoft.com/office/drawing/2014/main" id="{2CE1CD9F-E6BB-4475-B624-3216697DED44}"/>
              </a:ext>
            </a:extLst>
          </p:cNvPr>
          <p:cNvSpPr/>
          <p:nvPr/>
        </p:nvSpPr>
        <p:spPr>
          <a:xfrm>
            <a:off x="6843017" y="3099224"/>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3" name="Овал 172">
            <a:extLst>
              <a:ext uri="{FF2B5EF4-FFF2-40B4-BE49-F238E27FC236}">
                <a16:creationId xmlns:a16="http://schemas.microsoft.com/office/drawing/2014/main" id="{BF23C986-D61C-4445-8D24-C3A827CEEC80}"/>
              </a:ext>
            </a:extLst>
          </p:cNvPr>
          <p:cNvSpPr/>
          <p:nvPr/>
        </p:nvSpPr>
        <p:spPr>
          <a:xfrm>
            <a:off x="7127400" y="3173946"/>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4" name="Овал 173">
            <a:extLst>
              <a:ext uri="{FF2B5EF4-FFF2-40B4-BE49-F238E27FC236}">
                <a16:creationId xmlns:a16="http://schemas.microsoft.com/office/drawing/2014/main" id="{E554F95C-CE40-43EC-BAB9-C999F54BC9EA}"/>
              </a:ext>
            </a:extLst>
          </p:cNvPr>
          <p:cNvSpPr/>
          <p:nvPr/>
        </p:nvSpPr>
        <p:spPr>
          <a:xfrm>
            <a:off x="7419639" y="3314491"/>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5" name="Овал 174">
            <a:extLst>
              <a:ext uri="{FF2B5EF4-FFF2-40B4-BE49-F238E27FC236}">
                <a16:creationId xmlns:a16="http://schemas.microsoft.com/office/drawing/2014/main" id="{3747A841-D561-470B-B468-20E6998B75EA}"/>
              </a:ext>
            </a:extLst>
          </p:cNvPr>
          <p:cNvSpPr/>
          <p:nvPr/>
        </p:nvSpPr>
        <p:spPr>
          <a:xfrm>
            <a:off x="8091668" y="3089250"/>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6" name="TextBox 175">
            <a:extLst>
              <a:ext uri="{FF2B5EF4-FFF2-40B4-BE49-F238E27FC236}">
                <a16:creationId xmlns:a16="http://schemas.microsoft.com/office/drawing/2014/main" id="{76D4C113-16CD-405A-A6C5-65D2D172DFF5}"/>
              </a:ext>
            </a:extLst>
          </p:cNvPr>
          <p:cNvSpPr txBox="1"/>
          <p:nvPr/>
        </p:nvSpPr>
        <p:spPr>
          <a:xfrm>
            <a:off x="7946082" y="3125250"/>
            <a:ext cx="82634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err="1">
                <a:ln>
                  <a:noFill/>
                </a:ln>
                <a:solidFill>
                  <a:srgbClr val="93B5D2"/>
                </a:solidFill>
                <a:effectLst/>
                <a:uLnTx/>
                <a:uFillTx/>
                <a:latin typeface="Calibri" panose="020F0502020204030204"/>
                <a:ea typeface="+mn-ea"/>
                <a:cs typeface="+mn-cs"/>
              </a:rPr>
              <a:t>Bayangal</a:t>
            </a: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-Mangal</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77" name="TextBox 176">
            <a:extLst>
              <a:ext uri="{FF2B5EF4-FFF2-40B4-BE49-F238E27FC236}">
                <a16:creationId xmlns:a16="http://schemas.microsoft.com/office/drawing/2014/main" id="{3F499DF3-77B8-4663-BDCA-00066A52FB31}"/>
              </a:ext>
            </a:extLst>
          </p:cNvPr>
          <p:cNvSpPr txBox="1"/>
          <p:nvPr/>
        </p:nvSpPr>
        <p:spPr>
          <a:xfrm>
            <a:off x="6799128" y="3181959"/>
            <a:ext cx="567184"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Osh</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44" name="Овал 43">
            <a:extLst>
              <a:ext uri="{FF2B5EF4-FFF2-40B4-BE49-F238E27FC236}">
                <a16:creationId xmlns:a16="http://schemas.microsoft.com/office/drawing/2014/main" id="{A748890C-CD62-47F0-B465-9D67283E1771}"/>
              </a:ext>
            </a:extLst>
          </p:cNvPr>
          <p:cNvSpPr/>
          <p:nvPr/>
        </p:nvSpPr>
        <p:spPr>
          <a:xfrm>
            <a:off x="8176078" y="2836244"/>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Равнобедренный треугольник 24">
            <a:extLst>
              <a:ext uri="{FF2B5EF4-FFF2-40B4-BE49-F238E27FC236}">
                <a16:creationId xmlns:a16="http://schemas.microsoft.com/office/drawing/2014/main" id="{67F3C972-75AC-44FF-9046-E4675F7E8869}"/>
              </a:ext>
            </a:extLst>
          </p:cNvPr>
          <p:cNvSpPr/>
          <p:nvPr/>
        </p:nvSpPr>
        <p:spPr>
          <a:xfrm rot="15251566">
            <a:off x="4163116" y="3498741"/>
            <a:ext cx="47312" cy="54224"/>
          </a:xfrm>
          <a:prstGeom prst="triangle">
            <a:avLst/>
          </a:prstGeom>
          <a:solidFill>
            <a:srgbClr val="81A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8" name="Равнобедренный треугольник 177">
            <a:extLst>
              <a:ext uri="{FF2B5EF4-FFF2-40B4-BE49-F238E27FC236}">
                <a16:creationId xmlns:a16="http://schemas.microsoft.com/office/drawing/2014/main" id="{BF8BFE83-0D3E-49A2-BF8B-74267C77C66B}"/>
              </a:ext>
            </a:extLst>
          </p:cNvPr>
          <p:cNvSpPr/>
          <p:nvPr/>
        </p:nvSpPr>
        <p:spPr>
          <a:xfrm rot="18261608">
            <a:off x="2448451" y="2327456"/>
            <a:ext cx="47312" cy="54224"/>
          </a:xfrm>
          <a:prstGeom prst="triangle">
            <a:avLst/>
          </a:prstGeom>
          <a:solidFill>
            <a:srgbClr val="81A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9" name="Равнобедренный треугольник 178">
            <a:extLst>
              <a:ext uri="{FF2B5EF4-FFF2-40B4-BE49-F238E27FC236}">
                <a16:creationId xmlns:a16="http://schemas.microsoft.com/office/drawing/2014/main" id="{47D49CD9-140B-4A5A-8C3A-57E7B7A6D899}"/>
              </a:ext>
            </a:extLst>
          </p:cNvPr>
          <p:cNvSpPr/>
          <p:nvPr/>
        </p:nvSpPr>
        <p:spPr>
          <a:xfrm rot="14954501">
            <a:off x="3287430" y="2262399"/>
            <a:ext cx="47312" cy="54224"/>
          </a:xfrm>
          <a:prstGeom prst="triangle">
            <a:avLst/>
          </a:prstGeom>
          <a:solidFill>
            <a:srgbClr val="81A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0" name="Равнобедренный треугольник 179">
            <a:extLst>
              <a:ext uri="{FF2B5EF4-FFF2-40B4-BE49-F238E27FC236}">
                <a16:creationId xmlns:a16="http://schemas.microsoft.com/office/drawing/2014/main" id="{EA4301A7-AF6F-45D7-B6EF-0124A6F820EB}"/>
              </a:ext>
            </a:extLst>
          </p:cNvPr>
          <p:cNvSpPr/>
          <p:nvPr/>
        </p:nvSpPr>
        <p:spPr>
          <a:xfrm rot="13685965">
            <a:off x="3144947" y="2582832"/>
            <a:ext cx="47312" cy="54224"/>
          </a:xfrm>
          <a:prstGeom prst="triangle">
            <a:avLst/>
          </a:prstGeom>
          <a:solidFill>
            <a:srgbClr val="81A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1" name="TextBox 180">
            <a:extLst>
              <a:ext uri="{FF2B5EF4-FFF2-40B4-BE49-F238E27FC236}">
                <a16:creationId xmlns:a16="http://schemas.microsoft.com/office/drawing/2014/main" id="{03CC28B2-E162-4033-87D5-C1C9B58AA1CB}"/>
              </a:ext>
            </a:extLst>
          </p:cNvPr>
          <p:cNvSpPr txBox="1"/>
          <p:nvPr/>
        </p:nvSpPr>
        <p:spPr>
          <a:xfrm>
            <a:off x="6473823" y="4057141"/>
            <a:ext cx="567183" cy="1928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889CB7"/>
                </a:solidFill>
                <a:effectLst/>
                <a:uLnTx/>
                <a:uFillTx/>
                <a:latin typeface="Calibri" panose="020F0502020204030204"/>
                <a:ea typeface="+mn-ea"/>
                <a:cs typeface="+mn-cs"/>
              </a:rPr>
              <a:t>Pakistan</a:t>
            </a:r>
            <a:endParaRPr kumimoji="0" lang="ru-RU" sz="700" b="0" i="0" u="none" strike="noStrike" kern="1200" cap="none" spc="0" normalizeH="0" baseline="0" noProof="0" dirty="0">
              <a:ln>
                <a:noFill/>
              </a:ln>
              <a:solidFill>
                <a:srgbClr val="889CB7"/>
              </a:solidFill>
              <a:effectLst/>
              <a:uLnTx/>
              <a:uFillTx/>
              <a:latin typeface="Calibri" panose="020F0502020204030204"/>
              <a:ea typeface="+mn-ea"/>
              <a:cs typeface="+mn-cs"/>
            </a:endParaRPr>
          </a:p>
        </p:txBody>
      </p:sp>
      <p:sp>
        <p:nvSpPr>
          <p:cNvPr id="205" name="Полилиния: фигура 204">
            <a:extLst>
              <a:ext uri="{FF2B5EF4-FFF2-40B4-BE49-F238E27FC236}">
                <a16:creationId xmlns:a16="http://schemas.microsoft.com/office/drawing/2014/main" id="{C7513EBF-FB4E-4D71-A22F-71B7E02B6252}"/>
              </a:ext>
            </a:extLst>
          </p:cNvPr>
          <p:cNvSpPr/>
          <p:nvPr/>
        </p:nvSpPr>
        <p:spPr>
          <a:xfrm>
            <a:off x="8967180" y="3702929"/>
            <a:ext cx="1011053" cy="265847"/>
          </a:xfrm>
          <a:custGeom>
            <a:avLst/>
            <a:gdLst>
              <a:gd name="connsiteX0" fmla="*/ 0 w 860425"/>
              <a:gd name="connsiteY0" fmla="*/ 269875 h 269875"/>
              <a:gd name="connsiteX1" fmla="*/ 200025 w 860425"/>
              <a:gd name="connsiteY1" fmla="*/ 244475 h 269875"/>
              <a:gd name="connsiteX2" fmla="*/ 301625 w 860425"/>
              <a:gd name="connsiteY2" fmla="*/ 187325 h 269875"/>
              <a:gd name="connsiteX3" fmla="*/ 371475 w 860425"/>
              <a:gd name="connsiteY3" fmla="*/ 209550 h 269875"/>
              <a:gd name="connsiteX4" fmla="*/ 419100 w 860425"/>
              <a:gd name="connsiteY4" fmla="*/ 200025 h 269875"/>
              <a:gd name="connsiteX5" fmla="*/ 530225 w 860425"/>
              <a:gd name="connsiteY5" fmla="*/ 187325 h 269875"/>
              <a:gd name="connsiteX6" fmla="*/ 860425 w 860425"/>
              <a:gd name="connsiteY6" fmla="*/ 0 h 26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0425" h="269875">
                <a:moveTo>
                  <a:pt x="0" y="269875"/>
                </a:moveTo>
                <a:cubicBezTo>
                  <a:pt x="74877" y="264054"/>
                  <a:pt x="149754" y="258233"/>
                  <a:pt x="200025" y="244475"/>
                </a:cubicBezTo>
                <a:cubicBezTo>
                  <a:pt x="250296" y="230717"/>
                  <a:pt x="273050" y="193146"/>
                  <a:pt x="301625" y="187325"/>
                </a:cubicBezTo>
                <a:cubicBezTo>
                  <a:pt x="330200" y="181504"/>
                  <a:pt x="351896" y="207433"/>
                  <a:pt x="371475" y="209550"/>
                </a:cubicBezTo>
                <a:cubicBezTo>
                  <a:pt x="391054" y="211667"/>
                  <a:pt x="392642" y="203729"/>
                  <a:pt x="419100" y="200025"/>
                </a:cubicBezTo>
                <a:cubicBezTo>
                  <a:pt x="445558" y="196321"/>
                  <a:pt x="456671" y="220662"/>
                  <a:pt x="530225" y="187325"/>
                </a:cubicBezTo>
                <a:cubicBezTo>
                  <a:pt x="603779" y="153988"/>
                  <a:pt x="732102" y="76994"/>
                  <a:pt x="860425" y="0"/>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7" name="Полилиния: фигура 206">
            <a:extLst>
              <a:ext uri="{FF2B5EF4-FFF2-40B4-BE49-F238E27FC236}">
                <a16:creationId xmlns:a16="http://schemas.microsoft.com/office/drawing/2014/main" id="{65CC4B90-7449-42DC-869F-C3012FDAC6E5}"/>
              </a:ext>
            </a:extLst>
          </p:cNvPr>
          <p:cNvSpPr/>
          <p:nvPr/>
        </p:nvSpPr>
        <p:spPr>
          <a:xfrm flipH="1">
            <a:off x="10015331" y="3702691"/>
            <a:ext cx="216710" cy="794048"/>
          </a:xfrm>
          <a:custGeom>
            <a:avLst/>
            <a:gdLst>
              <a:gd name="connsiteX0" fmla="*/ 407194 w 407194"/>
              <a:gd name="connsiteY0" fmla="*/ 0 h 547687"/>
              <a:gd name="connsiteX1" fmla="*/ 78581 w 407194"/>
              <a:gd name="connsiteY1" fmla="*/ 230981 h 547687"/>
              <a:gd name="connsiteX2" fmla="*/ 0 w 407194"/>
              <a:gd name="connsiteY2" fmla="*/ 547687 h 547687"/>
            </a:gdLst>
            <a:ahLst/>
            <a:cxnLst>
              <a:cxn ang="0">
                <a:pos x="connsiteX0" y="connsiteY0"/>
              </a:cxn>
              <a:cxn ang="0">
                <a:pos x="connsiteX1" y="connsiteY1"/>
              </a:cxn>
              <a:cxn ang="0">
                <a:pos x="connsiteX2" y="connsiteY2"/>
              </a:cxn>
            </a:cxnLst>
            <a:rect l="l" t="t" r="r" b="b"/>
            <a:pathLst>
              <a:path w="407194" h="547687">
                <a:moveTo>
                  <a:pt x="407194" y="0"/>
                </a:moveTo>
                <a:cubicBezTo>
                  <a:pt x="276820" y="69850"/>
                  <a:pt x="146447" y="139700"/>
                  <a:pt x="78581" y="230981"/>
                </a:cubicBezTo>
                <a:cubicBezTo>
                  <a:pt x="10715" y="322262"/>
                  <a:pt x="5357" y="434974"/>
                  <a:pt x="0" y="547687"/>
                </a:cubicBezTo>
              </a:path>
            </a:pathLst>
          </a:custGeom>
          <a:noFill/>
          <a:ln w="25400">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1" name="Полилиния: фигура 210">
            <a:extLst>
              <a:ext uri="{FF2B5EF4-FFF2-40B4-BE49-F238E27FC236}">
                <a16:creationId xmlns:a16="http://schemas.microsoft.com/office/drawing/2014/main" id="{90CB940A-F1D5-46FA-A24E-F6AB95A8A930}"/>
              </a:ext>
            </a:extLst>
          </p:cNvPr>
          <p:cNvSpPr/>
          <p:nvPr/>
        </p:nvSpPr>
        <p:spPr>
          <a:xfrm>
            <a:off x="10027185" y="3672466"/>
            <a:ext cx="610844" cy="606502"/>
          </a:xfrm>
          <a:custGeom>
            <a:avLst/>
            <a:gdLst>
              <a:gd name="connsiteX0" fmla="*/ 252412 w 252412"/>
              <a:gd name="connsiteY0" fmla="*/ 195263 h 195263"/>
              <a:gd name="connsiteX1" fmla="*/ 0 w 252412"/>
              <a:gd name="connsiteY1" fmla="*/ 0 h 195263"/>
            </a:gdLst>
            <a:ahLst/>
            <a:cxnLst>
              <a:cxn ang="0">
                <a:pos x="connsiteX0" y="connsiteY0"/>
              </a:cxn>
              <a:cxn ang="0">
                <a:pos x="connsiteX1" y="connsiteY1"/>
              </a:cxn>
            </a:cxnLst>
            <a:rect l="l" t="t" r="r" b="b"/>
            <a:pathLst>
              <a:path w="252412" h="195263">
                <a:moveTo>
                  <a:pt x="252412" y="195263"/>
                </a:moveTo>
                <a:lnTo>
                  <a:pt x="0" y="0"/>
                </a:ln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2" name="Полилиния: фигура 211">
            <a:extLst>
              <a:ext uri="{FF2B5EF4-FFF2-40B4-BE49-F238E27FC236}">
                <a16:creationId xmlns:a16="http://schemas.microsoft.com/office/drawing/2014/main" id="{7590A161-20D6-4BA1-809A-211B3A2DAAC5}"/>
              </a:ext>
            </a:extLst>
          </p:cNvPr>
          <p:cNvSpPr/>
          <p:nvPr/>
        </p:nvSpPr>
        <p:spPr>
          <a:xfrm>
            <a:off x="10047546" y="3645289"/>
            <a:ext cx="752840" cy="319137"/>
          </a:xfrm>
          <a:custGeom>
            <a:avLst/>
            <a:gdLst>
              <a:gd name="connsiteX0" fmla="*/ 252412 w 252412"/>
              <a:gd name="connsiteY0" fmla="*/ 195263 h 195263"/>
              <a:gd name="connsiteX1" fmla="*/ 0 w 252412"/>
              <a:gd name="connsiteY1" fmla="*/ 0 h 195263"/>
            </a:gdLst>
            <a:ahLst/>
            <a:cxnLst>
              <a:cxn ang="0">
                <a:pos x="connsiteX0" y="connsiteY0"/>
              </a:cxn>
              <a:cxn ang="0">
                <a:pos x="connsiteX1" y="connsiteY1"/>
              </a:cxn>
            </a:cxnLst>
            <a:rect l="l" t="t" r="r" b="b"/>
            <a:pathLst>
              <a:path w="252412" h="195263">
                <a:moveTo>
                  <a:pt x="252412" y="195263"/>
                </a:moveTo>
                <a:lnTo>
                  <a:pt x="0" y="0"/>
                </a:ln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2" name="Рисунок 181">
            <a:extLst>
              <a:ext uri="{FF2B5EF4-FFF2-40B4-BE49-F238E27FC236}">
                <a16:creationId xmlns:a16="http://schemas.microsoft.com/office/drawing/2014/main" id="{87352A13-80A3-4E7E-B1D8-2CDC6663F7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852" y="-116072"/>
            <a:ext cx="2136700" cy="1014878"/>
          </a:xfrm>
          <a:prstGeom prst="rect">
            <a:avLst/>
          </a:prstGeom>
        </p:spPr>
      </p:pic>
    </p:spTree>
    <p:extLst>
      <p:ext uri="{BB962C8B-B14F-4D97-AF65-F5344CB8AC3E}">
        <p14:creationId xmlns:p14="http://schemas.microsoft.com/office/powerpoint/2010/main" val="27505924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7">
            <a:extLst>
              <a:ext uri="{FF2B5EF4-FFF2-40B4-BE49-F238E27FC236}">
                <a16:creationId xmlns:a16="http://schemas.microsoft.com/office/drawing/2014/main" id="{85A3ABE7-ACBE-4376-99F7-55A0F6B5ED63}"/>
              </a:ext>
            </a:extLst>
          </p:cNvPr>
          <p:cNvSpPr/>
          <p:nvPr/>
        </p:nvSpPr>
        <p:spPr>
          <a:xfrm>
            <a:off x="0" y="-10768"/>
            <a:ext cx="12192000" cy="733367"/>
          </a:xfrm>
          <a:custGeom>
            <a:avLst/>
            <a:gdLst/>
            <a:ahLst/>
            <a:cxnLst/>
            <a:rect l="l" t="t" r="r" b="b"/>
            <a:pathLst>
              <a:path w="7173595" h="981075">
                <a:moveTo>
                  <a:pt x="7172998" y="0"/>
                </a:moveTo>
                <a:lnTo>
                  <a:pt x="0" y="0"/>
                </a:lnTo>
                <a:lnTo>
                  <a:pt x="0" y="980643"/>
                </a:lnTo>
                <a:lnTo>
                  <a:pt x="7172998" y="980643"/>
                </a:lnTo>
                <a:lnTo>
                  <a:pt x="7172998" y="0"/>
                </a:lnTo>
                <a:close/>
              </a:path>
            </a:pathLst>
          </a:custGeom>
          <a:solidFill>
            <a:srgbClr val="CCEBE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Montserrat" pitchFamily="2" charset="-52"/>
              <a:ea typeface="+mn-ea"/>
              <a:cs typeface="+mn-cs"/>
            </a:endParaRPr>
          </a:p>
        </p:txBody>
      </p:sp>
      <p:sp>
        <p:nvSpPr>
          <p:cNvPr id="14" name="TextBox 13">
            <a:extLst>
              <a:ext uri="{FF2B5EF4-FFF2-40B4-BE49-F238E27FC236}">
                <a16:creationId xmlns:a16="http://schemas.microsoft.com/office/drawing/2014/main" id="{EBBB590F-5D7F-EFD9-27F8-F18863D5A355}"/>
              </a:ext>
            </a:extLst>
          </p:cNvPr>
          <p:cNvSpPr txBox="1"/>
          <p:nvPr/>
        </p:nvSpPr>
        <p:spPr>
          <a:xfrm>
            <a:off x="3311852" y="187651"/>
            <a:ext cx="10270798"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425F"/>
                </a:solidFill>
                <a:latin typeface="Montserrat" pitchFamily="2" charset="-52"/>
              </a:rPr>
              <a:t>Air connections from Tashkent and other airports of Uzbekistan</a:t>
            </a:r>
            <a:endParaRPr kumimoji="0" lang="en-GB" sz="1800" b="0" i="0" u="none" strike="noStrike" kern="1200" cap="none" spc="0" normalizeH="0" baseline="0" noProof="0" dirty="0">
              <a:ln>
                <a:noFill/>
              </a:ln>
              <a:solidFill>
                <a:srgbClr val="00425F"/>
              </a:solidFill>
              <a:effectLst/>
              <a:uLnTx/>
              <a:uFillTx/>
              <a:latin typeface="Montserrat" pitchFamily="2" charset="-52"/>
              <a:ea typeface="+mn-ea"/>
              <a:cs typeface="+mn-cs"/>
            </a:endParaRPr>
          </a:p>
        </p:txBody>
      </p:sp>
      <p:pic>
        <p:nvPicPr>
          <p:cNvPr id="15" name="Picture 6">
            <a:extLst>
              <a:ext uri="{FF2B5EF4-FFF2-40B4-BE49-F238E27FC236}">
                <a16:creationId xmlns:a16="http://schemas.microsoft.com/office/drawing/2014/main" id="{7B620047-34A9-4E33-8BB5-55C6A8722F8A}"/>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526774" y="996086"/>
            <a:ext cx="11285261" cy="5219545"/>
          </a:xfrm>
          <a:prstGeom prst="rect">
            <a:avLst/>
          </a:prstGeom>
          <a:ln w="19050">
            <a:solidFill>
              <a:srgbClr val="81A7CB"/>
            </a:solidFill>
          </a:ln>
        </p:spPr>
      </p:pic>
      <p:sp>
        <p:nvSpPr>
          <p:cNvPr id="16" name="TextBox 15">
            <a:extLst>
              <a:ext uri="{FF2B5EF4-FFF2-40B4-BE49-F238E27FC236}">
                <a16:creationId xmlns:a16="http://schemas.microsoft.com/office/drawing/2014/main" id="{CD9DAA6C-90D4-4986-A493-7B42BDDC3732}"/>
              </a:ext>
            </a:extLst>
          </p:cNvPr>
          <p:cNvSpPr txBox="1"/>
          <p:nvPr/>
        </p:nvSpPr>
        <p:spPr>
          <a:xfrm>
            <a:off x="526774" y="4667595"/>
            <a:ext cx="2702987" cy="1546577"/>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425F"/>
                </a:solidFill>
                <a:effectLst/>
                <a:uLnTx/>
                <a:uFillTx/>
                <a:latin typeface="Montserrat" pitchFamily="2" charset="-52"/>
                <a:ea typeface="+mn-ea"/>
                <a:cs typeface="+mn-cs"/>
              </a:rPr>
              <a:t>A visa-free policy for tourists from </a:t>
            </a:r>
            <a:br>
              <a:rPr kumimoji="0" lang="en-US" sz="1050" b="0" i="0" u="none" strike="noStrike" kern="1200" cap="none" spc="0" normalizeH="0" baseline="0" noProof="0" dirty="0">
                <a:ln>
                  <a:noFill/>
                </a:ln>
                <a:solidFill>
                  <a:srgbClr val="00425F"/>
                </a:solidFill>
                <a:effectLst/>
                <a:uLnTx/>
                <a:uFillTx/>
                <a:latin typeface="Montserrat" pitchFamily="2" charset="-52"/>
                <a:ea typeface="+mn-ea"/>
                <a:cs typeface="+mn-cs"/>
              </a:rPr>
            </a:br>
            <a:r>
              <a:rPr kumimoji="0" lang="en-US" sz="1050" b="1" i="0" u="none" strike="noStrike" kern="1200" cap="none" spc="0" normalizeH="0" baseline="0" noProof="0" dirty="0">
                <a:ln>
                  <a:noFill/>
                </a:ln>
                <a:solidFill>
                  <a:srgbClr val="00425F"/>
                </a:solidFill>
                <a:effectLst/>
                <a:uLnTx/>
                <a:uFillTx/>
                <a:latin typeface="Montserrat" pitchFamily="2" charset="-52"/>
                <a:ea typeface="+mn-ea"/>
                <a:cs typeface="+mn-cs"/>
              </a:rPr>
              <a:t>90 countries</a:t>
            </a:r>
          </a:p>
          <a:p>
            <a:pPr marL="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dirty="0">
              <a:ln>
                <a:noFill/>
              </a:ln>
              <a:solidFill>
                <a:srgbClr val="00425F"/>
              </a:solidFill>
              <a:effectLst/>
              <a:uLnTx/>
              <a:uFillTx/>
              <a:latin typeface="Montserrat" pitchFamily="2" charset="-52"/>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425F"/>
                </a:solidFill>
                <a:effectLst/>
                <a:uLnTx/>
                <a:uFillTx/>
                <a:latin typeface="Montserrat" pitchFamily="2" charset="-52"/>
                <a:ea typeface="+mn-ea"/>
                <a:cs typeface="+mn-cs"/>
              </a:rPr>
              <a:t>Diverse range of </a:t>
            </a:r>
            <a:r>
              <a:rPr kumimoji="0" lang="en-US" sz="1050" b="1" i="0" u="none" strike="noStrike" kern="1200" cap="none" spc="0" normalizeH="0" baseline="0" noProof="0" dirty="0">
                <a:ln>
                  <a:noFill/>
                </a:ln>
                <a:solidFill>
                  <a:srgbClr val="00425F"/>
                </a:solidFill>
                <a:effectLst/>
                <a:uLnTx/>
                <a:uFillTx/>
                <a:latin typeface="Montserrat" pitchFamily="2" charset="-52"/>
                <a:ea typeface="+mn-ea"/>
                <a:cs typeface="+mn-cs"/>
              </a:rPr>
              <a:t>59 carriers</a:t>
            </a:r>
            <a:r>
              <a:rPr kumimoji="0" lang="en-US" sz="1050" b="0" i="0" u="none" strike="noStrike" kern="1200" cap="none" spc="0" normalizeH="0" baseline="0" noProof="0" dirty="0">
                <a:ln>
                  <a:noFill/>
                </a:ln>
                <a:solidFill>
                  <a:srgbClr val="00425F"/>
                </a:solidFill>
                <a:effectLst/>
                <a:uLnTx/>
                <a:uFillTx/>
                <a:latin typeface="Montserrat" pitchFamily="2" charset="-52"/>
                <a:ea typeface="+mn-ea"/>
                <a:cs typeface="+mn-cs"/>
              </a:rPr>
              <a:t> in Uzbekistan’s airport</a:t>
            </a:r>
          </a:p>
          <a:p>
            <a:pPr marL="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dirty="0">
              <a:ln>
                <a:noFill/>
              </a:ln>
              <a:solidFill>
                <a:srgbClr val="00425F"/>
              </a:solidFill>
              <a:effectLst/>
              <a:uLnTx/>
              <a:uFillTx/>
              <a:latin typeface="Montserrat" pitchFamily="2" charset="-52"/>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425F"/>
                </a:solidFill>
                <a:effectLst/>
                <a:uLnTx/>
                <a:uFillTx/>
                <a:latin typeface="Montserrat" pitchFamily="2" charset="-52"/>
                <a:ea typeface="+mn-ea"/>
                <a:cs typeface="+mn-cs"/>
              </a:rPr>
              <a:t>11 airports</a:t>
            </a:r>
            <a:r>
              <a:rPr kumimoji="0" lang="en-US" sz="1050" b="0" i="0" u="none" strike="noStrike" kern="1200" cap="none" spc="0" normalizeH="0" baseline="0" noProof="0" dirty="0">
                <a:ln>
                  <a:noFill/>
                </a:ln>
                <a:solidFill>
                  <a:srgbClr val="00425F"/>
                </a:solidFill>
                <a:effectLst/>
                <a:uLnTx/>
                <a:uFillTx/>
                <a:latin typeface="Montserrat" pitchFamily="2" charset="-52"/>
                <a:ea typeface="+mn-ea"/>
                <a:cs typeface="+mn-cs"/>
              </a:rPr>
              <a:t> across the Country, the main airports are Tashkent, Samarkand and Bukhara</a:t>
            </a:r>
          </a:p>
        </p:txBody>
      </p:sp>
      <p:sp>
        <p:nvSpPr>
          <p:cNvPr id="12" name="TextBox 11">
            <a:extLst>
              <a:ext uri="{FF2B5EF4-FFF2-40B4-BE49-F238E27FC236}">
                <a16:creationId xmlns:a16="http://schemas.microsoft.com/office/drawing/2014/main" id="{67951FBD-EE3A-43E4-9AD3-2C4C9847B963}"/>
              </a:ext>
            </a:extLst>
          </p:cNvPr>
          <p:cNvSpPr txBox="1"/>
          <p:nvPr/>
        </p:nvSpPr>
        <p:spPr>
          <a:xfrm>
            <a:off x="475252" y="3526638"/>
            <a:ext cx="703467"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93B5D2"/>
                </a:solidFill>
                <a:effectLst/>
                <a:uLnTx/>
                <a:uFillTx/>
                <a:latin typeface="Calibri" panose="020F0502020204030204"/>
                <a:ea typeface="+mn-ea"/>
                <a:cs typeface="+mn-cs"/>
              </a:rPr>
              <a:t>New York</a:t>
            </a:r>
            <a:endParaRPr kumimoji="0" lang="ru-RU" sz="400" b="1" i="0" u="none" strike="noStrike" kern="1200" cap="none" spc="0" normalizeH="0" baseline="0" noProof="0" dirty="0">
              <a:ln>
                <a:noFill/>
              </a:ln>
              <a:solidFill>
                <a:srgbClr val="93B5D2"/>
              </a:solidFill>
              <a:effectLst/>
              <a:uLnTx/>
              <a:uFillTx/>
              <a:latin typeface="Calibri" panose="020F0502020204030204"/>
              <a:ea typeface="+mn-ea"/>
              <a:cs typeface="+mn-cs"/>
            </a:endParaRPr>
          </a:p>
        </p:txBody>
      </p:sp>
      <p:pic>
        <p:nvPicPr>
          <p:cNvPr id="8" name="Рисунок 7">
            <a:extLst>
              <a:ext uri="{FF2B5EF4-FFF2-40B4-BE49-F238E27FC236}">
                <a16:creationId xmlns:a16="http://schemas.microsoft.com/office/drawing/2014/main" id="{249C4CDE-A056-4782-97E6-5ADC5B545E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852" y="-135122"/>
            <a:ext cx="2136700" cy="1014878"/>
          </a:xfrm>
          <a:prstGeom prst="rect">
            <a:avLst/>
          </a:prstGeom>
        </p:spPr>
      </p:pic>
    </p:spTree>
    <p:extLst>
      <p:ext uri="{BB962C8B-B14F-4D97-AF65-F5344CB8AC3E}">
        <p14:creationId xmlns:p14="http://schemas.microsoft.com/office/powerpoint/2010/main" val="42014758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74543A3-A871-44B0-9BA4-4FD784D7E9E8}"/>
              </a:ext>
            </a:extLst>
          </p:cNvPr>
          <p:cNvSpPr/>
          <p:nvPr/>
        </p:nvSpPr>
        <p:spPr>
          <a:xfrm>
            <a:off x="-14514" y="-9525"/>
            <a:ext cx="12221029" cy="685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3" name="Рисунок 2">
            <a:extLst>
              <a:ext uri="{FF2B5EF4-FFF2-40B4-BE49-F238E27FC236}">
                <a16:creationId xmlns:a16="http://schemas.microsoft.com/office/drawing/2014/main" id="{1000FF98-ACF4-326A-49D2-F3D1CCF132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14" y="0"/>
            <a:ext cx="12253858" cy="6867523"/>
          </a:xfrm>
          <a:prstGeom prst="rect">
            <a:avLst/>
          </a:prstGeom>
          <a:solidFill>
            <a:schemeClr val="accent5">
              <a:lumMod val="20000"/>
              <a:lumOff val="80000"/>
            </a:schemeClr>
          </a:solidFill>
        </p:spPr>
      </p:pic>
      <p:grpSp>
        <p:nvGrpSpPr>
          <p:cNvPr id="2" name="Группа 1">
            <a:extLst>
              <a:ext uri="{FF2B5EF4-FFF2-40B4-BE49-F238E27FC236}">
                <a16:creationId xmlns:a16="http://schemas.microsoft.com/office/drawing/2014/main" id="{C58B28FE-9932-3BE4-9E4B-6028C700CAB6}"/>
              </a:ext>
            </a:extLst>
          </p:cNvPr>
          <p:cNvGrpSpPr/>
          <p:nvPr/>
        </p:nvGrpSpPr>
        <p:grpSpPr>
          <a:xfrm>
            <a:off x="2208891" y="2909413"/>
            <a:ext cx="7317016" cy="830997"/>
            <a:chOff x="2370816" y="3098340"/>
            <a:chExt cx="7317016" cy="830997"/>
          </a:xfrm>
        </p:grpSpPr>
        <p:sp>
          <p:nvSpPr>
            <p:cNvPr id="54" name="TextBox 53">
              <a:extLst>
                <a:ext uri="{FF2B5EF4-FFF2-40B4-BE49-F238E27FC236}">
                  <a16:creationId xmlns:a16="http://schemas.microsoft.com/office/drawing/2014/main" id="{44A23744-D77C-42C9-9123-02987EB3A91C}"/>
                </a:ext>
              </a:extLst>
            </p:cNvPr>
            <p:cNvSpPr txBox="1"/>
            <p:nvPr/>
          </p:nvSpPr>
          <p:spPr>
            <a:xfrm>
              <a:off x="2370816" y="3098340"/>
              <a:ext cx="731701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schemeClr val="bg1"/>
                  </a:solidFill>
                  <a:effectLst/>
                  <a:uLnTx/>
                  <a:uFillTx/>
                  <a:latin typeface="Montserrat"/>
                  <a:ea typeface="+mn-ea"/>
                  <a:cs typeface="Arial" panose="020B0604020202020204" pitchFamily="34" charset="0"/>
                </a:rPr>
                <a:t>Project proposals</a:t>
              </a:r>
              <a:endParaRPr kumimoji="0" lang="ru" sz="4800" b="1" i="0" u="none" strike="noStrike" kern="1200" cap="none" spc="300" normalizeH="0" baseline="0" noProof="0" dirty="0">
                <a:ln>
                  <a:noFill/>
                </a:ln>
                <a:solidFill>
                  <a:schemeClr val="bg1"/>
                </a:solidFill>
                <a:effectLst/>
                <a:uLnTx/>
                <a:uFillTx/>
                <a:latin typeface="Montserrat"/>
                <a:ea typeface="+mn-ea"/>
                <a:cs typeface="Arial" panose="020B0604020202020204" pitchFamily="34" charset="0"/>
              </a:endParaRPr>
            </a:p>
          </p:txBody>
        </p:sp>
        <p:cxnSp>
          <p:nvCxnSpPr>
            <p:cNvPr id="56" name="Straight Connector 55">
              <a:extLst>
                <a:ext uri="{FF2B5EF4-FFF2-40B4-BE49-F238E27FC236}">
                  <a16:creationId xmlns:a16="http://schemas.microsoft.com/office/drawing/2014/main" id="{D3D017D1-9B42-4963-8502-47952533B93E}"/>
                </a:ext>
              </a:extLst>
            </p:cNvPr>
            <p:cNvCxnSpPr/>
            <p:nvPr/>
          </p:nvCxnSpPr>
          <p:spPr>
            <a:xfrm>
              <a:off x="3903750" y="3929337"/>
              <a:ext cx="425114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1" name="Freeform 9">
            <a:extLst>
              <a:ext uri="{FF2B5EF4-FFF2-40B4-BE49-F238E27FC236}">
                <a16:creationId xmlns:a16="http://schemas.microsoft.com/office/drawing/2014/main" id="{774CFFF1-0D07-4ED1-B59A-071B59A1FFEA}"/>
              </a:ext>
            </a:extLst>
          </p:cNvPr>
          <p:cNvSpPr>
            <a:spLocks/>
          </p:cNvSpPr>
          <p:nvPr/>
        </p:nvSpPr>
        <p:spPr bwMode="auto">
          <a:xfrm>
            <a:off x="5130800" y="9525"/>
            <a:ext cx="7090229" cy="3540351"/>
          </a:xfrm>
          <a:custGeom>
            <a:avLst/>
            <a:gdLst>
              <a:gd name="T0" fmla="*/ 0 w 7680"/>
              <a:gd name="T1" fmla="*/ 0 h 1850"/>
              <a:gd name="T2" fmla="*/ 2319 w 7680"/>
              <a:gd name="T3" fmla="*/ 713 h 1850"/>
              <a:gd name="T4" fmla="*/ 7680 w 7680"/>
              <a:gd name="T5" fmla="*/ 1850 h 1850"/>
              <a:gd name="T6" fmla="*/ 7680 w 7680"/>
              <a:gd name="T7" fmla="*/ 0 h 1850"/>
              <a:gd name="T8" fmla="*/ 0 w 7680"/>
              <a:gd name="T9" fmla="*/ 0 h 1850"/>
            </a:gdLst>
            <a:ahLst/>
            <a:cxnLst>
              <a:cxn ang="0">
                <a:pos x="T0" y="T1"/>
              </a:cxn>
              <a:cxn ang="0">
                <a:pos x="T2" y="T3"/>
              </a:cxn>
              <a:cxn ang="0">
                <a:pos x="T4" y="T5"/>
              </a:cxn>
              <a:cxn ang="0">
                <a:pos x="T6" y="T7"/>
              </a:cxn>
              <a:cxn ang="0">
                <a:pos x="T8" y="T9"/>
              </a:cxn>
            </a:cxnLst>
            <a:rect l="0" t="0" r="r" b="b"/>
            <a:pathLst>
              <a:path w="7680" h="1850">
                <a:moveTo>
                  <a:pt x="0" y="0"/>
                </a:moveTo>
                <a:cubicBezTo>
                  <a:pt x="0" y="0"/>
                  <a:pt x="649" y="713"/>
                  <a:pt x="2319" y="713"/>
                </a:cubicBezTo>
                <a:cubicBezTo>
                  <a:pt x="5172" y="713"/>
                  <a:pt x="4900" y="1850"/>
                  <a:pt x="7680" y="1850"/>
                </a:cubicBezTo>
                <a:cubicBezTo>
                  <a:pt x="7680" y="0"/>
                  <a:pt x="7680" y="0"/>
                  <a:pt x="7680" y="0"/>
                </a:cubicBezTo>
                <a:lnTo>
                  <a:pt x="0" y="0"/>
                </a:lnTo>
                <a:close/>
              </a:path>
            </a:pathLst>
          </a:custGeom>
          <a:gradFill flip="none" rotWithShape="1">
            <a:gsLst>
              <a:gs pos="100000">
                <a:schemeClr val="bg1">
                  <a:alpha val="1000"/>
                </a:schemeClr>
              </a:gs>
              <a:gs pos="0">
                <a:schemeClr val="bg1">
                  <a:alpha val="21000"/>
                </a:schemeClr>
              </a:gs>
            </a:gsLst>
            <a:lin ang="8400000" scaled="0"/>
            <a:tileRect/>
          </a:gradFill>
          <a:ln w="635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Light"/>
              <a:ea typeface="+mn-ea"/>
              <a:cs typeface="+mn-cs"/>
            </a:endParaRPr>
          </a:p>
        </p:txBody>
      </p:sp>
      <p:sp>
        <p:nvSpPr>
          <p:cNvPr id="62" name="Freeform 9">
            <a:extLst>
              <a:ext uri="{FF2B5EF4-FFF2-40B4-BE49-F238E27FC236}">
                <a16:creationId xmlns:a16="http://schemas.microsoft.com/office/drawing/2014/main" id="{A58753A7-50CE-43FD-8337-9B132EAD17C5}"/>
              </a:ext>
            </a:extLst>
          </p:cNvPr>
          <p:cNvSpPr>
            <a:spLocks/>
          </p:cNvSpPr>
          <p:nvPr/>
        </p:nvSpPr>
        <p:spPr bwMode="auto">
          <a:xfrm rot="10800000">
            <a:off x="1" y="3317648"/>
            <a:ext cx="7090229" cy="3540351"/>
          </a:xfrm>
          <a:custGeom>
            <a:avLst/>
            <a:gdLst>
              <a:gd name="T0" fmla="*/ 0 w 7680"/>
              <a:gd name="T1" fmla="*/ 0 h 1850"/>
              <a:gd name="T2" fmla="*/ 2319 w 7680"/>
              <a:gd name="T3" fmla="*/ 713 h 1850"/>
              <a:gd name="T4" fmla="*/ 7680 w 7680"/>
              <a:gd name="T5" fmla="*/ 1850 h 1850"/>
              <a:gd name="T6" fmla="*/ 7680 w 7680"/>
              <a:gd name="T7" fmla="*/ 0 h 1850"/>
              <a:gd name="T8" fmla="*/ 0 w 7680"/>
              <a:gd name="T9" fmla="*/ 0 h 1850"/>
            </a:gdLst>
            <a:ahLst/>
            <a:cxnLst>
              <a:cxn ang="0">
                <a:pos x="T0" y="T1"/>
              </a:cxn>
              <a:cxn ang="0">
                <a:pos x="T2" y="T3"/>
              </a:cxn>
              <a:cxn ang="0">
                <a:pos x="T4" y="T5"/>
              </a:cxn>
              <a:cxn ang="0">
                <a:pos x="T6" y="T7"/>
              </a:cxn>
              <a:cxn ang="0">
                <a:pos x="T8" y="T9"/>
              </a:cxn>
            </a:cxnLst>
            <a:rect l="0" t="0" r="r" b="b"/>
            <a:pathLst>
              <a:path w="7680" h="1850">
                <a:moveTo>
                  <a:pt x="0" y="0"/>
                </a:moveTo>
                <a:cubicBezTo>
                  <a:pt x="0" y="0"/>
                  <a:pt x="649" y="713"/>
                  <a:pt x="2319" y="713"/>
                </a:cubicBezTo>
                <a:cubicBezTo>
                  <a:pt x="5172" y="713"/>
                  <a:pt x="4900" y="1850"/>
                  <a:pt x="7680" y="1850"/>
                </a:cubicBezTo>
                <a:cubicBezTo>
                  <a:pt x="7680" y="0"/>
                  <a:pt x="7680" y="0"/>
                  <a:pt x="7680" y="0"/>
                </a:cubicBezTo>
                <a:lnTo>
                  <a:pt x="0" y="0"/>
                </a:lnTo>
                <a:close/>
              </a:path>
            </a:pathLst>
          </a:custGeom>
          <a:gradFill flip="none" rotWithShape="1">
            <a:gsLst>
              <a:gs pos="100000">
                <a:schemeClr val="bg1">
                  <a:alpha val="1000"/>
                </a:schemeClr>
              </a:gs>
              <a:gs pos="0">
                <a:schemeClr val="bg1">
                  <a:alpha val="21000"/>
                </a:schemeClr>
              </a:gs>
            </a:gsLst>
            <a:lin ang="8400000" scaled="0"/>
            <a:tileRect/>
          </a:gradFill>
          <a:ln w="635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Light"/>
              <a:ea typeface="+mn-ea"/>
              <a:cs typeface="+mn-cs"/>
            </a:endParaRPr>
          </a:p>
        </p:txBody>
      </p:sp>
    </p:spTree>
    <p:extLst>
      <p:ext uri="{BB962C8B-B14F-4D97-AF65-F5344CB8AC3E}">
        <p14:creationId xmlns:p14="http://schemas.microsoft.com/office/powerpoint/2010/main" val="1586394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Блок-схема: ручной ввод 19"/>
          <p:cNvSpPr/>
          <p:nvPr/>
        </p:nvSpPr>
        <p:spPr>
          <a:xfrm flipH="1" flipV="1">
            <a:off x="-8659" y="1089"/>
            <a:ext cx="5295900" cy="752833"/>
          </a:xfrm>
          <a:prstGeom prst="flowChartManualInpu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Заголовок 1"/>
          <p:cNvSpPr txBox="1">
            <a:spLocks/>
          </p:cNvSpPr>
          <p:nvPr/>
        </p:nvSpPr>
        <p:spPr>
          <a:xfrm>
            <a:off x="-201613" y="30052"/>
            <a:ext cx="5507038" cy="533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w="9525">
                  <a:solidFill>
                    <a:prstClr val="white"/>
                  </a:solidFill>
                  <a:prstDash val="solid"/>
                </a:ln>
                <a:solidFill>
                  <a:prstClr val="white"/>
                </a:solidFill>
                <a:effectLst>
                  <a:outerShdw blurRad="12700" dist="38100" dir="2700000" algn="tl" rotWithShape="0">
                    <a:prstClr val="white">
                      <a:lumMod val="50000"/>
                    </a:prstClr>
                  </a:outerShdw>
                </a:effectLst>
                <a:uLnTx/>
                <a:uFillTx/>
                <a:latin typeface="Arial Black" panose="020B0A04020102020204" pitchFamily="34" charset="0"/>
                <a:ea typeface="+mj-ea"/>
                <a:cs typeface="+mj-cs"/>
              </a:rPr>
              <a:t>INVESTMENT OFFER</a:t>
            </a:r>
            <a:endParaRPr kumimoji="0" lang="ru-RU" sz="2400" b="1" i="0" u="none" strike="noStrike" kern="1200" cap="none" spc="0" normalizeH="0" baseline="0" noProof="0" dirty="0">
              <a:ln w="9525">
                <a:solidFill>
                  <a:prstClr val="white"/>
                </a:solidFill>
                <a:prstDash val="solid"/>
              </a:ln>
              <a:solidFill>
                <a:prstClr val="white"/>
              </a:solidFill>
              <a:effectLst>
                <a:outerShdw blurRad="12700" dist="38100" dir="2700000" algn="tl" rotWithShape="0">
                  <a:prstClr val="white">
                    <a:lumMod val="50000"/>
                  </a:prstClr>
                </a:outerShdw>
              </a:effectLst>
              <a:uLnTx/>
              <a:uFillTx/>
              <a:latin typeface="Arial Black" panose="020B0A04020102020204" pitchFamily="34" charset="0"/>
              <a:ea typeface="+mj-ea"/>
              <a:cs typeface="+mj-cs"/>
            </a:endParaRPr>
          </a:p>
        </p:txBody>
      </p:sp>
      <p:sp>
        <p:nvSpPr>
          <p:cNvPr id="24" name="Заголовок 1"/>
          <p:cNvSpPr txBox="1">
            <a:spLocks/>
          </p:cNvSpPr>
          <p:nvPr/>
        </p:nvSpPr>
        <p:spPr>
          <a:xfrm>
            <a:off x="5916416" y="114911"/>
            <a:ext cx="5949950" cy="686433"/>
          </a:xfrm>
          <a:prstGeom prst="rect">
            <a:avLst/>
          </a:prstGeom>
        </p:spPr>
        <p:txBody>
          <a:bodyPr vert="horz" lIns="91440" tIns="45720" rIns="91440" bIns="45720" rtlCol="0" anchor="b">
            <a:normAutofit fontScale="4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Growing fruits and vegetables in a cluster way, as well as processing fruits and vegetables, production of pectin, apple concentrate, baby food, ketchup and dairy products</a:t>
            </a:r>
            <a:endParaRPr kumimoji="0" lang="ru-RU" sz="28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pic>
        <p:nvPicPr>
          <p:cNvPr id="22" name="Рисунок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668" y="929517"/>
            <a:ext cx="486182" cy="486182"/>
          </a:xfrm>
          <a:prstGeom prst="rect">
            <a:avLst/>
          </a:prstGeom>
          <a:ln w="38100">
            <a:solidFill>
              <a:srgbClr val="FFC000"/>
            </a:solidFill>
          </a:ln>
        </p:spPr>
      </p:pic>
      <p:pic>
        <p:nvPicPr>
          <p:cNvPr id="25" name="Рисунок 24"/>
          <p:cNvPicPr>
            <a:picLocks noChangeAspect="1"/>
          </p:cNvPicPr>
          <p:nvPr/>
        </p:nvPicPr>
        <p:blipFill>
          <a:blip r:embed="rId3"/>
          <a:stretch>
            <a:fillRect/>
          </a:stretch>
        </p:blipFill>
        <p:spPr>
          <a:xfrm>
            <a:off x="218669" y="1602465"/>
            <a:ext cx="486182" cy="514954"/>
          </a:xfrm>
          <a:prstGeom prst="rect">
            <a:avLst/>
          </a:prstGeom>
          <a:ln w="38100">
            <a:solidFill>
              <a:srgbClr val="FFC000"/>
            </a:solidFill>
          </a:ln>
        </p:spPr>
      </p:pic>
      <p:pic>
        <p:nvPicPr>
          <p:cNvPr id="26" name="Рисунок 25"/>
          <p:cNvPicPr>
            <a:picLocks noChangeAspect="1"/>
          </p:cNvPicPr>
          <p:nvPr/>
        </p:nvPicPr>
        <p:blipFill>
          <a:blip r:embed="rId4"/>
          <a:stretch>
            <a:fillRect/>
          </a:stretch>
        </p:blipFill>
        <p:spPr>
          <a:xfrm>
            <a:off x="228194" y="2297790"/>
            <a:ext cx="486182" cy="514954"/>
          </a:xfrm>
          <a:prstGeom prst="rect">
            <a:avLst/>
          </a:prstGeom>
          <a:ln w="38100">
            <a:solidFill>
              <a:srgbClr val="FFC000"/>
            </a:solidFill>
          </a:ln>
        </p:spPr>
      </p:pic>
      <p:pic>
        <p:nvPicPr>
          <p:cNvPr id="27" name="Рисунок 26"/>
          <p:cNvPicPr>
            <a:picLocks noChangeAspect="1"/>
          </p:cNvPicPr>
          <p:nvPr/>
        </p:nvPicPr>
        <p:blipFill>
          <a:blip r:embed="rId5"/>
          <a:stretch>
            <a:fillRect/>
          </a:stretch>
        </p:blipFill>
        <p:spPr>
          <a:xfrm>
            <a:off x="218669" y="2979796"/>
            <a:ext cx="506529" cy="509224"/>
          </a:xfrm>
          <a:prstGeom prst="rect">
            <a:avLst/>
          </a:prstGeom>
          <a:ln w="38100">
            <a:solidFill>
              <a:srgbClr val="FFC000"/>
            </a:solidFill>
          </a:ln>
        </p:spPr>
      </p:pic>
      <p:pic>
        <p:nvPicPr>
          <p:cNvPr id="28" name="Рисунок 27"/>
          <p:cNvPicPr>
            <a:picLocks noChangeAspect="1"/>
          </p:cNvPicPr>
          <p:nvPr/>
        </p:nvPicPr>
        <p:blipFill>
          <a:blip r:embed="rId6"/>
          <a:stretch>
            <a:fillRect/>
          </a:stretch>
        </p:blipFill>
        <p:spPr>
          <a:xfrm>
            <a:off x="218668" y="3671614"/>
            <a:ext cx="506529" cy="522358"/>
          </a:xfrm>
          <a:prstGeom prst="rect">
            <a:avLst/>
          </a:prstGeom>
          <a:ln w="38100">
            <a:solidFill>
              <a:srgbClr val="FFC000"/>
            </a:solidFill>
          </a:ln>
        </p:spPr>
      </p:pic>
      <p:pic>
        <p:nvPicPr>
          <p:cNvPr id="29" name="Рисунок 28"/>
          <p:cNvPicPr>
            <a:picLocks noChangeAspect="1"/>
          </p:cNvPicPr>
          <p:nvPr/>
        </p:nvPicPr>
        <p:blipFill>
          <a:blip r:embed="rId7"/>
          <a:stretch>
            <a:fillRect/>
          </a:stretch>
        </p:blipFill>
        <p:spPr>
          <a:xfrm>
            <a:off x="228194" y="4375485"/>
            <a:ext cx="497993" cy="540924"/>
          </a:xfrm>
          <a:prstGeom prst="rect">
            <a:avLst/>
          </a:prstGeom>
          <a:ln w="38100">
            <a:solidFill>
              <a:srgbClr val="FFC000"/>
            </a:solidFill>
          </a:ln>
        </p:spPr>
      </p:pic>
      <p:pic>
        <p:nvPicPr>
          <p:cNvPr id="30" name="Рисунок 29"/>
          <p:cNvPicPr>
            <a:picLocks noChangeAspect="1"/>
          </p:cNvPicPr>
          <p:nvPr/>
        </p:nvPicPr>
        <p:blipFill>
          <a:blip r:embed="rId8"/>
          <a:stretch>
            <a:fillRect/>
          </a:stretch>
        </p:blipFill>
        <p:spPr>
          <a:xfrm>
            <a:off x="218668" y="5096024"/>
            <a:ext cx="506529" cy="511917"/>
          </a:xfrm>
          <a:prstGeom prst="rect">
            <a:avLst/>
          </a:prstGeom>
          <a:ln w="38100">
            <a:solidFill>
              <a:srgbClr val="FFC000"/>
            </a:solidFill>
          </a:ln>
        </p:spPr>
      </p:pic>
      <p:pic>
        <p:nvPicPr>
          <p:cNvPr id="31" name="Рисунок 30"/>
          <p:cNvPicPr>
            <a:picLocks noChangeAspect="1"/>
          </p:cNvPicPr>
          <p:nvPr/>
        </p:nvPicPr>
        <p:blipFill>
          <a:blip r:embed="rId9"/>
          <a:stretch>
            <a:fillRect/>
          </a:stretch>
        </p:blipFill>
        <p:spPr>
          <a:xfrm>
            <a:off x="205488" y="5792989"/>
            <a:ext cx="497993" cy="558794"/>
          </a:xfrm>
          <a:prstGeom prst="rect">
            <a:avLst/>
          </a:prstGeom>
          <a:ln w="38100">
            <a:solidFill>
              <a:srgbClr val="FFC000"/>
            </a:solidFill>
          </a:ln>
        </p:spPr>
      </p:pic>
      <p:sp>
        <p:nvSpPr>
          <p:cNvPr id="34" name="Заголовок 1"/>
          <p:cNvSpPr txBox="1">
            <a:spLocks/>
          </p:cNvSpPr>
          <p:nvPr/>
        </p:nvSpPr>
        <p:spPr>
          <a:xfrm>
            <a:off x="770457" y="708592"/>
            <a:ext cx="3457860" cy="7914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Project cost</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32,6 </a:t>
            </a: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million</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US"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13</a:t>
            </a: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r>
              <a:rPr kumimoji="0" lang="ru-RU"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1</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US"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million own resources</a:t>
            </a:r>
            <a:r>
              <a:rPr kumimoji="0" lang="uz-Cyrl-UZ"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r>
              <a:rPr kumimoji="0" lang="uz-Cyrl-UZ" sz="1300" b="1"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endParaRPr kumimoji="0" lang="en-US" sz="1300" b="1"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19</a:t>
            </a: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5 </a:t>
            </a: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million </a:t>
            </a:r>
            <a:r>
              <a:rPr kumimoji="0" lang="en-US"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bank loans)</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endParaRPr kumimoji="0" lang="ru-RU"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5" name="Заголовок 1"/>
          <p:cNvSpPr txBox="1">
            <a:spLocks/>
          </p:cNvSpPr>
          <p:nvPr/>
        </p:nvSpPr>
        <p:spPr>
          <a:xfrm>
            <a:off x="737654" y="1611990"/>
            <a:ext cx="2300822" cy="685800"/>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Production capacity (per year)</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uz-Cyrl-UZ"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1</a:t>
            </a: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.Pectin and</a:t>
            </a:r>
            <a:r>
              <a:rPr kumimoji="0" lang="uz-Cyrl-UZ"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az-Latn-AZ"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apple concentrate</a:t>
            </a:r>
            <a:r>
              <a:rPr kumimoji="0" lang="uz-Cyrl-UZ"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-2 625 </a:t>
            </a:r>
            <a:r>
              <a:rPr kumimoji="0" lang="en-US" sz="1300" b="0" i="0" u="none" strike="noStrike" kern="1200" cap="none" spc="0" normalizeH="0" baseline="0" noProof="0" dirty="0" err="1">
                <a:ln>
                  <a:noFill/>
                </a:ln>
                <a:solidFill>
                  <a:srgbClr val="002060"/>
                </a:solidFill>
                <a:effectLst/>
                <a:uLnTx/>
                <a:uFillTx/>
                <a:latin typeface="Arial" panose="020B0604020202020204" pitchFamily="34" charset="0"/>
                <a:ea typeface="+mj-ea"/>
                <a:cs typeface="Arial" panose="020B0604020202020204" pitchFamily="34" charset="0"/>
              </a:rPr>
              <a:t>tonn</a:t>
            </a:r>
            <a:r>
              <a:rPr kumimoji="0" lang="uz-Cyrl-UZ"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uz-Cyrl-UZ"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2</a:t>
            </a:r>
            <a:r>
              <a:rPr kumimoji="0" lang="en-US"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r>
              <a:rPr kumimoji="0" lang="az-Latn-AZ"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US"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B</a:t>
            </a:r>
            <a:r>
              <a:rPr kumimoji="0" lang="az-Latn-AZ"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aby food</a:t>
            </a:r>
            <a:r>
              <a:rPr kumimoji="0" lang="uz-Cyrl-UZ"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-19,9 </a:t>
            </a:r>
            <a:r>
              <a:rPr kumimoji="0" lang="en-US"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million </a:t>
            </a:r>
            <a:r>
              <a:rPr kumimoji="0" lang="az-Latn-AZ"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pieces</a:t>
            </a:r>
            <a:endParaRPr kumimoji="0" lang="uz-Cyrl-UZ"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uz-Cyrl-UZ"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3</a:t>
            </a:r>
            <a:r>
              <a:rPr kumimoji="0" lang="en-US"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Ketchup</a:t>
            </a:r>
            <a:r>
              <a:rPr kumimoji="0" lang="uz-Cyrl-UZ"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- 21,6 </a:t>
            </a:r>
            <a:r>
              <a:rPr kumimoji="0" lang="en-US"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million </a:t>
            </a:r>
            <a:r>
              <a:rPr kumimoji="0" lang="az-Latn-AZ"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pieces</a:t>
            </a:r>
            <a:endParaRPr kumimoji="0" lang="uz-Cyrl-UZ"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uz-Cyrl-UZ"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4</a:t>
            </a:r>
            <a:r>
              <a:rPr kumimoji="0" lang="en-US"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D</a:t>
            </a:r>
            <a:r>
              <a:rPr kumimoji="0" lang="az-Latn-AZ"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airy products</a:t>
            </a:r>
            <a:r>
              <a:rPr kumimoji="0" lang="uz-Cyrl-UZ"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-6,7 </a:t>
            </a:r>
            <a:r>
              <a:rPr kumimoji="0" lang="en-US"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million </a:t>
            </a:r>
            <a:r>
              <a:rPr kumimoji="0" lang="az-Latn-AZ"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pieces</a:t>
            </a:r>
            <a:endParaRPr kumimoji="0" lang="uz-Cyrl-UZ"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6" name="Заголовок 1"/>
          <p:cNvSpPr txBox="1">
            <a:spLocks/>
          </p:cNvSpPr>
          <p:nvPr/>
        </p:nvSpPr>
        <p:spPr>
          <a:xfrm>
            <a:off x="770457" y="2300055"/>
            <a:ext cx="1096444" cy="5149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IRR (fin)</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uz-Cyrl-UZ"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45</a:t>
            </a: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,3%</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7" name="Заголовок 1"/>
          <p:cNvSpPr txBox="1">
            <a:spLocks/>
          </p:cNvSpPr>
          <p:nvPr/>
        </p:nvSpPr>
        <p:spPr>
          <a:xfrm>
            <a:off x="770457" y="2974066"/>
            <a:ext cx="1572693" cy="5149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NPV (fin)</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uz-Cyrl-UZ"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51</a:t>
            </a: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,2 million dollar</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8" name="Заголовок 1"/>
          <p:cNvSpPr txBox="1">
            <a:spLocks/>
          </p:cNvSpPr>
          <p:nvPr/>
        </p:nvSpPr>
        <p:spPr>
          <a:xfrm>
            <a:off x="770457" y="3566608"/>
            <a:ext cx="2300822" cy="649904"/>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Annual market need</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uz-Cyrl-UZ"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1</a:t>
            </a: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.Pectin and</a:t>
            </a:r>
            <a:r>
              <a:rPr kumimoji="0" lang="uz-Cyrl-UZ"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az-Latn-AZ"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apple concentrate</a:t>
            </a:r>
            <a:r>
              <a:rPr kumimoji="0" lang="uz-Cyrl-UZ"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-2 625 </a:t>
            </a:r>
            <a:r>
              <a:rPr kumimoji="0" lang="en-US" sz="1300" b="0" i="0" u="none" strike="noStrike" kern="1200" cap="none" spc="0" normalizeH="0" baseline="0" noProof="0" dirty="0" err="1">
                <a:ln>
                  <a:noFill/>
                </a:ln>
                <a:solidFill>
                  <a:srgbClr val="002060"/>
                </a:solidFill>
                <a:effectLst/>
                <a:uLnTx/>
                <a:uFillTx/>
                <a:latin typeface="Arial" panose="020B0604020202020204" pitchFamily="34" charset="0"/>
                <a:ea typeface="+mj-ea"/>
                <a:cs typeface="Arial" panose="020B0604020202020204" pitchFamily="34" charset="0"/>
              </a:rPr>
              <a:t>tonn</a:t>
            </a:r>
            <a:r>
              <a:rPr kumimoji="0" lang="uz-Cyrl-UZ"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uz-Cyrl-UZ"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2</a:t>
            </a:r>
            <a:r>
              <a:rPr kumimoji="0" lang="en-US"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r>
              <a:rPr kumimoji="0" lang="az-Latn-AZ"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US"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B</a:t>
            </a:r>
            <a:r>
              <a:rPr kumimoji="0" lang="az-Latn-AZ"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aby food</a:t>
            </a:r>
            <a:r>
              <a:rPr kumimoji="0" lang="uz-Cyrl-UZ"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-19,9 </a:t>
            </a:r>
            <a:r>
              <a:rPr kumimoji="0" lang="en-US"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million </a:t>
            </a:r>
            <a:r>
              <a:rPr kumimoji="0" lang="az-Latn-AZ"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pieces</a:t>
            </a:r>
            <a:endParaRPr kumimoji="0" lang="uz-Cyrl-UZ"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uz-Cyrl-UZ"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3</a:t>
            </a:r>
            <a:r>
              <a:rPr kumimoji="0" lang="en-US"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Ketchup</a:t>
            </a:r>
            <a:r>
              <a:rPr kumimoji="0" lang="uz-Cyrl-UZ"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- 21,6 </a:t>
            </a:r>
            <a:r>
              <a:rPr kumimoji="0" lang="en-US"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million </a:t>
            </a:r>
            <a:r>
              <a:rPr kumimoji="0" lang="az-Latn-AZ"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pieces</a:t>
            </a:r>
            <a:endParaRPr kumimoji="0" lang="uz-Cyrl-UZ"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uz-Cyrl-UZ"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4</a:t>
            </a:r>
            <a:r>
              <a:rPr kumimoji="0" lang="en-US"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D</a:t>
            </a:r>
            <a:r>
              <a:rPr kumimoji="0" lang="az-Latn-AZ"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airy products</a:t>
            </a:r>
            <a:r>
              <a:rPr kumimoji="0" lang="uz-Cyrl-UZ"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-6,7 </a:t>
            </a:r>
            <a:r>
              <a:rPr kumimoji="0" lang="en-US"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million </a:t>
            </a:r>
            <a:r>
              <a:rPr kumimoji="0" lang="az-Latn-AZ"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pieces</a:t>
            </a:r>
            <a:endParaRPr kumimoji="0" lang="uz-Cyrl-UZ"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9" name="Заголовок 1"/>
          <p:cNvSpPr txBox="1">
            <a:spLocks/>
          </p:cNvSpPr>
          <p:nvPr/>
        </p:nvSpPr>
        <p:spPr>
          <a:xfrm>
            <a:off x="770457" y="4286264"/>
            <a:ext cx="2300822" cy="5149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Project payback</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5</a:t>
            </a:r>
            <a:r>
              <a:rPr kumimoji="0" lang="uz-Cyrl-UZ"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years</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40" name="Заголовок 1"/>
          <p:cNvSpPr txBox="1">
            <a:spLocks/>
          </p:cNvSpPr>
          <p:nvPr/>
        </p:nvSpPr>
        <p:spPr>
          <a:xfrm>
            <a:off x="770457" y="5062293"/>
            <a:ext cx="2300822" cy="5149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Jobs</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ru-RU"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190</a:t>
            </a:r>
            <a:r>
              <a:rPr kumimoji="0" lang="uz-Cyrl-UZ"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people</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41" name="Заголовок 1"/>
          <p:cNvSpPr txBox="1">
            <a:spLocks/>
          </p:cNvSpPr>
          <p:nvPr/>
        </p:nvSpPr>
        <p:spPr>
          <a:xfrm>
            <a:off x="770456" y="5785547"/>
            <a:ext cx="3115743" cy="5149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Project implementation period</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12</a:t>
            </a:r>
            <a:r>
              <a:rPr kumimoji="0" lang="uz-Cyrl-UZ"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months</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pic>
        <p:nvPicPr>
          <p:cNvPr id="32" name="Рисунок 31"/>
          <p:cNvPicPr>
            <a:picLocks noChangeAspect="1"/>
          </p:cNvPicPr>
          <p:nvPr/>
        </p:nvPicPr>
        <p:blipFill>
          <a:blip r:embed="rId10"/>
          <a:stretch>
            <a:fillRect/>
          </a:stretch>
        </p:blipFill>
        <p:spPr>
          <a:xfrm>
            <a:off x="3114674" y="6272390"/>
            <a:ext cx="331630" cy="350858"/>
          </a:xfrm>
          <a:prstGeom prst="rect">
            <a:avLst/>
          </a:prstGeom>
          <a:ln w="38100">
            <a:solidFill>
              <a:srgbClr val="FFC000"/>
            </a:solidFill>
          </a:ln>
        </p:spPr>
      </p:pic>
      <p:sp>
        <p:nvSpPr>
          <p:cNvPr id="43" name="Заголовок 1"/>
          <p:cNvSpPr txBox="1">
            <a:spLocks/>
          </p:cNvSpPr>
          <p:nvPr/>
        </p:nvSpPr>
        <p:spPr>
          <a:xfrm>
            <a:off x="3437486" y="6260959"/>
            <a:ext cx="3432810" cy="378873"/>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err="1">
                <a:ln>
                  <a:noFill/>
                </a:ln>
                <a:solidFill>
                  <a:srgbClr val="002060"/>
                </a:solidFill>
                <a:effectLst/>
                <a:uLnTx/>
                <a:uFillTx/>
                <a:latin typeface="Arial" panose="020B0604020202020204" pitchFamily="34" charset="0"/>
                <a:ea typeface="+mj-ea"/>
                <a:cs typeface="Arial" panose="020B0604020202020204" pitchFamily="34" charset="0"/>
              </a:rPr>
              <a:t>Surkhandarya</a:t>
            </a: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region</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US" sz="1300" b="1" i="0" u="none" strike="noStrike" kern="1200" cap="none" spc="0" normalizeH="0" baseline="0" noProof="0" dirty="0" err="1">
                <a:ln>
                  <a:noFill/>
                </a:ln>
                <a:solidFill>
                  <a:srgbClr val="002060"/>
                </a:solidFill>
                <a:effectLst/>
                <a:uLnTx/>
                <a:uFillTx/>
                <a:latin typeface="Arial" panose="020B0604020202020204" pitchFamily="34" charset="0"/>
                <a:ea typeface="+mj-ea"/>
                <a:cs typeface="Arial" panose="020B0604020202020204" pitchFamily="34" charset="0"/>
              </a:rPr>
              <a:t>Altynsoy</a:t>
            </a: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district</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r>
              <a:rPr kumimoji="0" lang="en-US" sz="1300" b="1" i="0" u="none" strike="noStrike" kern="1200" cap="none" spc="0" normalizeH="0" baseline="0" noProof="0" dirty="0" err="1">
                <a:ln>
                  <a:noFill/>
                </a:ln>
                <a:solidFill>
                  <a:srgbClr val="002060"/>
                </a:solidFill>
                <a:effectLst/>
                <a:uLnTx/>
                <a:uFillTx/>
                <a:latin typeface="Arial" panose="020B0604020202020204" pitchFamily="34" charset="0"/>
                <a:ea typeface="+mj-ea"/>
                <a:cs typeface="Arial" panose="020B0604020202020204" pitchFamily="34" charset="0"/>
              </a:rPr>
              <a:t>Karsagan</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US" sz="1300" b="1" i="0" u="none" strike="noStrike" kern="1200" cap="none" spc="0" normalizeH="0" baseline="0" noProof="0">
                <a:ln>
                  <a:noFill/>
                </a:ln>
                <a:solidFill>
                  <a:srgbClr val="002060"/>
                </a:solidFill>
                <a:effectLst/>
                <a:uLnTx/>
                <a:uFillTx/>
                <a:latin typeface="Arial" panose="020B0604020202020204" pitchFamily="34" charset="0"/>
                <a:ea typeface="+mj-ea"/>
                <a:cs typeface="Arial" panose="020B0604020202020204" pitchFamily="34" charset="0"/>
              </a:rPr>
              <a:t>MFY</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pic>
        <p:nvPicPr>
          <p:cNvPr id="44" name="Рисунок 43"/>
          <p:cNvPicPr>
            <a:picLocks noChangeAspect="1"/>
          </p:cNvPicPr>
          <p:nvPr/>
        </p:nvPicPr>
        <p:blipFill>
          <a:blip r:embed="rId10"/>
          <a:stretch>
            <a:fillRect/>
          </a:stretch>
        </p:blipFill>
        <p:spPr>
          <a:xfrm>
            <a:off x="3114674" y="6272390"/>
            <a:ext cx="331630" cy="350858"/>
          </a:xfrm>
          <a:prstGeom prst="rect">
            <a:avLst/>
          </a:prstGeom>
          <a:ln w="38100">
            <a:solidFill>
              <a:srgbClr val="FFC000"/>
            </a:solidFill>
          </a:ln>
        </p:spPr>
      </p:pic>
      <p:pic>
        <p:nvPicPr>
          <p:cNvPr id="42" name="Picture 2" descr="https://com-business.ru/wp-content/uploads/f/9/1/f918af7831944ac0d7b17f5ae7b47117.jpe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287241" y="1030109"/>
            <a:ext cx="2984097" cy="205448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https://static.insales-cdn.com/files/1/7110/26065862/original/Powidl_Peaches_Currant_Raspberry_Fruit_Jar_529707_2848x2124.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718403" y="1030108"/>
            <a:ext cx="2973275" cy="205448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6" descr="https://medboli.ru/wp-content/uploads/a/d/b/adbd6c2db07abca5d8323ee6bdeef33f.jpe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0800000" flipV="1">
            <a:off x="5305425" y="3748950"/>
            <a:ext cx="2973275" cy="2054481"/>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8" descr="https://cityreporter.ru/wp-content/uploads/2018/02/IMG_7703.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718402" y="3720102"/>
            <a:ext cx="2973275" cy="2054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6265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Блок-схема: ручной ввод 19"/>
          <p:cNvSpPr/>
          <p:nvPr/>
        </p:nvSpPr>
        <p:spPr>
          <a:xfrm flipH="1" flipV="1">
            <a:off x="-8659" y="1089"/>
            <a:ext cx="5295900" cy="752833"/>
          </a:xfrm>
          <a:prstGeom prst="flowChartManualInpu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Заголовок 1"/>
          <p:cNvSpPr txBox="1">
            <a:spLocks/>
          </p:cNvSpPr>
          <p:nvPr/>
        </p:nvSpPr>
        <p:spPr>
          <a:xfrm>
            <a:off x="-201613" y="30052"/>
            <a:ext cx="5507038" cy="533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w="9525">
                  <a:solidFill>
                    <a:prstClr val="white"/>
                  </a:solidFill>
                  <a:prstDash val="solid"/>
                </a:ln>
                <a:solidFill>
                  <a:prstClr val="white"/>
                </a:solidFill>
                <a:effectLst>
                  <a:outerShdw blurRad="12700" dist="38100" dir="2700000" algn="tl" rotWithShape="0">
                    <a:prstClr val="white">
                      <a:lumMod val="50000"/>
                    </a:prstClr>
                  </a:outerShdw>
                </a:effectLst>
                <a:uLnTx/>
                <a:uFillTx/>
                <a:latin typeface="Arial Black" panose="020B0A04020102020204" pitchFamily="34" charset="0"/>
                <a:ea typeface="+mj-ea"/>
                <a:cs typeface="+mj-cs"/>
              </a:rPr>
              <a:t>INVESTMENT OFFER</a:t>
            </a:r>
            <a:endParaRPr kumimoji="0" lang="ru-RU" sz="2400" b="1" i="0" u="none" strike="noStrike" kern="1200" cap="none" spc="0" normalizeH="0" baseline="0" noProof="0" dirty="0">
              <a:ln w="9525">
                <a:solidFill>
                  <a:prstClr val="white"/>
                </a:solidFill>
                <a:prstDash val="solid"/>
              </a:ln>
              <a:solidFill>
                <a:prstClr val="white"/>
              </a:solidFill>
              <a:effectLst>
                <a:outerShdw blurRad="12700" dist="38100" dir="2700000" algn="tl" rotWithShape="0">
                  <a:prstClr val="white">
                    <a:lumMod val="50000"/>
                  </a:prstClr>
                </a:outerShdw>
              </a:effectLst>
              <a:uLnTx/>
              <a:uFillTx/>
              <a:latin typeface="Arial Black" panose="020B0A04020102020204" pitchFamily="34" charset="0"/>
              <a:ea typeface="+mj-ea"/>
              <a:cs typeface="+mj-cs"/>
            </a:endParaRPr>
          </a:p>
        </p:txBody>
      </p:sp>
      <p:sp>
        <p:nvSpPr>
          <p:cNvPr id="24" name="Заголовок 1"/>
          <p:cNvSpPr txBox="1">
            <a:spLocks/>
          </p:cNvSpPr>
          <p:nvPr/>
        </p:nvSpPr>
        <p:spPr>
          <a:xfrm>
            <a:off x="5677765" y="296752"/>
            <a:ext cx="5949950" cy="73362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Organization of </a:t>
            </a:r>
            <a:br>
              <a:rPr kumimoji="0" lang="ru-RU" sz="24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b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production wine</a:t>
            </a:r>
            <a:endParaRPr kumimoji="0" lang="ru-RU" sz="24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pic>
        <p:nvPicPr>
          <p:cNvPr id="22" name="Рисунок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668" y="929517"/>
            <a:ext cx="486182" cy="486182"/>
          </a:xfrm>
          <a:prstGeom prst="rect">
            <a:avLst/>
          </a:prstGeom>
          <a:ln w="38100">
            <a:solidFill>
              <a:srgbClr val="FFC000"/>
            </a:solidFill>
          </a:ln>
        </p:spPr>
      </p:pic>
      <p:pic>
        <p:nvPicPr>
          <p:cNvPr id="25" name="Рисунок 24"/>
          <p:cNvPicPr>
            <a:picLocks noChangeAspect="1"/>
          </p:cNvPicPr>
          <p:nvPr/>
        </p:nvPicPr>
        <p:blipFill>
          <a:blip r:embed="rId3"/>
          <a:stretch>
            <a:fillRect/>
          </a:stretch>
        </p:blipFill>
        <p:spPr>
          <a:xfrm>
            <a:off x="218669" y="1602465"/>
            <a:ext cx="486182" cy="514954"/>
          </a:xfrm>
          <a:prstGeom prst="rect">
            <a:avLst/>
          </a:prstGeom>
          <a:ln w="38100">
            <a:solidFill>
              <a:srgbClr val="FFC000"/>
            </a:solidFill>
          </a:ln>
        </p:spPr>
      </p:pic>
      <p:pic>
        <p:nvPicPr>
          <p:cNvPr id="26" name="Рисунок 25"/>
          <p:cNvPicPr>
            <a:picLocks noChangeAspect="1"/>
          </p:cNvPicPr>
          <p:nvPr/>
        </p:nvPicPr>
        <p:blipFill>
          <a:blip r:embed="rId4"/>
          <a:stretch>
            <a:fillRect/>
          </a:stretch>
        </p:blipFill>
        <p:spPr>
          <a:xfrm>
            <a:off x="228194" y="2297790"/>
            <a:ext cx="486182" cy="514954"/>
          </a:xfrm>
          <a:prstGeom prst="rect">
            <a:avLst/>
          </a:prstGeom>
          <a:ln w="38100">
            <a:solidFill>
              <a:srgbClr val="FFC000"/>
            </a:solidFill>
          </a:ln>
        </p:spPr>
      </p:pic>
      <p:pic>
        <p:nvPicPr>
          <p:cNvPr id="27" name="Рисунок 26"/>
          <p:cNvPicPr>
            <a:picLocks noChangeAspect="1"/>
          </p:cNvPicPr>
          <p:nvPr/>
        </p:nvPicPr>
        <p:blipFill>
          <a:blip r:embed="rId5"/>
          <a:stretch>
            <a:fillRect/>
          </a:stretch>
        </p:blipFill>
        <p:spPr>
          <a:xfrm>
            <a:off x="218669" y="2979796"/>
            <a:ext cx="506529" cy="509224"/>
          </a:xfrm>
          <a:prstGeom prst="rect">
            <a:avLst/>
          </a:prstGeom>
          <a:ln w="38100">
            <a:solidFill>
              <a:srgbClr val="FFC000"/>
            </a:solidFill>
          </a:ln>
        </p:spPr>
      </p:pic>
      <p:pic>
        <p:nvPicPr>
          <p:cNvPr id="28" name="Рисунок 27"/>
          <p:cNvPicPr>
            <a:picLocks noChangeAspect="1"/>
          </p:cNvPicPr>
          <p:nvPr/>
        </p:nvPicPr>
        <p:blipFill>
          <a:blip r:embed="rId6"/>
          <a:stretch>
            <a:fillRect/>
          </a:stretch>
        </p:blipFill>
        <p:spPr>
          <a:xfrm>
            <a:off x="218668" y="3671614"/>
            <a:ext cx="506529" cy="522358"/>
          </a:xfrm>
          <a:prstGeom prst="rect">
            <a:avLst/>
          </a:prstGeom>
          <a:ln w="38100">
            <a:solidFill>
              <a:srgbClr val="FFC000"/>
            </a:solidFill>
          </a:ln>
        </p:spPr>
      </p:pic>
      <p:pic>
        <p:nvPicPr>
          <p:cNvPr id="29" name="Рисунок 28"/>
          <p:cNvPicPr>
            <a:picLocks noChangeAspect="1"/>
          </p:cNvPicPr>
          <p:nvPr/>
        </p:nvPicPr>
        <p:blipFill>
          <a:blip r:embed="rId7"/>
          <a:stretch>
            <a:fillRect/>
          </a:stretch>
        </p:blipFill>
        <p:spPr>
          <a:xfrm>
            <a:off x="228194" y="4375485"/>
            <a:ext cx="497993" cy="540924"/>
          </a:xfrm>
          <a:prstGeom prst="rect">
            <a:avLst/>
          </a:prstGeom>
          <a:ln w="38100">
            <a:solidFill>
              <a:srgbClr val="FFC000"/>
            </a:solidFill>
          </a:ln>
        </p:spPr>
      </p:pic>
      <p:pic>
        <p:nvPicPr>
          <p:cNvPr id="30" name="Рисунок 29"/>
          <p:cNvPicPr>
            <a:picLocks noChangeAspect="1"/>
          </p:cNvPicPr>
          <p:nvPr/>
        </p:nvPicPr>
        <p:blipFill>
          <a:blip r:embed="rId8"/>
          <a:stretch>
            <a:fillRect/>
          </a:stretch>
        </p:blipFill>
        <p:spPr>
          <a:xfrm>
            <a:off x="218668" y="5096024"/>
            <a:ext cx="506529" cy="511917"/>
          </a:xfrm>
          <a:prstGeom prst="rect">
            <a:avLst/>
          </a:prstGeom>
          <a:ln w="38100">
            <a:solidFill>
              <a:srgbClr val="FFC000"/>
            </a:solidFill>
          </a:ln>
        </p:spPr>
      </p:pic>
      <p:pic>
        <p:nvPicPr>
          <p:cNvPr id="31" name="Рисунок 30"/>
          <p:cNvPicPr>
            <a:picLocks noChangeAspect="1"/>
          </p:cNvPicPr>
          <p:nvPr/>
        </p:nvPicPr>
        <p:blipFill>
          <a:blip r:embed="rId9"/>
          <a:stretch>
            <a:fillRect/>
          </a:stretch>
        </p:blipFill>
        <p:spPr>
          <a:xfrm>
            <a:off x="205488" y="5792989"/>
            <a:ext cx="497993" cy="558794"/>
          </a:xfrm>
          <a:prstGeom prst="rect">
            <a:avLst/>
          </a:prstGeom>
          <a:ln w="38100">
            <a:solidFill>
              <a:srgbClr val="FFC000"/>
            </a:solidFill>
          </a:ln>
        </p:spPr>
      </p:pic>
      <p:sp>
        <p:nvSpPr>
          <p:cNvPr id="34" name="Заголовок 1"/>
          <p:cNvSpPr txBox="1">
            <a:spLocks/>
          </p:cNvSpPr>
          <p:nvPr/>
        </p:nvSpPr>
        <p:spPr>
          <a:xfrm>
            <a:off x="770457" y="708592"/>
            <a:ext cx="3457860" cy="7914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Project cost</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0,9 </a:t>
            </a: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million</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US"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0</a:t>
            </a: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3 </a:t>
            </a:r>
            <a:r>
              <a:rPr kumimoji="0" lang="en-US"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million own resources</a:t>
            </a:r>
            <a:r>
              <a:rPr kumimoji="0" lang="uz-Cyrl-UZ"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r>
              <a:rPr kumimoji="0" lang="uz-Cyrl-UZ" sz="1300" b="1"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endParaRPr kumimoji="0" lang="en-US" sz="1300" b="1"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0</a:t>
            </a: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6 </a:t>
            </a: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million </a:t>
            </a:r>
            <a:r>
              <a:rPr kumimoji="0" lang="en-US"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bank loans)</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endParaRPr kumimoji="0" lang="ru-RU"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5" name="Заголовок 1"/>
          <p:cNvSpPr txBox="1">
            <a:spLocks/>
          </p:cNvSpPr>
          <p:nvPr/>
        </p:nvSpPr>
        <p:spPr>
          <a:xfrm>
            <a:off x="737654" y="1611990"/>
            <a:ext cx="2300822" cy="514954"/>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Production capacity (per year)</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endPar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uz-Cyrl-UZ"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6,5 </a:t>
            </a:r>
            <a:r>
              <a:rPr kumimoji="0" lang="en-US"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thousand tons</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6" name="Заголовок 1"/>
          <p:cNvSpPr txBox="1">
            <a:spLocks/>
          </p:cNvSpPr>
          <p:nvPr/>
        </p:nvSpPr>
        <p:spPr>
          <a:xfrm>
            <a:off x="770457" y="2300055"/>
            <a:ext cx="1096444" cy="5149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IRR (fin)</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uz-Cyrl-UZ"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18</a:t>
            </a: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,0%</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7" name="Заголовок 1"/>
          <p:cNvSpPr txBox="1">
            <a:spLocks/>
          </p:cNvSpPr>
          <p:nvPr/>
        </p:nvSpPr>
        <p:spPr>
          <a:xfrm>
            <a:off x="770457" y="2974066"/>
            <a:ext cx="1572693" cy="5149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NPV (fin)</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uz-Cyrl-UZ"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0</a:t>
            </a: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r>
              <a:rPr kumimoji="0" lang="uz-Cyrl-UZ"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15</a:t>
            </a: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million dollar</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8" name="Заголовок 1"/>
          <p:cNvSpPr txBox="1">
            <a:spLocks/>
          </p:cNvSpPr>
          <p:nvPr/>
        </p:nvSpPr>
        <p:spPr>
          <a:xfrm>
            <a:off x="770457" y="3566608"/>
            <a:ext cx="2300822" cy="5149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Annual market need</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uz-Cyrl-UZ"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65 </a:t>
            </a:r>
            <a:r>
              <a:rPr kumimoji="0" lang="en-US"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thousand tons</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9" name="Заголовок 1"/>
          <p:cNvSpPr txBox="1">
            <a:spLocks/>
          </p:cNvSpPr>
          <p:nvPr/>
        </p:nvSpPr>
        <p:spPr>
          <a:xfrm>
            <a:off x="770457" y="4286264"/>
            <a:ext cx="2300822" cy="5149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Project payback</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5</a:t>
            </a:r>
            <a:r>
              <a:rPr kumimoji="0" lang="uz-Cyrl-UZ"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years</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40" name="Заголовок 1"/>
          <p:cNvSpPr txBox="1">
            <a:spLocks/>
          </p:cNvSpPr>
          <p:nvPr/>
        </p:nvSpPr>
        <p:spPr>
          <a:xfrm>
            <a:off x="770457" y="5062293"/>
            <a:ext cx="2300822" cy="5149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Jobs</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uz-Cyrl-UZ"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50 </a:t>
            </a: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people</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41" name="Заголовок 1"/>
          <p:cNvSpPr txBox="1">
            <a:spLocks/>
          </p:cNvSpPr>
          <p:nvPr/>
        </p:nvSpPr>
        <p:spPr>
          <a:xfrm>
            <a:off x="770456" y="5785547"/>
            <a:ext cx="3115743" cy="5149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Project implementation period</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12</a:t>
            </a:r>
            <a:r>
              <a:rPr kumimoji="0" lang="uz-Cyrl-UZ"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months</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pic>
        <p:nvPicPr>
          <p:cNvPr id="32" name="Рисунок 31"/>
          <p:cNvPicPr>
            <a:picLocks noChangeAspect="1"/>
          </p:cNvPicPr>
          <p:nvPr/>
        </p:nvPicPr>
        <p:blipFill>
          <a:blip r:embed="rId10"/>
          <a:stretch>
            <a:fillRect/>
          </a:stretch>
        </p:blipFill>
        <p:spPr>
          <a:xfrm>
            <a:off x="3114674" y="6272390"/>
            <a:ext cx="331630" cy="350858"/>
          </a:xfrm>
          <a:prstGeom prst="rect">
            <a:avLst/>
          </a:prstGeom>
          <a:ln w="38100">
            <a:solidFill>
              <a:srgbClr val="FFC000"/>
            </a:solidFill>
          </a:ln>
        </p:spPr>
      </p:pic>
      <p:sp>
        <p:nvSpPr>
          <p:cNvPr id="43" name="Заголовок 1"/>
          <p:cNvSpPr txBox="1">
            <a:spLocks/>
          </p:cNvSpPr>
          <p:nvPr/>
        </p:nvSpPr>
        <p:spPr>
          <a:xfrm>
            <a:off x="3280489" y="6217069"/>
            <a:ext cx="3432810" cy="461499"/>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1300" b="1" i="0" u="none" strike="noStrike" kern="1200" cap="none" spc="0" normalizeH="0" baseline="0" noProof="0" dirty="0" err="1">
                <a:ln>
                  <a:noFill/>
                </a:ln>
                <a:solidFill>
                  <a:srgbClr val="002060"/>
                </a:solidFill>
                <a:effectLst/>
                <a:uLnTx/>
                <a:uFillTx/>
                <a:latin typeface="Arial" panose="020B0604020202020204" pitchFamily="34" charset="0"/>
                <a:ea typeface="+mj-ea"/>
                <a:cs typeface="Arial" panose="020B0604020202020204" pitchFamily="34" charset="0"/>
              </a:rPr>
              <a:t>Surkhandarya</a:t>
            </a: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region</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US" sz="1300" b="1" i="0" u="none" strike="noStrike" kern="1200" cap="none" spc="0" normalizeH="0" baseline="0" noProof="0" dirty="0" err="1">
                <a:ln>
                  <a:noFill/>
                </a:ln>
                <a:solidFill>
                  <a:srgbClr val="002060"/>
                </a:solidFill>
                <a:effectLst/>
                <a:uLnTx/>
                <a:uFillTx/>
                <a:latin typeface="Arial" panose="020B0604020202020204" pitchFamily="34" charset="0"/>
                <a:ea typeface="+mj-ea"/>
                <a:cs typeface="Arial" panose="020B0604020202020204" pitchFamily="34" charset="0"/>
              </a:rPr>
              <a:t>Altynsoy</a:t>
            </a: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district</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r>
              <a:rPr kumimoji="0" lang="en-US" sz="1300" b="1" i="0" u="none" strike="noStrike" kern="1200" cap="none" spc="0" normalizeH="0" baseline="0" noProof="0" dirty="0" err="1">
                <a:ln>
                  <a:noFill/>
                </a:ln>
                <a:solidFill>
                  <a:srgbClr val="002060"/>
                </a:solidFill>
                <a:effectLst/>
                <a:uLnTx/>
                <a:uFillTx/>
                <a:latin typeface="Arial" panose="020B0604020202020204" pitchFamily="34" charset="0"/>
                <a:ea typeface="+mj-ea"/>
                <a:cs typeface="Arial" panose="020B0604020202020204" pitchFamily="34" charset="0"/>
              </a:rPr>
              <a:t>Shakarqamish</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MFY</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pic>
        <p:nvPicPr>
          <p:cNvPr id="44" name="Рисунок 43"/>
          <p:cNvPicPr>
            <a:picLocks noChangeAspect="1"/>
          </p:cNvPicPr>
          <p:nvPr/>
        </p:nvPicPr>
        <p:blipFill>
          <a:blip r:embed="rId10"/>
          <a:stretch>
            <a:fillRect/>
          </a:stretch>
        </p:blipFill>
        <p:spPr>
          <a:xfrm>
            <a:off x="3114674" y="6272390"/>
            <a:ext cx="331630" cy="350858"/>
          </a:xfrm>
          <a:prstGeom prst="rect">
            <a:avLst/>
          </a:prstGeom>
          <a:ln w="38100">
            <a:solidFill>
              <a:srgbClr val="FFC000"/>
            </a:solidFill>
          </a:ln>
        </p:spPr>
      </p:pic>
      <p:pic>
        <p:nvPicPr>
          <p:cNvPr id="33" name="Picture 2" descr="https://forumsamogon.ru/wp-content/uploads/1/9/5/1955521d6b696ff66e092b3a498c5c44.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16959" y="1204856"/>
            <a:ext cx="3190416" cy="212800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2" name="Picture 4" descr="https://www.vkpress.ru/upload/iblock/7e7/7e759db3618c3ee66234778b0f6b6df2.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439688" y="1204856"/>
            <a:ext cx="3188027" cy="212800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5" name="Picture 6" descr="https://almaz-tour.ru/wp-content/uploads/2018/07/5569.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007433" y="3489020"/>
            <a:ext cx="3199942" cy="212800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6" name="Picture 8" descr="https://artcafe-royal.ru/wp-content/uploads/3/7/0/37053db200e2d1bb4cfb42d191789ab2.jpe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432509" y="3489020"/>
            <a:ext cx="3195206" cy="212800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8261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Блок-схема: ручной ввод 19"/>
          <p:cNvSpPr/>
          <p:nvPr/>
        </p:nvSpPr>
        <p:spPr>
          <a:xfrm flipH="1" flipV="1">
            <a:off x="-270" y="1089"/>
            <a:ext cx="5295900" cy="752833"/>
          </a:xfrm>
          <a:prstGeom prst="flowChartManualInput">
            <a:avLst/>
          </a:prstGeom>
          <a:solidFill>
            <a:srgbClr val="00206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Заголовок 1"/>
          <p:cNvSpPr txBox="1">
            <a:spLocks/>
          </p:cNvSpPr>
          <p:nvPr/>
        </p:nvSpPr>
        <p:spPr>
          <a:xfrm>
            <a:off x="-201613" y="30052"/>
            <a:ext cx="5507038" cy="533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w="9525">
                  <a:solidFill>
                    <a:prstClr val="white"/>
                  </a:solidFill>
                  <a:prstDash val="solid"/>
                </a:ln>
                <a:solidFill>
                  <a:prstClr val="white"/>
                </a:solidFill>
                <a:effectLst>
                  <a:outerShdw blurRad="12700" dist="38100" dir="2700000" algn="tl" rotWithShape="0">
                    <a:prstClr val="white">
                      <a:lumMod val="50000"/>
                    </a:prstClr>
                  </a:outerShdw>
                </a:effectLst>
                <a:uLnTx/>
                <a:uFillTx/>
                <a:latin typeface="Arial Black" panose="020B0A04020102020204" pitchFamily="34" charset="0"/>
                <a:ea typeface="+mj-ea"/>
                <a:cs typeface="+mj-cs"/>
              </a:rPr>
              <a:t>INVESTMENT OFFER</a:t>
            </a:r>
            <a:endParaRPr kumimoji="0" lang="ru-RU" sz="2400" b="1" i="0" u="none" strike="noStrike" kern="1200" cap="none" spc="0" normalizeH="0" baseline="0" noProof="0" dirty="0">
              <a:ln w="9525">
                <a:solidFill>
                  <a:prstClr val="white"/>
                </a:solidFill>
                <a:prstDash val="solid"/>
              </a:ln>
              <a:solidFill>
                <a:prstClr val="white"/>
              </a:solidFill>
              <a:effectLst>
                <a:outerShdw blurRad="12700" dist="38100" dir="2700000" algn="tl" rotWithShape="0">
                  <a:prstClr val="white">
                    <a:lumMod val="50000"/>
                  </a:prstClr>
                </a:outerShdw>
              </a:effectLst>
              <a:uLnTx/>
              <a:uFillTx/>
              <a:latin typeface="Arial Black" panose="020B0A04020102020204" pitchFamily="34" charset="0"/>
              <a:ea typeface="+mj-ea"/>
              <a:cs typeface="+mj-cs"/>
            </a:endParaRPr>
          </a:p>
        </p:txBody>
      </p:sp>
      <p:sp>
        <p:nvSpPr>
          <p:cNvPr id="24" name="Заголовок 1"/>
          <p:cNvSpPr txBox="1">
            <a:spLocks/>
          </p:cNvSpPr>
          <p:nvPr/>
        </p:nvSpPr>
        <p:spPr>
          <a:xfrm>
            <a:off x="5347427" y="213725"/>
            <a:ext cx="5949950" cy="471488"/>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Organization of cattle collection</a:t>
            </a:r>
            <a:endParaRPr kumimoji="0" lang="ru-RU" sz="28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pic>
        <p:nvPicPr>
          <p:cNvPr id="22" name="Рисунок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668" y="929517"/>
            <a:ext cx="486182" cy="486182"/>
          </a:xfrm>
          <a:prstGeom prst="rect">
            <a:avLst/>
          </a:prstGeom>
          <a:ln w="38100">
            <a:solidFill>
              <a:schemeClr val="accent5">
                <a:lumMod val="50000"/>
              </a:schemeClr>
            </a:solidFill>
          </a:ln>
        </p:spPr>
      </p:pic>
      <p:pic>
        <p:nvPicPr>
          <p:cNvPr id="25" name="Рисунок 24"/>
          <p:cNvPicPr>
            <a:picLocks noChangeAspect="1"/>
          </p:cNvPicPr>
          <p:nvPr/>
        </p:nvPicPr>
        <p:blipFill>
          <a:blip r:embed="rId3"/>
          <a:stretch>
            <a:fillRect/>
          </a:stretch>
        </p:blipFill>
        <p:spPr>
          <a:xfrm>
            <a:off x="218669" y="1602465"/>
            <a:ext cx="486182" cy="514954"/>
          </a:xfrm>
          <a:prstGeom prst="rect">
            <a:avLst/>
          </a:prstGeom>
          <a:ln w="38100">
            <a:solidFill>
              <a:schemeClr val="accent5">
                <a:lumMod val="50000"/>
              </a:schemeClr>
            </a:solidFill>
          </a:ln>
        </p:spPr>
      </p:pic>
      <p:pic>
        <p:nvPicPr>
          <p:cNvPr id="26" name="Рисунок 25"/>
          <p:cNvPicPr>
            <a:picLocks noChangeAspect="1"/>
          </p:cNvPicPr>
          <p:nvPr/>
        </p:nvPicPr>
        <p:blipFill>
          <a:blip r:embed="rId4"/>
          <a:stretch>
            <a:fillRect/>
          </a:stretch>
        </p:blipFill>
        <p:spPr>
          <a:xfrm>
            <a:off x="228194" y="2297790"/>
            <a:ext cx="486182" cy="514954"/>
          </a:xfrm>
          <a:prstGeom prst="rect">
            <a:avLst/>
          </a:prstGeom>
          <a:ln w="38100">
            <a:solidFill>
              <a:schemeClr val="accent5">
                <a:lumMod val="50000"/>
              </a:schemeClr>
            </a:solidFill>
          </a:ln>
        </p:spPr>
      </p:pic>
      <p:pic>
        <p:nvPicPr>
          <p:cNvPr id="27" name="Рисунок 26"/>
          <p:cNvPicPr>
            <a:picLocks noChangeAspect="1"/>
          </p:cNvPicPr>
          <p:nvPr/>
        </p:nvPicPr>
        <p:blipFill>
          <a:blip r:embed="rId5"/>
          <a:stretch>
            <a:fillRect/>
          </a:stretch>
        </p:blipFill>
        <p:spPr>
          <a:xfrm>
            <a:off x="218669" y="2979796"/>
            <a:ext cx="506529" cy="509224"/>
          </a:xfrm>
          <a:prstGeom prst="rect">
            <a:avLst/>
          </a:prstGeom>
          <a:ln w="38100">
            <a:solidFill>
              <a:schemeClr val="accent5">
                <a:lumMod val="50000"/>
              </a:schemeClr>
            </a:solidFill>
          </a:ln>
        </p:spPr>
      </p:pic>
      <p:pic>
        <p:nvPicPr>
          <p:cNvPr id="28" name="Рисунок 27"/>
          <p:cNvPicPr>
            <a:picLocks noChangeAspect="1"/>
          </p:cNvPicPr>
          <p:nvPr/>
        </p:nvPicPr>
        <p:blipFill>
          <a:blip r:embed="rId6"/>
          <a:stretch>
            <a:fillRect/>
          </a:stretch>
        </p:blipFill>
        <p:spPr>
          <a:xfrm>
            <a:off x="218668" y="3671614"/>
            <a:ext cx="506529" cy="522358"/>
          </a:xfrm>
          <a:prstGeom prst="rect">
            <a:avLst/>
          </a:prstGeom>
          <a:ln w="38100">
            <a:solidFill>
              <a:schemeClr val="accent5">
                <a:lumMod val="50000"/>
              </a:schemeClr>
            </a:solidFill>
          </a:ln>
        </p:spPr>
      </p:pic>
      <p:pic>
        <p:nvPicPr>
          <p:cNvPr id="29" name="Рисунок 28"/>
          <p:cNvPicPr>
            <a:picLocks noChangeAspect="1"/>
          </p:cNvPicPr>
          <p:nvPr/>
        </p:nvPicPr>
        <p:blipFill>
          <a:blip r:embed="rId7"/>
          <a:stretch>
            <a:fillRect/>
          </a:stretch>
        </p:blipFill>
        <p:spPr>
          <a:xfrm>
            <a:off x="228194" y="4375485"/>
            <a:ext cx="497993" cy="540924"/>
          </a:xfrm>
          <a:prstGeom prst="rect">
            <a:avLst/>
          </a:prstGeom>
          <a:ln w="38100">
            <a:solidFill>
              <a:schemeClr val="accent5">
                <a:lumMod val="50000"/>
              </a:schemeClr>
            </a:solidFill>
          </a:ln>
        </p:spPr>
      </p:pic>
      <p:pic>
        <p:nvPicPr>
          <p:cNvPr id="30" name="Рисунок 29"/>
          <p:cNvPicPr>
            <a:picLocks noChangeAspect="1"/>
          </p:cNvPicPr>
          <p:nvPr/>
        </p:nvPicPr>
        <p:blipFill>
          <a:blip r:embed="rId8"/>
          <a:stretch>
            <a:fillRect/>
          </a:stretch>
        </p:blipFill>
        <p:spPr>
          <a:xfrm>
            <a:off x="218668" y="5096024"/>
            <a:ext cx="506529" cy="511917"/>
          </a:xfrm>
          <a:prstGeom prst="rect">
            <a:avLst/>
          </a:prstGeom>
          <a:ln w="38100">
            <a:solidFill>
              <a:schemeClr val="accent5">
                <a:lumMod val="50000"/>
              </a:schemeClr>
            </a:solidFill>
          </a:ln>
        </p:spPr>
      </p:pic>
      <p:pic>
        <p:nvPicPr>
          <p:cNvPr id="31" name="Рисунок 30"/>
          <p:cNvPicPr>
            <a:picLocks noChangeAspect="1"/>
          </p:cNvPicPr>
          <p:nvPr/>
        </p:nvPicPr>
        <p:blipFill>
          <a:blip r:embed="rId9"/>
          <a:stretch>
            <a:fillRect/>
          </a:stretch>
        </p:blipFill>
        <p:spPr>
          <a:xfrm>
            <a:off x="205488" y="5792989"/>
            <a:ext cx="497993" cy="558794"/>
          </a:xfrm>
          <a:prstGeom prst="rect">
            <a:avLst/>
          </a:prstGeom>
          <a:ln w="38100">
            <a:solidFill>
              <a:schemeClr val="accent5">
                <a:lumMod val="50000"/>
              </a:schemeClr>
            </a:solidFill>
          </a:ln>
        </p:spPr>
      </p:pic>
      <p:sp>
        <p:nvSpPr>
          <p:cNvPr id="34" name="Заголовок 1"/>
          <p:cNvSpPr txBox="1">
            <a:spLocks/>
          </p:cNvSpPr>
          <p:nvPr/>
        </p:nvSpPr>
        <p:spPr>
          <a:xfrm>
            <a:off x="770457" y="708592"/>
            <a:ext cx="3457860" cy="7914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Project cost</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4,7 </a:t>
            </a: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million</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US"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1</a:t>
            </a: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r>
              <a:rPr kumimoji="0" lang="ru-RU"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4</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US"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million own resources</a:t>
            </a:r>
            <a:r>
              <a:rPr kumimoji="0" lang="uz-Cyrl-UZ"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r>
              <a:rPr kumimoji="0" lang="uz-Cyrl-UZ" sz="1300" b="1"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endParaRPr kumimoji="0" lang="en-US" sz="1300" b="1"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3</a:t>
            </a: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3 </a:t>
            </a: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million </a:t>
            </a:r>
            <a:r>
              <a:rPr kumimoji="0" lang="en-US"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bank loans)</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endParaRPr kumimoji="0" lang="ru-RU"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5" name="Заголовок 1"/>
          <p:cNvSpPr txBox="1">
            <a:spLocks/>
          </p:cNvSpPr>
          <p:nvPr/>
        </p:nvSpPr>
        <p:spPr>
          <a:xfrm>
            <a:off x="737654" y="1611990"/>
            <a:ext cx="2300822" cy="514954"/>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Production capacity (per year)</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b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br>
            <a:endPar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uz-Cyrl-UZ"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605 </a:t>
            </a: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thousand</a:t>
            </a:r>
            <a:r>
              <a:rPr kumimoji="0" lang="uz-Cyrl-UZ"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US" sz="1300" b="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tons</a:t>
            </a:r>
            <a:endParaRPr kumimoji="0" lang="ru-RU" sz="1300" b="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6" name="Заголовок 1"/>
          <p:cNvSpPr txBox="1">
            <a:spLocks/>
          </p:cNvSpPr>
          <p:nvPr/>
        </p:nvSpPr>
        <p:spPr>
          <a:xfrm>
            <a:off x="770457" y="2300055"/>
            <a:ext cx="1096444" cy="5149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IRR (fin)</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16,0%</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7" name="Заголовок 1"/>
          <p:cNvSpPr txBox="1">
            <a:spLocks/>
          </p:cNvSpPr>
          <p:nvPr/>
        </p:nvSpPr>
        <p:spPr>
          <a:xfrm>
            <a:off x="770457" y="2974066"/>
            <a:ext cx="1572693" cy="5149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NPV (fin)</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1,7 million dollar</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8" name="Заголовок 1"/>
          <p:cNvSpPr txBox="1">
            <a:spLocks/>
          </p:cNvSpPr>
          <p:nvPr/>
        </p:nvSpPr>
        <p:spPr>
          <a:xfrm>
            <a:off x="770457" y="3566608"/>
            <a:ext cx="2300822" cy="5149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Annual market need</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7,0 million</a:t>
            </a:r>
            <a:r>
              <a:rPr kumimoji="0" lang="uz-Cyrl-UZ"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US" sz="1300" b="0" i="1" u="none" strike="noStrike" kern="1200" cap="none" spc="0" normalizeH="0" baseline="0" noProof="0" dirty="0" err="1">
                <a:ln>
                  <a:noFill/>
                </a:ln>
                <a:solidFill>
                  <a:srgbClr val="002060"/>
                </a:solidFill>
                <a:effectLst/>
                <a:uLnTx/>
                <a:uFillTx/>
                <a:latin typeface="Arial" panose="020B0604020202020204" pitchFamily="34" charset="0"/>
                <a:ea typeface="+mj-ea"/>
                <a:cs typeface="Arial" panose="020B0604020202020204" pitchFamily="34" charset="0"/>
              </a:rPr>
              <a:t>tonne</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9" name="Заголовок 1"/>
          <p:cNvSpPr txBox="1">
            <a:spLocks/>
          </p:cNvSpPr>
          <p:nvPr/>
        </p:nvSpPr>
        <p:spPr>
          <a:xfrm>
            <a:off x="770457" y="4286264"/>
            <a:ext cx="2300822" cy="5149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Project payback</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5</a:t>
            </a:r>
            <a:r>
              <a:rPr kumimoji="0" lang="uz-Cyrl-UZ"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years</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40" name="Заголовок 1"/>
          <p:cNvSpPr txBox="1">
            <a:spLocks/>
          </p:cNvSpPr>
          <p:nvPr/>
        </p:nvSpPr>
        <p:spPr>
          <a:xfrm>
            <a:off x="770457" y="5062293"/>
            <a:ext cx="2300822" cy="5149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Jobs</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100</a:t>
            </a:r>
            <a:r>
              <a:rPr kumimoji="0" lang="uz-Cyrl-UZ"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people</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41" name="Заголовок 1"/>
          <p:cNvSpPr txBox="1">
            <a:spLocks/>
          </p:cNvSpPr>
          <p:nvPr/>
        </p:nvSpPr>
        <p:spPr>
          <a:xfrm>
            <a:off x="770456" y="5785547"/>
            <a:ext cx="3115743" cy="5149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Project implementation period</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12</a:t>
            </a:r>
            <a:r>
              <a:rPr kumimoji="0" lang="uz-Cyrl-UZ"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months</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pic>
        <p:nvPicPr>
          <p:cNvPr id="32" name="Рисунок 31"/>
          <p:cNvPicPr>
            <a:picLocks noChangeAspect="1"/>
          </p:cNvPicPr>
          <p:nvPr/>
        </p:nvPicPr>
        <p:blipFill>
          <a:blip r:embed="rId10"/>
          <a:stretch>
            <a:fillRect/>
          </a:stretch>
        </p:blipFill>
        <p:spPr>
          <a:xfrm>
            <a:off x="3114674" y="6272390"/>
            <a:ext cx="331630" cy="350858"/>
          </a:xfrm>
          <a:prstGeom prst="rect">
            <a:avLst/>
          </a:prstGeom>
          <a:ln w="38100">
            <a:solidFill>
              <a:srgbClr val="FFC000"/>
            </a:solidFill>
          </a:ln>
        </p:spPr>
      </p:pic>
      <p:sp>
        <p:nvSpPr>
          <p:cNvPr id="43" name="Заголовок 1"/>
          <p:cNvSpPr txBox="1">
            <a:spLocks/>
          </p:cNvSpPr>
          <p:nvPr/>
        </p:nvSpPr>
        <p:spPr>
          <a:xfrm>
            <a:off x="3446304" y="6217773"/>
            <a:ext cx="3432810" cy="460092"/>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err="1">
                <a:ln>
                  <a:noFill/>
                </a:ln>
                <a:solidFill>
                  <a:srgbClr val="002060"/>
                </a:solidFill>
                <a:effectLst/>
                <a:uLnTx/>
                <a:uFillTx/>
                <a:latin typeface="Arial" panose="020B0604020202020204" pitchFamily="34" charset="0"/>
                <a:ea typeface="+mj-ea"/>
                <a:cs typeface="Arial" panose="020B0604020202020204" pitchFamily="34" charset="0"/>
              </a:rPr>
              <a:t>Surkhandarya</a:t>
            </a: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region</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US" sz="1300" b="1" i="0" u="none" strike="noStrike" kern="1200" cap="none" spc="0" normalizeH="0" baseline="0" noProof="0" dirty="0" err="1">
                <a:ln>
                  <a:noFill/>
                </a:ln>
                <a:solidFill>
                  <a:srgbClr val="002060"/>
                </a:solidFill>
                <a:effectLst/>
                <a:uLnTx/>
                <a:uFillTx/>
                <a:latin typeface="Arial" panose="020B0604020202020204" pitchFamily="34" charset="0"/>
                <a:ea typeface="+mj-ea"/>
                <a:cs typeface="Arial" panose="020B0604020202020204" pitchFamily="34" charset="0"/>
              </a:rPr>
              <a:t>Altynsoy</a:t>
            </a: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district</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p>
          <a:p>
            <a:pPr marL="0" marR="0" lvl="0" indent="0" algn="ctr" defTabSz="914400" rtl="0" eaLnBrk="1" fontAlgn="auto" latinLnBrk="0" hangingPunct="1">
              <a:lnSpc>
                <a:spcPct val="120000"/>
              </a:lnSpc>
              <a:spcBef>
                <a:spcPct val="0"/>
              </a:spcBef>
              <a:spcAft>
                <a:spcPts val="0"/>
              </a:spcAft>
              <a:buClrTx/>
              <a:buSzTx/>
              <a:buFontTx/>
              <a:buNone/>
              <a:tabLst/>
              <a:defRPr/>
            </a:pP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r>
              <a:rPr kumimoji="0" lang="en-US" sz="1300" b="1" i="0" u="none" strike="noStrike" kern="1200" cap="none" spc="0" normalizeH="0" baseline="0" noProof="0" dirty="0" err="1">
                <a:ln>
                  <a:noFill/>
                </a:ln>
                <a:solidFill>
                  <a:srgbClr val="002060"/>
                </a:solidFill>
                <a:effectLst/>
                <a:uLnTx/>
                <a:uFillTx/>
                <a:latin typeface="Arial" panose="020B0604020202020204" pitchFamily="34" charset="0"/>
                <a:ea typeface="+mj-ea"/>
                <a:cs typeface="Arial" panose="020B0604020202020204" pitchFamily="34" charset="0"/>
              </a:rPr>
              <a:t>Mingchinor</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US" sz="1300" b="1" i="0" u="none" strike="noStrike" kern="1200" cap="none" spc="0" normalizeH="0" baseline="0" noProof="0">
                <a:ln>
                  <a:noFill/>
                </a:ln>
                <a:solidFill>
                  <a:srgbClr val="002060"/>
                </a:solidFill>
                <a:effectLst/>
                <a:uLnTx/>
                <a:uFillTx/>
                <a:latin typeface="Arial" panose="020B0604020202020204" pitchFamily="34" charset="0"/>
                <a:ea typeface="+mj-ea"/>
                <a:cs typeface="Arial" panose="020B0604020202020204" pitchFamily="34" charset="0"/>
              </a:rPr>
              <a:t>MFY</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pic>
        <p:nvPicPr>
          <p:cNvPr id="44" name="Рисунок 43"/>
          <p:cNvPicPr>
            <a:picLocks noChangeAspect="1"/>
          </p:cNvPicPr>
          <p:nvPr/>
        </p:nvPicPr>
        <p:blipFill>
          <a:blip r:embed="rId10"/>
          <a:stretch>
            <a:fillRect/>
          </a:stretch>
        </p:blipFill>
        <p:spPr>
          <a:xfrm>
            <a:off x="3114674" y="6272390"/>
            <a:ext cx="331630" cy="350858"/>
          </a:xfrm>
          <a:prstGeom prst="rect">
            <a:avLst/>
          </a:prstGeom>
          <a:ln w="38100">
            <a:solidFill>
              <a:schemeClr val="accent5">
                <a:lumMod val="50000"/>
              </a:schemeClr>
            </a:solidFill>
          </a:ln>
        </p:spPr>
      </p:pic>
      <p:pic>
        <p:nvPicPr>
          <p:cNvPr id="33" name="Picture 2" descr="https://s0.rbk.ru/v6_top_pics/media/img/7/87/755431280976877.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4522111" y="1027854"/>
            <a:ext cx="3609791" cy="2273237"/>
          </a:xfrm>
          <a:prstGeom prst="snip2DiagRect">
            <a:avLst/>
          </a:prstGeom>
          <a:noFill/>
          <a:ln w="38100">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45" name="Рисунок 44"/>
          <p:cNvPicPr>
            <a:picLocks noChangeAspect="1"/>
          </p:cNvPicPr>
          <p:nvPr/>
        </p:nvPicPr>
        <p:blipFill>
          <a:blip r:embed="rId12"/>
          <a:stretch>
            <a:fillRect/>
          </a:stretch>
        </p:blipFill>
        <p:spPr>
          <a:xfrm>
            <a:off x="8310764" y="1018824"/>
            <a:ext cx="3630139" cy="2274103"/>
          </a:xfrm>
          <a:prstGeom prst="snip2DiagRect">
            <a:avLst/>
          </a:prstGeom>
          <a:ln w="38100">
            <a:solidFill>
              <a:schemeClr val="accent5">
                <a:lumMod val="50000"/>
              </a:schemeClr>
            </a:solidFill>
          </a:ln>
        </p:spPr>
      </p:pic>
      <p:pic>
        <p:nvPicPr>
          <p:cNvPr id="50" name="Picture 6" descr="https://www.gea.com/en/binaries/DairyFarming_Euroclass_800_850_1_2_1200x675px_497603_tcm11-14170.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a:off x="8324849" y="3453963"/>
            <a:ext cx="3623837" cy="2274103"/>
          </a:xfrm>
          <a:prstGeom prst="snip2DiagRect">
            <a:avLst/>
          </a:prstGeom>
          <a:noFill/>
          <a:ln w="38100">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51" name="Picture 8" descr="https://www.afb33.ru/wp-content/uploads/2020/04/s7.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531180" y="3465263"/>
            <a:ext cx="3612514" cy="2271459"/>
          </a:xfrm>
          <a:prstGeom prst="snip2DiagRect">
            <a:avLst/>
          </a:prstGeom>
          <a:noFill/>
          <a:ln w="38100">
            <a:solidFill>
              <a:schemeClr val="accent5">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50776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2" descr="https://razoom.mgutm.ru/pluginfile.php/288306/course/overviewfiles/153183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72950" cy="6918019"/>
          </a:xfrm>
          <a:prstGeom prst="rect">
            <a:avLst/>
          </a:prstGeom>
          <a:noFill/>
          <a:ln>
            <a:solidFill>
              <a:srgbClr val="C0C4C8"/>
            </a:solidFill>
          </a:ln>
          <a:effectLst>
            <a:glow>
              <a:schemeClr val="accent1">
                <a:alpha val="40000"/>
              </a:schemeClr>
            </a:glow>
          </a:effectLst>
          <a:extLst>
            <a:ext uri="{909E8E84-426E-40DD-AFC4-6F175D3DCCD1}">
              <a14:hiddenFill xmlns:a14="http://schemas.microsoft.com/office/drawing/2010/main">
                <a:solidFill>
                  <a:srgbClr val="FFFFFF"/>
                </a:solidFill>
              </a14:hiddenFill>
            </a:ext>
          </a:extLst>
        </p:spPr>
      </p:pic>
      <p:sp>
        <p:nvSpPr>
          <p:cNvPr id="20" name="Блок-схема: ручной ввод 19"/>
          <p:cNvSpPr/>
          <p:nvPr/>
        </p:nvSpPr>
        <p:spPr>
          <a:xfrm flipH="1" flipV="1">
            <a:off x="-270" y="1089"/>
            <a:ext cx="5295900" cy="752833"/>
          </a:xfrm>
          <a:prstGeom prst="flowChartManualInpu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Заголовок 1"/>
          <p:cNvSpPr txBox="1">
            <a:spLocks/>
          </p:cNvSpPr>
          <p:nvPr/>
        </p:nvSpPr>
        <p:spPr>
          <a:xfrm>
            <a:off x="-201613" y="30052"/>
            <a:ext cx="5507038" cy="533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w="9525">
                  <a:solidFill>
                    <a:prstClr val="white"/>
                  </a:solidFill>
                  <a:prstDash val="solid"/>
                </a:ln>
                <a:solidFill>
                  <a:prstClr val="white"/>
                </a:solidFill>
                <a:effectLst>
                  <a:outerShdw blurRad="12700" dist="38100" dir="2700000" algn="tl" rotWithShape="0">
                    <a:prstClr val="white">
                      <a:lumMod val="50000"/>
                    </a:prstClr>
                  </a:outerShdw>
                </a:effectLst>
                <a:uLnTx/>
                <a:uFillTx/>
                <a:latin typeface="Arial Black" panose="020B0A04020102020204" pitchFamily="34" charset="0"/>
                <a:ea typeface="+mj-ea"/>
                <a:cs typeface="+mj-cs"/>
              </a:rPr>
              <a:t>INVESTMENT OFFER</a:t>
            </a:r>
            <a:endParaRPr kumimoji="0" lang="ru-RU" sz="2400" b="1" i="0" u="none" strike="noStrike" kern="1200" cap="none" spc="0" normalizeH="0" baseline="0" noProof="0" dirty="0">
              <a:ln w="9525">
                <a:solidFill>
                  <a:prstClr val="white"/>
                </a:solidFill>
                <a:prstDash val="solid"/>
              </a:ln>
              <a:solidFill>
                <a:prstClr val="white"/>
              </a:solidFill>
              <a:effectLst>
                <a:outerShdw blurRad="12700" dist="38100" dir="2700000" algn="tl" rotWithShape="0">
                  <a:prstClr val="white">
                    <a:lumMod val="50000"/>
                  </a:prstClr>
                </a:outerShdw>
              </a:effectLst>
              <a:uLnTx/>
              <a:uFillTx/>
              <a:latin typeface="Arial Black" panose="020B0A04020102020204" pitchFamily="34" charset="0"/>
              <a:ea typeface="+mj-ea"/>
              <a:cs typeface="+mj-cs"/>
            </a:endParaRPr>
          </a:p>
        </p:txBody>
      </p:sp>
      <p:sp>
        <p:nvSpPr>
          <p:cNvPr id="24" name="Заголовок 1"/>
          <p:cNvSpPr txBox="1">
            <a:spLocks/>
          </p:cNvSpPr>
          <p:nvPr/>
        </p:nvSpPr>
        <p:spPr>
          <a:xfrm>
            <a:off x="5060950" y="-366979"/>
            <a:ext cx="5949950" cy="1100404"/>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Investment project for the organization of a production line </a:t>
            </a:r>
            <a:br>
              <a:rPr kumimoji="0" lang="ru-RU" sz="28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b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for processing, sorting and packaging of legumes and </a:t>
            </a:r>
            <a:br>
              <a:rPr kumimoji="0" lang="ru-RU" sz="28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b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 production line for drying fruits and vegetables</a:t>
            </a:r>
            <a:endParaRPr kumimoji="0" lang="ru-RU" sz="28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pic>
        <p:nvPicPr>
          <p:cNvPr id="22" name="Рисунок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668" y="929517"/>
            <a:ext cx="486182" cy="486182"/>
          </a:xfrm>
          <a:prstGeom prst="rect">
            <a:avLst/>
          </a:prstGeom>
          <a:ln w="38100">
            <a:solidFill>
              <a:srgbClr val="C0C4C8"/>
            </a:solidFill>
          </a:ln>
        </p:spPr>
      </p:pic>
      <p:pic>
        <p:nvPicPr>
          <p:cNvPr id="25" name="Рисунок 24"/>
          <p:cNvPicPr>
            <a:picLocks noChangeAspect="1"/>
          </p:cNvPicPr>
          <p:nvPr/>
        </p:nvPicPr>
        <p:blipFill>
          <a:blip r:embed="rId4"/>
          <a:stretch>
            <a:fillRect/>
          </a:stretch>
        </p:blipFill>
        <p:spPr>
          <a:xfrm>
            <a:off x="218669" y="1602465"/>
            <a:ext cx="486182" cy="514954"/>
          </a:xfrm>
          <a:prstGeom prst="rect">
            <a:avLst/>
          </a:prstGeom>
          <a:ln w="38100">
            <a:solidFill>
              <a:srgbClr val="C0C4C8"/>
            </a:solidFill>
          </a:ln>
        </p:spPr>
      </p:pic>
      <p:pic>
        <p:nvPicPr>
          <p:cNvPr id="26" name="Рисунок 25"/>
          <p:cNvPicPr>
            <a:picLocks noChangeAspect="1"/>
          </p:cNvPicPr>
          <p:nvPr/>
        </p:nvPicPr>
        <p:blipFill>
          <a:blip r:embed="rId5"/>
          <a:stretch>
            <a:fillRect/>
          </a:stretch>
        </p:blipFill>
        <p:spPr>
          <a:xfrm>
            <a:off x="228194" y="2297790"/>
            <a:ext cx="486182" cy="514954"/>
          </a:xfrm>
          <a:prstGeom prst="rect">
            <a:avLst/>
          </a:prstGeom>
          <a:ln w="38100">
            <a:solidFill>
              <a:srgbClr val="C0C4C8"/>
            </a:solidFill>
          </a:ln>
        </p:spPr>
      </p:pic>
      <p:pic>
        <p:nvPicPr>
          <p:cNvPr id="27" name="Рисунок 26"/>
          <p:cNvPicPr>
            <a:picLocks noChangeAspect="1"/>
          </p:cNvPicPr>
          <p:nvPr/>
        </p:nvPicPr>
        <p:blipFill>
          <a:blip r:embed="rId6"/>
          <a:stretch>
            <a:fillRect/>
          </a:stretch>
        </p:blipFill>
        <p:spPr>
          <a:xfrm>
            <a:off x="218669" y="2979796"/>
            <a:ext cx="506529" cy="509224"/>
          </a:xfrm>
          <a:prstGeom prst="rect">
            <a:avLst/>
          </a:prstGeom>
          <a:ln w="38100">
            <a:solidFill>
              <a:srgbClr val="C0C4C8"/>
            </a:solidFill>
          </a:ln>
        </p:spPr>
      </p:pic>
      <p:pic>
        <p:nvPicPr>
          <p:cNvPr id="28" name="Рисунок 27"/>
          <p:cNvPicPr>
            <a:picLocks noChangeAspect="1"/>
          </p:cNvPicPr>
          <p:nvPr/>
        </p:nvPicPr>
        <p:blipFill>
          <a:blip r:embed="rId7"/>
          <a:stretch>
            <a:fillRect/>
          </a:stretch>
        </p:blipFill>
        <p:spPr>
          <a:xfrm>
            <a:off x="218668" y="3671614"/>
            <a:ext cx="506529" cy="522358"/>
          </a:xfrm>
          <a:prstGeom prst="rect">
            <a:avLst/>
          </a:prstGeom>
          <a:ln w="38100">
            <a:solidFill>
              <a:srgbClr val="C0C4C8"/>
            </a:solidFill>
          </a:ln>
        </p:spPr>
      </p:pic>
      <p:pic>
        <p:nvPicPr>
          <p:cNvPr id="29" name="Рисунок 28"/>
          <p:cNvPicPr>
            <a:picLocks noChangeAspect="1"/>
          </p:cNvPicPr>
          <p:nvPr/>
        </p:nvPicPr>
        <p:blipFill>
          <a:blip r:embed="rId8"/>
          <a:stretch>
            <a:fillRect/>
          </a:stretch>
        </p:blipFill>
        <p:spPr>
          <a:xfrm>
            <a:off x="228194" y="4375485"/>
            <a:ext cx="497993" cy="540924"/>
          </a:xfrm>
          <a:prstGeom prst="rect">
            <a:avLst/>
          </a:prstGeom>
          <a:ln w="38100">
            <a:solidFill>
              <a:srgbClr val="C0C4C8"/>
            </a:solidFill>
          </a:ln>
        </p:spPr>
      </p:pic>
      <p:pic>
        <p:nvPicPr>
          <p:cNvPr id="30" name="Рисунок 29"/>
          <p:cNvPicPr>
            <a:picLocks noChangeAspect="1"/>
          </p:cNvPicPr>
          <p:nvPr/>
        </p:nvPicPr>
        <p:blipFill>
          <a:blip r:embed="rId9"/>
          <a:stretch>
            <a:fillRect/>
          </a:stretch>
        </p:blipFill>
        <p:spPr>
          <a:xfrm>
            <a:off x="218668" y="5096024"/>
            <a:ext cx="506529" cy="511917"/>
          </a:xfrm>
          <a:prstGeom prst="rect">
            <a:avLst/>
          </a:prstGeom>
          <a:ln w="38100">
            <a:solidFill>
              <a:srgbClr val="C0C4C8"/>
            </a:solidFill>
          </a:ln>
        </p:spPr>
      </p:pic>
      <p:pic>
        <p:nvPicPr>
          <p:cNvPr id="31" name="Рисунок 30"/>
          <p:cNvPicPr>
            <a:picLocks noChangeAspect="1"/>
          </p:cNvPicPr>
          <p:nvPr/>
        </p:nvPicPr>
        <p:blipFill>
          <a:blip r:embed="rId10"/>
          <a:stretch>
            <a:fillRect/>
          </a:stretch>
        </p:blipFill>
        <p:spPr>
          <a:xfrm>
            <a:off x="205488" y="5792989"/>
            <a:ext cx="497993" cy="558794"/>
          </a:xfrm>
          <a:prstGeom prst="rect">
            <a:avLst/>
          </a:prstGeom>
          <a:ln w="38100">
            <a:solidFill>
              <a:srgbClr val="C0C4C8"/>
            </a:solidFill>
          </a:ln>
        </p:spPr>
      </p:pic>
      <p:sp>
        <p:nvSpPr>
          <p:cNvPr id="34" name="Заголовок 1"/>
          <p:cNvSpPr txBox="1">
            <a:spLocks/>
          </p:cNvSpPr>
          <p:nvPr/>
        </p:nvSpPr>
        <p:spPr>
          <a:xfrm>
            <a:off x="770457" y="708592"/>
            <a:ext cx="3457860" cy="7914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Project cost</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9,0 </a:t>
            </a: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million</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US"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2</a:t>
            </a: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r>
              <a:rPr kumimoji="0" lang="ru-RU"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7</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US"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million own resources</a:t>
            </a:r>
            <a:r>
              <a:rPr kumimoji="0" lang="uz-Cyrl-UZ"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r>
              <a:rPr kumimoji="0" lang="uz-Cyrl-UZ" sz="1300" b="1"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endParaRPr kumimoji="0" lang="en-US" sz="1300" b="1"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6</a:t>
            </a: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,3</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million </a:t>
            </a:r>
            <a:r>
              <a:rPr kumimoji="0" lang="en-US"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bank loans)</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endParaRPr kumimoji="0" lang="ru-RU"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5" name="Заголовок 1"/>
          <p:cNvSpPr txBox="1">
            <a:spLocks/>
          </p:cNvSpPr>
          <p:nvPr/>
        </p:nvSpPr>
        <p:spPr>
          <a:xfrm>
            <a:off x="737654" y="1611990"/>
            <a:ext cx="2300822" cy="514954"/>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Production capacity (per year)</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9,2</a:t>
            </a:r>
            <a:r>
              <a:rPr kumimoji="0" lang="uz-Cyrl-UZ"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US"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thousand tons</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6" name="Заголовок 1"/>
          <p:cNvSpPr txBox="1">
            <a:spLocks/>
          </p:cNvSpPr>
          <p:nvPr/>
        </p:nvSpPr>
        <p:spPr>
          <a:xfrm>
            <a:off x="770457" y="2300055"/>
            <a:ext cx="1096444" cy="5149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IRR (fin)</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46,0%</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7" name="Заголовок 1"/>
          <p:cNvSpPr txBox="1">
            <a:spLocks/>
          </p:cNvSpPr>
          <p:nvPr/>
        </p:nvSpPr>
        <p:spPr>
          <a:xfrm>
            <a:off x="770457" y="2974066"/>
            <a:ext cx="1572693" cy="5149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NPV (fin)</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1,4 million dollar</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8" name="Заголовок 1"/>
          <p:cNvSpPr txBox="1">
            <a:spLocks/>
          </p:cNvSpPr>
          <p:nvPr/>
        </p:nvSpPr>
        <p:spPr>
          <a:xfrm>
            <a:off x="770457" y="3566608"/>
            <a:ext cx="2300822" cy="5149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Annual market need</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ru-RU"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1</a:t>
            </a: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500</a:t>
            </a:r>
            <a:r>
              <a:rPr kumimoji="0" lang="uz-Cyrl-UZ"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US"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thousand tons</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9" name="Заголовок 1"/>
          <p:cNvSpPr txBox="1">
            <a:spLocks/>
          </p:cNvSpPr>
          <p:nvPr/>
        </p:nvSpPr>
        <p:spPr>
          <a:xfrm>
            <a:off x="770457" y="4286264"/>
            <a:ext cx="2300822" cy="5149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Project payback</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5</a:t>
            </a:r>
            <a:r>
              <a:rPr kumimoji="0" lang="uz-Cyrl-UZ"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years</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40" name="Заголовок 1"/>
          <p:cNvSpPr txBox="1">
            <a:spLocks/>
          </p:cNvSpPr>
          <p:nvPr/>
        </p:nvSpPr>
        <p:spPr>
          <a:xfrm>
            <a:off x="770457" y="5062293"/>
            <a:ext cx="2300822" cy="5149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Jobs</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ru-RU"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5</a:t>
            </a:r>
            <a:r>
              <a:rPr kumimoji="0" lang="uz-Cyrl-UZ"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0 </a:t>
            </a: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people</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41" name="Заголовок 1"/>
          <p:cNvSpPr txBox="1">
            <a:spLocks/>
          </p:cNvSpPr>
          <p:nvPr/>
        </p:nvSpPr>
        <p:spPr>
          <a:xfrm>
            <a:off x="770456" y="5785547"/>
            <a:ext cx="3115743" cy="5149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Project implementation period</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12</a:t>
            </a:r>
            <a:r>
              <a:rPr kumimoji="0" lang="uz-Cyrl-UZ"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months</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43" name="Заголовок 1"/>
          <p:cNvSpPr txBox="1">
            <a:spLocks/>
          </p:cNvSpPr>
          <p:nvPr/>
        </p:nvSpPr>
        <p:spPr>
          <a:xfrm>
            <a:off x="1309153" y="6378089"/>
            <a:ext cx="3432810" cy="378873"/>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err="1">
                <a:ln>
                  <a:noFill/>
                </a:ln>
                <a:solidFill>
                  <a:srgbClr val="002060"/>
                </a:solidFill>
                <a:effectLst/>
                <a:uLnTx/>
                <a:uFillTx/>
                <a:latin typeface="Arial" panose="020B0604020202020204" pitchFamily="34" charset="0"/>
                <a:ea typeface="+mj-ea"/>
                <a:cs typeface="Arial" panose="020B0604020202020204" pitchFamily="34" charset="0"/>
              </a:rPr>
              <a:t>Surkhandarya</a:t>
            </a: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region</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US" sz="1300" b="1" i="0" u="none" strike="noStrike" kern="1200" cap="none" spc="0" normalizeH="0" baseline="0" noProof="0" dirty="0" err="1">
                <a:ln>
                  <a:noFill/>
                </a:ln>
                <a:solidFill>
                  <a:srgbClr val="002060"/>
                </a:solidFill>
                <a:effectLst/>
                <a:uLnTx/>
                <a:uFillTx/>
                <a:latin typeface="Arial" panose="020B0604020202020204" pitchFamily="34" charset="0"/>
                <a:ea typeface="+mj-ea"/>
                <a:cs typeface="Arial" panose="020B0604020202020204" pitchFamily="34" charset="0"/>
              </a:rPr>
              <a:t>Altynsoy</a:t>
            </a: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district</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r>
              <a:rPr kumimoji="0" lang="en-US" sz="1300" b="1" i="0" u="none" strike="noStrike" kern="1200" cap="none" spc="0" normalizeH="0" baseline="0" noProof="0" dirty="0" err="1">
                <a:ln>
                  <a:noFill/>
                </a:ln>
                <a:solidFill>
                  <a:srgbClr val="002060"/>
                </a:solidFill>
                <a:effectLst/>
                <a:uLnTx/>
                <a:uFillTx/>
                <a:latin typeface="Arial" panose="020B0604020202020204" pitchFamily="34" charset="0"/>
                <a:ea typeface="+mj-ea"/>
                <a:cs typeface="Arial" panose="020B0604020202020204" pitchFamily="34" charset="0"/>
              </a:rPr>
              <a:t>Jobi</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US" sz="1300" b="1" i="0" u="none" strike="noStrike" kern="1200" cap="none" spc="0" normalizeH="0" baseline="0" noProof="0">
                <a:ln>
                  <a:noFill/>
                </a:ln>
                <a:solidFill>
                  <a:srgbClr val="002060"/>
                </a:solidFill>
                <a:effectLst/>
                <a:uLnTx/>
                <a:uFillTx/>
                <a:latin typeface="Arial" panose="020B0604020202020204" pitchFamily="34" charset="0"/>
                <a:ea typeface="+mj-ea"/>
                <a:cs typeface="Arial" panose="020B0604020202020204" pitchFamily="34" charset="0"/>
              </a:rPr>
              <a:t>MFY</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pic>
        <p:nvPicPr>
          <p:cNvPr id="44" name="Рисунок 43"/>
          <p:cNvPicPr>
            <a:picLocks noChangeAspect="1"/>
          </p:cNvPicPr>
          <p:nvPr/>
        </p:nvPicPr>
        <p:blipFill>
          <a:blip r:embed="rId11"/>
          <a:stretch>
            <a:fillRect/>
          </a:stretch>
        </p:blipFill>
        <p:spPr>
          <a:xfrm>
            <a:off x="1152864" y="6424810"/>
            <a:ext cx="331630" cy="350858"/>
          </a:xfrm>
          <a:prstGeom prst="rect">
            <a:avLst/>
          </a:prstGeom>
          <a:ln w="38100">
            <a:solidFill>
              <a:srgbClr val="C0C4C8"/>
            </a:solidFill>
          </a:ln>
        </p:spPr>
      </p:pic>
    </p:spTree>
    <p:extLst>
      <p:ext uri="{BB962C8B-B14F-4D97-AF65-F5344CB8AC3E}">
        <p14:creationId xmlns:p14="http://schemas.microsoft.com/office/powerpoint/2010/main" val="28607091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2" descr="https://old.kiprinform.com/wp-content/uploads/2014/05/Olivki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7662" y="1440761"/>
            <a:ext cx="6193260" cy="4644945"/>
          </a:xfrm>
          <a:prstGeom prst="rect">
            <a:avLst/>
          </a:prstGeom>
          <a:noFill/>
          <a:extLst>
            <a:ext uri="{909E8E84-426E-40DD-AFC4-6F175D3DCCD1}">
              <a14:hiddenFill xmlns:a14="http://schemas.microsoft.com/office/drawing/2010/main">
                <a:solidFill>
                  <a:srgbClr val="FFFFFF"/>
                </a:solidFill>
              </a14:hiddenFill>
            </a:ext>
          </a:extLst>
        </p:spPr>
      </p:pic>
      <p:sp>
        <p:nvSpPr>
          <p:cNvPr id="20" name="Блок-схема: ручной ввод 19"/>
          <p:cNvSpPr/>
          <p:nvPr/>
        </p:nvSpPr>
        <p:spPr>
          <a:xfrm flipH="1" flipV="1">
            <a:off x="-270" y="1089"/>
            <a:ext cx="5295900" cy="752833"/>
          </a:xfrm>
          <a:prstGeom prst="flowChartManualInpu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Заголовок 1"/>
          <p:cNvSpPr txBox="1">
            <a:spLocks/>
          </p:cNvSpPr>
          <p:nvPr/>
        </p:nvSpPr>
        <p:spPr>
          <a:xfrm>
            <a:off x="-201613" y="21663"/>
            <a:ext cx="5507038" cy="533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w="9525">
                  <a:solidFill>
                    <a:prstClr val="white"/>
                  </a:solidFill>
                  <a:prstDash val="solid"/>
                </a:ln>
                <a:solidFill>
                  <a:prstClr val="white"/>
                </a:solidFill>
                <a:effectLst>
                  <a:outerShdw blurRad="12700" dist="38100" dir="2700000" algn="tl" rotWithShape="0">
                    <a:prstClr val="white">
                      <a:lumMod val="50000"/>
                    </a:prstClr>
                  </a:outerShdw>
                </a:effectLst>
                <a:uLnTx/>
                <a:uFillTx/>
                <a:latin typeface="Arial Black" panose="020B0A04020102020204" pitchFamily="34" charset="0"/>
                <a:ea typeface="+mj-ea"/>
                <a:cs typeface="+mj-cs"/>
              </a:rPr>
              <a:t>INVESTMENT OFFER</a:t>
            </a:r>
            <a:endParaRPr kumimoji="0" lang="ru-RU" sz="2400" b="1" i="0" u="none" strike="noStrike" kern="1200" cap="none" spc="0" normalizeH="0" baseline="0" noProof="0" dirty="0">
              <a:ln w="9525">
                <a:solidFill>
                  <a:prstClr val="white"/>
                </a:solidFill>
                <a:prstDash val="solid"/>
              </a:ln>
              <a:solidFill>
                <a:prstClr val="white"/>
              </a:solidFill>
              <a:effectLst>
                <a:outerShdw blurRad="12700" dist="38100" dir="2700000" algn="tl" rotWithShape="0">
                  <a:prstClr val="white">
                    <a:lumMod val="50000"/>
                  </a:prstClr>
                </a:outerShdw>
              </a:effectLst>
              <a:uLnTx/>
              <a:uFillTx/>
              <a:latin typeface="Arial Black" panose="020B0A04020102020204" pitchFamily="34" charset="0"/>
              <a:ea typeface="+mj-ea"/>
              <a:cs typeface="+mj-cs"/>
            </a:endParaRPr>
          </a:p>
        </p:txBody>
      </p:sp>
      <p:sp>
        <p:nvSpPr>
          <p:cNvPr id="24" name="Заголовок 1"/>
          <p:cNvSpPr txBox="1">
            <a:spLocks/>
          </p:cNvSpPr>
          <p:nvPr/>
        </p:nvSpPr>
        <p:spPr>
          <a:xfrm>
            <a:off x="5774021" y="62334"/>
            <a:ext cx="5949950" cy="686433"/>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ORGANIZATION OF OLIVE PLANTATIONS AND OLIVE OIL PRODUCTION</a:t>
            </a:r>
            <a:endParaRPr kumimoji="0" lang="ru-RU" sz="28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pic>
        <p:nvPicPr>
          <p:cNvPr id="22" name="Рисунок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668" y="929517"/>
            <a:ext cx="486182" cy="486182"/>
          </a:xfrm>
          <a:prstGeom prst="rect">
            <a:avLst/>
          </a:prstGeom>
          <a:ln w="38100">
            <a:solidFill>
              <a:srgbClr val="FFC000"/>
            </a:solidFill>
          </a:ln>
        </p:spPr>
      </p:pic>
      <p:pic>
        <p:nvPicPr>
          <p:cNvPr id="25" name="Рисунок 24"/>
          <p:cNvPicPr>
            <a:picLocks noChangeAspect="1"/>
          </p:cNvPicPr>
          <p:nvPr/>
        </p:nvPicPr>
        <p:blipFill>
          <a:blip r:embed="rId4"/>
          <a:stretch>
            <a:fillRect/>
          </a:stretch>
        </p:blipFill>
        <p:spPr>
          <a:xfrm>
            <a:off x="218669" y="1602465"/>
            <a:ext cx="486182" cy="514954"/>
          </a:xfrm>
          <a:prstGeom prst="rect">
            <a:avLst/>
          </a:prstGeom>
          <a:ln w="38100">
            <a:solidFill>
              <a:srgbClr val="FFC000"/>
            </a:solidFill>
          </a:ln>
        </p:spPr>
      </p:pic>
      <p:pic>
        <p:nvPicPr>
          <p:cNvPr id="26" name="Рисунок 25"/>
          <p:cNvPicPr>
            <a:picLocks noChangeAspect="1"/>
          </p:cNvPicPr>
          <p:nvPr/>
        </p:nvPicPr>
        <p:blipFill>
          <a:blip r:embed="rId5"/>
          <a:stretch>
            <a:fillRect/>
          </a:stretch>
        </p:blipFill>
        <p:spPr>
          <a:xfrm>
            <a:off x="228194" y="2297790"/>
            <a:ext cx="486182" cy="514954"/>
          </a:xfrm>
          <a:prstGeom prst="rect">
            <a:avLst/>
          </a:prstGeom>
          <a:ln w="38100">
            <a:solidFill>
              <a:srgbClr val="FFC000"/>
            </a:solidFill>
          </a:ln>
        </p:spPr>
      </p:pic>
      <p:pic>
        <p:nvPicPr>
          <p:cNvPr id="27" name="Рисунок 26"/>
          <p:cNvPicPr>
            <a:picLocks noChangeAspect="1"/>
          </p:cNvPicPr>
          <p:nvPr/>
        </p:nvPicPr>
        <p:blipFill>
          <a:blip r:embed="rId6"/>
          <a:stretch>
            <a:fillRect/>
          </a:stretch>
        </p:blipFill>
        <p:spPr>
          <a:xfrm>
            <a:off x="218669" y="2979796"/>
            <a:ext cx="506529" cy="509224"/>
          </a:xfrm>
          <a:prstGeom prst="rect">
            <a:avLst/>
          </a:prstGeom>
          <a:ln w="38100">
            <a:solidFill>
              <a:srgbClr val="FFC000"/>
            </a:solidFill>
          </a:ln>
        </p:spPr>
      </p:pic>
      <p:pic>
        <p:nvPicPr>
          <p:cNvPr id="28" name="Рисунок 27"/>
          <p:cNvPicPr>
            <a:picLocks noChangeAspect="1"/>
          </p:cNvPicPr>
          <p:nvPr/>
        </p:nvPicPr>
        <p:blipFill>
          <a:blip r:embed="rId7"/>
          <a:stretch>
            <a:fillRect/>
          </a:stretch>
        </p:blipFill>
        <p:spPr>
          <a:xfrm>
            <a:off x="218668" y="3671614"/>
            <a:ext cx="506529" cy="522358"/>
          </a:xfrm>
          <a:prstGeom prst="rect">
            <a:avLst/>
          </a:prstGeom>
          <a:ln w="38100">
            <a:solidFill>
              <a:srgbClr val="FFC000"/>
            </a:solidFill>
          </a:ln>
        </p:spPr>
      </p:pic>
      <p:pic>
        <p:nvPicPr>
          <p:cNvPr id="29" name="Рисунок 28"/>
          <p:cNvPicPr>
            <a:picLocks noChangeAspect="1"/>
          </p:cNvPicPr>
          <p:nvPr/>
        </p:nvPicPr>
        <p:blipFill>
          <a:blip r:embed="rId8"/>
          <a:stretch>
            <a:fillRect/>
          </a:stretch>
        </p:blipFill>
        <p:spPr>
          <a:xfrm>
            <a:off x="228194" y="4375485"/>
            <a:ext cx="497993" cy="540924"/>
          </a:xfrm>
          <a:prstGeom prst="rect">
            <a:avLst/>
          </a:prstGeom>
          <a:ln w="38100">
            <a:solidFill>
              <a:srgbClr val="FFC000"/>
            </a:solidFill>
          </a:ln>
        </p:spPr>
      </p:pic>
      <p:pic>
        <p:nvPicPr>
          <p:cNvPr id="30" name="Рисунок 29"/>
          <p:cNvPicPr>
            <a:picLocks noChangeAspect="1"/>
          </p:cNvPicPr>
          <p:nvPr/>
        </p:nvPicPr>
        <p:blipFill>
          <a:blip r:embed="rId9"/>
          <a:stretch>
            <a:fillRect/>
          </a:stretch>
        </p:blipFill>
        <p:spPr>
          <a:xfrm>
            <a:off x="218668" y="5096024"/>
            <a:ext cx="506529" cy="511917"/>
          </a:xfrm>
          <a:prstGeom prst="rect">
            <a:avLst/>
          </a:prstGeom>
          <a:ln w="38100">
            <a:solidFill>
              <a:srgbClr val="FFC000"/>
            </a:solidFill>
          </a:ln>
        </p:spPr>
      </p:pic>
      <p:pic>
        <p:nvPicPr>
          <p:cNvPr id="31" name="Рисунок 30"/>
          <p:cNvPicPr>
            <a:picLocks noChangeAspect="1"/>
          </p:cNvPicPr>
          <p:nvPr/>
        </p:nvPicPr>
        <p:blipFill>
          <a:blip r:embed="rId10"/>
          <a:stretch>
            <a:fillRect/>
          </a:stretch>
        </p:blipFill>
        <p:spPr>
          <a:xfrm>
            <a:off x="205488" y="5792989"/>
            <a:ext cx="497993" cy="558794"/>
          </a:xfrm>
          <a:prstGeom prst="rect">
            <a:avLst/>
          </a:prstGeom>
          <a:ln w="38100">
            <a:solidFill>
              <a:srgbClr val="FFC000"/>
            </a:solidFill>
          </a:ln>
        </p:spPr>
      </p:pic>
      <p:sp>
        <p:nvSpPr>
          <p:cNvPr id="34" name="Заголовок 1"/>
          <p:cNvSpPr txBox="1">
            <a:spLocks/>
          </p:cNvSpPr>
          <p:nvPr/>
        </p:nvSpPr>
        <p:spPr>
          <a:xfrm>
            <a:off x="770457" y="708592"/>
            <a:ext cx="3457860" cy="7914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Project cost</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2,3 </a:t>
            </a: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million</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US"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0</a:t>
            </a: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r>
              <a:rPr kumimoji="0" lang="ru-RU"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7</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US"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million own resources</a:t>
            </a:r>
            <a:r>
              <a:rPr kumimoji="0" lang="uz-Cyrl-UZ"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r>
              <a:rPr kumimoji="0" lang="uz-Cyrl-UZ" sz="1300" b="1"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endParaRPr kumimoji="0" lang="en-US" sz="1300" b="1"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1</a:t>
            </a: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6 </a:t>
            </a: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million </a:t>
            </a:r>
            <a:r>
              <a:rPr kumimoji="0" lang="en-US"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bank loans)</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endParaRPr kumimoji="0" lang="ru-RU"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5" name="Заголовок 1"/>
          <p:cNvSpPr txBox="1">
            <a:spLocks/>
          </p:cNvSpPr>
          <p:nvPr/>
        </p:nvSpPr>
        <p:spPr>
          <a:xfrm>
            <a:off x="737654" y="1611990"/>
            <a:ext cx="2300822" cy="514954"/>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Production capacity (per year)</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uz-Cyrl-UZ"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3 </a:t>
            </a:r>
            <a:r>
              <a:rPr kumimoji="0" lang="en-US"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million pieces</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6" name="Заголовок 1"/>
          <p:cNvSpPr txBox="1">
            <a:spLocks/>
          </p:cNvSpPr>
          <p:nvPr/>
        </p:nvSpPr>
        <p:spPr>
          <a:xfrm>
            <a:off x="770457" y="2300055"/>
            <a:ext cx="1096444" cy="5149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IRR (fin)</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69,0%</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7" name="Заголовок 1"/>
          <p:cNvSpPr txBox="1">
            <a:spLocks/>
          </p:cNvSpPr>
          <p:nvPr/>
        </p:nvSpPr>
        <p:spPr>
          <a:xfrm>
            <a:off x="770457" y="2974066"/>
            <a:ext cx="1572693" cy="5149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NPV (fin)</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uz-Cyrl-UZ"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1</a:t>
            </a: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,2 million dollar</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8" name="Заголовок 1"/>
          <p:cNvSpPr txBox="1">
            <a:spLocks/>
          </p:cNvSpPr>
          <p:nvPr/>
        </p:nvSpPr>
        <p:spPr>
          <a:xfrm>
            <a:off x="770457" y="3566608"/>
            <a:ext cx="2300822" cy="5149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Annual market need</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25 million</a:t>
            </a:r>
            <a:r>
              <a:rPr kumimoji="0" lang="en-US"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pieces</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9" name="Заголовок 1"/>
          <p:cNvSpPr txBox="1">
            <a:spLocks/>
          </p:cNvSpPr>
          <p:nvPr/>
        </p:nvSpPr>
        <p:spPr>
          <a:xfrm>
            <a:off x="770457" y="4286264"/>
            <a:ext cx="2300822" cy="5149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Project payback</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5</a:t>
            </a:r>
            <a:r>
              <a:rPr kumimoji="0" lang="uz-Cyrl-UZ"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years</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40" name="Заголовок 1"/>
          <p:cNvSpPr txBox="1">
            <a:spLocks/>
          </p:cNvSpPr>
          <p:nvPr/>
        </p:nvSpPr>
        <p:spPr>
          <a:xfrm>
            <a:off x="770457" y="5062293"/>
            <a:ext cx="2300822" cy="5149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Jobs</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ru-RU"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50</a:t>
            </a:r>
            <a:r>
              <a:rPr kumimoji="0" lang="uz-Cyrl-UZ"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people</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41" name="Заголовок 1"/>
          <p:cNvSpPr txBox="1">
            <a:spLocks/>
          </p:cNvSpPr>
          <p:nvPr/>
        </p:nvSpPr>
        <p:spPr>
          <a:xfrm>
            <a:off x="770456" y="5785547"/>
            <a:ext cx="3115743" cy="5149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Project implementation period</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12</a:t>
            </a:r>
            <a:r>
              <a:rPr kumimoji="0" lang="uz-Cyrl-UZ"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months</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pic>
        <p:nvPicPr>
          <p:cNvPr id="32" name="Рисунок 31"/>
          <p:cNvPicPr>
            <a:picLocks noChangeAspect="1"/>
          </p:cNvPicPr>
          <p:nvPr/>
        </p:nvPicPr>
        <p:blipFill>
          <a:blip r:embed="rId11"/>
          <a:stretch>
            <a:fillRect/>
          </a:stretch>
        </p:blipFill>
        <p:spPr>
          <a:xfrm>
            <a:off x="3114674" y="6272390"/>
            <a:ext cx="331630" cy="350858"/>
          </a:xfrm>
          <a:prstGeom prst="rect">
            <a:avLst/>
          </a:prstGeom>
          <a:ln w="38100">
            <a:solidFill>
              <a:srgbClr val="FFC000"/>
            </a:solidFill>
          </a:ln>
        </p:spPr>
      </p:pic>
      <p:sp>
        <p:nvSpPr>
          <p:cNvPr id="43" name="Заголовок 1"/>
          <p:cNvSpPr txBox="1">
            <a:spLocks/>
          </p:cNvSpPr>
          <p:nvPr/>
        </p:nvSpPr>
        <p:spPr>
          <a:xfrm>
            <a:off x="3437486" y="6260959"/>
            <a:ext cx="3432810" cy="378873"/>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00" b="1" i="0" u="none" strike="noStrike" kern="1200" cap="none" spc="0" normalizeH="0" baseline="0" noProof="0" dirty="0" err="1">
                <a:ln>
                  <a:noFill/>
                </a:ln>
                <a:solidFill>
                  <a:srgbClr val="002060"/>
                </a:solidFill>
                <a:effectLst/>
                <a:uLnTx/>
                <a:uFillTx/>
                <a:latin typeface="Arial" panose="020B0604020202020204" pitchFamily="34" charset="0"/>
                <a:ea typeface="+mj-ea"/>
                <a:cs typeface="Arial" panose="020B0604020202020204" pitchFamily="34" charset="0"/>
              </a:rPr>
              <a:t>Surkhandarya</a:t>
            </a: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region</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US" sz="1300" b="1" i="0" u="none" strike="noStrike" kern="1200" cap="none" spc="0" normalizeH="0" baseline="0" noProof="0" dirty="0" err="1">
                <a:ln>
                  <a:noFill/>
                </a:ln>
                <a:solidFill>
                  <a:srgbClr val="002060"/>
                </a:solidFill>
                <a:effectLst/>
                <a:uLnTx/>
                <a:uFillTx/>
                <a:latin typeface="Arial" panose="020B0604020202020204" pitchFamily="34" charset="0"/>
                <a:ea typeface="+mj-ea"/>
                <a:cs typeface="Arial" panose="020B0604020202020204" pitchFamily="34" charset="0"/>
              </a:rPr>
              <a:t>Altynsoy</a:t>
            </a:r>
            <a:r>
              <a:rPr kumimoji="0" lang="en-US"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district</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r>
              <a:rPr kumimoji="0" lang="en-US" sz="1300" b="1" i="0" u="none" strike="noStrike" kern="1200" cap="none" spc="0" normalizeH="0" baseline="0" noProof="0" dirty="0" err="1">
                <a:ln>
                  <a:noFill/>
                </a:ln>
                <a:solidFill>
                  <a:srgbClr val="002060"/>
                </a:solidFill>
                <a:effectLst/>
                <a:uLnTx/>
                <a:uFillTx/>
                <a:latin typeface="Arial" panose="020B0604020202020204" pitchFamily="34" charset="0"/>
                <a:ea typeface="+mj-ea"/>
                <a:cs typeface="Arial" panose="020B0604020202020204" pitchFamily="34" charset="0"/>
              </a:rPr>
              <a:t>Karsagan</a:t>
            </a:r>
            <a:r>
              <a:rPr kumimoji="0" lang="uz-Cyrl-UZ" sz="13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US" sz="1300" b="1" i="0" u="none" strike="noStrike" kern="1200" cap="none" spc="0" normalizeH="0" baseline="0" noProof="0">
                <a:ln>
                  <a:noFill/>
                </a:ln>
                <a:solidFill>
                  <a:srgbClr val="002060"/>
                </a:solidFill>
                <a:effectLst/>
                <a:uLnTx/>
                <a:uFillTx/>
                <a:latin typeface="Arial" panose="020B0604020202020204" pitchFamily="34" charset="0"/>
                <a:ea typeface="+mj-ea"/>
                <a:cs typeface="Arial" panose="020B0604020202020204" pitchFamily="34" charset="0"/>
              </a:rPr>
              <a:t>MFY</a:t>
            </a:r>
            <a:endParaRPr kumimoji="0" lang="ru-RU" sz="1300" b="0"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pic>
        <p:nvPicPr>
          <p:cNvPr id="44" name="Рисунок 43"/>
          <p:cNvPicPr>
            <a:picLocks noChangeAspect="1"/>
          </p:cNvPicPr>
          <p:nvPr/>
        </p:nvPicPr>
        <p:blipFill>
          <a:blip r:embed="rId11"/>
          <a:stretch>
            <a:fillRect/>
          </a:stretch>
        </p:blipFill>
        <p:spPr>
          <a:xfrm>
            <a:off x="3114674" y="6272390"/>
            <a:ext cx="331630" cy="350858"/>
          </a:xfrm>
          <a:prstGeom prst="rect">
            <a:avLst/>
          </a:prstGeom>
          <a:ln w="38100">
            <a:solidFill>
              <a:srgbClr val="FFC000"/>
            </a:solidFill>
          </a:ln>
        </p:spPr>
      </p:pic>
      <p:pic>
        <p:nvPicPr>
          <p:cNvPr id="45" name="Picture 4" descr="https://www.kinokray.ru/images/location/%D0%92%D0%B8%D0%BD%D0%BE%20%D0%B8%20%D0%B2%D0%B8%D0%BD%D0%BE%D0%B3%D1%80%D0%B0%D0%B4%D0%BD%D0%B8%D0%BA%D0%B8/%D0%92%D0%B8%D0%BD%D0%BE%D0%B3%D1%80%D0%B0%D0%B4%D0%BD%D0%B8%D0%BA%D0%B8,%20%D0%9A%D1%80%D0%B0%D1%81%D0%BD%D0%BE%D0%B4%D0%B0%D1%80%D1%81%D0%BA%D0%B8%D0%B9%20%D0%BA%D1%80%D0%B0%D0%B9%207.jpe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665917" y="770461"/>
            <a:ext cx="3428813" cy="2284983"/>
          </a:xfrm>
          <a:prstGeom prst="flowChartPreparation">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50" name="Picture 6" descr="https://i.pinimg.com/originals/1a/66/03/1a6603e724b0a1023f68c7155dd849ed.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555017" y="2003119"/>
            <a:ext cx="3430268" cy="2302939"/>
          </a:xfrm>
          <a:prstGeom prst="flowChartPreparation">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51" name="Picture 8" descr="https://4tololo.ru/sites/default/files/images/20171506114513.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774021" y="3217003"/>
            <a:ext cx="3303131" cy="2340421"/>
          </a:xfrm>
          <a:prstGeom prst="flowChartPreparation">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52" name="Picture 10" descr="https://traveltimes.ru/wp-content/uploads/2022/04/olivko2.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531073" y="4471879"/>
            <a:ext cx="3428812" cy="2348889"/>
          </a:xfrm>
          <a:prstGeom prst="flowChartPreparation">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924585"/>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417</TotalTime>
  <Words>1578</Words>
  <Application>Microsoft Office PowerPoint</Application>
  <PresentationFormat>Широкоэкранный</PresentationFormat>
  <Paragraphs>330</Paragraphs>
  <Slides>14</Slides>
  <Notes>3</Notes>
  <HiddenSlides>0</HiddenSlides>
  <MMClips>0</MMClips>
  <ScaleCrop>false</ScaleCrop>
  <HeadingPairs>
    <vt:vector size="6" baseType="variant">
      <vt:variant>
        <vt:lpstr>Использованные шрифты</vt:lpstr>
      </vt:variant>
      <vt:variant>
        <vt:i4>9</vt:i4>
      </vt:variant>
      <vt:variant>
        <vt:lpstr>Тема</vt:lpstr>
      </vt:variant>
      <vt:variant>
        <vt:i4>2</vt:i4>
      </vt:variant>
      <vt:variant>
        <vt:lpstr>Заголовки слайдов</vt:lpstr>
      </vt:variant>
      <vt:variant>
        <vt:i4>14</vt:i4>
      </vt:variant>
    </vt:vector>
  </HeadingPairs>
  <TitlesOfParts>
    <vt:vector size="25" baseType="lpstr">
      <vt:lpstr>Arial</vt:lpstr>
      <vt:lpstr>Arial Black</vt:lpstr>
      <vt:lpstr>Calibri</vt:lpstr>
      <vt:lpstr>Calibri Light</vt:lpstr>
      <vt:lpstr>Modern No. 20</vt:lpstr>
      <vt:lpstr>Montserrat</vt:lpstr>
      <vt:lpstr>Segoe UI Light</vt:lpstr>
      <vt:lpstr>Times New Roman</vt:lpstr>
      <vt:lpstr>Wingdings</vt:lpstr>
      <vt:lpstr>Тема Office</vt:lpstr>
      <vt:lpstr>1_Тема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CDIP</dc:creator>
  <cp:lastModifiedBy>Мийрбек Джапаков</cp:lastModifiedBy>
  <cp:revision>57</cp:revision>
  <dcterms:created xsi:type="dcterms:W3CDTF">2025-05-30T06:58:35Z</dcterms:created>
  <dcterms:modified xsi:type="dcterms:W3CDTF">2025-06-24T04:54:17Z</dcterms:modified>
</cp:coreProperties>
</file>