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147479694" r:id="rId2"/>
    <p:sldId id="2147479664" r:id="rId3"/>
    <p:sldId id="2147479660" r:id="rId4"/>
    <p:sldId id="2147479775" r:id="rId5"/>
    <p:sldId id="2147479699" r:id="rId6"/>
    <p:sldId id="257" r:id="rId7"/>
    <p:sldId id="2147479702" r:id="rId8"/>
    <p:sldId id="2147479711" r:id="rId9"/>
    <p:sldId id="2147479705" r:id="rId10"/>
    <p:sldId id="2147479714" r:id="rId11"/>
    <p:sldId id="2147479696" r:id="rId12"/>
    <p:sldId id="2147479708" r:id="rId13"/>
    <p:sldId id="2147479717" r:id="rId14"/>
    <p:sldId id="214747972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96" d="100"/>
          <a:sy n="96" d="100"/>
        </p:scale>
        <p:origin x="7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42061-5BEC-47D5-BA30-A84020DEA96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79785-6FEA-44E9-8009-3A5015B36541}">
      <dgm:prSet phldrT="[Текст]" custT="1"/>
      <dgm:spPr>
        <a:solidFill>
          <a:srgbClr val="59BDCF"/>
        </a:solidFill>
      </dgm:spPr>
      <dgm:t>
        <a:bodyPr/>
        <a:lstStyle/>
        <a:p>
          <a:r>
            <a:rPr lang="uz-Cyrl-UZ" sz="9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  <a:endParaRPr lang="en-US" sz="900" dirty="0">
            <a:solidFill>
              <a:schemeClr val="bg1"/>
            </a:solidFill>
            <a:latin typeface="Montserrat" pitchFamily="2" charset="-52"/>
          </a:endParaRPr>
        </a:p>
      </dgm:t>
    </dgm:pt>
    <dgm:pt modelId="{C2CAE0D2-F976-4FB1-9BDB-E82FABF9BE8B}" type="parTrans" cxnId="{2F1C375A-A050-423C-86E3-32C72EC0E32E}">
      <dgm:prSet/>
      <dgm:spPr/>
      <dgm:t>
        <a:bodyPr/>
        <a:lstStyle/>
        <a:p>
          <a:endParaRPr lang="en-US"/>
        </a:p>
      </dgm:t>
    </dgm:pt>
    <dgm:pt modelId="{974B8F99-FEA9-44DF-8DAE-70B2DBE65315}" type="sibTrans" cxnId="{2F1C375A-A050-423C-86E3-32C72EC0E32E}">
      <dgm:prSet/>
      <dgm:spPr/>
      <dgm:t>
        <a:bodyPr/>
        <a:lstStyle/>
        <a:p>
          <a:endParaRPr lang="en-US"/>
        </a:p>
      </dgm:t>
    </dgm:pt>
    <dgm:pt modelId="{795C57D0-9253-4CCD-9273-5FF3A6C5D9A6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altLang="en-US" sz="900" b="1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года </a:t>
          </a:r>
          <a:r>
            <a:rPr lang="en-US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 </a:t>
          </a:r>
          <a:br>
            <a:rPr lang="en-US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</a:br>
          <a:r>
            <a:rPr lang="uz-Cyrl-UZ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(Инвестиции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0,3 – </a:t>
          </a:r>
          <a:r>
            <a:rPr lang="uz-Cyrl-UZ" altLang="en-US" sz="9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млн. долларов 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С</a:t>
          </a:r>
          <a:r>
            <a:rPr lang="ru-RU" altLang="en-US" sz="900" kern="1200" dirty="0">
              <a:solidFill>
                <a:srgbClr val="00425F"/>
              </a:solidFill>
              <a:latin typeface="Montserrat" pitchFamily="2" charset="-52"/>
            </a:rPr>
            <a:t>ША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900" b="0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gm:t>
    </dgm:pt>
    <dgm:pt modelId="{61AABA27-661C-4B97-97C7-B2F7A446DCE2}" type="parTrans" cxnId="{AE4CB8CF-0366-4868-8E7F-A418AAF4B8B5}">
      <dgm:prSet/>
      <dgm:spPr/>
      <dgm:t>
        <a:bodyPr/>
        <a:lstStyle/>
        <a:p>
          <a:endParaRPr lang="en-US"/>
        </a:p>
      </dgm:t>
    </dgm:pt>
    <dgm:pt modelId="{4231D4F3-E390-4111-B66B-2A1D6BD9D2AF}" type="sibTrans" cxnId="{AE4CB8CF-0366-4868-8E7F-A418AAF4B8B5}">
      <dgm:prSet/>
      <dgm:spPr/>
      <dgm:t>
        <a:bodyPr/>
        <a:lstStyle/>
        <a:p>
          <a:endParaRPr lang="en-US"/>
        </a:p>
      </dgm:t>
    </dgm:pt>
    <dgm:pt modelId="{98969DB6-221D-42C7-BAD1-5D5FE6BDD7AB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ru-RU" altLang="en-US" sz="900" b="1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лет</a:t>
          </a:r>
        </a:p>
        <a:p>
          <a:pPr>
            <a:spcAft>
              <a:spcPts val="0"/>
            </a:spcAft>
          </a:pP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</a:p>
        <a:p>
          <a:pPr>
            <a:spcAft>
              <a:spcPts val="0"/>
            </a:spcAft>
          </a:pP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900" b="1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900" dirty="0">
              <a:solidFill>
                <a:srgbClr val="00425F"/>
              </a:solidFill>
              <a:latin typeface="Montserrat" pitchFamily="2" charset="-52"/>
            </a:rPr>
            <a:t>США</a:t>
          </a: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900" b="0" dirty="0"/>
        </a:p>
      </dgm:t>
    </dgm:pt>
    <dgm:pt modelId="{2E342CCF-5578-42AF-957C-0BE351808316}" type="parTrans" cxnId="{4DFE9435-B0BD-40F0-9CCE-BC06C549169E}">
      <dgm:prSet/>
      <dgm:spPr/>
      <dgm:t>
        <a:bodyPr/>
        <a:lstStyle/>
        <a:p>
          <a:endParaRPr lang="en-US"/>
        </a:p>
      </dgm:t>
    </dgm:pt>
    <dgm:pt modelId="{7BDC31EE-98AF-4369-865F-1A652BD8CFC5}" type="sibTrans" cxnId="{4DFE9435-B0BD-40F0-9CCE-BC06C549169E}">
      <dgm:prSet/>
      <dgm:spPr/>
      <dgm:t>
        <a:bodyPr/>
        <a:lstStyle/>
        <a:p>
          <a:endParaRPr lang="en-US"/>
        </a:p>
      </dgm:t>
    </dgm:pt>
    <dgm:pt modelId="{F0B696D2-904F-4BCC-AF3B-B135758869A2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>
            <a:spcAft>
              <a:spcPts val="0"/>
            </a:spcAft>
          </a:pP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лет</a:t>
          </a:r>
          <a:endParaRPr lang="uz-Cyrl-UZ" altLang="en-US" sz="900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endParaRPr lang="uz-Cyrl-UZ" altLang="en-US" sz="900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1050" b="1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105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1050" dirty="0">
              <a:solidFill>
                <a:srgbClr val="00425F"/>
              </a:solidFill>
              <a:latin typeface="Montserrat" pitchFamily="2" charset="-52"/>
            </a:rPr>
            <a:t>США</a:t>
          </a:r>
          <a:r>
            <a:rPr lang="uz-Cyrl-UZ" altLang="en-US" sz="105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50" dirty="0"/>
        </a:p>
      </dgm:t>
    </dgm:pt>
    <dgm:pt modelId="{6DBB6DF5-0AFB-4F1C-BBC2-31703E49E1A9}" type="parTrans" cxnId="{DB99AC75-4A2A-4B34-A1A0-5948F4A18307}">
      <dgm:prSet/>
      <dgm:spPr/>
      <dgm:t>
        <a:bodyPr/>
        <a:lstStyle/>
        <a:p>
          <a:endParaRPr lang="en-US"/>
        </a:p>
      </dgm:t>
    </dgm:pt>
    <dgm:pt modelId="{B9000015-BB4C-476C-AD76-6D6A1919B721}" type="sibTrans" cxnId="{DB99AC75-4A2A-4B34-A1A0-5948F4A18307}">
      <dgm:prSet/>
      <dgm:spPr/>
      <dgm:t>
        <a:bodyPr/>
        <a:lstStyle/>
        <a:p>
          <a:endParaRPr lang="en-US"/>
        </a:p>
      </dgm:t>
    </dgm:pt>
    <dgm:pt modelId="{23455BE8-05A7-40FB-801E-2ECBCD00B469}">
      <dgm:prSet phldrT="[Текст]" custT="1"/>
      <dgm:spPr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1120" tIns="71120" rIns="71120" bIns="71120" numCol="1" spcCol="1270" anchor="ctr" anchorCtr="0"/>
        <a:lstStyle/>
        <a:p>
          <a:pPr>
            <a:spcAft>
              <a:spcPts val="0"/>
            </a:spcAft>
          </a:pP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900" dirty="0">
            <a:solidFill>
              <a:srgbClr val="00425F"/>
            </a:solidFill>
            <a:latin typeface="Montserrat" pitchFamily="2" charset="-52"/>
          </a:endParaRPr>
        </a:p>
        <a:p>
          <a:pPr>
            <a:spcAft>
              <a:spcPts val="0"/>
            </a:spcAft>
          </a:pP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r>
            <a:rPr lang="uz-Cyrl-UZ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</a:p>
        <a:p>
          <a:pPr>
            <a:spcAft>
              <a:spcPts val="0"/>
            </a:spcAft>
          </a:pPr>
          <a:r>
            <a:rPr lang="en-US" altLang="en-US" sz="9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900" b="1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9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900" dirty="0">
              <a:solidFill>
                <a:srgbClr val="00425F"/>
              </a:solidFill>
              <a:latin typeface="Montserrat" pitchFamily="2" charset="-52"/>
            </a:rPr>
            <a:t>США)</a:t>
          </a:r>
          <a:endParaRPr lang="en-US" sz="900" b="0" dirty="0"/>
        </a:p>
      </dgm:t>
    </dgm:pt>
    <dgm:pt modelId="{67F71C27-347E-4FDD-ACAD-23A0D80B3D79}" type="parTrans" cxnId="{66191EB4-71AC-4BCC-A165-37F75AD28D13}">
      <dgm:prSet/>
      <dgm:spPr/>
      <dgm:t>
        <a:bodyPr/>
        <a:lstStyle/>
        <a:p>
          <a:endParaRPr lang="en-US"/>
        </a:p>
      </dgm:t>
    </dgm:pt>
    <dgm:pt modelId="{9009592E-471B-48E1-9218-DAD9996BD927}" type="sibTrans" cxnId="{66191EB4-71AC-4BCC-A165-37F75AD28D13}">
      <dgm:prSet/>
      <dgm:spPr/>
      <dgm:t>
        <a:bodyPr/>
        <a:lstStyle/>
        <a:p>
          <a:endParaRPr lang="en-US"/>
        </a:p>
      </dgm:t>
    </dgm:pt>
    <dgm:pt modelId="{97F5D52F-9296-4440-B591-EB5EF92FF65F}" type="pres">
      <dgm:prSet presAssocID="{A5542061-5BEC-47D5-BA30-A84020DEA96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06B4EE-7B9F-4188-9E8E-4F154FBC7412}" type="pres">
      <dgm:prSet presAssocID="{A5542061-5BEC-47D5-BA30-A84020DEA960}" presName="matrix" presStyleCnt="0"/>
      <dgm:spPr/>
    </dgm:pt>
    <dgm:pt modelId="{E1A643D9-C8B2-4BB8-ACB9-99D2DBA72391}" type="pres">
      <dgm:prSet presAssocID="{A5542061-5BEC-47D5-BA30-A84020DEA960}" presName="tile1" presStyleLbl="node1" presStyleIdx="0" presStyleCnt="4" custScaleY="103880" custLinFactNeighborX="0" custLinFactNeighborY="1240"/>
      <dgm:spPr>
        <a:xfrm rot="16200000">
          <a:off x="440138" y="-440138"/>
          <a:ext cx="715642" cy="1595919"/>
        </a:xfrm>
        <a:prstGeom prst="round1Rect">
          <a:avLst/>
        </a:prstGeom>
      </dgm:spPr>
    </dgm:pt>
    <dgm:pt modelId="{77F17806-7DD7-476E-A9AB-26200A8DA2AC}" type="pres">
      <dgm:prSet presAssocID="{A5542061-5BEC-47D5-BA30-A84020DEA96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726BBB-A49C-4930-B363-0B32B57D7BC6}" type="pres">
      <dgm:prSet presAssocID="{A5542061-5BEC-47D5-BA30-A84020DEA960}" presName="tile2" presStyleLbl="node1" presStyleIdx="1" presStyleCnt="4" custLinFactNeighborX="1666" custLinFactNeighborY="-3694"/>
      <dgm:spPr/>
    </dgm:pt>
    <dgm:pt modelId="{D9FD8E4A-ABC3-4553-B9E2-1D9F1D34763C}" type="pres">
      <dgm:prSet presAssocID="{A5542061-5BEC-47D5-BA30-A84020DEA96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449363-4EDA-467E-B961-270B2D8631D9}" type="pres">
      <dgm:prSet presAssocID="{A5542061-5BEC-47D5-BA30-A84020DEA960}" presName="tile3" presStyleLbl="node1" presStyleIdx="2" presStyleCnt="4"/>
      <dgm:spPr>
        <a:xfrm rot="10800000">
          <a:off x="0" y="715642"/>
          <a:ext cx="1595919" cy="715642"/>
        </a:xfrm>
        <a:prstGeom prst="round1Rect">
          <a:avLst/>
        </a:prstGeom>
      </dgm:spPr>
    </dgm:pt>
    <dgm:pt modelId="{7B313741-FE8E-45AD-9C9D-FC542759B1BF}" type="pres">
      <dgm:prSet presAssocID="{A5542061-5BEC-47D5-BA30-A84020DEA96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A23C6F-A844-46E1-88BE-F3410554CBA0}" type="pres">
      <dgm:prSet presAssocID="{A5542061-5BEC-47D5-BA30-A84020DEA960}" presName="tile4" presStyleLbl="node1" presStyleIdx="3" presStyleCnt="4" custLinFactNeighborY="1029"/>
      <dgm:spPr>
        <a:xfrm rot="5400000">
          <a:off x="2036057" y="275504"/>
          <a:ext cx="715642" cy="1595919"/>
        </a:xfrm>
        <a:prstGeom prst="round1Rect">
          <a:avLst/>
        </a:prstGeom>
      </dgm:spPr>
    </dgm:pt>
    <dgm:pt modelId="{09292C08-1968-44CB-BE17-57B869F8110E}" type="pres">
      <dgm:prSet presAssocID="{A5542061-5BEC-47D5-BA30-A84020DEA96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0CFAA8-7A06-484B-A328-27E6FE273152}" type="pres">
      <dgm:prSet presAssocID="{A5542061-5BEC-47D5-BA30-A84020DEA960}" presName="centerTile" presStyleLbl="fgShp" presStyleIdx="0" presStyleCnt="1" custScaleX="114986" custScaleY="109895">
        <dgm:presLayoutVars>
          <dgm:chMax val="0"/>
          <dgm:chPref val="0"/>
        </dgm:presLayoutVars>
      </dgm:prSet>
      <dgm:spPr/>
    </dgm:pt>
  </dgm:ptLst>
  <dgm:cxnLst>
    <dgm:cxn modelId="{6EF6F91D-C2C6-4137-8A72-C02A866CF1E1}" type="presOf" srcId="{F0B696D2-904F-4BCC-AF3B-B135758869A2}" destId="{7B313741-FE8E-45AD-9C9D-FC542759B1BF}" srcOrd="1" destOrd="0" presId="urn:microsoft.com/office/officeart/2005/8/layout/matrix1"/>
    <dgm:cxn modelId="{75415F28-DD55-4F75-9A46-21969785CBF3}" type="presOf" srcId="{F0B696D2-904F-4BCC-AF3B-B135758869A2}" destId="{43449363-4EDA-467E-B961-270B2D8631D9}" srcOrd="0" destOrd="0" presId="urn:microsoft.com/office/officeart/2005/8/layout/matrix1"/>
    <dgm:cxn modelId="{4DFE9435-B0BD-40F0-9CCE-BC06C549169E}" srcId="{26B79785-6FEA-44E9-8009-3A5015B36541}" destId="{98969DB6-221D-42C7-BAD1-5D5FE6BDD7AB}" srcOrd="1" destOrd="0" parTransId="{2E342CCF-5578-42AF-957C-0BE351808316}" sibTransId="{7BDC31EE-98AF-4369-865F-1A652BD8CFC5}"/>
    <dgm:cxn modelId="{72B03349-33C2-41E3-81BA-724762574B8D}" type="presOf" srcId="{98969DB6-221D-42C7-BAD1-5D5FE6BDD7AB}" destId="{D9FD8E4A-ABC3-4553-B9E2-1D9F1D34763C}" srcOrd="1" destOrd="0" presId="urn:microsoft.com/office/officeart/2005/8/layout/matrix1"/>
    <dgm:cxn modelId="{483CAD4C-5531-4561-B790-2C72F68F9ECA}" type="presOf" srcId="{795C57D0-9253-4CCD-9273-5FF3A6C5D9A6}" destId="{77F17806-7DD7-476E-A9AB-26200A8DA2AC}" srcOrd="1" destOrd="0" presId="urn:microsoft.com/office/officeart/2005/8/layout/matrix1"/>
    <dgm:cxn modelId="{B6F56E4F-EBC4-477C-ACA3-98962FA05135}" type="presOf" srcId="{A5542061-5BEC-47D5-BA30-A84020DEA960}" destId="{97F5D52F-9296-4440-B591-EB5EF92FF65F}" srcOrd="0" destOrd="0" presId="urn:microsoft.com/office/officeart/2005/8/layout/matrix1"/>
    <dgm:cxn modelId="{DB99AC75-4A2A-4B34-A1A0-5948F4A18307}" srcId="{26B79785-6FEA-44E9-8009-3A5015B36541}" destId="{F0B696D2-904F-4BCC-AF3B-B135758869A2}" srcOrd="2" destOrd="0" parTransId="{6DBB6DF5-0AFB-4F1C-BBC2-31703E49E1A9}" sibTransId="{B9000015-BB4C-476C-AD76-6D6A1919B721}"/>
    <dgm:cxn modelId="{2F1C375A-A050-423C-86E3-32C72EC0E32E}" srcId="{A5542061-5BEC-47D5-BA30-A84020DEA960}" destId="{26B79785-6FEA-44E9-8009-3A5015B36541}" srcOrd="0" destOrd="0" parTransId="{C2CAE0D2-F976-4FB1-9BDB-E82FABF9BE8B}" sibTransId="{974B8F99-FEA9-44DF-8DAE-70B2DBE65315}"/>
    <dgm:cxn modelId="{4EEE258E-B5E4-4ADF-B012-F2742B68377E}" type="presOf" srcId="{23455BE8-05A7-40FB-801E-2ECBCD00B469}" destId="{A0A23C6F-A844-46E1-88BE-F3410554CBA0}" srcOrd="0" destOrd="0" presId="urn:microsoft.com/office/officeart/2005/8/layout/matrix1"/>
    <dgm:cxn modelId="{265CE29A-EF13-44B6-9C04-2DB956C0AB1B}" type="presOf" srcId="{98969DB6-221D-42C7-BAD1-5D5FE6BDD7AB}" destId="{E7726BBB-A49C-4930-B363-0B32B57D7BC6}" srcOrd="0" destOrd="0" presId="urn:microsoft.com/office/officeart/2005/8/layout/matrix1"/>
    <dgm:cxn modelId="{953899B3-87A2-45D4-B728-ECAECDF04647}" type="presOf" srcId="{26B79785-6FEA-44E9-8009-3A5015B36541}" destId="{A10CFAA8-7A06-484B-A328-27E6FE273152}" srcOrd="0" destOrd="0" presId="urn:microsoft.com/office/officeart/2005/8/layout/matrix1"/>
    <dgm:cxn modelId="{66191EB4-71AC-4BCC-A165-37F75AD28D13}" srcId="{26B79785-6FEA-44E9-8009-3A5015B36541}" destId="{23455BE8-05A7-40FB-801E-2ECBCD00B469}" srcOrd="3" destOrd="0" parTransId="{67F71C27-347E-4FDD-ACAD-23A0D80B3D79}" sibTransId="{9009592E-471B-48E1-9218-DAD9996BD927}"/>
    <dgm:cxn modelId="{AE4CB8CF-0366-4868-8E7F-A418AAF4B8B5}" srcId="{26B79785-6FEA-44E9-8009-3A5015B36541}" destId="{795C57D0-9253-4CCD-9273-5FF3A6C5D9A6}" srcOrd="0" destOrd="0" parTransId="{61AABA27-661C-4B97-97C7-B2F7A446DCE2}" sibTransId="{4231D4F3-E390-4111-B66B-2A1D6BD9D2AF}"/>
    <dgm:cxn modelId="{8201C5E3-95DA-448C-9B69-4BF474933F4F}" type="presOf" srcId="{795C57D0-9253-4CCD-9273-5FF3A6C5D9A6}" destId="{E1A643D9-C8B2-4BB8-ACB9-99D2DBA72391}" srcOrd="0" destOrd="0" presId="urn:microsoft.com/office/officeart/2005/8/layout/matrix1"/>
    <dgm:cxn modelId="{BA8992E5-FB43-480B-833E-23EAE4048558}" type="presOf" srcId="{23455BE8-05A7-40FB-801E-2ECBCD00B469}" destId="{09292C08-1968-44CB-BE17-57B869F8110E}" srcOrd="1" destOrd="0" presId="urn:microsoft.com/office/officeart/2005/8/layout/matrix1"/>
    <dgm:cxn modelId="{335E1CE3-288E-4E75-8204-B03FAF84E56A}" type="presParOf" srcId="{97F5D52F-9296-4440-B591-EB5EF92FF65F}" destId="{B606B4EE-7B9F-4188-9E8E-4F154FBC7412}" srcOrd="0" destOrd="0" presId="urn:microsoft.com/office/officeart/2005/8/layout/matrix1"/>
    <dgm:cxn modelId="{3F4EBFBA-BC53-47CB-A8BB-6AB87E3D76F7}" type="presParOf" srcId="{B606B4EE-7B9F-4188-9E8E-4F154FBC7412}" destId="{E1A643D9-C8B2-4BB8-ACB9-99D2DBA72391}" srcOrd="0" destOrd="0" presId="urn:microsoft.com/office/officeart/2005/8/layout/matrix1"/>
    <dgm:cxn modelId="{A944CA7D-7336-48E5-8E3B-4F805465735F}" type="presParOf" srcId="{B606B4EE-7B9F-4188-9E8E-4F154FBC7412}" destId="{77F17806-7DD7-476E-A9AB-26200A8DA2AC}" srcOrd="1" destOrd="0" presId="urn:microsoft.com/office/officeart/2005/8/layout/matrix1"/>
    <dgm:cxn modelId="{CBC8650E-3432-4932-B640-E9FB52871216}" type="presParOf" srcId="{B606B4EE-7B9F-4188-9E8E-4F154FBC7412}" destId="{E7726BBB-A49C-4930-B363-0B32B57D7BC6}" srcOrd="2" destOrd="0" presId="urn:microsoft.com/office/officeart/2005/8/layout/matrix1"/>
    <dgm:cxn modelId="{7B1D6EEF-3104-472E-93F2-0F6E24CEF281}" type="presParOf" srcId="{B606B4EE-7B9F-4188-9E8E-4F154FBC7412}" destId="{D9FD8E4A-ABC3-4553-B9E2-1D9F1D34763C}" srcOrd="3" destOrd="0" presId="urn:microsoft.com/office/officeart/2005/8/layout/matrix1"/>
    <dgm:cxn modelId="{97723EEC-38B9-4400-942E-5BB8EF4E4BA1}" type="presParOf" srcId="{B606B4EE-7B9F-4188-9E8E-4F154FBC7412}" destId="{43449363-4EDA-467E-B961-270B2D8631D9}" srcOrd="4" destOrd="0" presId="urn:microsoft.com/office/officeart/2005/8/layout/matrix1"/>
    <dgm:cxn modelId="{8B7B695F-93EC-495D-8B57-7068F194861E}" type="presParOf" srcId="{B606B4EE-7B9F-4188-9E8E-4F154FBC7412}" destId="{7B313741-FE8E-45AD-9C9D-FC542759B1BF}" srcOrd="5" destOrd="0" presId="urn:microsoft.com/office/officeart/2005/8/layout/matrix1"/>
    <dgm:cxn modelId="{A100AFF8-8336-4F28-AE37-8D30B754BFDE}" type="presParOf" srcId="{B606B4EE-7B9F-4188-9E8E-4F154FBC7412}" destId="{A0A23C6F-A844-46E1-88BE-F3410554CBA0}" srcOrd="6" destOrd="0" presId="urn:microsoft.com/office/officeart/2005/8/layout/matrix1"/>
    <dgm:cxn modelId="{954E939C-7712-4833-BA14-52DE32D9B2B0}" type="presParOf" srcId="{B606B4EE-7B9F-4188-9E8E-4F154FBC7412}" destId="{09292C08-1968-44CB-BE17-57B869F8110E}" srcOrd="7" destOrd="0" presId="urn:microsoft.com/office/officeart/2005/8/layout/matrix1"/>
    <dgm:cxn modelId="{BB24B9B8-D034-4D92-A096-A743BA106941}" type="presParOf" srcId="{97F5D52F-9296-4440-B591-EB5EF92FF65F}" destId="{A10CFAA8-7A06-484B-A328-27E6FE2731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643D9-C8B2-4BB8-ACB9-99D2DBA72391}">
      <dsp:nvSpPr>
        <dsp:cNvPr id="0" name=""/>
        <dsp:cNvSpPr/>
      </dsp:nvSpPr>
      <dsp:spPr>
        <a:xfrm rot="16200000">
          <a:off x="426254" y="-424322"/>
          <a:ext cx="743409" cy="1595919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altLang="en-US" sz="900" b="1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года </a:t>
          </a:r>
          <a:r>
            <a:rPr lang="en-US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 </a:t>
          </a:r>
          <a:br>
            <a:rPr lang="en-US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</a:br>
          <a:r>
            <a:rPr lang="uz-Cyrl-UZ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(Инвестиции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0,3 – </a:t>
          </a:r>
          <a:r>
            <a:rPr lang="uz-Cyrl-UZ" altLang="en-US" sz="9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3 млн. долларов 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С</a:t>
          </a:r>
          <a:r>
            <a:rPr lang="ru-RU" altLang="en-US" sz="900" kern="1200" dirty="0">
              <a:solidFill>
                <a:srgbClr val="00425F"/>
              </a:solidFill>
              <a:latin typeface="Montserrat" pitchFamily="2" charset="-52"/>
            </a:rPr>
            <a:t>ША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900" b="0" kern="120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sp:txBody>
      <dsp:txXfrm rot="5400000">
        <a:off x="-1" y="1933"/>
        <a:ext cx="1595919" cy="557557"/>
      </dsp:txXfrm>
    </dsp:sp>
    <dsp:sp modelId="{E7726BBB-A49C-4930-B363-0B32B57D7BC6}">
      <dsp:nvSpPr>
        <dsp:cNvPr id="0" name=""/>
        <dsp:cNvSpPr/>
      </dsp:nvSpPr>
      <dsp:spPr>
        <a:xfrm>
          <a:off x="1595919" y="0"/>
          <a:ext cx="1595919" cy="715642"/>
        </a:xfrm>
        <a:prstGeom prst="round1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altLang="en-US" sz="900" b="1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9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900" kern="1200" dirty="0">
              <a:solidFill>
                <a:srgbClr val="00425F"/>
              </a:solidFill>
              <a:latin typeface="Montserrat" pitchFamily="2" charset="-52"/>
            </a:rPr>
            <a:t>США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900" b="0" kern="1200" dirty="0"/>
        </a:p>
      </dsp:txBody>
      <dsp:txXfrm>
        <a:off x="1595919" y="0"/>
        <a:ext cx="1595919" cy="536731"/>
      </dsp:txXfrm>
    </dsp:sp>
    <dsp:sp modelId="{43449363-4EDA-467E-B961-270B2D8631D9}">
      <dsp:nvSpPr>
        <dsp:cNvPr id="0" name=""/>
        <dsp:cNvSpPr/>
      </dsp:nvSpPr>
      <dsp:spPr>
        <a:xfrm rot="10800000">
          <a:off x="0" y="722584"/>
          <a:ext cx="1595919" cy="715642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7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  <a:endParaRPr lang="uz-Cyrl-UZ" altLang="en-US" sz="900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endParaRPr lang="uz-Cyrl-UZ" altLang="en-US" sz="900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5</a:t>
          </a: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– </a:t>
          </a: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105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105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1050" kern="1200" dirty="0">
              <a:solidFill>
                <a:srgbClr val="00425F"/>
              </a:solidFill>
              <a:latin typeface="Montserrat" pitchFamily="2" charset="-52"/>
            </a:rPr>
            <a:t>США</a:t>
          </a:r>
          <a:r>
            <a:rPr lang="uz-Cyrl-UZ" altLang="en-US" sz="1050" kern="1200" dirty="0">
              <a:solidFill>
                <a:srgbClr val="00425F"/>
              </a:solidFill>
              <a:latin typeface="Montserrat" pitchFamily="2" charset="-52"/>
            </a:rPr>
            <a:t>)</a:t>
          </a:r>
          <a:endParaRPr lang="en-US" sz="1050" kern="1200" dirty="0"/>
        </a:p>
      </dsp:txBody>
      <dsp:txXfrm rot="10800000">
        <a:off x="0" y="901494"/>
        <a:ext cx="1595919" cy="536731"/>
      </dsp:txXfrm>
    </dsp:sp>
    <dsp:sp modelId="{A0A23C6F-A844-46E1-88BE-F3410554CBA0}">
      <dsp:nvSpPr>
        <dsp:cNvPr id="0" name=""/>
        <dsp:cNvSpPr/>
      </dsp:nvSpPr>
      <dsp:spPr>
        <a:xfrm rot="5400000">
          <a:off x="2036057" y="282445"/>
          <a:ext cx="715642" cy="1595919"/>
        </a:xfrm>
        <a:prstGeom prst="round1Rect">
          <a:avLst/>
        </a:prstGeom>
        <a:solidFill>
          <a:srgbClr val="5B9BD5">
            <a:lumMod val="20000"/>
            <a:lumOff val="8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лет</a:t>
          </a: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  <a:endParaRPr lang="uz-Cyrl-UZ" altLang="en-US" sz="900" kern="1200" dirty="0">
            <a:solidFill>
              <a:srgbClr val="00425F"/>
            </a:solidFill>
            <a:latin typeface="Montserrat" pitchFamily="2" charset="-52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(</a:t>
          </a:r>
          <a:r>
            <a:rPr lang="uz-Cyrl-UZ" altLang="en-US" sz="900" b="0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Инвестиции</a:t>
          </a:r>
          <a:r>
            <a:rPr lang="uz-Cyrl-UZ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9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uz-Cyrl-UZ" altLang="en-US" sz="900" b="1" kern="120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uz-Cyrl-UZ" altLang="en-US" sz="900" b="1" kern="1200" noProof="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долларов</a:t>
          </a:r>
          <a:r>
            <a:rPr lang="en-US" altLang="en-US" sz="900" kern="120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-RU" altLang="en-US" sz="900" kern="1200" dirty="0">
              <a:solidFill>
                <a:srgbClr val="00425F"/>
              </a:solidFill>
              <a:latin typeface="Montserrat" pitchFamily="2" charset="-52"/>
            </a:rPr>
            <a:t>США)</a:t>
          </a:r>
          <a:endParaRPr lang="en-US" sz="900" b="0" kern="1200" dirty="0"/>
        </a:p>
      </dsp:txBody>
      <dsp:txXfrm rot="-5400000">
        <a:off x="1595918" y="901495"/>
        <a:ext cx="1595919" cy="536731"/>
      </dsp:txXfrm>
    </dsp:sp>
    <dsp:sp modelId="{A10CFAA8-7A06-484B-A328-27E6FE273152}">
      <dsp:nvSpPr>
        <dsp:cNvPr id="0" name=""/>
        <dsp:cNvSpPr/>
      </dsp:nvSpPr>
      <dsp:spPr>
        <a:xfrm>
          <a:off x="1045393" y="519028"/>
          <a:ext cx="1101050" cy="393227"/>
        </a:xfrm>
        <a:prstGeom prst="roundRect">
          <a:avLst/>
        </a:prstGeom>
        <a:solidFill>
          <a:srgbClr val="59BD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z-Cyrl-UZ" sz="900" kern="12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  <a:endParaRPr lang="en-US" sz="900" kern="1200" dirty="0">
            <a:solidFill>
              <a:schemeClr val="bg1"/>
            </a:solidFill>
            <a:latin typeface="Montserrat" pitchFamily="2" charset="-52"/>
          </a:endParaRPr>
        </a:p>
      </dsp:txBody>
      <dsp:txXfrm>
        <a:off x="1064589" y="538224"/>
        <a:ext cx="1062658" cy="354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C11E0-EA62-4322-BB89-A557F8ED8FF8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EB7C-5B74-47C9-9CBE-BBCFD6B78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7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329D0-19BB-4137-8B1C-2F91A7FBBB0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3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5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852C4-DDBB-41FE-AE53-CB47ABD67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0C4885-5BC0-4722-B7B2-AA0E442E7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3BDCD9-4352-4FF1-A63C-FD4E5970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D7CB2-CB7F-4975-BD86-4985EA1D4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E9FCA-B44C-452A-BA69-F50033E8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6E363-A9F7-4C49-A188-349097F2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0E2A-BBA7-4FB9-976F-C91A4C482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0E643-7EFF-490C-A445-65634F90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187555-8C30-404C-AAFF-67AAFCB7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AE21F-B141-48CF-B237-5B4F6528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2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2DE88A-B805-4440-A5E4-F4CC093ED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A6F6DA-057F-49AF-99D4-50A179542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A9445-A5D4-4FC1-A276-2D6D8E04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3283DB-B160-4EB1-A7C7-DCE085CF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8EAE1-FEBA-434B-B1A4-61CA1DEC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1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6784A-59D8-444E-9EA6-3A1709C9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0CF7E-C8AB-4419-BA32-9402B24AC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56B39-E2C8-43A2-A79D-5B762A8D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DDFD3-87B4-4200-A1CB-4E2A758B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30B94-5610-4384-9331-33254615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1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5506A-88FA-48B2-B736-2D3970D3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5B0AB-8E05-4D27-81E8-C44CB5A2E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9EB5E-C0B6-4597-BA85-D1427F2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F6589-1E3E-4556-A656-5E00FE39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2151BD-3155-4D1F-9370-F7E60391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9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C99BA-C3D4-4C8A-9DFE-3F9A5187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FA1ED-7B05-4EBA-ABEA-586728667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FD1B2-7E6E-49AC-8B6C-420DEAC14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DD3154-DE23-4B29-8062-32FF4942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C64A2-3129-4767-AE5A-F602E30D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C7F98-D06E-4E4D-A6A5-938AF7D3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23AAA-5E6A-4A0E-9633-7E1BA8F4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88AEA-DFE0-4F29-8BEB-E8F438CC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3E151E-1838-4B65-B405-8F36D43C2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36C428-523F-4A5A-9904-E873D340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849E63-640B-4B2C-B05F-FA6922F7F3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703C67-10A1-417B-93D4-A32E303B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627E08-F682-4370-8DC2-64E9D6B8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66D6AF-DFC5-49F6-B260-20BA95A1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8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6FE42-92B7-4EF5-A6CA-DADE6C47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669B5-BC49-41E5-AB7F-1EE1274F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DDF722-73E5-4FE6-B25B-592F94D6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148E2-EAD5-4109-91F7-E93F53FC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2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25B135-6724-451A-A317-FA4990A9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9B8622-5AB9-4038-876F-31ED191C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F74D51-B052-44FE-B1E5-D696C5A0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75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7ED36-299D-412E-A14A-4C489F88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C7940-45F6-49B1-93A6-09CED0D1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DE9A25-3656-48CE-92B2-D324B662C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22CD1C-4473-4E81-8F1C-DC918994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2DF18-2250-43B5-B048-8A73BBE3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2D6F5B-463E-42FF-A0E6-6823EB14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0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08A10-C66C-49F9-BD1B-E00547D8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054779-F255-4FB6-BE6B-3A6E015FA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A39192-81D6-4C65-AA8D-A54EB4A1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201EC6-780B-41EB-8F93-A7FA81CC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DC989-556C-4C11-866F-920AD46F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5DDB2F-203D-47EF-9D4A-FB4CFBD5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2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F722A-422A-4294-8097-3E260625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22C79-5BE3-402A-B6BF-7CB9C7AA6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CBCEE-FAD4-4B5B-A90E-0F5630F17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EAA66-43AB-494D-BEDC-099B6C5EE879}" type="datetimeFigureOut">
              <a:rPr lang="ru-RU" smtClean="0"/>
              <a:t>24.06.2025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DE080-85E6-4982-BF00-C875887D6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68C28-2952-4D04-8C89-BDED4BD5C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4572-114B-436A-824D-09E7228D5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.png"/><Relationship Id="rId9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8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42.JPG"/><Relationship Id="rId5" Type="http://schemas.openxmlformats.org/officeDocument/2006/relationships/image" Target="../media/image14.png"/><Relationship Id="rId15" Type="http://schemas.openxmlformats.org/officeDocument/2006/relationships/image" Target="../media/image46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9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47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3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1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7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59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4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8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7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5FD0C-7B6C-40CB-90D9-38E9F0F0D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3" y="763395"/>
            <a:ext cx="2548750" cy="17257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FCF343-CB3B-4BEF-A8F3-184D24C47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" y="-32853"/>
            <a:ext cx="12192000" cy="673540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265F8E4D-F0D6-42BF-9545-1432172E4C4B}"/>
              </a:ext>
            </a:extLst>
          </p:cNvPr>
          <p:cNvSpPr txBox="1">
            <a:spLocks/>
          </p:cNvSpPr>
          <p:nvPr/>
        </p:nvSpPr>
        <p:spPr>
          <a:xfrm>
            <a:off x="1597380" y="212753"/>
            <a:ext cx="10613120" cy="235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lvl="0" algn="ctr">
              <a:spcBef>
                <a:spcPts val="105"/>
              </a:spcBef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инвестиционные проекты </a:t>
            </a:r>
            <a:r>
              <a:rPr lang="ru-RU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Олтинсойского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Сурхандарьинской области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1A0D7BA1-0895-471E-8271-824F43F5FA93}"/>
              </a:ext>
            </a:extLst>
          </p:cNvPr>
          <p:cNvSpPr txBox="1"/>
          <p:nvPr/>
        </p:nvSpPr>
        <p:spPr>
          <a:xfrm>
            <a:off x="3043117" y="1160599"/>
            <a:ext cx="2890370" cy="1338187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в Сурхандарьинской области.</a:t>
            </a:r>
          </a:p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 в 1981 году.</a:t>
            </a:r>
          </a:p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- село </a:t>
            </a:r>
            <a:r>
              <a:rPr lang="ru-RU" sz="1100" spc="-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Карлук</a:t>
            </a:r>
            <a:endParaRPr lang="ru-RU" sz="1100" spc="-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- 570 кв. км.</a:t>
            </a:r>
          </a:p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- 116,9 тыс. чел.</a:t>
            </a:r>
          </a:p>
          <a:p>
            <a:pPr marL="12700" lvl="0" algn="just">
              <a:spcBef>
                <a:spcPts val="195"/>
              </a:spcBef>
              <a:defRPr/>
            </a:pPr>
            <a:r>
              <a:rPr lang="ru-RU" sz="110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- субтропический, характеризуется мягкой зимой и жарким летом.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53AC9781-05E3-4CDA-98DD-5C2545F49748}"/>
              </a:ext>
            </a:extLst>
          </p:cNvPr>
          <p:cNvCxnSpPr>
            <a:cxnSpLocks/>
          </p:cNvCxnSpPr>
          <p:nvPr/>
        </p:nvCxnSpPr>
        <p:spPr>
          <a:xfrm rot="10800000">
            <a:off x="1436931" y="1626280"/>
            <a:ext cx="1147407" cy="416677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object 12">
            <a:extLst>
              <a:ext uri="{FF2B5EF4-FFF2-40B4-BE49-F238E27FC236}">
                <a16:creationId xmlns:a16="http://schemas.microsoft.com/office/drawing/2014/main" id="{4F85F351-8D40-4963-8A79-661C27B75696}"/>
              </a:ext>
            </a:extLst>
          </p:cNvPr>
          <p:cNvSpPr txBox="1"/>
          <p:nvPr/>
        </p:nvSpPr>
        <p:spPr>
          <a:xfrm>
            <a:off x="6559316" y="5200103"/>
            <a:ext cx="2351079" cy="155876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lvl="0" indent="-171450" algn="just">
              <a:spcBef>
                <a:spcPts val="95"/>
              </a:spcBef>
              <a:buFont typeface="Wingdings" panose="05000000000000000000" pitchFamily="2" charset="2"/>
              <a:buChar char="q"/>
              <a:defRPr/>
            </a:pPr>
            <a:r>
              <a:rPr lang="ru-RU" sz="105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«Малая промышленная зона» будет создана на земельном участке площадью 3,0 га в районе МСГ «Бостон»</a:t>
            </a:r>
          </a:p>
          <a:p>
            <a:pPr marL="184150" lvl="0" indent="-171450" algn="just">
              <a:spcBef>
                <a:spcPts val="95"/>
              </a:spcBef>
              <a:buFont typeface="Wingdings" panose="05000000000000000000" pitchFamily="2" charset="2"/>
              <a:buChar char="q"/>
              <a:defRPr/>
            </a:pPr>
            <a:r>
              <a:rPr lang="ru-RU" sz="1050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(4,4 га) будет создан парк по производству инновационной продукции «Инновационный парк».</a:t>
            </a:r>
            <a:endParaRPr kumimoji="0" lang="ru-RU" sz="105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34C0105-225E-4B34-8B6D-BC0D36AF023C}"/>
              </a:ext>
            </a:extLst>
          </p:cNvPr>
          <p:cNvGrpSpPr/>
          <p:nvPr/>
        </p:nvGrpSpPr>
        <p:grpSpPr>
          <a:xfrm>
            <a:off x="6582928" y="1301816"/>
            <a:ext cx="3034692" cy="581712"/>
            <a:chOff x="6350563" y="1221207"/>
            <a:chExt cx="2356215" cy="581712"/>
          </a:xfrm>
        </p:grpSpPr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E273A493-CD9E-43C4-B1EE-DBFD24AF58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50563" y="1404948"/>
              <a:ext cx="232675" cy="396410"/>
              <a:chOff x="4828" y="3723"/>
              <a:chExt cx="265" cy="658"/>
            </a:xfrm>
            <a:solidFill>
              <a:srgbClr val="92D050"/>
            </a:solidFill>
          </p:grpSpPr>
          <p:sp>
            <p:nvSpPr>
              <p:cNvPr id="55" name="Freeform 19">
                <a:extLst>
                  <a:ext uri="{FF2B5EF4-FFF2-40B4-BE49-F238E27FC236}">
                    <a16:creationId xmlns:a16="http://schemas.microsoft.com/office/drawing/2014/main" id="{45A73FEE-193C-41B7-977B-6338AE5A2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3778"/>
                <a:ext cx="21" cy="33"/>
              </a:xfrm>
              <a:custGeom>
                <a:avLst/>
                <a:gdLst>
                  <a:gd name="T0" fmla="*/ 0 w 186"/>
                  <a:gd name="T1" fmla="*/ 0 h 305"/>
                  <a:gd name="T2" fmla="*/ 39 w 186"/>
                  <a:gd name="T3" fmla="*/ 10 h 305"/>
                  <a:gd name="T4" fmla="*/ 78 w 186"/>
                  <a:gd name="T5" fmla="*/ 24 h 305"/>
                  <a:gd name="T6" fmla="*/ 115 w 186"/>
                  <a:gd name="T7" fmla="*/ 40 h 305"/>
                  <a:gd name="T8" fmla="*/ 131 w 186"/>
                  <a:gd name="T9" fmla="*/ 50 h 305"/>
                  <a:gd name="T10" fmla="*/ 147 w 186"/>
                  <a:gd name="T11" fmla="*/ 60 h 305"/>
                  <a:gd name="T12" fmla="*/ 160 w 186"/>
                  <a:gd name="T13" fmla="*/ 73 h 305"/>
                  <a:gd name="T14" fmla="*/ 171 w 186"/>
                  <a:gd name="T15" fmla="*/ 87 h 305"/>
                  <a:gd name="T16" fmla="*/ 178 w 186"/>
                  <a:gd name="T17" fmla="*/ 103 h 305"/>
                  <a:gd name="T18" fmla="*/ 183 w 186"/>
                  <a:gd name="T19" fmla="*/ 119 h 305"/>
                  <a:gd name="T20" fmla="*/ 186 w 186"/>
                  <a:gd name="T21" fmla="*/ 143 h 305"/>
                  <a:gd name="T22" fmla="*/ 185 w 186"/>
                  <a:gd name="T23" fmla="*/ 168 h 305"/>
                  <a:gd name="T24" fmla="*/ 180 w 186"/>
                  <a:gd name="T25" fmla="*/ 192 h 305"/>
                  <a:gd name="T26" fmla="*/ 170 w 186"/>
                  <a:gd name="T27" fmla="*/ 214 h 305"/>
                  <a:gd name="T28" fmla="*/ 156 w 186"/>
                  <a:gd name="T29" fmla="*/ 235 h 305"/>
                  <a:gd name="T30" fmla="*/ 139 w 186"/>
                  <a:gd name="T31" fmla="*/ 253 h 305"/>
                  <a:gd name="T32" fmla="*/ 118 w 186"/>
                  <a:gd name="T33" fmla="*/ 267 h 305"/>
                  <a:gd name="T34" fmla="*/ 96 w 186"/>
                  <a:gd name="T35" fmla="*/ 279 h 305"/>
                  <a:gd name="T36" fmla="*/ 72 w 186"/>
                  <a:gd name="T37" fmla="*/ 288 h 305"/>
                  <a:gd name="T38" fmla="*/ 49 w 186"/>
                  <a:gd name="T39" fmla="*/ 295 h 305"/>
                  <a:gd name="T40" fmla="*/ 24 w 186"/>
                  <a:gd name="T41" fmla="*/ 300 h 305"/>
                  <a:gd name="T42" fmla="*/ 0 w 186"/>
                  <a:gd name="T43" fmla="*/ 305 h 305"/>
                  <a:gd name="T44" fmla="*/ 0 w 186"/>
                  <a:gd name="T4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305">
                    <a:moveTo>
                      <a:pt x="0" y="0"/>
                    </a:moveTo>
                    <a:lnTo>
                      <a:pt x="39" y="10"/>
                    </a:lnTo>
                    <a:lnTo>
                      <a:pt x="78" y="24"/>
                    </a:lnTo>
                    <a:lnTo>
                      <a:pt x="115" y="40"/>
                    </a:lnTo>
                    <a:lnTo>
                      <a:pt x="131" y="50"/>
                    </a:lnTo>
                    <a:lnTo>
                      <a:pt x="147" y="60"/>
                    </a:lnTo>
                    <a:lnTo>
                      <a:pt x="160" y="73"/>
                    </a:lnTo>
                    <a:lnTo>
                      <a:pt x="171" y="87"/>
                    </a:lnTo>
                    <a:lnTo>
                      <a:pt x="178" y="103"/>
                    </a:lnTo>
                    <a:lnTo>
                      <a:pt x="183" y="119"/>
                    </a:lnTo>
                    <a:lnTo>
                      <a:pt x="186" y="143"/>
                    </a:lnTo>
                    <a:lnTo>
                      <a:pt x="185" y="168"/>
                    </a:lnTo>
                    <a:lnTo>
                      <a:pt x="180" y="192"/>
                    </a:lnTo>
                    <a:lnTo>
                      <a:pt x="170" y="214"/>
                    </a:lnTo>
                    <a:lnTo>
                      <a:pt x="156" y="235"/>
                    </a:lnTo>
                    <a:lnTo>
                      <a:pt x="139" y="253"/>
                    </a:lnTo>
                    <a:lnTo>
                      <a:pt x="118" y="267"/>
                    </a:lnTo>
                    <a:lnTo>
                      <a:pt x="96" y="279"/>
                    </a:lnTo>
                    <a:lnTo>
                      <a:pt x="72" y="288"/>
                    </a:lnTo>
                    <a:lnTo>
                      <a:pt x="49" y="295"/>
                    </a:lnTo>
                    <a:lnTo>
                      <a:pt x="24" y="300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C1FCB75E-5229-4BF5-81C1-341CBEC7A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3723"/>
                <a:ext cx="17" cy="31"/>
              </a:xfrm>
              <a:custGeom>
                <a:avLst/>
                <a:gdLst>
                  <a:gd name="T0" fmla="*/ 152 w 152"/>
                  <a:gd name="T1" fmla="*/ 0 h 276"/>
                  <a:gd name="T2" fmla="*/ 152 w 152"/>
                  <a:gd name="T3" fmla="*/ 276 h 276"/>
                  <a:gd name="T4" fmla="*/ 124 w 152"/>
                  <a:gd name="T5" fmla="*/ 267 h 276"/>
                  <a:gd name="T6" fmla="*/ 98 w 152"/>
                  <a:gd name="T7" fmla="*/ 258 h 276"/>
                  <a:gd name="T8" fmla="*/ 70 w 152"/>
                  <a:gd name="T9" fmla="*/ 244 h 276"/>
                  <a:gd name="T10" fmla="*/ 43 w 152"/>
                  <a:gd name="T11" fmla="*/ 229 h 276"/>
                  <a:gd name="T12" fmla="*/ 29 w 152"/>
                  <a:gd name="T13" fmla="*/ 217 h 276"/>
                  <a:gd name="T14" fmla="*/ 17 w 152"/>
                  <a:gd name="T15" fmla="*/ 205 h 276"/>
                  <a:gd name="T16" fmla="*/ 7 w 152"/>
                  <a:gd name="T17" fmla="*/ 188 h 276"/>
                  <a:gd name="T18" fmla="*/ 2 w 152"/>
                  <a:gd name="T19" fmla="*/ 170 h 276"/>
                  <a:gd name="T20" fmla="*/ 0 w 152"/>
                  <a:gd name="T21" fmla="*/ 149 h 276"/>
                  <a:gd name="T22" fmla="*/ 0 w 152"/>
                  <a:gd name="T23" fmla="*/ 129 h 276"/>
                  <a:gd name="T24" fmla="*/ 4 w 152"/>
                  <a:gd name="T25" fmla="*/ 111 h 276"/>
                  <a:gd name="T26" fmla="*/ 10 w 152"/>
                  <a:gd name="T27" fmla="*/ 92 h 276"/>
                  <a:gd name="T28" fmla="*/ 21 w 152"/>
                  <a:gd name="T29" fmla="*/ 75 h 276"/>
                  <a:gd name="T30" fmla="*/ 36 w 152"/>
                  <a:gd name="T31" fmla="*/ 56 h 276"/>
                  <a:gd name="T32" fmla="*/ 57 w 152"/>
                  <a:gd name="T33" fmla="*/ 39 h 276"/>
                  <a:gd name="T34" fmla="*/ 79 w 152"/>
                  <a:gd name="T35" fmla="*/ 26 h 276"/>
                  <a:gd name="T36" fmla="*/ 102 w 152"/>
                  <a:gd name="T37" fmla="*/ 14 h 276"/>
                  <a:gd name="T38" fmla="*/ 127 w 152"/>
                  <a:gd name="T39" fmla="*/ 6 h 276"/>
                  <a:gd name="T40" fmla="*/ 152 w 152"/>
                  <a:gd name="T4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2" h="276">
                    <a:moveTo>
                      <a:pt x="152" y="0"/>
                    </a:moveTo>
                    <a:lnTo>
                      <a:pt x="152" y="276"/>
                    </a:lnTo>
                    <a:lnTo>
                      <a:pt x="124" y="267"/>
                    </a:lnTo>
                    <a:lnTo>
                      <a:pt x="98" y="258"/>
                    </a:lnTo>
                    <a:lnTo>
                      <a:pt x="70" y="244"/>
                    </a:lnTo>
                    <a:lnTo>
                      <a:pt x="43" y="229"/>
                    </a:lnTo>
                    <a:lnTo>
                      <a:pt x="29" y="217"/>
                    </a:lnTo>
                    <a:lnTo>
                      <a:pt x="17" y="205"/>
                    </a:lnTo>
                    <a:lnTo>
                      <a:pt x="7" y="188"/>
                    </a:lnTo>
                    <a:lnTo>
                      <a:pt x="2" y="170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11"/>
                    </a:lnTo>
                    <a:lnTo>
                      <a:pt x="10" y="92"/>
                    </a:lnTo>
                    <a:lnTo>
                      <a:pt x="21" y="75"/>
                    </a:lnTo>
                    <a:lnTo>
                      <a:pt x="36" y="56"/>
                    </a:lnTo>
                    <a:lnTo>
                      <a:pt x="57" y="39"/>
                    </a:lnTo>
                    <a:lnTo>
                      <a:pt x="79" y="26"/>
                    </a:lnTo>
                    <a:lnTo>
                      <a:pt x="102" y="14"/>
                    </a:lnTo>
                    <a:lnTo>
                      <a:pt x="127" y="6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939C2BB0-5778-4F42-A1D5-C4D63D7E04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8" y="4057"/>
                <a:ext cx="265" cy="324"/>
              </a:xfrm>
              <a:custGeom>
                <a:avLst/>
                <a:gdLst>
                  <a:gd name="T0" fmla="*/ 1318 w 2825"/>
                  <a:gd name="T1" fmla="*/ 1421 h 3410"/>
                  <a:gd name="T2" fmla="*/ 1123 w 2825"/>
                  <a:gd name="T3" fmla="*/ 1605 h 3410"/>
                  <a:gd name="T4" fmla="*/ 997 w 2825"/>
                  <a:gd name="T5" fmla="*/ 1817 h 3410"/>
                  <a:gd name="T6" fmla="*/ 1054 w 2825"/>
                  <a:gd name="T7" fmla="*/ 2017 h 3410"/>
                  <a:gd name="T8" fmla="*/ 1278 w 2825"/>
                  <a:gd name="T9" fmla="*/ 2142 h 3410"/>
                  <a:gd name="T10" fmla="*/ 1189 w 2825"/>
                  <a:gd name="T11" fmla="*/ 2403 h 3410"/>
                  <a:gd name="T12" fmla="*/ 1115 w 2825"/>
                  <a:gd name="T13" fmla="*/ 2277 h 3410"/>
                  <a:gd name="T14" fmla="*/ 997 w 2825"/>
                  <a:gd name="T15" fmla="*/ 2310 h 3410"/>
                  <a:gd name="T16" fmla="*/ 1022 w 2825"/>
                  <a:gd name="T17" fmla="*/ 2453 h 3410"/>
                  <a:gd name="T18" fmla="*/ 1234 w 2825"/>
                  <a:gd name="T19" fmla="*/ 2634 h 3410"/>
                  <a:gd name="T20" fmla="*/ 1348 w 2825"/>
                  <a:gd name="T21" fmla="*/ 2820 h 3410"/>
                  <a:gd name="T22" fmla="*/ 1467 w 2825"/>
                  <a:gd name="T23" fmla="*/ 2803 h 3410"/>
                  <a:gd name="T24" fmla="*/ 1608 w 2825"/>
                  <a:gd name="T25" fmla="*/ 2640 h 3410"/>
                  <a:gd name="T26" fmla="*/ 1816 w 2825"/>
                  <a:gd name="T27" fmla="*/ 2455 h 3410"/>
                  <a:gd name="T28" fmla="*/ 1802 w 2825"/>
                  <a:gd name="T29" fmla="*/ 2199 h 3410"/>
                  <a:gd name="T30" fmla="*/ 1808 w 2825"/>
                  <a:gd name="T31" fmla="*/ 2211 h 3410"/>
                  <a:gd name="T32" fmla="*/ 1797 w 2825"/>
                  <a:gd name="T33" fmla="*/ 2190 h 3410"/>
                  <a:gd name="T34" fmla="*/ 1798 w 2825"/>
                  <a:gd name="T35" fmla="*/ 2191 h 3410"/>
                  <a:gd name="T36" fmla="*/ 1713 w 2825"/>
                  <a:gd name="T37" fmla="*/ 2106 h 3410"/>
                  <a:gd name="T38" fmla="*/ 1484 w 2825"/>
                  <a:gd name="T39" fmla="*/ 1701 h 3410"/>
                  <a:gd name="T40" fmla="*/ 1645 w 2825"/>
                  <a:gd name="T41" fmla="*/ 1800 h 3410"/>
                  <a:gd name="T42" fmla="*/ 1716 w 2825"/>
                  <a:gd name="T43" fmla="*/ 1892 h 3410"/>
                  <a:gd name="T44" fmla="*/ 1820 w 2825"/>
                  <a:gd name="T45" fmla="*/ 1832 h 3410"/>
                  <a:gd name="T46" fmla="*/ 1761 w 2825"/>
                  <a:gd name="T47" fmla="*/ 1672 h 3410"/>
                  <a:gd name="T48" fmla="*/ 1516 w 2825"/>
                  <a:gd name="T49" fmla="*/ 1536 h 3410"/>
                  <a:gd name="T50" fmla="*/ 1435 w 2825"/>
                  <a:gd name="T51" fmla="*/ 1363 h 3410"/>
                  <a:gd name="T52" fmla="*/ 957 w 2825"/>
                  <a:gd name="T53" fmla="*/ 25 h 3410"/>
                  <a:gd name="T54" fmla="*/ 1185 w 2825"/>
                  <a:gd name="T55" fmla="*/ 116 h 3410"/>
                  <a:gd name="T56" fmla="*/ 1418 w 2825"/>
                  <a:gd name="T57" fmla="*/ 109 h 3410"/>
                  <a:gd name="T58" fmla="*/ 1705 w 2825"/>
                  <a:gd name="T59" fmla="*/ 31 h 3410"/>
                  <a:gd name="T60" fmla="*/ 1928 w 2825"/>
                  <a:gd name="T61" fmla="*/ 17 h 3410"/>
                  <a:gd name="T62" fmla="*/ 1938 w 2825"/>
                  <a:gd name="T63" fmla="*/ 163 h 3410"/>
                  <a:gd name="T64" fmla="*/ 1836 w 2825"/>
                  <a:gd name="T65" fmla="*/ 421 h 3410"/>
                  <a:gd name="T66" fmla="*/ 1654 w 2825"/>
                  <a:gd name="T67" fmla="*/ 682 h 3410"/>
                  <a:gd name="T68" fmla="*/ 1803 w 2825"/>
                  <a:gd name="T69" fmla="*/ 856 h 3410"/>
                  <a:gd name="T70" fmla="*/ 2102 w 2825"/>
                  <a:gd name="T71" fmla="*/ 1100 h 3410"/>
                  <a:gd name="T72" fmla="*/ 2382 w 2825"/>
                  <a:gd name="T73" fmla="*/ 1417 h 3410"/>
                  <a:gd name="T74" fmla="*/ 2613 w 2825"/>
                  <a:gd name="T75" fmla="*/ 1780 h 3410"/>
                  <a:gd name="T76" fmla="*/ 2770 w 2825"/>
                  <a:gd name="T77" fmla="*/ 2163 h 3410"/>
                  <a:gd name="T78" fmla="*/ 2825 w 2825"/>
                  <a:gd name="T79" fmla="*/ 2537 h 3410"/>
                  <a:gd name="T80" fmla="*/ 2751 w 2825"/>
                  <a:gd name="T81" fmla="*/ 2876 h 3410"/>
                  <a:gd name="T82" fmla="*/ 2522 w 2825"/>
                  <a:gd name="T83" fmla="*/ 3153 h 3410"/>
                  <a:gd name="T84" fmla="*/ 2108 w 2825"/>
                  <a:gd name="T85" fmla="*/ 3340 h 3410"/>
                  <a:gd name="T86" fmla="*/ 1484 w 2825"/>
                  <a:gd name="T87" fmla="*/ 3410 h 3410"/>
                  <a:gd name="T88" fmla="*/ 786 w 2825"/>
                  <a:gd name="T89" fmla="*/ 3345 h 3410"/>
                  <a:gd name="T90" fmla="*/ 336 w 2825"/>
                  <a:gd name="T91" fmla="*/ 3156 h 3410"/>
                  <a:gd name="T92" fmla="*/ 84 w 2825"/>
                  <a:gd name="T93" fmla="*/ 2868 h 3410"/>
                  <a:gd name="T94" fmla="*/ 0 w 2825"/>
                  <a:gd name="T95" fmla="*/ 2512 h 3410"/>
                  <a:gd name="T96" fmla="*/ 54 w 2825"/>
                  <a:gd name="T97" fmla="*/ 2120 h 3410"/>
                  <a:gd name="T98" fmla="*/ 213 w 2825"/>
                  <a:gd name="T99" fmla="*/ 1722 h 3410"/>
                  <a:gd name="T100" fmla="*/ 449 w 2825"/>
                  <a:gd name="T101" fmla="*/ 1350 h 3410"/>
                  <a:gd name="T102" fmla="*/ 730 w 2825"/>
                  <a:gd name="T103" fmla="*/ 1034 h 3410"/>
                  <a:gd name="T104" fmla="*/ 1024 w 2825"/>
                  <a:gd name="T105" fmla="*/ 805 h 3410"/>
                  <a:gd name="T106" fmla="*/ 925 w 2825"/>
                  <a:gd name="T107" fmla="*/ 597 h 3410"/>
                  <a:gd name="T108" fmla="*/ 757 w 2825"/>
                  <a:gd name="T109" fmla="*/ 316 h 3410"/>
                  <a:gd name="T110" fmla="*/ 727 w 2825"/>
                  <a:gd name="T111" fmla="*/ 84 h 3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25" h="3410">
                    <a:moveTo>
                      <a:pt x="1397" y="1356"/>
                    </a:moveTo>
                    <a:lnTo>
                      <a:pt x="1378" y="1358"/>
                    </a:lnTo>
                    <a:lnTo>
                      <a:pt x="1361" y="1365"/>
                    </a:lnTo>
                    <a:lnTo>
                      <a:pt x="1344" y="1376"/>
                    </a:lnTo>
                    <a:lnTo>
                      <a:pt x="1333" y="1390"/>
                    </a:lnTo>
                    <a:lnTo>
                      <a:pt x="1323" y="1404"/>
                    </a:lnTo>
                    <a:lnTo>
                      <a:pt x="1318" y="1421"/>
                    </a:lnTo>
                    <a:lnTo>
                      <a:pt x="1316" y="1438"/>
                    </a:lnTo>
                    <a:lnTo>
                      <a:pt x="1316" y="1532"/>
                    </a:lnTo>
                    <a:lnTo>
                      <a:pt x="1275" y="1539"/>
                    </a:lnTo>
                    <a:lnTo>
                      <a:pt x="1234" y="1550"/>
                    </a:lnTo>
                    <a:lnTo>
                      <a:pt x="1195" y="1565"/>
                    </a:lnTo>
                    <a:lnTo>
                      <a:pt x="1158" y="1584"/>
                    </a:lnTo>
                    <a:lnTo>
                      <a:pt x="1123" y="1605"/>
                    </a:lnTo>
                    <a:lnTo>
                      <a:pt x="1090" y="1632"/>
                    </a:lnTo>
                    <a:lnTo>
                      <a:pt x="1064" y="1660"/>
                    </a:lnTo>
                    <a:lnTo>
                      <a:pt x="1040" y="1692"/>
                    </a:lnTo>
                    <a:lnTo>
                      <a:pt x="1021" y="1727"/>
                    </a:lnTo>
                    <a:lnTo>
                      <a:pt x="1010" y="1756"/>
                    </a:lnTo>
                    <a:lnTo>
                      <a:pt x="1002" y="1786"/>
                    </a:lnTo>
                    <a:lnTo>
                      <a:pt x="997" y="1817"/>
                    </a:lnTo>
                    <a:lnTo>
                      <a:pt x="996" y="1848"/>
                    </a:lnTo>
                    <a:lnTo>
                      <a:pt x="998" y="1879"/>
                    </a:lnTo>
                    <a:lnTo>
                      <a:pt x="1002" y="1909"/>
                    </a:lnTo>
                    <a:lnTo>
                      <a:pt x="1011" y="1939"/>
                    </a:lnTo>
                    <a:lnTo>
                      <a:pt x="1022" y="1968"/>
                    </a:lnTo>
                    <a:lnTo>
                      <a:pt x="1037" y="1994"/>
                    </a:lnTo>
                    <a:lnTo>
                      <a:pt x="1054" y="2017"/>
                    </a:lnTo>
                    <a:lnTo>
                      <a:pt x="1074" y="2039"/>
                    </a:lnTo>
                    <a:lnTo>
                      <a:pt x="1097" y="2057"/>
                    </a:lnTo>
                    <a:lnTo>
                      <a:pt x="1129" y="2080"/>
                    </a:lnTo>
                    <a:lnTo>
                      <a:pt x="1164" y="2100"/>
                    </a:lnTo>
                    <a:lnTo>
                      <a:pt x="1201" y="2116"/>
                    </a:lnTo>
                    <a:lnTo>
                      <a:pt x="1239" y="2130"/>
                    </a:lnTo>
                    <a:lnTo>
                      <a:pt x="1278" y="2142"/>
                    </a:lnTo>
                    <a:lnTo>
                      <a:pt x="1316" y="2153"/>
                    </a:lnTo>
                    <a:lnTo>
                      <a:pt x="1316" y="2484"/>
                    </a:lnTo>
                    <a:lnTo>
                      <a:pt x="1287" y="2475"/>
                    </a:lnTo>
                    <a:lnTo>
                      <a:pt x="1259" y="2461"/>
                    </a:lnTo>
                    <a:lnTo>
                      <a:pt x="1233" y="2446"/>
                    </a:lnTo>
                    <a:lnTo>
                      <a:pt x="1210" y="2426"/>
                    </a:lnTo>
                    <a:lnTo>
                      <a:pt x="1189" y="2403"/>
                    </a:lnTo>
                    <a:lnTo>
                      <a:pt x="1172" y="2378"/>
                    </a:lnTo>
                    <a:lnTo>
                      <a:pt x="1160" y="2352"/>
                    </a:lnTo>
                    <a:lnTo>
                      <a:pt x="1155" y="2337"/>
                    </a:lnTo>
                    <a:lnTo>
                      <a:pt x="1150" y="2322"/>
                    </a:lnTo>
                    <a:lnTo>
                      <a:pt x="1142" y="2305"/>
                    </a:lnTo>
                    <a:lnTo>
                      <a:pt x="1131" y="2289"/>
                    </a:lnTo>
                    <a:lnTo>
                      <a:pt x="1115" y="2277"/>
                    </a:lnTo>
                    <a:lnTo>
                      <a:pt x="1098" y="2269"/>
                    </a:lnTo>
                    <a:lnTo>
                      <a:pt x="1079" y="2265"/>
                    </a:lnTo>
                    <a:lnTo>
                      <a:pt x="1058" y="2265"/>
                    </a:lnTo>
                    <a:lnTo>
                      <a:pt x="1040" y="2271"/>
                    </a:lnTo>
                    <a:lnTo>
                      <a:pt x="1023" y="2280"/>
                    </a:lnTo>
                    <a:lnTo>
                      <a:pt x="1009" y="2293"/>
                    </a:lnTo>
                    <a:lnTo>
                      <a:pt x="997" y="2310"/>
                    </a:lnTo>
                    <a:lnTo>
                      <a:pt x="991" y="2325"/>
                    </a:lnTo>
                    <a:lnTo>
                      <a:pt x="988" y="2341"/>
                    </a:lnTo>
                    <a:lnTo>
                      <a:pt x="988" y="2357"/>
                    </a:lnTo>
                    <a:lnTo>
                      <a:pt x="990" y="2371"/>
                    </a:lnTo>
                    <a:lnTo>
                      <a:pt x="994" y="2386"/>
                    </a:lnTo>
                    <a:lnTo>
                      <a:pt x="1004" y="2416"/>
                    </a:lnTo>
                    <a:lnTo>
                      <a:pt x="1022" y="2453"/>
                    </a:lnTo>
                    <a:lnTo>
                      <a:pt x="1043" y="2488"/>
                    </a:lnTo>
                    <a:lnTo>
                      <a:pt x="1068" y="2520"/>
                    </a:lnTo>
                    <a:lnTo>
                      <a:pt x="1097" y="2549"/>
                    </a:lnTo>
                    <a:lnTo>
                      <a:pt x="1128" y="2576"/>
                    </a:lnTo>
                    <a:lnTo>
                      <a:pt x="1161" y="2598"/>
                    </a:lnTo>
                    <a:lnTo>
                      <a:pt x="1197" y="2618"/>
                    </a:lnTo>
                    <a:lnTo>
                      <a:pt x="1234" y="2634"/>
                    </a:lnTo>
                    <a:lnTo>
                      <a:pt x="1273" y="2647"/>
                    </a:lnTo>
                    <a:lnTo>
                      <a:pt x="1316" y="2656"/>
                    </a:lnTo>
                    <a:lnTo>
                      <a:pt x="1316" y="2754"/>
                    </a:lnTo>
                    <a:lnTo>
                      <a:pt x="1318" y="2773"/>
                    </a:lnTo>
                    <a:lnTo>
                      <a:pt x="1324" y="2791"/>
                    </a:lnTo>
                    <a:lnTo>
                      <a:pt x="1335" y="2806"/>
                    </a:lnTo>
                    <a:lnTo>
                      <a:pt x="1348" y="2820"/>
                    </a:lnTo>
                    <a:lnTo>
                      <a:pt x="1365" y="2830"/>
                    </a:lnTo>
                    <a:lnTo>
                      <a:pt x="1383" y="2837"/>
                    </a:lnTo>
                    <a:lnTo>
                      <a:pt x="1402" y="2838"/>
                    </a:lnTo>
                    <a:lnTo>
                      <a:pt x="1422" y="2834"/>
                    </a:lnTo>
                    <a:lnTo>
                      <a:pt x="1439" y="2828"/>
                    </a:lnTo>
                    <a:lnTo>
                      <a:pt x="1455" y="2817"/>
                    </a:lnTo>
                    <a:lnTo>
                      <a:pt x="1467" y="2803"/>
                    </a:lnTo>
                    <a:lnTo>
                      <a:pt x="1476" y="2789"/>
                    </a:lnTo>
                    <a:lnTo>
                      <a:pt x="1482" y="2771"/>
                    </a:lnTo>
                    <a:lnTo>
                      <a:pt x="1484" y="2754"/>
                    </a:lnTo>
                    <a:lnTo>
                      <a:pt x="1484" y="2664"/>
                    </a:lnTo>
                    <a:lnTo>
                      <a:pt x="1525" y="2659"/>
                    </a:lnTo>
                    <a:lnTo>
                      <a:pt x="1568" y="2652"/>
                    </a:lnTo>
                    <a:lnTo>
                      <a:pt x="1608" y="2640"/>
                    </a:lnTo>
                    <a:lnTo>
                      <a:pt x="1648" y="2624"/>
                    </a:lnTo>
                    <a:lnTo>
                      <a:pt x="1685" y="2605"/>
                    </a:lnTo>
                    <a:lnTo>
                      <a:pt x="1720" y="2581"/>
                    </a:lnTo>
                    <a:lnTo>
                      <a:pt x="1750" y="2555"/>
                    </a:lnTo>
                    <a:lnTo>
                      <a:pt x="1777" y="2525"/>
                    </a:lnTo>
                    <a:lnTo>
                      <a:pt x="1799" y="2491"/>
                    </a:lnTo>
                    <a:lnTo>
                      <a:pt x="1816" y="2455"/>
                    </a:lnTo>
                    <a:lnTo>
                      <a:pt x="1829" y="2417"/>
                    </a:lnTo>
                    <a:lnTo>
                      <a:pt x="1836" y="2377"/>
                    </a:lnTo>
                    <a:lnTo>
                      <a:pt x="1838" y="2341"/>
                    </a:lnTo>
                    <a:lnTo>
                      <a:pt x="1835" y="2304"/>
                    </a:lnTo>
                    <a:lnTo>
                      <a:pt x="1829" y="2268"/>
                    </a:lnTo>
                    <a:lnTo>
                      <a:pt x="1817" y="2232"/>
                    </a:lnTo>
                    <a:lnTo>
                      <a:pt x="1802" y="2199"/>
                    </a:lnTo>
                    <a:lnTo>
                      <a:pt x="1803" y="2201"/>
                    </a:lnTo>
                    <a:lnTo>
                      <a:pt x="1805" y="2203"/>
                    </a:lnTo>
                    <a:lnTo>
                      <a:pt x="1806" y="2205"/>
                    </a:lnTo>
                    <a:lnTo>
                      <a:pt x="1807" y="2207"/>
                    </a:lnTo>
                    <a:lnTo>
                      <a:pt x="1808" y="2210"/>
                    </a:lnTo>
                    <a:lnTo>
                      <a:pt x="1808" y="2210"/>
                    </a:lnTo>
                    <a:lnTo>
                      <a:pt x="1808" y="2211"/>
                    </a:lnTo>
                    <a:lnTo>
                      <a:pt x="1808" y="2210"/>
                    </a:lnTo>
                    <a:lnTo>
                      <a:pt x="1807" y="2208"/>
                    </a:lnTo>
                    <a:lnTo>
                      <a:pt x="1806" y="2206"/>
                    </a:lnTo>
                    <a:lnTo>
                      <a:pt x="1804" y="2202"/>
                    </a:lnTo>
                    <a:lnTo>
                      <a:pt x="1802" y="2198"/>
                    </a:lnTo>
                    <a:lnTo>
                      <a:pt x="1799" y="2194"/>
                    </a:lnTo>
                    <a:lnTo>
                      <a:pt x="1797" y="2190"/>
                    </a:lnTo>
                    <a:lnTo>
                      <a:pt x="1796" y="2188"/>
                    </a:lnTo>
                    <a:lnTo>
                      <a:pt x="1795" y="2187"/>
                    </a:lnTo>
                    <a:lnTo>
                      <a:pt x="1795" y="2186"/>
                    </a:lnTo>
                    <a:lnTo>
                      <a:pt x="1795" y="2187"/>
                    </a:lnTo>
                    <a:lnTo>
                      <a:pt x="1796" y="2187"/>
                    </a:lnTo>
                    <a:lnTo>
                      <a:pt x="1797" y="2189"/>
                    </a:lnTo>
                    <a:lnTo>
                      <a:pt x="1798" y="2191"/>
                    </a:lnTo>
                    <a:lnTo>
                      <a:pt x="1799" y="2193"/>
                    </a:lnTo>
                    <a:lnTo>
                      <a:pt x="1800" y="2195"/>
                    </a:lnTo>
                    <a:lnTo>
                      <a:pt x="1802" y="2198"/>
                    </a:lnTo>
                    <a:lnTo>
                      <a:pt x="1783" y="2171"/>
                    </a:lnTo>
                    <a:lnTo>
                      <a:pt x="1762" y="2146"/>
                    </a:lnTo>
                    <a:lnTo>
                      <a:pt x="1739" y="2125"/>
                    </a:lnTo>
                    <a:lnTo>
                      <a:pt x="1713" y="2106"/>
                    </a:lnTo>
                    <a:lnTo>
                      <a:pt x="1686" y="2088"/>
                    </a:lnTo>
                    <a:lnTo>
                      <a:pt x="1657" y="2074"/>
                    </a:lnTo>
                    <a:lnTo>
                      <a:pt x="1627" y="2061"/>
                    </a:lnTo>
                    <a:lnTo>
                      <a:pt x="1580" y="2045"/>
                    </a:lnTo>
                    <a:lnTo>
                      <a:pt x="1532" y="2030"/>
                    </a:lnTo>
                    <a:lnTo>
                      <a:pt x="1484" y="2019"/>
                    </a:lnTo>
                    <a:lnTo>
                      <a:pt x="1484" y="1701"/>
                    </a:lnTo>
                    <a:lnTo>
                      <a:pt x="1514" y="1708"/>
                    </a:lnTo>
                    <a:lnTo>
                      <a:pt x="1544" y="1717"/>
                    </a:lnTo>
                    <a:lnTo>
                      <a:pt x="1572" y="1730"/>
                    </a:lnTo>
                    <a:lnTo>
                      <a:pt x="1599" y="1746"/>
                    </a:lnTo>
                    <a:lnTo>
                      <a:pt x="1621" y="1765"/>
                    </a:lnTo>
                    <a:lnTo>
                      <a:pt x="1638" y="1788"/>
                    </a:lnTo>
                    <a:lnTo>
                      <a:pt x="1645" y="1800"/>
                    </a:lnTo>
                    <a:lnTo>
                      <a:pt x="1652" y="1814"/>
                    </a:lnTo>
                    <a:lnTo>
                      <a:pt x="1657" y="1828"/>
                    </a:lnTo>
                    <a:lnTo>
                      <a:pt x="1661" y="1842"/>
                    </a:lnTo>
                    <a:lnTo>
                      <a:pt x="1670" y="1859"/>
                    </a:lnTo>
                    <a:lnTo>
                      <a:pt x="1683" y="1874"/>
                    </a:lnTo>
                    <a:lnTo>
                      <a:pt x="1698" y="1885"/>
                    </a:lnTo>
                    <a:lnTo>
                      <a:pt x="1716" y="1892"/>
                    </a:lnTo>
                    <a:lnTo>
                      <a:pt x="1736" y="1896"/>
                    </a:lnTo>
                    <a:lnTo>
                      <a:pt x="1755" y="1894"/>
                    </a:lnTo>
                    <a:lnTo>
                      <a:pt x="1774" y="1888"/>
                    </a:lnTo>
                    <a:lnTo>
                      <a:pt x="1790" y="1878"/>
                    </a:lnTo>
                    <a:lnTo>
                      <a:pt x="1804" y="1864"/>
                    </a:lnTo>
                    <a:lnTo>
                      <a:pt x="1815" y="1847"/>
                    </a:lnTo>
                    <a:lnTo>
                      <a:pt x="1820" y="1832"/>
                    </a:lnTo>
                    <a:lnTo>
                      <a:pt x="1823" y="1816"/>
                    </a:lnTo>
                    <a:lnTo>
                      <a:pt x="1822" y="1799"/>
                    </a:lnTo>
                    <a:lnTo>
                      <a:pt x="1818" y="1785"/>
                    </a:lnTo>
                    <a:lnTo>
                      <a:pt x="1814" y="1769"/>
                    </a:lnTo>
                    <a:lnTo>
                      <a:pt x="1802" y="1739"/>
                    </a:lnTo>
                    <a:lnTo>
                      <a:pt x="1784" y="1704"/>
                    </a:lnTo>
                    <a:lnTo>
                      <a:pt x="1761" y="1672"/>
                    </a:lnTo>
                    <a:lnTo>
                      <a:pt x="1736" y="1643"/>
                    </a:lnTo>
                    <a:lnTo>
                      <a:pt x="1705" y="1616"/>
                    </a:lnTo>
                    <a:lnTo>
                      <a:pt x="1670" y="1592"/>
                    </a:lnTo>
                    <a:lnTo>
                      <a:pt x="1634" y="1573"/>
                    </a:lnTo>
                    <a:lnTo>
                      <a:pt x="1596" y="1558"/>
                    </a:lnTo>
                    <a:lnTo>
                      <a:pt x="1556" y="1545"/>
                    </a:lnTo>
                    <a:lnTo>
                      <a:pt x="1516" y="1536"/>
                    </a:lnTo>
                    <a:lnTo>
                      <a:pt x="1484" y="1531"/>
                    </a:lnTo>
                    <a:lnTo>
                      <a:pt x="1484" y="1438"/>
                    </a:lnTo>
                    <a:lnTo>
                      <a:pt x="1482" y="1420"/>
                    </a:lnTo>
                    <a:lnTo>
                      <a:pt x="1475" y="1402"/>
                    </a:lnTo>
                    <a:lnTo>
                      <a:pt x="1464" y="1386"/>
                    </a:lnTo>
                    <a:lnTo>
                      <a:pt x="1451" y="1373"/>
                    </a:lnTo>
                    <a:lnTo>
                      <a:pt x="1435" y="1363"/>
                    </a:lnTo>
                    <a:lnTo>
                      <a:pt x="1417" y="1357"/>
                    </a:lnTo>
                    <a:lnTo>
                      <a:pt x="1397" y="1356"/>
                    </a:lnTo>
                    <a:close/>
                    <a:moveTo>
                      <a:pt x="843" y="0"/>
                    </a:moveTo>
                    <a:lnTo>
                      <a:pt x="870" y="1"/>
                    </a:lnTo>
                    <a:lnTo>
                      <a:pt x="898" y="6"/>
                    </a:lnTo>
                    <a:lnTo>
                      <a:pt x="927" y="15"/>
                    </a:lnTo>
                    <a:lnTo>
                      <a:pt x="957" y="25"/>
                    </a:lnTo>
                    <a:lnTo>
                      <a:pt x="988" y="36"/>
                    </a:lnTo>
                    <a:lnTo>
                      <a:pt x="1019" y="50"/>
                    </a:lnTo>
                    <a:lnTo>
                      <a:pt x="1052" y="64"/>
                    </a:lnTo>
                    <a:lnTo>
                      <a:pt x="1084" y="79"/>
                    </a:lnTo>
                    <a:lnTo>
                      <a:pt x="1117" y="92"/>
                    </a:lnTo>
                    <a:lnTo>
                      <a:pt x="1150" y="105"/>
                    </a:lnTo>
                    <a:lnTo>
                      <a:pt x="1185" y="116"/>
                    </a:lnTo>
                    <a:lnTo>
                      <a:pt x="1218" y="124"/>
                    </a:lnTo>
                    <a:lnTo>
                      <a:pt x="1252" y="130"/>
                    </a:lnTo>
                    <a:lnTo>
                      <a:pt x="1285" y="133"/>
                    </a:lnTo>
                    <a:lnTo>
                      <a:pt x="1319" y="131"/>
                    </a:lnTo>
                    <a:lnTo>
                      <a:pt x="1348" y="125"/>
                    </a:lnTo>
                    <a:lnTo>
                      <a:pt x="1381" y="118"/>
                    </a:lnTo>
                    <a:lnTo>
                      <a:pt x="1418" y="109"/>
                    </a:lnTo>
                    <a:lnTo>
                      <a:pt x="1455" y="98"/>
                    </a:lnTo>
                    <a:lnTo>
                      <a:pt x="1495" y="87"/>
                    </a:lnTo>
                    <a:lnTo>
                      <a:pt x="1536" y="76"/>
                    </a:lnTo>
                    <a:lnTo>
                      <a:pt x="1578" y="64"/>
                    </a:lnTo>
                    <a:lnTo>
                      <a:pt x="1621" y="52"/>
                    </a:lnTo>
                    <a:lnTo>
                      <a:pt x="1663" y="41"/>
                    </a:lnTo>
                    <a:lnTo>
                      <a:pt x="1705" y="31"/>
                    </a:lnTo>
                    <a:lnTo>
                      <a:pt x="1745" y="22"/>
                    </a:lnTo>
                    <a:lnTo>
                      <a:pt x="1784" y="16"/>
                    </a:lnTo>
                    <a:lnTo>
                      <a:pt x="1822" y="10"/>
                    </a:lnTo>
                    <a:lnTo>
                      <a:pt x="1857" y="8"/>
                    </a:lnTo>
                    <a:lnTo>
                      <a:pt x="1889" y="8"/>
                    </a:lnTo>
                    <a:lnTo>
                      <a:pt x="1917" y="11"/>
                    </a:lnTo>
                    <a:lnTo>
                      <a:pt x="1928" y="17"/>
                    </a:lnTo>
                    <a:lnTo>
                      <a:pt x="1938" y="27"/>
                    </a:lnTo>
                    <a:lnTo>
                      <a:pt x="1944" y="40"/>
                    </a:lnTo>
                    <a:lnTo>
                      <a:pt x="1948" y="58"/>
                    </a:lnTo>
                    <a:lnTo>
                      <a:pt x="1949" y="80"/>
                    </a:lnTo>
                    <a:lnTo>
                      <a:pt x="1947" y="105"/>
                    </a:lnTo>
                    <a:lnTo>
                      <a:pt x="1944" y="132"/>
                    </a:lnTo>
                    <a:lnTo>
                      <a:pt x="1938" y="163"/>
                    </a:lnTo>
                    <a:lnTo>
                      <a:pt x="1929" y="195"/>
                    </a:lnTo>
                    <a:lnTo>
                      <a:pt x="1918" y="229"/>
                    </a:lnTo>
                    <a:lnTo>
                      <a:pt x="1905" y="265"/>
                    </a:lnTo>
                    <a:lnTo>
                      <a:pt x="1891" y="304"/>
                    </a:lnTo>
                    <a:lnTo>
                      <a:pt x="1874" y="342"/>
                    </a:lnTo>
                    <a:lnTo>
                      <a:pt x="1856" y="381"/>
                    </a:lnTo>
                    <a:lnTo>
                      <a:pt x="1836" y="421"/>
                    </a:lnTo>
                    <a:lnTo>
                      <a:pt x="1814" y="461"/>
                    </a:lnTo>
                    <a:lnTo>
                      <a:pt x="1791" y="501"/>
                    </a:lnTo>
                    <a:lnTo>
                      <a:pt x="1767" y="539"/>
                    </a:lnTo>
                    <a:lnTo>
                      <a:pt x="1740" y="577"/>
                    </a:lnTo>
                    <a:lnTo>
                      <a:pt x="1713" y="614"/>
                    </a:lnTo>
                    <a:lnTo>
                      <a:pt x="1684" y="649"/>
                    </a:lnTo>
                    <a:lnTo>
                      <a:pt x="1654" y="682"/>
                    </a:lnTo>
                    <a:lnTo>
                      <a:pt x="1623" y="713"/>
                    </a:lnTo>
                    <a:lnTo>
                      <a:pt x="1591" y="742"/>
                    </a:lnTo>
                    <a:lnTo>
                      <a:pt x="1632" y="761"/>
                    </a:lnTo>
                    <a:lnTo>
                      <a:pt x="1674" y="780"/>
                    </a:lnTo>
                    <a:lnTo>
                      <a:pt x="1717" y="804"/>
                    </a:lnTo>
                    <a:lnTo>
                      <a:pt x="1759" y="829"/>
                    </a:lnTo>
                    <a:lnTo>
                      <a:pt x="1803" y="856"/>
                    </a:lnTo>
                    <a:lnTo>
                      <a:pt x="1845" y="885"/>
                    </a:lnTo>
                    <a:lnTo>
                      <a:pt x="1889" y="916"/>
                    </a:lnTo>
                    <a:lnTo>
                      <a:pt x="1931" y="949"/>
                    </a:lnTo>
                    <a:lnTo>
                      <a:pt x="1975" y="985"/>
                    </a:lnTo>
                    <a:lnTo>
                      <a:pt x="2017" y="1022"/>
                    </a:lnTo>
                    <a:lnTo>
                      <a:pt x="2060" y="1060"/>
                    </a:lnTo>
                    <a:lnTo>
                      <a:pt x="2102" y="1100"/>
                    </a:lnTo>
                    <a:lnTo>
                      <a:pt x="2144" y="1141"/>
                    </a:lnTo>
                    <a:lnTo>
                      <a:pt x="2185" y="1185"/>
                    </a:lnTo>
                    <a:lnTo>
                      <a:pt x="2225" y="1228"/>
                    </a:lnTo>
                    <a:lnTo>
                      <a:pt x="2266" y="1274"/>
                    </a:lnTo>
                    <a:lnTo>
                      <a:pt x="2305" y="1320"/>
                    </a:lnTo>
                    <a:lnTo>
                      <a:pt x="2343" y="1368"/>
                    </a:lnTo>
                    <a:lnTo>
                      <a:pt x="2382" y="1417"/>
                    </a:lnTo>
                    <a:lnTo>
                      <a:pt x="2418" y="1466"/>
                    </a:lnTo>
                    <a:lnTo>
                      <a:pt x="2453" y="1517"/>
                    </a:lnTo>
                    <a:lnTo>
                      <a:pt x="2488" y="1569"/>
                    </a:lnTo>
                    <a:lnTo>
                      <a:pt x="2522" y="1621"/>
                    </a:lnTo>
                    <a:lnTo>
                      <a:pt x="2554" y="1674"/>
                    </a:lnTo>
                    <a:lnTo>
                      <a:pt x="2584" y="1727"/>
                    </a:lnTo>
                    <a:lnTo>
                      <a:pt x="2613" y="1780"/>
                    </a:lnTo>
                    <a:lnTo>
                      <a:pt x="2641" y="1834"/>
                    </a:lnTo>
                    <a:lnTo>
                      <a:pt x="2667" y="1889"/>
                    </a:lnTo>
                    <a:lnTo>
                      <a:pt x="2691" y="1943"/>
                    </a:lnTo>
                    <a:lnTo>
                      <a:pt x="2714" y="1998"/>
                    </a:lnTo>
                    <a:lnTo>
                      <a:pt x="2735" y="2053"/>
                    </a:lnTo>
                    <a:lnTo>
                      <a:pt x="2754" y="2108"/>
                    </a:lnTo>
                    <a:lnTo>
                      <a:pt x="2770" y="2163"/>
                    </a:lnTo>
                    <a:lnTo>
                      <a:pt x="2785" y="2218"/>
                    </a:lnTo>
                    <a:lnTo>
                      <a:pt x="2798" y="2272"/>
                    </a:lnTo>
                    <a:lnTo>
                      <a:pt x="2808" y="2326"/>
                    </a:lnTo>
                    <a:lnTo>
                      <a:pt x="2816" y="2379"/>
                    </a:lnTo>
                    <a:lnTo>
                      <a:pt x="2822" y="2432"/>
                    </a:lnTo>
                    <a:lnTo>
                      <a:pt x="2825" y="2485"/>
                    </a:lnTo>
                    <a:lnTo>
                      <a:pt x="2825" y="2537"/>
                    </a:lnTo>
                    <a:lnTo>
                      <a:pt x="2824" y="2589"/>
                    </a:lnTo>
                    <a:lnTo>
                      <a:pt x="2819" y="2639"/>
                    </a:lnTo>
                    <a:lnTo>
                      <a:pt x="2812" y="2688"/>
                    </a:lnTo>
                    <a:lnTo>
                      <a:pt x="2801" y="2737"/>
                    </a:lnTo>
                    <a:lnTo>
                      <a:pt x="2788" y="2785"/>
                    </a:lnTo>
                    <a:lnTo>
                      <a:pt x="2771" y="2831"/>
                    </a:lnTo>
                    <a:lnTo>
                      <a:pt x="2751" y="2876"/>
                    </a:lnTo>
                    <a:lnTo>
                      <a:pt x="2729" y="2920"/>
                    </a:lnTo>
                    <a:lnTo>
                      <a:pt x="2703" y="2963"/>
                    </a:lnTo>
                    <a:lnTo>
                      <a:pt x="2674" y="3004"/>
                    </a:lnTo>
                    <a:lnTo>
                      <a:pt x="2641" y="3044"/>
                    </a:lnTo>
                    <a:lnTo>
                      <a:pt x="2604" y="3082"/>
                    </a:lnTo>
                    <a:lnTo>
                      <a:pt x="2565" y="3118"/>
                    </a:lnTo>
                    <a:lnTo>
                      <a:pt x="2522" y="3153"/>
                    </a:lnTo>
                    <a:lnTo>
                      <a:pt x="2474" y="3186"/>
                    </a:lnTo>
                    <a:lnTo>
                      <a:pt x="2423" y="3217"/>
                    </a:lnTo>
                    <a:lnTo>
                      <a:pt x="2368" y="3246"/>
                    </a:lnTo>
                    <a:lnTo>
                      <a:pt x="2309" y="3273"/>
                    </a:lnTo>
                    <a:lnTo>
                      <a:pt x="2246" y="3297"/>
                    </a:lnTo>
                    <a:lnTo>
                      <a:pt x="2180" y="3319"/>
                    </a:lnTo>
                    <a:lnTo>
                      <a:pt x="2108" y="3340"/>
                    </a:lnTo>
                    <a:lnTo>
                      <a:pt x="2033" y="3358"/>
                    </a:lnTo>
                    <a:lnTo>
                      <a:pt x="1952" y="3373"/>
                    </a:lnTo>
                    <a:lnTo>
                      <a:pt x="1868" y="3386"/>
                    </a:lnTo>
                    <a:lnTo>
                      <a:pt x="1779" y="3396"/>
                    </a:lnTo>
                    <a:lnTo>
                      <a:pt x="1686" y="3403"/>
                    </a:lnTo>
                    <a:lnTo>
                      <a:pt x="1587" y="3409"/>
                    </a:lnTo>
                    <a:lnTo>
                      <a:pt x="1484" y="3410"/>
                    </a:lnTo>
                    <a:lnTo>
                      <a:pt x="1376" y="3409"/>
                    </a:lnTo>
                    <a:lnTo>
                      <a:pt x="1263" y="3404"/>
                    </a:lnTo>
                    <a:lnTo>
                      <a:pt x="1145" y="3397"/>
                    </a:lnTo>
                    <a:lnTo>
                      <a:pt x="1048" y="3389"/>
                    </a:lnTo>
                    <a:lnTo>
                      <a:pt x="956" y="3378"/>
                    </a:lnTo>
                    <a:lnTo>
                      <a:pt x="869" y="3363"/>
                    </a:lnTo>
                    <a:lnTo>
                      <a:pt x="786" y="3345"/>
                    </a:lnTo>
                    <a:lnTo>
                      <a:pt x="708" y="3326"/>
                    </a:lnTo>
                    <a:lnTo>
                      <a:pt x="636" y="3303"/>
                    </a:lnTo>
                    <a:lnTo>
                      <a:pt x="566" y="3278"/>
                    </a:lnTo>
                    <a:lnTo>
                      <a:pt x="502" y="3251"/>
                    </a:lnTo>
                    <a:lnTo>
                      <a:pt x="442" y="3221"/>
                    </a:lnTo>
                    <a:lnTo>
                      <a:pt x="387" y="3190"/>
                    </a:lnTo>
                    <a:lnTo>
                      <a:pt x="336" y="3156"/>
                    </a:lnTo>
                    <a:lnTo>
                      <a:pt x="288" y="3120"/>
                    </a:lnTo>
                    <a:lnTo>
                      <a:pt x="244" y="3082"/>
                    </a:lnTo>
                    <a:lnTo>
                      <a:pt x="205" y="3043"/>
                    </a:lnTo>
                    <a:lnTo>
                      <a:pt x="169" y="3001"/>
                    </a:lnTo>
                    <a:lnTo>
                      <a:pt x="137" y="2959"/>
                    </a:lnTo>
                    <a:lnTo>
                      <a:pt x="109" y="2914"/>
                    </a:lnTo>
                    <a:lnTo>
                      <a:pt x="84" y="2868"/>
                    </a:lnTo>
                    <a:lnTo>
                      <a:pt x="62" y="2821"/>
                    </a:lnTo>
                    <a:lnTo>
                      <a:pt x="43" y="2772"/>
                    </a:lnTo>
                    <a:lnTo>
                      <a:pt x="29" y="2721"/>
                    </a:lnTo>
                    <a:lnTo>
                      <a:pt x="17" y="2671"/>
                    </a:lnTo>
                    <a:lnTo>
                      <a:pt x="8" y="2619"/>
                    </a:lnTo>
                    <a:lnTo>
                      <a:pt x="3" y="2566"/>
                    </a:lnTo>
                    <a:lnTo>
                      <a:pt x="0" y="2512"/>
                    </a:lnTo>
                    <a:lnTo>
                      <a:pt x="0" y="2458"/>
                    </a:lnTo>
                    <a:lnTo>
                      <a:pt x="2" y="2402"/>
                    </a:lnTo>
                    <a:lnTo>
                      <a:pt x="8" y="2347"/>
                    </a:lnTo>
                    <a:lnTo>
                      <a:pt x="16" y="2290"/>
                    </a:lnTo>
                    <a:lnTo>
                      <a:pt x="26" y="2234"/>
                    </a:lnTo>
                    <a:lnTo>
                      <a:pt x="38" y="2177"/>
                    </a:lnTo>
                    <a:lnTo>
                      <a:pt x="54" y="2120"/>
                    </a:lnTo>
                    <a:lnTo>
                      <a:pt x="70" y="2063"/>
                    </a:lnTo>
                    <a:lnTo>
                      <a:pt x="90" y="2006"/>
                    </a:lnTo>
                    <a:lnTo>
                      <a:pt x="111" y="1948"/>
                    </a:lnTo>
                    <a:lnTo>
                      <a:pt x="135" y="1891"/>
                    </a:lnTo>
                    <a:lnTo>
                      <a:pt x="159" y="1835"/>
                    </a:lnTo>
                    <a:lnTo>
                      <a:pt x="185" y="1778"/>
                    </a:lnTo>
                    <a:lnTo>
                      <a:pt x="213" y="1722"/>
                    </a:lnTo>
                    <a:lnTo>
                      <a:pt x="243" y="1668"/>
                    </a:lnTo>
                    <a:lnTo>
                      <a:pt x="274" y="1613"/>
                    </a:lnTo>
                    <a:lnTo>
                      <a:pt x="308" y="1558"/>
                    </a:lnTo>
                    <a:lnTo>
                      <a:pt x="342" y="1505"/>
                    </a:lnTo>
                    <a:lnTo>
                      <a:pt x="376" y="1452"/>
                    </a:lnTo>
                    <a:lnTo>
                      <a:pt x="412" y="1401"/>
                    </a:lnTo>
                    <a:lnTo>
                      <a:pt x="449" y="1350"/>
                    </a:lnTo>
                    <a:lnTo>
                      <a:pt x="488" y="1301"/>
                    </a:lnTo>
                    <a:lnTo>
                      <a:pt x="526" y="1253"/>
                    </a:lnTo>
                    <a:lnTo>
                      <a:pt x="566" y="1206"/>
                    </a:lnTo>
                    <a:lnTo>
                      <a:pt x="607" y="1161"/>
                    </a:lnTo>
                    <a:lnTo>
                      <a:pt x="647" y="1117"/>
                    </a:lnTo>
                    <a:lnTo>
                      <a:pt x="689" y="1075"/>
                    </a:lnTo>
                    <a:lnTo>
                      <a:pt x="730" y="1034"/>
                    </a:lnTo>
                    <a:lnTo>
                      <a:pt x="771" y="995"/>
                    </a:lnTo>
                    <a:lnTo>
                      <a:pt x="814" y="959"/>
                    </a:lnTo>
                    <a:lnTo>
                      <a:pt x="856" y="923"/>
                    </a:lnTo>
                    <a:lnTo>
                      <a:pt x="899" y="890"/>
                    </a:lnTo>
                    <a:lnTo>
                      <a:pt x="940" y="860"/>
                    </a:lnTo>
                    <a:lnTo>
                      <a:pt x="983" y="831"/>
                    </a:lnTo>
                    <a:lnTo>
                      <a:pt x="1024" y="805"/>
                    </a:lnTo>
                    <a:lnTo>
                      <a:pt x="1066" y="781"/>
                    </a:lnTo>
                    <a:lnTo>
                      <a:pt x="1106" y="761"/>
                    </a:lnTo>
                    <a:lnTo>
                      <a:pt x="1067" y="733"/>
                    </a:lnTo>
                    <a:lnTo>
                      <a:pt x="1028" y="703"/>
                    </a:lnTo>
                    <a:lnTo>
                      <a:pt x="992" y="669"/>
                    </a:lnTo>
                    <a:lnTo>
                      <a:pt x="958" y="634"/>
                    </a:lnTo>
                    <a:lnTo>
                      <a:pt x="925" y="597"/>
                    </a:lnTo>
                    <a:lnTo>
                      <a:pt x="894" y="559"/>
                    </a:lnTo>
                    <a:lnTo>
                      <a:pt x="866" y="519"/>
                    </a:lnTo>
                    <a:lnTo>
                      <a:pt x="839" y="479"/>
                    </a:lnTo>
                    <a:lnTo>
                      <a:pt x="815" y="437"/>
                    </a:lnTo>
                    <a:lnTo>
                      <a:pt x="793" y="397"/>
                    </a:lnTo>
                    <a:lnTo>
                      <a:pt x="774" y="357"/>
                    </a:lnTo>
                    <a:lnTo>
                      <a:pt x="757" y="316"/>
                    </a:lnTo>
                    <a:lnTo>
                      <a:pt x="744" y="278"/>
                    </a:lnTo>
                    <a:lnTo>
                      <a:pt x="733" y="239"/>
                    </a:lnTo>
                    <a:lnTo>
                      <a:pt x="725" y="204"/>
                    </a:lnTo>
                    <a:lnTo>
                      <a:pt x="721" y="170"/>
                    </a:lnTo>
                    <a:lnTo>
                      <a:pt x="720" y="139"/>
                    </a:lnTo>
                    <a:lnTo>
                      <a:pt x="722" y="110"/>
                    </a:lnTo>
                    <a:lnTo>
                      <a:pt x="727" y="84"/>
                    </a:lnTo>
                    <a:lnTo>
                      <a:pt x="736" y="62"/>
                    </a:lnTo>
                    <a:lnTo>
                      <a:pt x="750" y="44"/>
                    </a:lnTo>
                    <a:lnTo>
                      <a:pt x="770" y="24"/>
                    </a:lnTo>
                    <a:lnTo>
                      <a:pt x="793" y="11"/>
                    </a:lnTo>
                    <a:lnTo>
                      <a:pt x="818" y="3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7F7831C6-879E-46C8-98C5-6303D569D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3802"/>
                <a:ext cx="0" cy="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object 57">
              <a:extLst>
                <a:ext uri="{FF2B5EF4-FFF2-40B4-BE49-F238E27FC236}">
                  <a16:creationId xmlns:a16="http://schemas.microsoft.com/office/drawing/2014/main" id="{0AC97A73-94C4-4379-ACF2-B8AD09A14423}"/>
                </a:ext>
              </a:extLst>
            </p:cNvPr>
            <p:cNvSpPr txBox="1"/>
            <p:nvPr/>
          </p:nvSpPr>
          <p:spPr>
            <a:xfrm>
              <a:off x="6620474" y="1267659"/>
              <a:ext cx="114317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>
                <a:spcBef>
                  <a:spcPts val="100"/>
                </a:spcBef>
                <a:defRPr/>
              </a:pP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проектов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object 58">
              <a:extLst>
                <a:ext uri="{FF2B5EF4-FFF2-40B4-BE49-F238E27FC236}">
                  <a16:creationId xmlns:a16="http://schemas.microsoft.com/office/drawing/2014/main" id="{0361A797-0284-4A3C-B969-65DC44E54772}"/>
                </a:ext>
              </a:extLst>
            </p:cNvPr>
            <p:cNvSpPr txBox="1"/>
            <p:nvPr/>
          </p:nvSpPr>
          <p:spPr>
            <a:xfrm>
              <a:off x="6626610" y="1620818"/>
              <a:ext cx="1111792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>
                <a:spcBef>
                  <a:spcPts val="100"/>
                </a:spcBef>
                <a:defRPr/>
              </a:pP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Общая стоимость</a:t>
              </a:r>
              <a:endPara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5" name="object 52">
              <a:extLst>
                <a:ext uri="{FF2B5EF4-FFF2-40B4-BE49-F238E27FC236}">
                  <a16:creationId xmlns:a16="http://schemas.microsoft.com/office/drawing/2014/main" id="{895186A4-F8E2-403D-8092-14EC104F9E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6374386" y="1221207"/>
              <a:ext cx="194826" cy="281178"/>
            </a:xfrm>
            <a:prstGeom prst="rect">
              <a:avLst/>
            </a:prstGeom>
          </p:spPr>
        </p:pic>
        <p:sp>
          <p:nvSpPr>
            <p:cNvPr id="47" name="object 60">
              <a:extLst>
                <a:ext uri="{FF2B5EF4-FFF2-40B4-BE49-F238E27FC236}">
                  <a16:creationId xmlns:a16="http://schemas.microsoft.com/office/drawing/2014/main" id="{94A834AF-DB3B-4ECE-BBD3-A5845B236467}"/>
                </a:ext>
              </a:extLst>
            </p:cNvPr>
            <p:cNvSpPr txBox="1"/>
            <p:nvPr/>
          </p:nvSpPr>
          <p:spPr>
            <a:xfrm>
              <a:off x="7738402" y="1267356"/>
              <a:ext cx="968376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ru-RU" sz="1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проектов</a:t>
              </a: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8" name="object 66">
              <a:extLst>
                <a:ext uri="{FF2B5EF4-FFF2-40B4-BE49-F238E27FC236}">
                  <a16:creationId xmlns:a16="http://schemas.microsoft.com/office/drawing/2014/main" id="{5929FDCE-1637-44A3-83A3-F5323A480AD7}"/>
                </a:ext>
              </a:extLst>
            </p:cNvPr>
            <p:cNvSpPr txBox="1"/>
            <p:nvPr/>
          </p:nvSpPr>
          <p:spPr>
            <a:xfrm>
              <a:off x="7625538" y="1618861"/>
              <a:ext cx="81496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$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uz-Latn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69</a:t>
              </a:r>
              <a:r>
                <a:rPr kumimoji="0" lang="uz-Cyrl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</a:t>
              </a:r>
              <a:r>
                <a:rPr kumimoji="0" lang="uz-Latn-UZ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sz="11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ru-RU" sz="1100" b="1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млн</a:t>
              </a:r>
              <a:r>
                <a:rPr kumimoji="0" lang="ru-RU" sz="1100" b="0" i="0" u="none" strike="noStrike" kern="1200" cap="none" spc="-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0245C15-C62D-4CF4-A512-7EB464E76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" y="-43141"/>
            <a:ext cx="1676400" cy="796248"/>
          </a:xfrm>
          <a:prstGeom prst="rect">
            <a:avLst/>
          </a:prstGeom>
        </p:spPr>
      </p:pic>
      <p:sp>
        <p:nvSpPr>
          <p:cNvPr id="66" name="AutoShape 4" descr="Динамика цены золота за последние 20 лет">
            <a:extLst>
              <a:ext uri="{FF2B5EF4-FFF2-40B4-BE49-F238E27FC236}">
                <a16:creationId xmlns:a16="http://schemas.microsoft.com/office/drawing/2014/main" id="{331E9D47-0F4B-40FE-BA9D-B80284B0F4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5584" y="32684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9949AF1-4305-43E0-B3D8-E843398711C1}"/>
              </a:ext>
            </a:extLst>
          </p:cNvPr>
          <p:cNvGrpSpPr/>
          <p:nvPr/>
        </p:nvGrpSpPr>
        <p:grpSpPr>
          <a:xfrm>
            <a:off x="9473569" y="1318098"/>
            <a:ext cx="3219126" cy="617676"/>
            <a:chOff x="6404385" y="1404934"/>
            <a:chExt cx="2434745" cy="617676"/>
          </a:xfrm>
        </p:grpSpPr>
        <p:grpSp>
          <p:nvGrpSpPr>
            <p:cNvPr id="64" name="Group 17">
              <a:extLst>
                <a:ext uri="{FF2B5EF4-FFF2-40B4-BE49-F238E27FC236}">
                  <a16:creationId xmlns:a16="http://schemas.microsoft.com/office/drawing/2014/main" id="{B69B3E1B-DF47-420C-BB9C-B22D0D425B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77869" y="1404934"/>
              <a:ext cx="50047" cy="53015"/>
              <a:chOff x="4973" y="3723"/>
              <a:chExt cx="57" cy="88"/>
            </a:xfrm>
            <a:solidFill>
              <a:srgbClr val="92D050"/>
            </a:solidFill>
          </p:grpSpPr>
          <p:sp>
            <p:nvSpPr>
              <p:cNvPr id="81" name="Freeform 19">
                <a:extLst>
                  <a:ext uri="{FF2B5EF4-FFF2-40B4-BE49-F238E27FC236}">
                    <a16:creationId xmlns:a16="http://schemas.microsoft.com/office/drawing/2014/main" id="{BDBE56FB-83D0-433C-BDCF-A10C6EA86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9" y="3778"/>
                <a:ext cx="21" cy="33"/>
              </a:xfrm>
              <a:custGeom>
                <a:avLst/>
                <a:gdLst>
                  <a:gd name="T0" fmla="*/ 0 w 186"/>
                  <a:gd name="T1" fmla="*/ 0 h 305"/>
                  <a:gd name="T2" fmla="*/ 39 w 186"/>
                  <a:gd name="T3" fmla="*/ 10 h 305"/>
                  <a:gd name="T4" fmla="*/ 78 w 186"/>
                  <a:gd name="T5" fmla="*/ 24 h 305"/>
                  <a:gd name="T6" fmla="*/ 115 w 186"/>
                  <a:gd name="T7" fmla="*/ 40 h 305"/>
                  <a:gd name="T8" fmla="*/ 131 w 186"/>
                  <a:gd name="T9" fmla="*/ 50 h 305"/>
                  <a:gd name="T10" fmla="*/ 147 w 186"/>
                  <a:gd name="T11" fmla="*/ 60 h 305"/>
                  <a:gd name="T12" fmla="*/ 160 w 186"/>
                  <a:gd name="T13" fmla="*/ 73 h 305"/>
                  <a:gd name="T14" fmla="*/ 171 w 186"/>
                  <a:gd name="T15" fmla="*/ 87 h 305"/>
                  <a:gd name="T16" fmla="*/ 178 w 186"/>
                  <a:gd name="T17" fmla="*/ 103 h 305"/>
                  <a:gd name="T18" fmla="*/ 183 w 186"/>
                  <a:gd name="T19" fmla="*/ 119 h 305"/>
                  <a:gd name="T20" fmla="*/ 186 w 186"/>
                  <a:gd name="T21" fmla="*/ 143 h 305"/>
                  <a:gd name="T22" fmla="*/ 185 w 186"/>
                  <a:gd name="T23" fmla="*/ 168 h 305"/>
                  <a:gd name="T24" fmla="*/ 180 w 186"/>
                  <a:gd name="T25" fmla="*/ 192 h 305"/>
                  <a:gd name="T26" fmla="*/ 170 w 186"/>
                  <a:gd name="T27" fmla="*/ 214 h 305"/>
                  <a:gd name="T28" fmla="*/ 156 w 186"/>
                  <a:gd name="T29" fmla="*/ 235 h 305"/>
                  <a:gd name="T30" fmla="*/ 139 w 186"/>
                  <a:gd name="T31" fmla="*/ 253 h 305"/>
                  <a:gd name="T32" fmla="*/ 118 w 186"/>
                  <a:gd name="T33" fmla="*/ 267 h 305"/>
                  <a:gd name="T34" fmla="*/ 96 w 186"/>
                  <a:gd name="T35" fmla="*/ 279 h 305"/>
                  <a:gd name="T36" fmla="*/ 72 w 186"/>
                  <a:gd name="T37" fmla="*/ 288 h 305"/>
                  <a:gd name="T38" fmla="*/ 49 w 186"/>
                  <a:gd name="T39" fmla="*/ 295 h 305"/>
                  <a:gd name="T40" fmla="*/ 24 w 186"/>
                  <a:gd name="T41" fmla="*/ 300 h 305"/>
                  <a:gd name="T42" fmla="*/ 0 w 186"/>
                  <a:gd name="T43" fmla="*/ 305 h 305"/>
                  <a:gd name="T44" fmla="*/ 0 w 186"/>
                  <a:gd name="T4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6" h="305">
                    <a:moveTo>
                      <a:pt x="0" y="0"/>
                    </a:moveTo>
                    <a:lnTo>
                      <a:pt x="39" y="10"/>
                    </a:lnTo>
                    <a:lnTo>
                      <a:pt x="78" y="24"/>
                    </a:lnTo>
                    <a:lnTo>
                      <a:pt x="115" y="40"/>
                    </a:lnTo>
                    <a:lnTo>
                      <a:pt x="131" y="50"/>
                    </a:lnTo>
                    <a:lnTo>
                      <a:pt x="147" y="60"/>
                    </a:lnTo>
                    <a:lnTo>
                      <a:pt x="160" y="73"/>
                    </a:lnTo>
                    <a:lnTo>
                      <a:pt x="171" y="87"/>
                    </a:lnTo>
                    <a:lnTo>
                      <a:pt x="178" y="103"/>
                    </a:lnTo>
                    <a:lnTo>
                      <a:pt x="183" y="119"/>
                    </a:lnTo>
                    <a:lnTo>
                      <a:pt x="186" y="143"/>
                    </a:lnTo>
                    <a:lnTo>
                      <a:pt x="185" y="168"/>
                    </a:lnTo>
                    <a:lnTo>
                      <a:pt x="180" y="192"/>
                    </a:lnTo>
                    <a:lnTo>
                      <a:pt x="170" y="214"/>
                    </a:lnTo>
                    <a:lnTo>
                      <a:pt x="156" y="235"/>
                    </a:lnTo>
                    <a:lnTo>
                      <a:pt x="139" y="253"/>
                    </a:lnTo>
                    <a:lnTo>
                      <a:pt x="118" y="267"/>
                    </a:lnTo>
                    <a:lnTo>
                      <a:pt x="96" y="279"/>
                    </a:lnTo>
                    <a:lnTo>
                      <a:pt x="72" y="288"/>
                    </a:lnTo>
                    <a:lnTo>
                      <a:pt x="49" y="295"/>
                    </a:lnTo>
                    <a:lnTo>
                      <a:pt x="24" y="300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20">
                <a:extLst>
                  <a:ext uri="{FF2B5EF4-FFF2-40B4-BE49-F238E27FC236}">
                    <a16:creationId xmlns:a16="http://schemas.microsoft.com/office/drawing/2014/main" id="{516D6B37-43E1-42EA-A9A4-4F32034E9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3" y="3723"/>
                <a:ext cx="17" cy="31"/>
              </a:xfrm>
              <a:custGeom>
                <a:avLst/>
                <a:gdLst>
                  <a:gd name="T0" fmla="*/ 152 w 152"/>
                  <a:gd name="T1" fmla="*/ 0 h 276"/>
                  <a:gd name="T2" fmla="*/ 152 w 152"/>
                  <a:gd name="T3" fmla="*/ 276 h 276"/>
                  <a:gd name="T4" fmla="*/ 124 w 152"/>
                  <a:gd name="T5" fmla="*/ 267 h 276"/>
                  <a:gd name="T6" fmla="*/ 98 w 152"/>
                  <a:gd name="T7" fmla="*/ 258 h 276"/>
                  <a:gd name="T8" fmla="*/ 70 w 152"/>
                  <a:gd name="T9" fmla="*/ 244 h 276"/>
                  <a:gd name="T10" fmla="*/ 43 w 152"/>
                  <a:gd name="T11" fmla="*/ 229 h 276"/>
                  <a:gd name="T12" fmla="*/ 29 w 152"/>
                  <a:gd name="T13" fmla="*/ 217 h 276"/>
                  <a:gd name="T14" fmla="*/ 17 w 152"/>
                  <a:gd name="T15" fmla="*/ 205 h 276"/>
                  <a:gd name="T16" fmla="*/ 7 w 152"/>
                  <a:gd name="T17" fmla="*/ 188 h 276"/>
                  <a:gd name="T18" fmla="*/ 2 w 152"/>
                  <a:gd name="T19" fmla="*/ 170 h 276"/>
                  <a:gd name="T20" fmla="*/ 0 w 152"/>
                  <a:gd name="T21" fmla="*/ 149 h 276"/>
                  <a:gd name="T22" fmla="*/ 0 w 152"/>
                  <a:gd name="T23" fmla="*/ 129 h 276"/>
                  <a:gd name="T24" fmla="*/ 4 w 152"/>
                  <a:gd name="T25" fmla="*/ 111 h 276"/>
                  <a:gd name="T26" fmla="*/ 10 w 152"/>
                  <a:gd name="T27" fmla="*/ 92 h 276"/>
                  <a:gd name="T28" fmla="*/ 21 w 152"/>
                  <a:gd name="T29" fmla="*/ 75 h 276"/>
                  <a:gd name="T30" fmla="*/ 36 w 152"/>
                  <a:gd name="T31" fmla="*/ 56 h 276"/>
                  <a:gd name="T32" fmla="*/ 57 w 152"/>
                  <a:gd name="T33" fmla="*/ 39 h 276"/>
                  <a:gd name="T34" fmla="*/ 79 w 152"/>
                  <a:gd name="T35" fmla="*/ 26 h 276"/>
                  <a:gd name="T36" fmla="*/ 102 w 152"/>
                  <a:gd name="T37" fmla="*/ 14 h 276"/>
                  <a:gd name="T38" fmla="*/ 127 w 152"/>
                  <a:gd name="T39" fmla="*/ 6 h 276"/>
                  <a:gd name="T40" fmla="*/ 152 w 152"/>
                  <a:gd name="T4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2" h="276">
                    <a:moveTo>
                      <a:pt x="152" y="0"/>
                    </a:moveTo>
                    <a:lnTo>
                      <a:pt x="152" y="276"/>
                    </a:lnTo>
                    <a:lnTo>
                      <a:pt x="124" y="267"/>
                    </a:lnTo>
                    <a:lnTo>
                      <a:pt x="98" y="258"/>
                    </a:lnTo>
                    <a:lnTo>
                      <a:pt x="70" y="244"/>
                    </a:lnTo>
                    <a:lnTo>
                      <a:pt x="43" y="229"/>
                    </a:lnTo>
                    <a:lnTo>
                      <a:pt x="29" y="217"/>
                    </a:lnTo>
                    <a:lnTo>
                      <a:pt x="17" y="205"/>
                    </a:lnTo>
                    <a:lnTo>
                      <a:pt x="7" y="188"/>
                    </a:lnTo>
                    <a:lnTo>
                      <a:pt x="2" y="170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11"/>
                    </a:lnTo>
                    <a:lnTo>
                      <a:pt x="10" y="92"/>
                    </a:lnTo>
                    <a:lnTo>
                      <a:pt x="21" y="75"/>
                    </a:lnTo>
                    <a:lnTo>
                      <a:pt x="36" y="56"/>
                    </a:lnTo>
                    <a:lnTo>
                      <a:pt x="57" y="39"/>
                    </a:lnTo>
                    <a:lnTo>
                      <a:pt x="79" y="26"/>
                    </a:lnTo>
                    <a:lnTo>
                      <a:pt x="102" y="14"/>
                    </a:lnTo>
                    <a:lnTo>
                      <a:pt x="127" y="6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102258D1-B043-4E79-8C09-FD34041D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" y="3802"/>
                <a:ext cx="0" cy="0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" name="object 59">
              <a:extLst>
                <a:ext uri="{FF2B5EF4-FFF2-40B4-BE49-F238E27FC236}">
                  <a16:creationId xmlns:a16="http://schemas.microsoft.com/office/drawing/2014/main" id="{4AD61DC1-68D1-4512-95C4-313E012DEA2A}"/>
                </a:ext>
              </a:extLst>
            </p:cNvPr>
            <p:cNvSpPr txBox="1"/>
            <p:nvPr/>
          </p:nvSpPr>
          <p:spPr>
            <a:xfrm>
              <a:off x="6704266" y="1433446"/>
              <a:ext cx="1134041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>
                <a:spcBef>
                  <a:spcPts val="100"/>
                </a:spcBef>
                <a:defRPr/>
              </a:pPr>
              <a:r>
                <a:rPr lang="ru-RU" sz="1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Средний </a:t>
              </a:r>
              <a:r>
                <a:rPr lang="en-US" sz="1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IRR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" name="object 68">
              <a:extLst>
                <a:ext uri="{FF2B5EF4-FFF2-40B4-BE49-F238E27FC236}">
                  <a16:creationId xmlns:a16="http://schemas.microsoft.com/office/drawing/2014/main" id="{52FE5C9E-DB79-452F-85AA-F1C5ED3035E1}"/>
                </a:ext>
              </a:extLst>
            </p:cNvPr>
            <p:cNvSpPr txBox="1"/>
            <p:nvPr/>
          </p:nvSpPr>
          <p:spPr>
            <a:xfrm>
              <a:off x="6683154" y="1755368"/>
              <a:ext cx="1086823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lvl="0">
                <a:spcBef>
                  <a:spcPts val="100"/>
                </a:spcBef>
                <a:defRPr/>
              </a:pPr>
              <a:r>
                <a:rPr lang="ru-RU" sz="1100" b="1" spc="-1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Новые рабочие места</a:t>
              </a:r>
              <a:endParaRPr kumimoji="0" lang="ru-RU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3" name="object 51">
              <a:extLst>
                <a:ext uri="{FF2B5EF4-FFF2-40B4-BE49-F238E27FC236}">
                  <a16:creationId xmlns:a16="http://schemas.microsoft.com/office/drawing/2014/main" id="{235DF30C-0ECE-4A10-AC90-450BB387FF0A}"/>
                </a:ext>
              </a:extLst>
            </p:cNvPr>
            <p:cNvSpPr/>
            <p:nvPr/>
          </p:nvSpPr>
          <p:spPr>
            <a:xfrm>
              <a:off x="6414899" y="1418688"/>
              <a:ext cx="226033" cy="242936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1" y="0"/>
                  </a:moveTo>
                  <a:lnTo>
                    <a:pt x="134668" y="6529"/>
                  </a:lnTo>
                  <a:lnTo>
                    <a:pt x="90757" y="24976"/>
                  </a:lnTo>
                  <a:lnTo>
                    <a:pt x="53620" y="53625"/>
                  </a:lnTo>
                  <a:lnTo>
                    <a:pt x="24973" y="90762"/>
                  </a:lnTo>
                  <a:lnTo>
                    <a:pt x="6529" y="134672"/>
                  </a:lnTo>
                  <a:lnTo>
                    <a:pt x="0" y="183641"/>
                  </a:lnTo>
                  <a:lnTo>
                    <a:pt x="6529" y="232346"/>
                  </a:lnTo>
                  <a:lnTo>
                    <a:pt x="24973" y="276182"/>
                  </a:lnTo>
                  <a:lnTo>
                    <a:pt x="53620" y="313372"/>
                  </a:lnTo>
                  <a:lnTo>
                    <a:pt x="90757" y="342137"/>
                  </a:lnTo>
                  <a:lnTo>
                    <a:pt x="134668" y="360701"/>
                  </a:lnTo>
                  <a:lnTo>
                    <a:pt x="183641" y="367283"/>
                  </a:lnTo>
                  <a:lnTo>
                    <a:pt x="232364" y="360701"/>
                  </a:lnTo>
                  <a:lnTo>
                    <a:pt x="276205" y="342137"/>
                  </a:lnTo>
                  <a:lnTo>
                    <a:pt x="313391" y="313372"/>
                  </a:lnTo>
                  <a:lnTo>
                    <a:pt x="342149" y="276182"/>
                  </a:lnTo>
                  <a:lnTo>
                    <a:pt x="345786" y="267588"/>
                  </a:lnTo>
                  <a:lnTo>
                    <a:pt x="87515" y="267588"/>
                  </a:lnTo>
                  <a:lnTo>
                    <a:pt x="83934" y="264032"/>
                  </a:lnTo>
                  <a:lnTo>
                    <a:pt x="83934" y="255396"/>
                  </a:lnTo>
                  <a:lnTo>
                    <a:pt x="87515" y="252475"/>
                  </a:lnTo>
                  <a:lnTo>
                    <a:pt x="221665" y="252475"/>
                  </a:lnTo>
                  <a:lnTo>
                    <a:pt x="221665" y="221614"/>
                  </a:lnTo>
                  <a:lnTo>
                    <a:pt x="71729" y="221614"/>
                  </a:lnTo>
                  <a:lnTo>
                    <a:pt x="68859" y="218058"/>
                  </a:lnTo>
                  <a:lnTo>
                    <a:pt x="68859" y="171449"/>
                  </a:lnTo>
                  <a:lnTo>
                    <a:pt x="71729" y="167893"/>
                  </a:lnTo>
                  <a:lnTo>
                    <a:pt x="98996" y="167893"/>
                  </a:lnTo>
                  <a:lnTo>
                    <a:pt x="98996" y="137667"/>
                  </a:lnTo>
                  <a:lnTo>
                    <a:pt x="72453" y="137667"/>
                  </a:lnTo>
                  <a:lnTo>
                    <a:pt x="69583" y="134873"/>
                  </a:lnTo>
                  <a:lnTo>
                    <a:pt x="68859" y="131317"/>
                  </a:lnTo>
                  <a:lnTo>
                    <a:pt x="68148" y="126999"/>
                  </a:lnTo>
                  <a:lnTo>
                    <a:pt x="70294" y="123443"/>
                  </a:lnTo>
                  <a:lnTo>
                    <a:pt x="73888" y="122681"/>
                  </a:lnTo>
                  <a:lnTo>
                    <a:pt x="242468" y="68833"/>
                  </a:lnTo>
                  <a:lnTo>
                    <a:pt x="245338" y="68198"/>
                  </a:lnTo>
                  <a:lnTo>
                    <a:pt x="324676" y="68198"/>
                  </a:lnTo>
                  <a:lnTo>
                    <a:pt x="313391" y="53625"/>
                  </a:lnTo>
                  <a:lnTo>
                    <a:pt x="276205" y="24976"/>
                  </a:lnTo>
                  <a:lnTo>
                    <a:pt x="232364" y="6529"/>
                  </a:lnTo>
                  <a:lnTo>
                    <a:pt x="183641" y="0"/>
                  </a:lnTo>
                  <a:close/>
                </a:path>
                <a:path w="367665" h="367665">
                  <a:moveTo>
                    <a:pt x="324676" y="68198"/>
                  </a:moveTo>
                  <a:lnTo>
                    <a:pt x="245338" y="68198"/>
                  </a:lnTo>
                  <a:lnTo>
                    <a:pt x="248208" y="68833"/>
                  </a:lnTo>
                  <a:lnTo>
                    <a:pt x="250355" y="70992"/>
                  </a:lnTo>
                  <a:lnTo>
                    <a:pt x="296265" y="124840"/>
                  </a:lnTo>
                  <a:lnTo>
                    <a:pt x="298411" y="126999"/>
                  </a:lnTo>
                  <a:lnTo>
                    <a:pt x="298411" y="130555"/>
                  </a:lnTo>
                  <a:lnTo>
                    <a:pt x="297700" y="132714"/>
                  </a:lnTo>
                  <a:lnTo>
                    <a:pt x="296265" y="135635"/>
                  </a:lnTo>
                  <a:lnTo>
                    <a:pt x="293395" y="137667"/>
                  </a:lnTo>
                  <a:lnTo>
                    <a:pt x="275463" y="137667"/>
                  </a:lnTo>
                  <a:lnTo>
                    <a:pt x="275463" y="252475"/>
                  </a:lnTo>
                  <a:lnTo>
                    <a:pt x="279768" y="252475"/>
                  </a:lnTo>
                  <a:lnTo>
                    <a:pt x="282638" y="255396"/>
                  </a:lnTo>
                  <a:lnTo>
                    <a:pt x="282638" y="264032"/>
                  </a:lnTo>
                  <a:lnTo>
                    <a:pt x="279768" y="267588"/>
                  </a:lnTo>
                  <a:lnTo>
                    <a:pt x="345786" y="267588"/>
                  </a:lnTo>
                  <a:lnTo>
                    <a:pt x="360704" y="232346"/>
                  </a:lnTo>
                  <a:lnTo>
                    <a:pt x="367284" y="183641"/>
                  </a:lnTo>
                  <a:lnTo>
                    <a:pt x="360834" y="135635"/>
                  </a:lnTo>
                  <a:lnTo>
                    <a:pt x="360731" y="134873"/>
                  </a:lnTo>
                  <a:lnTo>
                    <a:pt x="360704" y="134672"/>
                  </a:lnTo>
                  <a:lnTo>
                    <a:pt x="342149" y="90762"/>
                  </a:lnTo>
                  <a:lnTo>
                    <a:pt x="324676" y="68198"/>
                  </a:lnTo>
                  <a:close/>
                </a:path>
                <a:path w="367665" h="367665">
                  <a:moveTo>
                    <a:pt x="259676" y="219455"/>
                  </a:moveTo>
                  <a:lnTo>
                    <a:pt x="236727" y="247522"/>
                  </a:lnTo>
                  <a:lnTo>
                    <a:pt x="236727" y="252475"/>
                  </a:lnTo>
                  <a:lnTo>
                    <a:pt x="259676" y="252475"/>
                  </a:lnTo>
                  <a:lnTo>
                    <a:pt x="259676" y="219455"/>
                  </a:lnTo>
                  <a:close/>
                </a:path>
                <a:path w="367665" h="367665">
                  <a:moveTo>
                    <a:pt x="259676" y="166369"/>
                  </a:moveTo>
                  <a:lnTo>
                    <a:pt x="236727" y="193674"/>
                  </a:lnTo>
                  <a:lnTo>
                    <a:pt x="236727" y="223773"/>
                  </a:lnTo>
                  <a:lnTo>
                    <a:pt x="259676" y="195833"/>
                  </a:lnTo>
                  <a:lnTo>
                    <a:pt x="259676" y="166369"/>
                  </a:lnTo>
                  <a:close/>
                </a:path>
                <a:path w="367665" h="367665">
                  <a:moveTo>
                    <a:pt x="221665" y="137667"/>
                  </a:moveTo>
                  <a:lnTo>
                    <a:pt x="114769" y="137667"/>
                  </a:lnTo>
                  <a:lnTo>
                    <a:pt x="114769" y="167893"/>
                  </a:lnTo>
                  <a:lnTo>
                    <a:pt x="142036" y="167893"/>
                  </a:lnTo>
                  <a:lnTo>
                    <a:pt x="144907" y="171449"/>
                  </a:lnTo>
                  <a:lnTo>
                    <a:pt x="144907" y="218058"/>
                  </a:lnTo>
                  <a:lnTo>
                    <a:pt x="142036" y="221614"/>
                  </a:lnTo>
                  <a:lnTo>
                    <a:pt x="221665" y="221614"/>
                  </a:lnTo>
                  <a:lnTo>
                    <a:pt x="221665" y="137667"/>
                  </a:lnTo>
                  <a:close/>
                </a:path>
                <a:path w="367665" h="367665">
                  <a:moveTo>
                    <a:pt x="129844" y="183641"/>
                  </a:moveTo>
                  <a:lnTo>
                    <a:pt x="83934" y="183641"/>
                  </a:lnTo>
                  <a:lnTo>
                    <a:pt x="83934" y="206628"/>
                  </a:lnTo>
                  <a:lnTo>
                    <a:pt x="129844" y="206628"/>
                  </a:lnTo>
                  <a:lnTo>
                    <a:pt x="129844" y="183641"/>
                  </a:lnTo>
                  <a:close/>
                </a:path>
                <a:path w="367665" h="367665">
                  <a:moveTo>
                    <a:pt x="259676" y="137667"/>
                  </a:moveTo>
                  <a:lnTo>
                    <a:pt x="236727" y="137667"/>
                  </a:lnTo>
                  <a:lnTo>
                    <a:pt x="236727" y="170052"/>
                  </a:lnTo>
                  <a:lnTo>
                    <a:pt x="259676" y="141985"/>
                  </a:lnTo>
                  <a:lnTo>
                    <a:pt x="259676" y="137667"/>
                  </a:lnTo>
                  <a:close/>
                </a:path>
                <a:path w="367665" h="367665">
                  <a:moveTo>
                    <a:pt x="236727" y="86740"/>
                  </a:moveTo>
                  <a:lnTo>
                    <a:pt x="125539" y="121919"/>
                  </a:lnTo>
                  <a:lnTo>
                    <a:pt x="236727" y="121919"/>
                  </a:lnTo>
                  <a:lnTo>
                    <a:pt x="236727" y="86740"/>
                  </a:lnTo>
                  <a:close/>
                </a:path>
                <a:path w="367665" h="367665">
                  <a:moveTo>
                    <a:pt x="252501" y="96900"/>
                  </a:moveTo>
                  <a:lnTo>
                    <a:pt x="252501" y="121919"/>
                  </a:lnTo>
                  <a:lnTo>
                    <a:pt x="274027" y="121919"/>
                  </a:lnTo>
                  <a:lnTo>
                    <a:pt x="252501" y="96900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5" name="object 54">
              <a:extLst>
                <a:ext uri="{FF2B5EF4-FFF2-40B4-BE49-F238E27FC236}">
                  <a16:creationId xmlns:a16="http://schemas.microsoft.com/office/drawing/2014/main" id="{98E4B460-0FAB-4D22-91E9-E980CD3856B7}"/>
                </a:ext>
              </a:extLst>
            </p:cNvPr>
            <p:cNvSpPr/>
            <p:nvPr/>
          </p:nvSpPr>
          <p:spPr>
            <a:xfrm>
              <a:off x="6404385" y="1761507"/>
              <a:ext cx="226033" cy="261103"/>
            </a:xfrm>
            <a:custGeom>
              <a:avLst/>
              <a:gdLst/>
              <a:ahLst/>
              <a:cxnLst/>
              <a:rect l="l" t="t" r="r" b="b"/>
              <a:pathLst>
                <a:path w="367665" h="367665">
                  <a:moveTo>
                    <a:pt x="183642" y="0"/>
                  </a:moveTo>
                  <a:lnTo>
                    <a:pt x="134668" y="6529"/>
                  </a:lnTo>
                  <a:lnTo>
                    <a:pt x="90757" y="24973"/>
                  </a:lnTo>
                  <a:lnTo>
                    <a:pt x="53620" y="53620"/>
                  </a:lnTo>
                  <a:lnTo>
                    <a:pt x="24973" y="90757"/>
                  </a:lnTo>
                  <a:lnTo>
                    <a:pt x="6529" y="134668"/>
                  </a:lnTo>
                  <a:lnTo>
                    <a:pt x="0" y="183641"/>
                  </a:lnTo>
                  <a:lnTo>
                    <a:pt x="6529" y="232364"/>
                  </a:lnTo>
                  <a:lnTo>
                    <a:pt x="24973" y="276205"/>
                  </a:lnTo>
                  <a:lnTo>
                    <a:pt x="53620" y="313391"/>
                  </a:lnTo>
                  <a:lnTo>
                    <a:pt x="90757" y="342149"/>
                  </a:lnTo>
                  <a:lnTo>
                    <a:pt x="134668" y="360704"/>
                  </a:lnTo>
                  <a:lnTo>
                    <a:pt x="183642" y="367283"/>
                  </a:lnTo>
                  <a:lnTo>
                    <a:pt x="232364" y="360704"/>
                  </a:lnTo>
                  <a:lnTo>
                    <a:pt x="276205" y="342149"/>
                  </a:lnTo>
                  <a:lnTo>
                    <a:pt x="313391" y="313391"/>
                  </a:lnTo>
                  <a:lnTo>
                    <a:pt x="337174" y="282638"/>
                  </a:lnTo>
                  <a:lnTo>
                    <a:pt x="133426" y="282638"/>
                  </a:lnTo>
                  <a:lnTo>
                    <a:pt x="129844" y="279768"/>
                  </a:lnTo>
                  <a:lnTo>
                    <a:pt x="129844" y="240309"/>
                  </a:lnTo>
                  <a:lnTo>
                    <a:pt x="133426" y="236727"/>
                  </a:lnTo>
                  <a:lnTo>
                    <a:pt x="87515" y="236727"/>
                  </a:lnTo>
                  <a:lnTo>
                    <a:pt x="83934" y="233857"/>
                  </a:lnTo>
                  <a:lnTo>
                    <a:pt x="83934" y="194398"/>
                  </a:lnTo>
                  <a:lnTo>
                    <a:pt x="87515" y="190817"/>
                  </a:lnTo>
                  <a:lnTo>
                    <a:pt x="98996" y="190817"/>
                  </a:lnTo>
                  <a:lnTo>
                    <a:pt x="98996" y="144906"/>
                  </a:lnTo>
                  <a:lnTo>
                    <a:pt x="87515" y="144906"/>
                  </a:lnTo>
                  <a:lnTo>
                    <a:pt x="83934" y="142036"/>
                  </a:lnTo>
                  <a:lnTo>
                    <a:pt x="83934" y="102577"/>
                  </a:lnTo>
                  <a:lnTo>
                    <a:pt x="87515" y="98996"/>
                  </a:lnTo>
                  <a:lnTo>
                    <a:pt x="345630" y="98996"/>
                  </a:lnTo>
                  <a:lnTo>
                    <a:pt x="342149" y="90757"/>
                  </a:lnTo>
                  <a:lnTo>
                    <a:pt x="313391" y="53620"/>
                  </a:lnTo>
                  <a:lnTo>
                    <a:pt x="276205" y="24973"/>
                  </a:lnTo>
                  <a:lnTo>
                    <a:pt x="232364" y="6529"/>
                  </a:lnTo>
                  <a:lnTo>
                    <a:pt x="183642" y="0"/>
                  </a:lnTo>
                  <a:close/>
                </a:path>
                <a:path w="367665" h="367665">
                  <a:moveTo>
                    <a:pt x="221665" y="267576"/>
                  </a:moveTo>
                  <a:lnTo>
                    <a:pt x="175755" y="267576"/>
                  </a:lnTo>
                  <a:lnTo>
                    <a:pt x="175755" y="279768"/>
                  </a:lnTo>
                  <a:lnTo>
                    <a:pt x="172161" y="282638"/>
                  </a:lnTo>
                  <a:lnTo>
                    <a:pt x="225247" y="282638"/>
                  </a:lnTo>
                  <a:lnTo>
                    <a:pt x="221665" y="279768"/>
                  </a:lnTo>
                  <a:lnTo>
                    <a:pt x="221665" y="267576"/>
                  </a:lnTo>
                  <a:close/>
                </a:path>
                <a:path w="367665" h="367665">
                  <a:moveTo>
                    <a:pt x="345630" y="98996"/>
                  </a:moveTo>
                  <a:lnTo>
                    <a:pt x="218071" y="98996"/>
                  </a:lnTo>
                  <a:lnTo>
                    <a:pt x="221665" y="102577"/>
                  </a:lnTo>
                  <a:lnTo>
                    <a:pt x="221665" y="142036"/>
                  </a:lnTo>
                  <a:lnTo>
                    <a:pt x="218071" y="144906"/>
                  </a:lnTo>
                  <a:lnTo>
                    <a:pt x="263982" y="144906"/>
                  </a:lnTo>
                  <a:lnTo>
                    <a:pt x="267576" y="148488"/>
                  </a:lnTo>
                  <a:lnTo>
                    <a:pt x="267576" y="187947"/>
                  </a:lnTo>
                  <a:lnTo>
                    <a:pt x="263982" y="190817"/>
                  </a:lnTo>
                  <a:lnTo>
                    <a:pt x="252501" y="190817"/>
                  </a:lnTo>
                  <a:lnTo>
                    <a:pt x="252501" y="236727"/>
                  </a:lnTo>
                  <a:lnTo>
                    <a:pt x="263982" y="236727"/>
                  </a:lnTo>
                  <a:lnTo>
                    <a:pt x="267576" y="240309"/>
                  </a:lnTo>
                  <a:lnTo>
                    <a:pt x="267576" y="279768"/>
                  </a:lnTo>
                  <a:lnTo>
                    <a:pt x="263982" y="282638"/>
                  </a:lnTo>
                  <a:lnTo>
                    <a:pt x="337174" y="282638"/>
                  </a:lnTo>
                  <a:lnTo>
                    <a:pt x="342149" y="276205"/>
                  </a:lnTo>
                  <a:lnTo>
                    <a:pt x="360704" y="232364"/>
                  </a:lnTo>
                  <a:lnTo>
                    <a:pt x="367284" y="183641"/>
                  </a:lnTo>
                  <a:lnTo>
                    <a:pt x="360704" y="134668"/>
                  </a:lnTo>
                  <a:lnTo>
                    <a:pt x="345630" y="98996"/>
                  </a:lnTo>
                  <a:close/>
                </a:path>
                <a:path w="367665" h="367665">
                  <a:moveTo>
                    <a:pt x="160680" y="252501"/>
                  </a:moveTo>
                  <a:lnTo>
                    <a:pt x="144907" y="252501"/>
                  </a:lnTo>
                  <a:lnTo>
                    <a:pt x="144907" y="267576"/>
                  </a:lnTo>
                  <a:lnTo>
                    <a:pt x="160680" y="267576"/>
                  </a:lnTo>
                  <a:lnTo>
                    <a:pt x="160680" y="252501"/>
                  </a:lnTo>
                  <a:close/>
                </a:path>
                <a:path w="367665" h="367665">
                  <a:moveTo>
                    <a:pt x="252501" y="252501"/>
                  </a:moveTo>
                  <a:lnTo>
                    <a:pt x="236728" y="252501"/>
                  </a:lnTo>
                  <a:lnTo>
                    <a:pt x="236728" y="267576"/>
                  </a:lnTo>
                  <a:lnTo>
                    <a:pt x="252501" y="267576"/>
                  </a:lnTo>
                  <a:lnTo>
                    <a:pt x="252501" y="252501"/>
                  </a:lnTo>
                  <a:close/>
                </a:path>
                <a:path w="367665" h="367665">
                  <a:moveTo>
                    <a:pt x="225247" y="236727"/>
                  </a:moveTo>
                  <a:lnTo>
                    <a:pt x="172161" y="236727"/>
                  </a:lnTo>
                  <a:lnTo>
                    <a:pt x="175755" y="240309"/>
                  </a:lnTo>
                  <a:lnTo>
                    <a:pt x="175755" y="252501"/>
                  </a:lnTo>
                  <a:lnTo>
                    <a:pt x="221665" y="252501"/>
                  </a:lnTo>
                  <a:lnTo>
                    <a:pt x="221665" y="240309"/>
                  </a:lnTo>
                  <a:lnTo>
                    <a:pt x="225247" y="236727"/>
                  </a:lnTo>
                  <a:close/>
                </a:path>
                <a:path w="367665" h="367665">
                  <a:moveTo>
                    <a:pt x="144907" y="221665"/>
                  </a:moveTo>
                  <a:lnTo>
                    <a:pt x="129844" y="221665"/>
                  </a:lnTo>
                  <a:lnTo>
                    <a:pt x="129844" y="233857"/>
                  </a:lnTo>
                  <a:lnTo>
                    <a:pt x="126250" y="236727"/>
                  </a:lnTo>
                  <a:lnTo>
                    <a:pt x="144907" y="236727"/>
                  </a:lnTo>
                  <a:lnTo>
                    <a:pt x="144907" y="221665"/>
                  </a:lnTo>
                  <a:close/>
                </a:path>
                <a:path w="367665" h="367665">
                  <a:moveTo>
                    <a:pt x="175755" y="221665"/>
                  </a:moveTo>
                  <a:lnTo>
                    <a:pt x="160680" y="221665"/>
                  </a:lnTo>
                  <a:lnTo>
                    <a:pt x="160680" y="236727"/>
                  </a:lnTo>
                  <a:lnTo>
                    <a:pt x="179336" y="236727"/>
                  </a:lnTo>
                  <a:lnTo>
                    <a:pt x="175755" y="233857"/>
                  </a:lnTo>
                  <a:lnTo>
                    <a:pt x="175755" y="221665"/>
                  </a:lnTo>
                  <a:close/>
                </a:path>
                <a:path w="367665" h="367665">
                  <a:moveTo>
                    <a:pt x="236728" y="190817"/>
                  </a:moveTo>
                  <a:lnTo>
                    <a:pt x="218071" y="190817"/>
                  </a:lnTo>
                  <a:lnTo>
                    <a:pt x="221665" y="194398"/>
                  </a:lnTo>
                  <a:lnTo>
                    <a:pt x="221665" y="233857"/>
                  </a:lnTo>
                  <a:lnTo>
                    <a:pt x="218071" y="236727"/>
                  </a:lnTo>
                  <a:lnTo>
                    <a:pt x="236728" y="236727"/>
                  </a:lnTo>
                  <a:lnTo>
                    <a:pt x="236728" y="190817"/>
                  </a:lnTo>
                  <a:close/>
                </a:path>
                <a:path w="367665" h="367665">
                  <a:moveTo>
                    <a:pt x="114769" y="206590"/>
                  </a:moveTo>
                  <a:lnTo>
                    <a:pt x="98996" y="206590"/>
                  </a:lnTo>
                  <a:lnTo>
                    <a:pt x="98996" y="221665"/>
                  </a:lnTo>
                  <a:lnTo>
                    <a:pt x="114769" y="221665"/>
                  </a:lnTo>
                  <a:lnTo>
                    <a:pt x="114769" y="206590"/>
                  </a:lnTo>
                  <a:close/>
                </a:path>
                <a:path w="367665" h="367665">
                  <a:moveTo>
                    <a:pt x="206590" y="206590"/>
                  </a:moveTo>
                  <a:lnTo>
                    <a:pt x="190817" y="206590"/>
                  </a:lnTo>
                  <a:lnTo>
                    <a:pt x="190817" y="221665"/>
                  </a:lnTo>
                  <a:lnTo>
                    <a:pt x="206590" y="221665"/>
                  </a:lnTo>
                  <a:lnTo>
                    <a:pt x="206590" y="206590"/>
                  </a:lnTo>
                  <a:close/>
                </a:path>
                <a:path w="367665" h="367665">
                  <a:moveTo>
                    <a:pt x="179336" y="190817"/>
                  </a:moveTo>
                  <a:lnTo>
                    <a:pt x="126250" y="190817"/>
                  </a:lnTo>
                  <a:lnTo>
                    <a:pt x="129844" y="194398"/>
                  </a:lnTo>
                  <a:lnTo>
                    <a:pt x="129844" y="206590"/>
                  </a:lnTo>
                  <a:lnTo>
                    <a:pt x="175755" y="206590"/>
                  </a:lnTo>
                  <a:lnTo>
                    <a:pt x="175755" y="194398"/>
                  </a:lnTo>
                  <a:lnTo>
                    <a:pt x="179336" y="190817"/>
                  </a:lnTo>
                  <a:close/>
                </a:path>
                <a:path w="367665" h="367665">
                  <a:moveTo>
                    <a:pt x="190817" y="144906"/>
                  </a:moveTo>
                  <a:lnTo>
                    <a:pt x="114769" y="144906"/>
                  </a:lnTo>
                  <a:lnTo>
                    <a:pt x="114769" y="190817"/>
                  </a:lnTo>
                  <a:lnTo>
                    <a:pt x="190817" y="190817"/>
                  </a:lnTo>
                  <a:lnTo>
                    <a:pt x="190817" y="144906"/>
                  </a:lnTo>
                  <a:close/>
                </a:path>
                <a:path w="367665" h="367665">
                  <a:moveTo>
                    <a:pt x="221665" y="175755"/>
                  </a:moveTo>
                  <a:lnTo>
                    <a:pt x="206590" y="175755"/>
                  </a:lnTo>
                  <a:lnTo>
                    <a:pt x="206590" y="190817"/>
                  </a:lnTo>
                  <a:lnTo>
                    <a:pt x="225247" y="190817"/>
                  </a:lnTo>
                  <a:lnTo>
                    <a:pt x="221665" y="187947"/>
                  </a:lnTo>
                  <a:lnTo>
                    <a:pt x="221665" y="175755"/>
                  </a:lnTo>
                  <a:close/>
                </a:path>
                <a:path w="367665" h="367665">
                  <a:moveTo>
                    <a:pt x="252501" y="160680"/>
                  </a:moveTo>
                  <a:lnTo>
                    <a:pt x="236728" y="160680"/>
                  </a:lnTo>
                  <a:lnTo>
                    <a:pt x="236728" y="175755"/>
                  </a:lnTo>
                  <a:lnTo>
                    <a:pt x="252501" y="175755"/>
                  </a:lnTo>
                  <a:lnTo>
                    <a:pt x="252501" y="160680"/>
                  </a:lnTo>
                  <a:close/>
                </a:path>
                <a:path w="367665" h="367665">
                  <a:moveTo>
                    <a:pt x="225247" y="144906"/>
                  </a:moveTo>
                  <a:lnTo>
                    <a:pt x="206590" y="144906"/>
                  </a:lnTo>
                  <a:lnTo>
                    <a:pt x="206590" y="160680"/>
                  </a:lnTo>
                  <a:lnTo>
                    <a:pt x="221665" y="160680"/>
                  </a:lnTo>
                  <a:lnTo>
                    <a:pt x="221665" y="148488"/>
                  </a:lnTo>
                  <a:lnTo>
                    <a:pt x="225247" y="144906"/>
                  </a:lnTo>
                  <a:close/>
                </a:path>
                <a:path w="367665" h="367665">
                  <a:moveTo>
                    <a:pt x="175755" y="129844"/>
                  </a:moveTo>
                  <a:lnTo>
                    <a:pt x="129844" y="129844"/>
                  </a:lnTo>
                  <a:lnTo>
                    <a:pt x="129844" y="142036"/>
                  </a:lnTo>
                  <a:lnTo>
                    <a:pt x="126250" y="144906"/>
                  </a:lnTo>
                  <a:lnTo>
                    <a:pt x="179336" y="144906"/>
                  </a:lnTo>
                  <a:lnTo>
                    <a:pt x="175755" y="142036"/>
                  </a:lnTo>
                  <a:lnTo>
                    <a:pt x="175755" y="129844"/>
                  </a:lnTo>
                  <a:close/>
                </a:path>
                <a:path w="367665" h="367665">
                  <a:moveTo>
                    <a:pt x="114769" y="114769"/>
                  </a:moveTo>
                  <a:lnTo>
                    <a:pt x="98996" y="114769"/>
                  </a:lnTo>
                  <a:lnTo>
                    <a:pt x="98996" y="129844"/>
                  </a:lnTo>
                  <a:lnTo>
                    <a:pt x="114769" y="129844"/>
                  </a:lnTo>
                  <a:lnTo>
                    <a:pt x="114769" y="114769"/>
                  </a:lnTo>
                  <a:close/>
                </a:path>
                <a:path w="367665" h="367665">
                  <a:moveTo>
                    <a:pt x="206590" y="114769"/>
                  </a:moveTo>
                  <a:lnTo>
                    <a:pt x="190817" y="114769"/>
                  </a:lnTo>
                  <a:lnTo>
                    <a:pt x="190817" y="129844"/>
                  </a:lnTo>
                  <a:lnTo>
                    <a:pt x="206590" y="129844"/>
                  </a:lnTo>
                  <a:lnTo>
                    <a:pt x="206590" y="114769"/>
                  </a:lnTo>
                  <a:close/>
                </a:path>
                <a:path w="367665" h="367665">
                  <a:moveTo>
                    <a:pt x="179336" y="98996"/>
                  </a:moveTo>
                  <a:lnTo>
                    <a:pt x="126250" y="98996"/>
                  </a:lnTo>
                  <a:lnTo>
                    <a:pt x="129844" y="102577"/>
                  </a:lnTo>
                  <a:lnTo>
                    <a:pt x="129844" y="114769"/>
                  </a:lnTo>
                  <a:lnTo>
                    <a:pt x="175755" y="114769"/>
                  </a:lnTo>
                  <a:lnTo>
                    <a:pt x="175755" y="102577"/>
                  </a:lnTo>
                  <a:lnTo>
                    <a:pt x="179336" y="98996"/>
                  </a:lnTo>
                  <a:close/>
                </a:path>
              </a:pathLst>
            </a:custGeom>
            <a:solidFill>
              <a:srgbClr val="85BB2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9" name="object 67">
              <a:extLst>
                <a:ext uri="{FF2B5EF4-FFF2-40B4-BE49-F238E27FC236}">
                  <a16:creationId xmlns:a16="http://schemas.microsoft.com/office/drawing/2014/main" id="{9B618DF4-1BD8-4367-AC6A-FC5D2C976264}"/>
                </a:ext>
              </a:extLst>
            </p:cNvPr>
            <p:cNvSpPr txBox="1"/>
            <p:nvPr/>
          </p:nvSpPr>
          <p:spPr>
            <a:xfrm>
              <a:off x="7878155" y="1420663"/>
              <a:ext cx="960975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</a:t>
              </a: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%</a:t>
              </a:r>
            </a:p>
          </p:txBody>
        </p:sp>
        <p:sp>
          <p:nvSpPr>
            <p:cNvPr id="80" name="object 69">
              <a:extLst>
                <a:ext uri="{FF2B5EF4-FFF2-40B4-BE49-F238E27FC236}">
                  <a16:creationId xmlns:a16="http://schemas.microsoft.com/office/drawing/2014/main" id="{E3631E0D-4866-4F52-9E3B-A364333318EE}"/>
                </a:ext>
              </a:extLst>
            </p:cNvPr>
            <p:cNvSpPr txBox="1"/>
            <p:nvPr/>
          </p:nvSpPr>
          <p:spPr>
            <a:xfrm>
              <a:off x="7883023" y="1735850"/>
              <a:ext cx="788512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z-Latn-U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705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6" name="object 5">
            <a:extLst>
              <a:ext uri="{FF2B5EF4-FFF2-40B4-BE49-F238E27FC236}">
                <a16:creationId xmlns:a16="http://schemas.microsoft.com/office/drawing/2014/main" id="{721DD25F-9003-4622-B099-0B6402110C04}"/>
              </a:ext>
            </a:extLst>
          </p:cNvPr>
          <p:cNvSpPr txBox="1"/>
          <p:nvPr/>
        </p:nvSpPr>
        <p:spPr>
          <a:xfrm>
            <a:off x="6143469" y="4709901"/>
            <a:ext cx="33301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размещению </a:t>
            </a:r>
          </a:p>
          <a:p>
            <a:pPr marL="12700" lvl="0" algn="ctr">
              <a:spcBef>
                <a:spcPts val="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object 5">
            <a:extLst>
              <a:ext uri="{FF2B5EF4-FFF2-40B4-BE49-F238E27FC236}">
                <a16:creationId xmlns:a16="http://schemas.microsoft.com/office/drawing/2014/main" id="{BE06DFCA-3A14-4A9F-997E-9D26D6665CD8}"/>
              </a:ext>
            </a:extLst>
          </p:cNvPr>
          <p:cNvSpPr txBox="1"/>
          <p:nvPr/>
        </p:nvSpPr>
        <p:spPr>
          <a:xfrm>
            <a:off x="6582927" y="2114031"/>
            <a:ext cx="25111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проекты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873">
            <a:extLst>
              <a:ext uri="{FF2B5EF4-FFF2-40B4-BE49-F238E27FC236}">
                <a16:creationId xmlns:a16="http://schemas.microsoft.com/office/drawing/2014/main" id="{38E08432-B0D2-42E6-8562-A1BD187F8810}"/>
              </a:ext>
            </a:extLst>
          </p:cNvPr>
          <p:cNvSpPr/>
          <p:nvPr/>
        </p:nvSpPr>
        <p:spPr>
          <a:xfrm>
            <a:off x="6982182" y="2788441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4AF5F47-0097-45DD-B2EF-F0E4B0075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630" y="3021904"/>
            <a:ext cx="204647" cy="204647"/>
          </a:xfrm>
          <a:prstGeom prst="rect">
            <a:avLst/>
          </a:prstGeom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95A9C018-2466-4779-8E15-069DA1BD20D6}"/>
              </a:ext>
            </a:extLst>
          </p:cNvPr>
          <p:cNvSpPr txBox="1"/>
          <p:nvPr/>
        </p:nvSpPr>
        <p:spPr>
          <a:xfrm>
            <a:off x="7225967" y="2948885"/>
            <a:ext cx="7445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проекта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9" name="Рисунок 298">
            <a:extLst>
              <a:ext uri="{FF2B5EF4-FFF2-40B4-BE49-F238E27FC236}">
                <a16:creationId xmlns:a16="http://schemas.microsoft.com/office/drawing/2014/main" id="{59B94C32-91A9-4D48-B053-AD48BDEA4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0766" y="2933722"/>
            <a:ext cx="405686" cy="324403"/>
          </a:xfrm>
          <a:prstGeom prst="rect">
            <a:avLst/>
          </a:prstGeom>
        </p:spPr>
      </p:pic>
      <p:sp>
        <p:nvSpPr>
          <p:cNvPr id="300" name="object 5">
            <a:extLst>
              <a:ext uri="{FF2B5EF4-FFF2-40B4-BE49-F238E27FC236}">
                <a16:creationId xmlns:a16="http://schemas.microsoft.com/office/drawing/2014/main" id="{39799CDE-4E3F-4013-B406-FCCDE7F81EC0}"/>
              </a:ext>
            </a:extLst>
          </p:cNvPr>
          <p:cNvSpPr txBox="1"/>
          <p:nvPr/>
        </p:nvSpPr>
        <p:spPr>
          <a:xfrm>
            <a:off x="7257443" y="2401260"/>
            <a:ext cx="143695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200" b="1"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</a:t>
            </a:r>
            <a:r>
              <a:rPr kumimoji="0" lang="ru-RU" sz="12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70E1051B-706F-4FEC-8D25-51E238106751}"/>
              </a:ext>
            </a:extLst>
          </p:cNvPr>
          <p:cNvSpPr txBox="1"/>
          <p:nvPr/>
        </p:nvSpPr>
        <p:spPr>
          <a:xfrm>
            <a:off x="8196812" y="2996486"/>
            <a:ext cx="7952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$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33,5 млн</a:t>
            </a:r>
            <a:r>
              <a:rPr lang="en-US" sz="1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object 5">
            <a:extLst>
              <a:ext uri="{FF2B5EF4-FFF2-40B4-BE49-F238E27FC236}">
                <a16:creationId xmlns:a16="http://schemas.microsoft.com/office/drawing/2014/main" id="{C2A877C5-F78C-41FB-954A-36FBB996853D}"/>
              </a:ext>
            </a:extLst>
          </p:cNvPr>
          <p:cNvSpPr txBox="1"/>
          <p:nvPr/>
        </p:nvSpPr>
        <p:spPr>
          <a:xfrm>
            <a:off x="7175008" y="3579834"/>
            <a:ext cx="1666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200" b="1"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Фармацевтика</a:t>
            </a:r>
            <a:endParaRPr kumimoji="0" lang="ru-RU" sz="1200" b="1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8E7441EC-6FEB-438A-A4E3-F99D94182F30}"/>
              </a:ext>
            </a:extLst>
          </p:cNvPr>
          <p:cNvSpPr/>
          <p:nvPr/>
        </p:nvSpPr>
        <p:spPr>
          <a:xfrm>
            <a:off x="1635827" y="2042952"/>
            <a:ext cx="1222041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ctr">
              <a:spcAft>
                <a:spcPts val="488"/>
              </a:spcAft>
              <a:defRPr/>
            </a:pPr>
            <a:r>
              <a:rPr lang="en-US" sz="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Oltinsoy</a:t>
            </a:r>
            <a:r>
              <a:rPr lang="en-U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district of </a:t>
            </a:r>
            <a:r>
              <a:rPr lang="en-US" sz="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Surkhandarya</a:t>
            </a:r>
            <a:r>
              <a:rPr lang="en-US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8" name="object 13">
            <a:extLst>
              <a:ext uri="{FF2B5EF4-FFF2-40B4-BE49-F238E27FC236}">
                <a16:creationId xmlns:a16="http://schemas.microsoft.com/office/drawing/2014/main" id="{5690CABC-1844-440E-BCBD-014FA5B8DC75}"/>
              </a:ext>
            </a:extLst>
          </p:cNvPr>
          <p:cNvSpPr txBox="1"/>
          <p:nvPr/>
        </p:nvSpPr>
        <p:spPr>
          <a:xfrm>
            <a:off x="6550913" y="817721"/>
            <a:ext cx="4211642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algn="just">
              <a:spcBef>
                <a:spcPts val="195"/>
              </a:spcBef>
              <a:tabLst>
                <a:tab pos="184785" algn="l"/>
              </a:tabLst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предлагаемых проектов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bject 6">
            <a:extLst>
              <a:ext uri="{FF2B5EF4-FFF2-40B4-BE49-F238E27FC236}">
                <a16:creationId xmlns:a16="http://schemas.microsoft.com/office/drawing/2014/main" id="{31B5523B-454B-4531-AE9C-AC83BFC75493}"/>
              </a:ext>
            </a:extLst>
          </p:cNvPr>
          <p:cNvSpPr txBox="1"/>
          <p:nvPr/>
        </p:nvSpPr>
        <p:spPr>
          <a:xfrm>
            <a:off x="286620" y="5298995"/>
            <a:ext cx="6142324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just">
              <a:spcBef>
                <a:spcPts val="1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проектов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lvl="0" indent="-171450" algn="just">
              <a:spcBef>
                <a:spcPts val="195"/>
              </a:spcBef>
              <a:buFont typeface="Wingdings" panose="05000000000000000000" pitchFamily="2" charset="2"/>
              <a:buChar char="ü"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IT-сектор.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в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Алтынсайском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проложены магистральные и абонентские оптоволоконные кабели связи по технологии GPON. Планируется увеличить пропускную способность телекоммуникационной сети до районного центра с 10 Гбит/с до 100 Гбит/с.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lvl="0" indent="-171450" algn="just">
              <a:spcBef>
                <a:spcPts val="195"/>
              </a:spcBef>
              <a:buFont typeface="Wingdings" panose="05000000000000000000" pitchFamily="2" charset="2"/>
              <a:buChar char="ü"/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логистики.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237 км основных дорог, из них 25,8 км требуют ремонта. В 2022 году выполнено асфальтобетонное покрытие внутренних дорог протяженностью 25,4 км, песчано-гравийное покрытие — 225 км.</a:t>
            </a:r>
          </a:p>
        </p:txBody>
      </p:sp>
      <p:sp>
        <p:nvSpPr>
          <p:cNvPr id="150" name="Скругленный прямоугольник 873">
            <a:extLst>
              <a:ext uri="{FF2B5EF4-FFF2-40B4-BE49-F238E27FC236}">
                <a16:creationId xmlns:a16="http://schemas.microsoft.com/office/drawing/2014/main" id="{02F71182-00C8-432F-820D-4B374F0379B0}"/>
              </a:ext>
            </a:extLst>
          </p:cNvPr>
          <p:cNvSpPr/>
          <p:nvPr/>
        </p:nvSpPr>
        <p:spPr>
          <a:xfrm>
            <a:off x="7006363" y="3871457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8DE81C58-B761-4B01-A0A5-3CD38AB96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120" y="4112494"/>
            <a:ext cx="204647" cy="204647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5EF7C879-BA6B-49AC-B22B-188F6A2FF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256" y="4024312"/>
            <a:ext cx="405686" cy="324403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63157E1E-2253-4F6D-AF63-AC98783C4139}"/>
              </a:ext>
            </a:extLst>
          </p:cNvPr>
          <p:cNvSpPr txBox="1"/>
          <p:nvPr/>
        </p:nvSpPr>
        <p:spPr>
          <a:xfrm>
            <a:off x="8197727" y="4086091"/>
            <a:ext cx="7952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$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2,9 </a:t>
            </a:r>
            <a:r>
              <a:rPr lang="ru-RU" sz="1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Скругленный прямоугольник 873">
            <a:extLst>
              <a:ext uri="{FF2B5EF4-FFF2-40B4-BE49-F238E27FC236}">
                <a16:creationId xmlns:a16="http://schemas.microsoft.com/office/drawing/2014/main" id="{F046E16A-346B-4BB0-AAB2-7BB12A5399E7}"/>
              </a:ext>
            </a:extLst>
          </p:cNvPr>
          <p:cNvSpPr/>
          <p:nvPr/>
        </p:nvSpPr>
        <p:spPr>
          <a:xfrm>
            <a:off x="9603172" y="2798078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40863B65-EBEF-4E17-BA23-507290588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620" y="3031541"/>
            <a:ext cx="204647" cy="204647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8B66DC03-5A8D-4626-AE32-B4ED5EB33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1756" y="2943359"/>
            <a:ext cx="405686" cy="324403"/>
          </a:xfrm>
          <a:prstGeom prst="rect">
            <a:avLst/>
          </a:prstGeom>
        </p:spPr>
      </p:pic>
      <p:sp>
        <p:nvSpPr>
          <p:cNvPr id="159" name="object 5">
            <a:extLst>
              <a:ext uri="{FF2B5EF4-FFF2-40B4-BE49-F238E27FC236}">
                <a16:creationId xmlns:a16="http://schemas.microsoft.com/office/drawing/2014/main" id="{CFDE35F1-D12F-4F01-B325-2941BA636523}"/>
              </a:ext>
            </a:extLst>
          </p:cNvPr>
          <p:cNvSpPr txBox="1"/>
          <p:nvPr/>
        </p:nvSpPr>
        <p:spPr>
          <a:xfrm>
            <a:off x="9896652" y="2478096"/>
            <a:ext cx="14369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200" b="1"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endParaRPr kumimoji="0" lang="ru-RU" sz="1200" b="1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1B25E5B-6064-40F0-9C2F-936F10192468}"/>
              </a:ext>
            </a:extLst>
          </p:cNvPr>
          <p:cNvSpPr txBox="1"/>
          <p:nvPr/>
        </p:nvSpPr>
        <p:spPr>
          <a:xfrm>
            <a:off x="10778227" y="2921248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$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13,7 </a:t>
            </a:r>
          </a:p>
          <a:p>
            <a:pPr lvl="0" algn="ctr">
              <a:defRPr/>
            </a:pPr>
            <a:r>
              <a:rPr lang="ru-RU" sz="1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object 5">
            <a:extLst>
              <a:ext uri="{FF2B5EF4-FFF2-40B4-BE49-F238E27FC236}">
                <a16:creationId xmlns:a16="http://schemas.microsoft.com/office/drawing/2014/main" id="{1741DA34-FCED-4E5A-89B0-61C5173AC084}"/>
              </a:ext>
            </a:extLst>
          </p:cNvPr>
          <p:cNvSpPr txBox="1"/>
          <p:nvPr/>
        </p:nvSpPr>
        <p:spPr>
          <a:xfrm>
            <a:off x="9787609" y="3589471"/>
            <a:ext cx="16669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200" b="1" i="1" spc="-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отрасль</a:t>
            </a:r>
            <a:endParaRPr kumimoji="0" lang="ru-RU" sz="1200" b="1" i="1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2" name="Скругленный прямоугольник 873">
            <a:extLst>
              <a:ext uri="{FF2B5EF4-FFF2-40B4-BE49-F238E27FC236}">
                <a16:creationId xmlns:a16="http://schemas.microsoft.com/office/drawing/2014/main" id="{B0C42E5F-4ACF-4347-87A7-92B8FCC45AFB}"/>
              </a:ext>
            </a:extLst>
          </p:cNvPr>
          <p:cNvSpPr/>
          <p:nvPr/>
        </p:nvSpPr>
        <p:spPr>
          <a:xfrm>
            <a:off x="9627353" y="3881094"/>
            <a:ext cx="1928213" cy="700044"/>
          </a:xfrm>
          <a:prstGeom prst="roundRect">
            <a:avLst>
              <a:gd name="adj" fmla="val 4639"/>
            </a:avLst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0">
                <a:srgbClr val="59BDCF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EACB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42AE4F7F-8FFB-46A6-AEAE-BE85654E4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110" y="4122131"/>
            <a:ext cx="204647" cy="204647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E1A3386C-AA3C-4A8F-8FA8-C6FE9B609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2246" y="4033949"/>
            <a:ext cx="405686" cy="324403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1EA70CE7-27BD-47CC-97D0-D2C12F5F553E}"/>
              </a:ext>
            </a:extLst>
          </p:cNvPr>
          <p:cNvSpPr txBox="1"/>
          <p:nvPr/>
        </p:nvSpPr>
        <p:spPr>
          <a:xfrm>
            <a:off x="10818717" y="4011838"/>
            <a:ext cx="79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$ </a:t>
            </a:r>
            <a:r>
              <a:rPr kumimoji="0" lang="ru-RU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19,3 </a:t>
            </a:r>
          </a:p>
          <a:p>
            <a:pPr lvl="0" algn="ctr">
              <a:defRPr/>
            </a:pPr>
            <a:r>
              <a:rPr lang="ru-RU" sz="1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bject 13">
            <a:extLst>
              <a:ext uri="{FF2B5EF4-FFF2-40B4-BE49-F238E27FC236}">
                <a16:creationId xmlns:a16="http://schemas.microsoft.com/office/drawing/2014/main" id="{CFA69162-6103-4ABE-8704-17DAB30FD0B1}"/>
              </a:ext>
            </a:extLst>
          </p:cNvPr>
          <p:cNvSpPr txBox="1"/>
          <p:nvPr/>
        </p:nvSpPr>
        <p:spPr>
          <a:xfrm>
            <a:off x="2790913" y="838450"/>
            <a:ext cx="2218688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195"/>
              </a:spcBef>
              <a:defRPr/>
            </a:pP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Олтинсойский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7A61C86C-3C10-4B99-BF0F-1C0E0309A202}"/>
              </a:ext>
            </a:extLst>
          </p:cNvPr>
          <p:cNvSpPr txBox="1"/>
          <p:nvPr/>
        </p:nvSpPr>
        <p:spPr>
          <a:xfrm>
            <a:off x="288180" y="2593309"/>
            <a:ext cx="6010391" cy="27257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spcBef>
                <a:spcPts val="195"/>
              </a:spcBef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инвестировать в регион</a:t>
            </a:r>
            <a:r>
              <a:rPr lang="en-US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400" b="1" spc="-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 граничит с тремя странами - Таджикистаном, Туркменистаном и Афганистаном, что открывает широкие возможности для предоставления логистических услуг.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потенциал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Олтинсойский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располагает запасами декоративного камня, используемого в строительстве, а также возможностью перерабатывать 80 тысяч тонн винограда и 13 тысяч тонн зерна в год.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полезных ископаемых.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проходящей через район трассе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Мангузар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-Термез-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Денов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быть созданы современные торгово-сервисные центры.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в сельском хозяйстве.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регионе есть неиспользованные возможности для выращивания ферулы, например, создание комплексов по разведению овец и крупного рогатого скота и т.д.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indent="-171450" algn="just">
              <a:spcBef>
                <a:spcPts val="195"/>
              </a:spcBef>
              <a:buFont typeface="Wingdings" panose="05000000000000000000" pitchFamily="2" charset="2"/>
              <a:buChar char="ü"/>
            </a:pPr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туризма.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Богатая древняя история региона, наличие архитектурных и исторических памятников, архитектурных сооружений, а также прекрасная природа региона открывают здесь прекрасные перспективы для развития туризма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bject 5">
            <a:extLst>
              <a:ext uri="{FF2B5EF4-FFF2-40B4-BE49-F238E27FC236}">
                <a16:creationId xmlns:a16="http://schemas.microsoft.com/office/drawing/2014/main" id="{EFEEA3A7-8A35-46FA-AAFD-1BEAB215B345}"/>
              </a:ext>
            </a:extLst>
          </p:cNvPr>
          <p:cNvSpPr txBox="1"/>
          <p:nvPr/>
        </p:nvSpPr>
        <p:spPr>
          <a:xfrm>
            <a:off x="8971382" y="4722577"/>
            <a:ext cx="33301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Льготы по налогу на землю, </a:t>
            </a:r>
          </a:p>
          <a:p>
            <a:pPr marL="12700" lvl="0" algn="ctr">
              <a:spcBef>
                <a:spcPts val="95"/>
              </a:spcBef>
              <a:defRPr/>
            </a:pPr>
            <a:r>
              <a:rPr lang="ru-RU" sz="14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имущество, воду</a:t>
            </a:r>
            <a:endParaRPr kumimoji="0" lang="ru-RU" sz="14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D71741C-D007-4C55-AAEF-3A28FD0BFD32}"/>
              </a:ext>
            </a:extLst>
          </p:cNvPr>
          <p:cNvSpPr txBox="1"/>
          <p:nvPr/>
        </p:nvSpPr>
        <p:spPr>
          <a:xfrm>
            <a:off x="9826268" y="2990853"/>
            <a:ext cx="7445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проекта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A334F6-56AF-4A33-986D-776E22BAEC51}"/>
              </a:ext>
            </a:extLst>
          </p:cNvPr>
          <p:cNvSpPr txBox="1"/>
          <p:nvPr/>
        </p:nvSpPr>
        <p:spPr>
          <a:xfrm>
            <a:off x="7225967" y="4082905"/>
            <a:ext cx="7445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проекта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349E761-B585-4122-8929-666A209823CC}"/>
              </a:ext>
            </a:extLst>
          </p:cNvPr>
          <p:cNvSpPr txBox="1"/>
          <p:nvPr/>
        </p:nvSpPr>
        <p:spPr>
          <a:xfrm>
            <a:off x="9870628" y="4057858"/>
            <a:ext cx="7445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проекта</a:t>
            </a:r>
            <a:endParaRPr lang="ru-RU" sz="1100" dirty="0">
              <a:solidFill>
                <a:prstClr val="black"/>
              </a:solidFill>
            </a:endParaRPr>
          </a:p>
        </p:txBody>
      </p:sp>
      <p:graphicFrame>
        <p:nvGraphicFramePr>
          <p:cNvPr id="68" name="Схема 67">
            <a:extLst>
              <a:ext uri="{FF2B5EF4-FFF2-40B4-BE49-F238E27FC236}">
                <a16:creationId xmlns:a16="http://schemas.microsoft.com/office/drawing/2014/main" id="{99C0C1D0-C9C9-48FE-A2F6-64EF14565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012781"/>
              </p:ext>
            </p:extLst>
          </p:nvPr>
        </p:nvGraphicFramePr>
        <p:xfrm>
          <a:off x="8967831" y="5289345"/>
          <a:ext cx="3191838" cy="143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01774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7300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4592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153891" y="0"/>
            <a:ext cx="5949950" cy="636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ПРОИЗВОДСТВА МАСЛА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ИЗ КОСТОЧЕК ВИНОГРАДА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0,6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11,8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250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минг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“Вахшивор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1" name="Picture 2" descr="https://avatars.dzeninfra.ru/get-zen_doc/1579326/pub_612785f2d96fac6fbe0977fb_61279d34fb2929071628f603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929517"/>
            <a:ext cx="3152775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s://mirsmazok.ru/upload/medialibrary/bf3/bf3400bf9322427b6786ef88d6faa1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929517"/>
            <a:ext cx="3161868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s://www.look-beautiful.de/media/image/e3/2e/63/Teaser-Traubenkerne-Look-Beautiful_600x600@2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572836"/>
            <a:ext cx="3152776" cy="259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pbs.twimg.com/media/DzoXRS6XQAAvUQ2?format=jpg&amp;name=medi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75" y="3567793"/>
            <a:ext cx="3161868" cy="2595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6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7300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27259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223000" y="292965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Производства кокса из угля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8,2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МПЗ “Бўстон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80" y="1421201"/>
            <a:ext cx="6005283" cy="416762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587314" y="924441"/>
            <a:ext cx="2476415" cy="2527157"/>
          </a:xfrm>
          <a:prstGeom prst="round2Diag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1945" y="3824085"/>
            <a:ext cx="2527155" cy="2500515"/>
          </a:xfrm>
          <a:prstGeom prst="round2Diag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5" name="Picture 4" descr="https://sun9-48.userapi.com/impf/jelo4yvHFP1AZtH440wkVPfuEcun5nCLHntalQ/PVyDPPCn36E.jpg?size=900x604&amp;quality=96&amp;sign=1b33debb40cab7558d223096ea16dcf3&amp;c_uniq_tag=TeOEa0VOHmoe94rG_UnABjE8hjzJ8ilVbTL2xafA3Hg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6645" y="3894953"/>
            <a:ext cx="2476415" cy="2334680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sc04.alicdn.com/kf/H9bb53caf98e54bc79c484a0e06a07d2f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631" y="949810"/>
            <a:ext cx="2335869" cy="2476415"/>
          </a:xfrm>
          <a:prstGeom prst="round2Diag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8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-7300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19404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724525" y="352338"/>
            <a:ext cx="5949950" cy="8835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переработки хлопка и производство бязи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тонна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тыс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тонна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1114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“Бибизайнаб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tehnodom72.ru/800/600/http/poscointltex.com/thumb/2/VPTq6_reYVw7n-nQcnRZuA/r/d/reach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36743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otel-press.ru/24092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258" y="1367439"/>
            <a:ext cx="3258945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solidaridadnetwork.org/wp-content/uploads/migrated-files/uploads/RS2949__MG_49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3814199"/>
            <a:ext cx="3258944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https://tovar.uz/images/company/1446/tovar/54461/o_2_600312feab2c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3814198"/>
            <a:ext cx="3263900" cy="2304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7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1089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43285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342473"/>
            <a:ext cx="5949950" cy="642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туристической зоны.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7,0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339 500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персон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339 </a:t>
            </a:r>
            <a:r>
              <a:rPr kumimoji="0" lang="ru-RU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500 чел.</a:t>
            </a:r>
            <a:endParaRPr kumimoji="0" lang="ru-RU" sz="13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“Хўжаипок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roads-pro.ru/uploads/styles/slider-full-mobile/pictures_subservices_915_b3a9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1263807"/>
            <a:ext cx="3842732" cy="216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ttps://pp.userapi.com/c836635/v836635353/24949/K0dEvIl-75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1263807"/>
            <a:ext cx="3822385" cy="216153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tatic.tildacdn.com/tild3533-3332-4336-b638-323964383631/NRZV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84" y="3671614"/>
            <a:ext cx="3845566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6" descr="https://veiko.lv/wp-content/uploads/2016/07/fbfpi_1e1d0739e9768f85ac4f548b07c0264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31" y="3671614"/>
            <a:ext cx="3822385" cy="217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344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globalstone.com.ua/media/catalog/product/cache/1/image/9df78eab33525d08d6e5fb8d27136e95/b/r/bruschatka-gabb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68" y="884601"/>
            <a:ext cx="8212843" cy="5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1089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373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540437" y="-58057"/>
            <a:ext cx="5949950" cy="728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производства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базальтовых волокон и труб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1,8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35,0%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3572" y="6349613"/>
            <a:ext cx="331630" cy="350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2423982" y="6370710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</a:t>
            </a:r>
            <a:b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Алтинсайский  район, МПЗ “Бўстон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153" y="809379"/>
            <a:ext cx="2565418" cy="2435041"/>
          </a:xfrm>
          <a:prstGeom prst="round2Diag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2" name="Picture 4" descr="https://www.skb-4.com/sites/default/files/images/news/05052015/fiberglass_pipes1600x12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43" y="3530933"/>
            <a:ext cx="2562900" cy="2468482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basaltizol.by/images/catalog/volocno/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5725" y="809379"/>
            <a:ext cx="2565418" cy="246917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avatars.mds.yandex.net/get-altay/1526642/2a0000016a167f632d27bfd594dd8b0d2ae0/XX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5153" y="3530933"/>
            <a:ext cx="2565418" cy="2444194"/>
          </a:xfrm>
          <a:prstGeom prst="round2Diag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4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332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4150217" y="211418"/>
            <a:ext cx="698603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логистические транспортные коридоры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1FCDFBDE-A70F-491A-AB1F-DBBBDAF3F8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0557" r="3456" b="21888"/>
          <a:stretch/>
        </p:blipFill>
        <p:spPr>
          <a:xfrm>
            <a:off x="245807" y="18307"/>
            <a:ext cx="1663578" cy="5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2846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3300065" y="88371"/>
            <a:ext cx="721933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42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ысококачественное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воздушное сообщение из Ташкента и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аэропортов Узбекистана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5586" y="4822247"/>
            <a:ext cx="2702987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Безвизовый режим для туристов из 90 стран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спектр из 59 авиаперевозчиков, представленных в аэропортах Узбекистана.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всей стране насчитывается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аэропортов</a:t>
            </a: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основные из них — в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Ташкенте</a:t>
            </a: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Самарканде</a:t>
            </a: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Бухаре</a:t>
            </a:r>
            <a:r>
              <a:rPr kumimoji="0" lang="ru-RU" sz="1050" i="0" u="none" strike="noStrike" kern="1200" cap="none" spc="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C76313-1FA0-4A8F-A574-E30C83DC5F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6007" r="3559" b="20960"/>
          <a:stretch/>
        </p:blipFill>
        <p:spPr>
          <a:xfrm>
            <a:off x="235975" y="66205"/>
            <a:ext cx="1671484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4514" y="-9525"/>
            <a:ext cx="12221029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0FF98-ACF4-326A-49D2-F3D1CCF13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253858" cy="68675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58B28FE-9932-3BE4-9E4B-6028C700CAB6}"/>
              </a:ext>
            </a:extLst>
          </p:cNvPr>
          <p:cNvGrpSpPr/>
          <p:nvPr/>
        </p:nvGrpSpPr>
        <p:grpSpPr>
          <a:xfrm>
            <a:off x="2363213" y="3058565"/>
            <a:ext cx="7465571" cy="769441"/>
            <a:chOff x="2363213" y="3281984"/>
            <a:chExt cx="7465571" cy="76944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A23744-D77C-42C9-9123-02987EB3A91C}"/>
                </a:ext>
              </a:extLst>
            </p:cNvPr>
            <p:cNvSpPr txBox="1"/>
            <p:nvPr/>
          </p:nvSpPr>
          <p:spPr>
            <a:xfrm>
              <a:off x="2363213" y="3281984"/>
              <a:ext cx="74655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/>
                  <a:ea typeface="+mn-ea"/>
                  <a:cs typeface="Arial" panose="020B0604020202020204" pitchFamily="34" charset="0"/>
                </a:rPr>
                <a:t>Проектные предложения</a:t>
              </a:r>
              <a:endParaRPr kumimoji="0" lang="ru" sz="44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D017D1-9B42-4963-8502-47952533B93E}"/>
                </a:ext>
              </a:extLst>
            </p:cNvPr>
            <p:cNvCxnSpPr>
              <a:cxnSpLocks/>
            </p:cNvCxnSpPr>
            <p:nvPr/>
          </p:nvCxnSpPr>
          <p:spPr>
            <a:xfrm>
              <a:off x="3391584" y="3985389"/>
              <a:ext cx="535813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5130800" y="0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48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42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270" y="-7300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804749" y="75873"/>
            <a:ext cx="5949950" cy="725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Выращивание фруктов и овощей кластерным способом, а также переработка фруктов и овощей, производство пектина, яблочного концентрата, детского питания, кетчупа и молочных продуктов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32,6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13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25197" y="1545890"/>
            <a:ext cx="2300822" cy="698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Пектина и яблочного концентрата 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Детского питания-19,9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олочных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продуктов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739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Пектина и яблочного концентрата -2 625 тонна;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Детского питания-19,9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Кетчуп- 21,6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олочных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продуктов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-6,7 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дона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“Карсаган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com-business.ru/wp-content/uploads/f/9/1/f918af7831944ac0d7b17f5ae7b47117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41" y="1030109"/>
            <a:ext cx="2984097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insales-cdn.com/files/1/7110/26065862/original/Powidl_Peaches_Currant_Raspberry_Fruit_Jar_529707_2848x212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3" y="1030108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boli.ru/wp-content/uploads/a/d/b/adbd6c2db07abca5d8323ee6bdeef33f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05425" y="3748950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ityreporter.ru/wp-content/uploads/2018/02/IMG_77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02" y="3720102"/>
            <a:ext cx="2973275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5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8659" y="1089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300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kumimoji="0" lang="ru-RU" sz="1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412148"/>
            <a:ext cx="5949950" cy="636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по производству вина 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0,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,6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мщность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,5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“Шакаркамиш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https://forumsamogon.ru/wp-content/uploads/1/9/5/1955521d6b696ff66e092b3a498c5c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59" y="1204856"/>
            <a:ext cx="319041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kpress.ru/upload/iblock/7e7/7e759db3618c3ee66234778b0f6b6df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8" y="1204856"/>
            <a:ext cx="3188027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lmaz-tour.ru/wp-content/uploads/2018/07/55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3" y="3489020"/>
            <a:ext cx="3199942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tcafe-royal.ru/wp-content/uploads/3/7/0/37053db200e2d1bb4cfb42d191789ab2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509" y="3489020"/>
            <a:ext cx="3195206" cy="2128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2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9"/>
          <p:cNvSpPr/>
          <p:nvPr/>
        </p:nvSpPr>
        <p:spPr>
          <a:xfrm flipH="1" flipV="1">
            <a:off x="-270" y="1089"/>
            <a:ext cx="5295900" cy="752833"/>
          </a:xfrm>
          <a:prstGeom prst="flowChartManualInp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01613" y="-35260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480195" y="398352"/>
            <a:ext cx="5949950" cy="471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животноводческого комплекса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4,7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605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тонна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тонна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361286" y="6248259"/>
            <a:ext cx="3432810" cy="460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“Мингчинор</a:t>
            </a:r>
            <a:r>
              <a:rPr kumimoji="0" lang="uz-Cyrl-UZ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3" name="Picture 2" descr="https://s0.rbk.ru/v6_top_pics/media/img/7/87/7554312809768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2111" y="1027854"/>
            <a:ext cx="3609791" cy="2273237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0764" y="1018824"/>
            <a:ext cx="3630139" cy="2274103"/>
          </a:xfrm>
          <a:prstGeom prst="snip2Diag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4" name="Picture 6" descr="https://www.gea.com/en/binaries/DairyFarming_Euroclass_800_850_1_2_1200x675px_497603_tcm11-1417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4850" y="3453963"/>
            <a:ext cx="3624217" cy="2274103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www.afb33.ru/wp-content/uploads/2020/04/s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0" y="3465263"/>
            <a:ext cx="3612514" cy="2271459"/>
          </a:xfrm>
          <a:prstGeom prst="snip2Diag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54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razoom.mgutm.ru/pluginfile.php/288306/course/overviewfiles/1531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918019"/>
          </a:xfrm>
          <a:prstGeom prst="rect">
            <a:avLst/>
          </a:prstGeom>
          <a:noFill/>
          <a:ln>
            <a:solidFill>
              <a:srgbClr val="C0C4C8"/>
            </a:solidFill>
          </a:ln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3892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14228" y="-37352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249141" y="-83576"/>
            <a:ext cx="5304559" cy="10932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Центра Агро логистики по сортировке, сушке и упаковке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фруктов и овощей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9,0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,3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9,2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1,4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500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тонн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7113" y="6433831"/>
            <a:ext cx="331630" cy="350858"/>
          </a:xfrm>
          <a:prstGeom prst="rect">
            <a:avLst/>
          </a:prstGeom>
          <a:ln w="38100">
            <a:solidFill>
              <a:srgbClr val="C0C4C8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872615" y="6412444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“Жоби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95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old.kiprinform.com/wp-content/uploads/2014/05/Olivk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62" y="1440761"/>
            <a:ext cx="6193260" cy="46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Блок-схема: ручной ввод 19"/>
          <p:cNvSpPr/>
          <p:nvPr/>
        </p:nvSpPr>
        <p:spPr>
          <a:xfrm flipH="1" flipV="1">
            <a:off x="-8659" y="-7300"/>
            <a:ext cx="5295900" cy="752833"/>
          </a:xfrm>
          <a:prstGeom prst="flowChartManualInpu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183619" y="-53138"/>
            <a:ext cx="5507038" cy="533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uz-Cyrl-UZ" sz="1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</a:rPr>
              <a:t>ИНВЕСТИЦИОННОЕ ПРЕДЛОЖЕНИЕ</a:t>
            </a:r>
            <a:endParaRPr lang="ru-RU" sz="1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68521" y="6890"/>
            <a:ext cx="5949950" cy="725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ОРГАНИЗАЦИЯ ОЛИВКОВЫХ ПЛАНТАЦИЙ И ПРОИЗВОДСТВА ОЛИВКОВОГО МАСЛА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8" y="929517"/>
            <a:ext cx="486182" cy="4861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9" y="1602465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94" y="2297790"/>
            <a:ext cx="486182" cy="51495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69" y="2979796"/>
            <a:ext cx="506529" cy="5092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68" y="3671614"/>
            <a:ext cx="506529" cy="5223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94" y="4375485"/>
            <a:ext cx="497993" cy="54092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68" y="5096024"/>
            <a:ext cx="506529" cy="51191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488" y="5792989"/>
            <a:ext cx="497993" cy="5587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770457" y="708592"/>
            <a:ext cx="3457860" cy="79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Стоимость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2,3 млн.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0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</a:t>
            </a: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</a:t>
            </a:r>
            <a:r>
              <a:rPr kumimoji="0" lang="ru-RU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лн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Собственные средства,</a:t>
            </a:r>
            <a:r>
              <a:rPr kumimoji="0" lang="uz-Cyrl-UZ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$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млн. </a:t>
            </a:r>
            <a:r>
              <a:rPr kumimoji="0" lang="uz-Cyrl-UZ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Банковские кредиты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737654" y="1611990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Производственная мощность (в год)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</a:t>
            </a:r>
            <a:r>
              <a:rPr kumimoji="0" lang="uz-Cyrl-UZ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штук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770457" y="2300055"/>
            <a:ext cx="1096444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IRR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69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,0%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770457" y="2827113"/>
            <a:ext cx="157269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NPV (fin)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млн.долл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США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770457" y="3566608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Годовая потребность рынка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млн</a:t>
            </a: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kumimoji="0" lang="ru-RU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штук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70457" y="4286264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Окупаемость проекта</a:t>
            </a: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лет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770457" y="5062293"/>
            <a:ext cx="2300822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Создаваемые рабочие места: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50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.чел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0456" y="5785547"/>
            <a:ext cx="3115743" cy="5149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 реализации проекта: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kumimoji="0" lang="uz-Cyrl-UZ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месяцев</a:t>
            </a:r>
            <a:endParaRPr kumimoji="0" lang="ru-RU" sz="1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4674" y="6272390"/>
            <a:ext cx="331630" cy="3508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3437486" y="6260959"/>
            <a:ext cx="3432810" cy="3788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Сурхондарьинская область, Алтинсайский  район, ССГ “Карсаган</a:t>
            </a:r>
            <a:r>
              <a:rPr kumimoji="0" lang="uz-Cyrl-UZ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 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2" name="Picture 4" descr="https://www.kinokray.ru/images/location/%D0%92%D0%B8%D0%BD%D0%BE%20%D0%B8%20%D0%B2%D0%B8%D0%BD%D0%BE%D0%B3%D1%80%D0%B0%D0%B4%D0%BD%D0%B8%D0%BA%D0%B8/%D0%92%D0%B8%D0%BD%D0%BE%D0%B3%D1%80%D0%B0%D0%B4%D0%BD%D0%B8%D0%BA%D0%B8,%20%D0%9A%D1%80%D0%B0%D1%81%D0%BD%D0%BE%D0%B4%D0%B0%D1%80%D1%81%D0%BA%D0%B8%D0%B9%20%D0%BA%D1%80%D0%B0%D0%B9%207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7" y="770461"/>
            <a:ext cx="3428813" cy="2284983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i.pinimg.com/originals/1a/66/03/1a6603e724b0a1023f68c7155dd849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17" y="2003119"/>
            <a:ext cx="3430268" cy="230293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4tololo.ru/sites/default/files/images/201715061145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1" y="3217003"/>
            <a:ext cx="3303131" cy="2340421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s://traveltimes.ru/wp-content/uploads/2022/04/olivko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073" y="4471879"/>
            <a:ext cx="3428812" cy="2348889"/>
          </a:xfrm>
          <a:prstGeom prst="flowChartPreparation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069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1628</Words>
  <Application>Microsoft Office PowerPoint</Application>
  <PresentationFormat>Широкоэкранный</PresentationFormat>
  <Paragraphs>320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Montserrat</vt:lpstr>
      <vt:lpstr>Segoe UI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CDIP</dc:creator>
  <cp:lastModifiedBy>Мийрбек Джапаков</cp:lastModifiedBy>
  <cp:revision>59</cp:revision>
  <dcterms:created xsi:type="dcterms:W3CDTF">2025-05-30T06:58:35Z</dcterms:created>
  <dcterms:modified xsi:type="dcterms:W3CDTF">2025-06-24T05:11:20Z</dcterms:modified>
</cp:coreProperties>
</file>