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39845" y="192897"/>
            <a:ext cx="8530112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Производство вин и развитие энотуризма 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56522" y="798778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34369" y="3907529"/>
            <a:ext cx="156734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Выращивание винограда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60353" y="3887334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Виноделие и отбор сортов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87335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Розлив и хранение вин</a:t>
            </a: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628276" y="3906320"/>
            <a:ext cx="126227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Услуги энотуризма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Технологический процесс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Мо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щ</a:t>
            </a: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Местный рынок 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Экспорт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887665" y="445603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0478"/>
              </p:ext>
            </p:extLst>
          </p:nvPr>
        </p:nvGraphicFramePr>
        <p:xfrm>
          <a:off x="9187698" y="5991717"/>
          <a:ext cx="13182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Сурхандарьинская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Сурхандарьинская область</a:t>
            </a: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id="{11F42D09-B942-4DD6-958A-0B08F83264E2}"/>
              </a:ext>
            </a:extLst>
          </p:cNvPr>
          <p:cNvCxnSpPr>
            <a:cxnSpLocks/>
            <a:endCxn id="50" idx="154"/>
          </p:cNvCxnSpPr>
          <p:nvPr/>
        </p:nvCxnSpPr>
        <p:spPr>
          <a:xfrm rot="16200000" flipH="1">
            <a:off x="10396593" y="5711879"/>
            <a:ext cx="1608502" cy="121981"/>
          </a:xfrm>
          <a:prstGeom prst="bentConnector4">
            <a:avLst>
              <a:gd name="adj1" fmla="val 41986"/>
              <a:gd name="adj2" fmla="val 68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595492" y="6117457"/>
            <a:ext cx="3364365" cy="53091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ООО “СУЛТОН ШАРБАТИ”   </a:t>
            </a: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 err="1">
                <a:solidFill>
                  <a:srgbClr val="00425F"/>
                </a:solidFill>
                <a:latin typeface="Montserrat" pitchFamily="2" charset="-52"/>
              </a:rPr>
              <a:t>Алтинсайский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район Сурхандарьинской области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575263" y="4514369"/>
            <a:ext cx="2899935" cy="154734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Субсидии проектам садоводства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До 120 млн. сум за каждую скважину орошения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;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До 300 млн. сум покрытие оборудование переработки сушки винограда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До 5 тыс. сум за каждый саженец или литр натурального вина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До 15 тыс. сум за шпалеру виноградника  и другие</a:t>
            </a: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6682" y="1465474"/>
            <a:ext cx="2130395" cy="7023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винодельческой продукция, строительство гостиниц и развитие энотуризма (винного туризма)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55218" y="4914927"/>
            <a:ext cx="5186604" cy="170777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Ожидается, что к 2030 году рынок энотуризма достигнет 14,27 млрд долларов (с среднегодовым темпом роста 8,57%)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 прогнозам Future Market </a:t>
            </a:r>
            <a:r>
              <a:rPr kumimoji="0" lang="ru-RU" sz="1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Insights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(США), к 2034 году рынок мирового винного туризма (энотуризма) вырастет с 95,8 млрд долларов по итогам 2024 года до 332,5 млрд долларов. В течение следующих десяти лет среднегодовой темп роста индустрии составит 13,2%. 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</a:t>
            </a:r>
            <a:r>
              <a:rPr kumimoji="0" lang="ru-RU" sz="1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идером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в этой сфере станет Индия (среднегодовой темп роста отрасли — 13,7%). На втором месте — Китай (11,4%). Следом идут Испания, Сингапур, Япония, Франция, США, Австралия</a:t>
            </a: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074658" y="1036215"/>
            <a:ext cx="1896029" cy="1760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Виноделие и </a:t>
            </a:r>
            <a:r>
              <a:rPr kumimoji="0" lang="ru-RU" sz="1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энотуризм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2961393" y="1252640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59049" y="4687842"/>
            <a:ext cx="82287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Рынок</a:t>
            </a: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39280" y="2585817"/>
            <a:ext cx="5186604" cy="194732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Привлечение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международных туристов. 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Уникальное культурное наследие и природные красоты винодельческих регионов могут быть интересны иностранным гостям.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Рост внутреннего спроса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Туристы предпочитают отдых, сочетающий культурные и гастрономические впечатления, а также активный досуг.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Поддержка государства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Правительство активно субсидирует проекты по улучшению инфраструктуры в винодельческих регионах.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Позиционирование узбекских вин на мировом рынке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Чем больше туристов знакомится с местной продукцией, тем больше вероятность, что они будут искать вина в других странах.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72895" y="2350239"/>
            <a:ext cx="424909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Преимущества вложений в проекты энотуризма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~75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До 5 лет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620252" y="1396925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2,496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182" y="138852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1,75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000 тонна 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год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D78BA9FD-3137-4736-A2B5-EC733D6E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5" y="796250"/>
            <a:ext cx="2809126" cy="14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bject 10">
            <a:extLst>
              <a:ext uri="{FF2B5EF4-FFF2-40B4-BE49-F238E27FC236}">
                <a16:creationId xmlns:a16="http://schemas.microsoft.com/office/drawing/2014/main" id="{FC6CE292-8A01-42F3-8CC4-119BBAD19F84}"/>
              </a:ext>
            </a:extLst>
          </p:cNvPr>
          <p:cNvSpPr txBox="1"/>
          <p:nvPr/>
        </p:nvSpPr>
        <p:spPr>
          <a:xfrm>
            <a:off x="11345389" y="6205690"/>
            <a:ext cx="786424" cy="566821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lnSpc>
                <a:spcPct val="150000"/>
              </a:lnSpc>
              <a:defRPr/>
            </a:pPr>
            <a:r>
              <a:rPr lang="ru-RU" sz="800" b="1" spc="-10" dirty="0">
                <a:solidFill>
                  <a:srgbClr val="5BC4BF"/>
                </a:solidFill>
                <a:latin typeface="Montserrat" pitchFamily="2" charset="-52"/>
              </a:rPr>
              <a:t>Требуемая площадь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algn="ctr">
              <a:defRPr/>
            </a:pPr>
            <a:r>
              <a:rPr lang="en-US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~ </a:t>
            </a:r>
            <a:r>
              <a:rPr lang="ru-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ha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defRPr/>
            </a:pPr>
            <a:endParaRPr sz="4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430</Words>
  <Application>Microsoft Office PowerPoint</Application>
  <PresentationFormat>Широкоэкранный</PresentationFormat>
  <Paragraphs>97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2025-06-26T10:47:44Z</dcterms:created>
  <dcterms:modified xsi:type="dcterms:W3CDTF">2025-07-04T14:47:38Z</dcterms:modified>
</cp:coreProperties>
</file>