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xmlns="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xmlns="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34847051-B081-4D3D-8556-DD48C913F393}"/>
              </a:ext>
            </a:extLst>
          </p:cNvPr>
          <p:cNvSpPr txBox="1"/>
          <p:nvPr/>
        </p:nvSpPr>
        <p:spPr>
          <a:xfrm>
            <a:off x="2439845" y="192897"/>
            <a:ext cx="8530112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Wine production and development of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enotourism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E6DC329C-BE58-4B79-8A6D-52B4DA07CA0D}"/>
              </a:ext>
            </a:extLst>
          </p:cNvPr>
          <p:cNvSpPr txBox="1"/>
          <p:nvPr/>
        </p:nvSpPr>
        <p:spPr>
          <a:xfrm>
            <a:off x="2956522" y="798778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Industry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xmlns="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xmlns="" id="{C6A0101E-3FAA-4DC8-9C71-55207A8790A4}"/>
              </a:ext>
            </a:extLst>
          </p:cNvPr>
          <p:cNvSpPr txBox="1"/>
          <p:nvPr/>
        </p:nvSpPr>
        <p:spPr>
          <a:xfrm>
            <a:off x="5534369" y="3907529"/>
            <a:ext cx="156734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Grape </a:t>
            </a:r>
            <a:r>
              <a:rPr lang="en-US" sz="1200" spc="-10" dirty="0" smtClean="0">
                <a:solidFill>
                  <a:srgbClr val="FFFFFF"/>
                </a:solidFill>
                <a:latin typeface="Montserrat" pitchFamily="2" charset="-52"/>
                <a:cs typeface="Arial MT"/>
              </a:rPr>
              <a:t>      cultivation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xmlns="" id="{35E55C6B-F6DB-4AAF-B5A0-BFA5DCAF8D3C}"/>
              </a:ext>
            </a:extLst>
          </p:cNvPr>
          <p:cNvSpPr txBox="1"/>
          <p:nvPr/>
        </p:nvSpPr>
        <p:spPr>
          <a:xfrm>
            <a:off x="7360353" y="3887334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Winemaking and Variety Selection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xmlns="" id="{2122D9BB-0F54-4449-A6CD-F28417375FED}"/>
              </a:ext>
            </a:extLst>
          </p:cNvPr>
          <p:cNvSpPr txBox="1"/>
          <p:nvPr/>
        </p:nvSpPr>
        <p:spPr>
          <a:xfrm>
            <a:off x="9044359" y="3887335"/>
            <a:ext cx="1133555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Bottling and Storage of Wines</a:t>
            </a:r>
            <a:endParaRPr kumimoji="0" lang="ru-RU" sz="120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xmlns="" id="{36DAE9B9-41CF-44DE-9F35-FAD671280E6B}"/>
              </a:ext>
            </a:extLst>
          </p:cNvPr>
          <p:cNvSpPr txBox="1"/>
          <p:nvPr/>
        </p:nvSpPr>
        <p:spPr>
          <a:xfrm>
            <a:off x="10628276" y="3906320"/>
            <a:ext cx="126227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Enotourism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Services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xmlns="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lvl="0">
              <a:spcBef>
                <a:spcPts val="890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Technological process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xmlns="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Project indicators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xmlns="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Capacity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xmlns="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Investment Requirement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xmlns="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Local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Market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425F"/>
                </a:solidFill>
                <a:latin typeface="Montserrat" pitchFamily="2" charset="-52"/>
              </a:rPr>
              <a:t>Export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xmlns="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xmlns="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xmlns="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xmlns="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xmlns="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xmlns="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xmlns="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DB19699-519A-453B-817A-B4A54A65E475}"/>
              </a:ext>
            </a:extLst>
          </p:cNvPr>
          <p:cNvSpPr txBox="1"/>
          <p:nvPr/>
        </p:nvSpPr>
        <p:spPr>
          <a:xfrm>
            <a:off x="8887665" y="4456039"/>
            <a:ext cx="158339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Location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xmlns="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xmlns="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xmlns="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xmlns="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xmlns="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xmlns="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xmlns="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xmlns="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xmlns="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xmlns="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xmlns="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xmlns="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xmlns="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xmlns="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xmlns="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xmlns="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xmlns="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xmlns="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80002"/>
              </p:ext>
            </p:extLst>
          </p:nvPr>
        </p:nvGraphicFramePr>
        <p:xfrm>
          <a:off x="9187698" y="5991717"/>
          <a:ext cx="1318255" cy="72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xmlns="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xmlns="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 err="1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Surkhandarya</a:t>
                      </a:r>
                      <a:r>
                        <a:rPr lang="en-US" sz="800" kern="1200" spc="-10" baseline="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xmlns="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Surkhandarya</a:t>
            </a:r>
            <a:r>
              <a:rPr kumimoji="0" lang="en-US" sz="800" b="1" i="0" u="none" strike="noStrike" kern="1200" cap="none" spc="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region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xmlns="" id="{11F42D09-B942-4DD6-958A-0B08F83264E2}"/>
              </a:ext>
            </a:extLst>
          </p:cNvPr>
          <p:cNvCxnSpPr>
            <a:cxnSpLocks/>
            <a:endCxn id="50" idx="154"/>
          </p:cNvCxnSpPr>
          <p:nvPr/>
        </p:nvCxnSpPr>
        <p:spPr>
          <a:xfrm rot="16200000" flipH="1">
            <a:off x="10396593" y="5711879"/>
            <a:ext cx="1608502" cy="121981"/>
          </a:xfrm>
          <a:prstGeom prst="bentConnector4">
            <a:avLst>
              <a:gd name="adj1" fmla="val 41986"/>
              <a:gd name="adj2" fmla="val 68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xmlns="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en-US" sz="1000" noProof="0" dirty="0" smtClean="0">
                <a:solidFill>
                  <a:srgbClr val="00425F"/>
                </a:solidFill>
                <a:latin typeface="Montserrat" pitchFamily="2" charset="-52"/>
              </a:rPr>
              <a:t>Cost of the project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xmlns="" id="{9B0CAE90-9AED-45E3-A170-12CE536508DA}"/>
              </a:ext>
            </a:extLst>
          </p:cNvPr>
          <p:cNvSpPr txBox="1"/>
          <p:nvPr/>
        </p:nvSpPr>
        <p:spPr>
          <a:xfrm>
            <a:off x="5595492" y="6117457"/>
            <a:ext cx="3364365" cy="53091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LLC </a:t>
            </a:r>
            <a:r>
              <a:rPr lang="ru-RU" sz="1000" spc="-25" dirty="0" smtClean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“СУЛТОН ШАРБАТИ”   </a:t>
            </a:r>
          </a:p>
          <a:p>
            <a:pPr marL="12701" lvl="0">
              <a:spcBef>
                <a:spcPts val="100"/>
              </a:spcBef>
              <a:defRPr/>
            </a:pP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Altinsay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District,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Surkhandarya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xmlns="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xmlns="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xmlns="" id="{63767786-C57D-4644-8DD5-2B8CE26B4403}"/>
              </a:ext>
            </a:extLst>
          </p:cNvPr>
          <p:cNvSpPr txBox="1"/>
          <p:nvPr/>
        </p:nvSpPr>
        <p:spPr>
          <a:xfrm>
            <a:off x="5575263" y="4514369"/>
            <a:ext cx="2899935" cy="141808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1" lvl="0">
              <a:spcBef>
                <a:spcPts val="100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Subsidies for horticulture </a:t>
            </a: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projects</a:t>
            </a:r>
          </a:p>
          <a:p>
            <a:pPr marL="12701" lvl="0">
              <a:spcBef>
                <a:spcPts val="100"/>
              </a:spcBef>
              <a:defRPr/>
            </a:pPr>
            <a:endParaRPr lang="ru-RU" sz="1000" spc="-25" dirty="0" smtClean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Up </a:t>
            </a: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to 120 million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UZS per irrigation well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Up to </a:t>
            </a: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300 million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UZS to cover equipment for grape drying and processing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Up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to 5</a:t>
            </a: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thousand UZS per seedling or per liter of natural </a:t>
            </a: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wine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Up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to </a:t>
            </a:r>
            <a:r>
              <a:rPr lang="en-US" sz="1000" spc="-25" dirty="0" smtClean="0">
                <a:solidFill>
                  <a:srgbClr val="00425F"/>
                </a:solidFill>
                <a:latin typeface="Montserrat" pitchFamily="2" charset="-52"/>
              </a:rPr>
              <a:t>15 thousand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UZS per vineyard trellis and other related items</a:t>
            </a: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xmlns="" id="{BED2BCBB-8E7D-43AD-9961-1E7C8248970A}"/>
              </a:ext>
            </a:extLst>
          </p:cNvPr>
          <p:cNvSpPr txBox="1"/>
          <p:nvPr/>
        </p:nvSpPr>
        <p:spPr>
          <a:xfrm>
            <a:off x="3096682" y="1465474"/>
            <a:ext cx="2130395" cy="7145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wine products, hotel construction, and development of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enotourism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(wine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tourism)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xmlns="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xmlns="" id="{ACEEF6CC-3704-4BC8-8E71-0D19BF7E989A}"/>
              </a:ext>
            </a:extLst>
          </p:cNvPr>
          <p:cNvSpPr txBox="1"/>
          <p:nvPr/>
        </p:nvSpPr>
        <p:spPr>
          <a:xfrm>
            <a:off x="155218" y="4914927"/>
            <a:ext cx="5186604" cy="18953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enotourism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market is expected to reach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14,27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 billion USD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by 2030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 an average annual growth rate of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8,57</a:t>
            </a:r>
            <a:r>
              <a:rPr lang="ru-RU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%)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According to forecasts by Future Market Insights (USA),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by 2034,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global wine tourism (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enotourism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 market will grow from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95,8 billion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 in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2024 to 332,5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 billion USD. Over the next ten years, the industry is expected to grow at an average annual rate of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13,2%.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India is expected to become the leader in this sector, with an average annual industry growth rate of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13,7%.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China ranks second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 11,4%.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Other leading countries include Spain, Singapore, Japan, France, the United States, and Australia.</a:t>
            </a:r>
            <a:endParaRPr kumimoji="0" lang="ru-RU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xmlns="" id="{08A247B2-6BC4-4987-8D59-73794881FC12}"/>
              </a:ext>
            </a:extLst>
          </p:cNvPr>
          <p:cNvSpPr txBox="1"/>
          <p:nvPr/>
        </p:nvSpPr>
        <p:spPr>
          <a:xfrm>
            <a:off x="3074658" y="1036215"/>
            <a:ext cx="1896029" cy="18287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Winemaking and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Enotourism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xmlns="" id="{14000D3A-808E-46E3-ACC3-DF5E3795FE0D}"/>
              </a:ext>
            </a:extLst>
          </p:cNvPr>
          <p:cNvSpPr txBox="1"/>
          <p:nvPr/>
        </p:nvSpPr>
        <p:spPr>
          <a:xfrm>
            <a:off x="2961393" y="1252640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Project goal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xmlns="" id="{596D2F02-D2A5-409A-8F8E-B8434BC0AFCD}"/>
              </a:ext>
            </a:extLst>
          </p:cNvPr>
          <p:cNvSpPr txBox="1"/>
          <p:nvPr/>
        </p:nvSpPr>
        <p:spPr>
          <a:xfrm>
            <a:off x="59049" y="4687842"/>
            <a:ext cx="82287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Market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xmlns="" id="{27922923-B8B4-445B-BEC1-168208B17C86}"/>
              </a:ext>
            </a:extLst>
          </p:cNvPr>
          <p:cNvSpPr txBox="1"/>
          <p:nvPr/>
        </p:nvSpPr>
        <p:spPr>
          <a:xfrm>
            <a:off x="139280" y="2585817"/>
            <a:ext cx="5186604" cy="17840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Attraction of international tourists.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unique cultural heritage and natural beauty of winemaking regions may attract foreign visitors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000" spc="-10" dirty="0" smtClean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Growth of domestic demand.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Tourists increasingly prefer experiences that combine cultural and gastronomic impressions with active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leisure.</a:t>
            </a:r>
            <a:endParaRPr lang="ru-RU" sz="1000" spc="-10" dirty="0" smtClean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Government </a:t>
            </a: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support.</a:t>
            </a:r>
            <a:r>
              <a:rPr kumimoji="0" lang="ru-RU" sz="10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</a:t>
            </a:r>
            <a:r>
              <a:rPr kumimoji="0" lang="ru-RU" sz="1000" b="0" i="0" u="none" strike="noStrike" kern="1200" cap="none" spc="-1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government actively subsidizes projects aimed at improving infrastructure in winemaking regions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000" spc="-10" dirty="0" smtClean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Positioning of Uzbek wines on the global market.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more tourists become familiar with local products, the more likely they are to seek out these wines abroad.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xmlns="" id="{C4C3A6C8-7DCD-4B0A-8B85-B049B2BBB2F7}"/>
              </a:ext>
            </a:extLst>
          </p:cNvPr>
          <p:cNvSpPr txBox="1"/>
          <p:nvPr/>
        </p:nvSpPr>
        <p:spPr>
          <a:xfrm>
            <a:off x="72895" y="2350239"/>
            <a:ext cx="424909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Advantages of Investing in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Enotourism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Projects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xmlns="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75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employees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xmlns="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xmlns="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xmlns="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xmlns="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xmlns="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Payback: </a:t>
            </a:r>
            <a:endParaRPr kumimoji="0" lang="uz-Cyrl-UZ" sz="1000" b="0" i="0" u="none" strike="noStrike" kern="1200" cap="none" spc="0" normalizeH="0" baseline="0" noProof="0" dirty="0" smtClean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Up to 5 years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xmlns="" id="{FE83AB74-E9C1-4AA3-B01B-D2F5071BD2FB}"/>
              </a:ext>
            </a:extLst>
          </p:cNvPr>
          <p:cNvSpPr txBox="1"/>
          <p:nvPr/>
        </p:nvSpPr>
        <p:spPr>
          <a:xfrm>
            <a:off x="6620252" y="1396925"/>
            <a:ext cx="878720" cy="40780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2,496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million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xmlns="" id="{71C893CD-97C7-4868-B95A-F464A41194F2}"/>
              </a:ext>
            </a:extLst>
          </p:cNvPr>
          <p:cNvSpPr txBox="1"/>
          <p:nvPr/>
        </p:nvSpPr>
        <p:spPr>
          <a:xfrm>
            <a:off x="9830182" y="1388520"/>
            <a:ext cx="878720" cy="40780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1,7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5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million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xmlns="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xmlns="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000 </a:t>
            </a:r>
            <a:r>
              <a:rPr lang="en-US" sz="1000" spc="10" dirty="0" smtClean="0">
                <a:solidFill>
                  <a:srgbClr val="00425F"/>
                </a:solidFill>
                <a:latin typeface="Montserrat" pitchFamily="2" charset="-52"/>
              </a:rPr>
              <a:t>tons (per year)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D78BA9FD-3137-4736-A2B5-EC733D6E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5" y="796250"/>
            <a:ext cx="2809126" cy="14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bject 10">
            <a:extLst>
              <a:ext uri="{FF2B5EF4-FFF2-40B4-BE49-F238E27FC236}">
                <a16:creationId xmlns:a16="http://schemas.microsoft.com/office/drawing/2014/main" xmlns="" id="{FC6CE292-8A01-42F3-8CC4-119BBAD19F84}"/>
              </a:ext>
            </a:extLst>
          </p:cNvPr>
          <p:cNvSpPr txBox="1"/>
          <p:nvPr/>
        </p:nvSpPr>
        <p:spPr>
          <a:xfrm>
            <a:off x="11345389" y="6205690"/>
            <a:ext cx="786424" cy="443710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lnSpc>
                <a:spcPct val="150000"/>
              </a:lnSpc>
              <a:defRPr/>
            </a:pPr>
            <a:r>
              <a:rPr lang="en-US" sz="800" b="1" spc="-10" dirty="0">
                <a:solidFill>
                  <a:srgbClr val="5BC4BF"/>
                </a:solidFill>
                <a:latin typeface="Montserrat" pitchFamily="2" charset="-52"/>
              </a:rPr>
              <a:t> Required Area</a:t>
            </a:r>
            <a:r>
              <a:rPr lang="en-US" sz="800" spc="-3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 ~ </a:t>
            </a:r>
            <a:r>
              <a:rPr lang="ru-RU" sz="800" spc="-3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5 </a:t>
            </a:r>
            <a:r>
              <a:rPr lang="en-US" sz="800" spc="-25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 ha</a:t>
            </a:r>
            <a:endParaRPr lang="en-US" sz="800" b="1" spc="-10" dirty="0" smtClean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defRPr/>
            </a:pPr>
            <a:endParaRPr sz="4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xmlns="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xmlns="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xmlns="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xmlns="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xmlns="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xmlns="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xmlns="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xmlns="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xmlns="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xmlns="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xmlns="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xmlns="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xmlns="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xmlns="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xmlns="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xmlns="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xmlns="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xmlns="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xmlns="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xmlns="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xmlns="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xmlns="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xmlns="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xmlns="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xmlns="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xmlns="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xmlns="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xmlns="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xmlns="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xmlns="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xmlns="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xmlns="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xmlns="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xmlns="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xmlns="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xmlns="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xmlns="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xmlns="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332</Words>
  <Application>Microsoft Office PowerPoint</Application>
  <PresentationFormat>Произвольный</PresentationFormat>
  <Paragraphs>96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Мухаммед</cp:lastModifiedBy>
  <cp:revision>37</cp:revision>
  <dcterms:created xsi:type="dcterms:W3CDTF">2025-06-26T10:47:44Z</dcterms:created>
  <dcterms:modified xsi:type="dcterms:W3CDTF">2025-07-07T05:25:25Z</dcterms:modified>
</cp:coreProperties>
</file>