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9EDB-AFD2-4EBE-88E7-13DE6005FB9A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85A9-1529-4BA8-8BF0-4F340FEB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4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7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xmlns="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xmlns="" id="{611EA1AA-82DE-49FA-90E3-F7520BA3B146}"/>
              </a:ext>
            </a:extLst>
          </p:cNvPr>
          <p:cNvSpPr/>
          <p:nvPr/>
        </p:nvSpPr>
        <p:spPr>
          <a:xfrm>
            <a:off x="7476438" y="665978"/>
            <a:ext cx="4729999" cy="54742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xmlns="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Daromadlilik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Joylashuvi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8349" y="2093128"/>
            <a:ext cx="2868053" cy="545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endParaRPr lang="en-US" sz="1200" b="1" kern="0" spc="-1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Qoplama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plitalari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(0,6x0,6 m)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toshdan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yasalgan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5043" y="149136"/>
            <a:ext cx="973460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Granit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bloklardan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qoplamali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plitalar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va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mahsulotlar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ishlab</a:t>
            </a: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chiqarish</a:t>
            </a:r>
            <a:endParaRPr lang="ru-RU" sz="1800" b="1" kern="1200" dirty="0">
              <a:solidFill>
                <a:srgbClr val="0070C0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8718" y="1076844"/>
            <a:ext cx="2826772" cy="85600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sz="1200" b="1" kern="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kern="0" spc="-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"SARMISH-INVEST" MCHJ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kompaniyasi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karerida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qazib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bloklarni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toshdan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yasalgan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plitalar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mahsulotlarga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ishlashni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rejalashtirmoqda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96864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taklifi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 million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miqdoridagi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sarmoya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8223" y="1284555"/>
            <a:ext cx="2980550" cy="70083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</a:t>
            </a:r>
            <a:r>
              <a:rPr lang="en-US" sz="1050" kern="0" spc="-1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- 48,0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,72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kern="0" spc="-1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million)</a:t>
            </a:r>
            <a:endParaRPr kumimoji="0" lang="en-US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sz="1050" b="0" i="0" u="none" strike="noStrike" kern="0" cap="none" spc="-1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Kredit</a:t>
            </a:r>
            <a:r>
              <a:rPr kumimoji="0" lang="en-US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- 0,0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kern="0" spc="-1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To'g'ridan-to'g'ri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investitsiyalar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,39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kern="0" spc="-1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83651" y="2012060"/>
            <a:ext cx="2644798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Loyihaning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yakuniy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moliyalashtirish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tuzilmasi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investorlar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muzokaralardan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aniqlanadi</a:t>
            </a:r>
            <a:r>
              <a:rPr lang="en-US" sz="1050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xmlns="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xmlns="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xmlns="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xmlns="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xmlns="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xmlns="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xmlns="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xmlns="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xmlns="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xmlns="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xmlns="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xmlns="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xmlns="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xmlns="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xmlns="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xmlns="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xmlns="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xmlns="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err="1" smtClean="0">
                <a:solidFill>
                  <a:srgbClr val="00425F"/>
                </a:solidFill>
                <a:latin typeface="Montserrat" pitchFamily="2" charset="-52"/>
              </a:rPr>
              <a:t>Navoiy</a:t>
            </a:r>
            <a:r>
              <a:rPr lang="en-US" sz="800" b="1" dirty="0" smtClean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800" b="1" dirty="0" err="1" smtClean="0">
                <a:solidFill>
                  <a:srgbClr val="00425F"/>
                </a:solidFill>
                <a:latin typeface="Montserrat" pitchFamily="2" charset="-52"/>
              </a:rPr>
              <a:t>viloyati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xmlns="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xmlns="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68823" y="5389998"/>
            <a:ext cx="383989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xmlns="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54289"/>
              </p:ext>
            </p:extLst>
          </p:nvPr>
        </p:nvGraphicFramePr>
        <p:xfrm>
          <a:off x="9036989" y="6142092"/>
          <a:ext cx="1658933" cy="60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67">
                  <a:extLst>
                    <a:ext uri="{9D8B030D-6E8A-4147-A177-3AD203B41FA5}">
                      <a16:colId xmlns:a16="http://schemas.microsoft.com/office/drawing/2014/main" xmlns="" val="278523735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xmlns="" val="4039501386"/>
                    </a:ext>
                  </a:extLst>
                </a:gridCol>
              </a:tblGrid>
              <a:tr h="18610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noProof="1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Navoiy viloyati</a:t>
                      </a:r>
                      <a:endParaRPr lang="en-US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406664"/>
                  </a:ext>
                </a:extLst>
              </a:tr>
              <a:tr h="145546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err="1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443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 err="1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1,0 </a:t>
                      </a:r>
                      <a:r>
                        <a:rPr lang="en-US" sz="800" kern="1200" spc="-10" dirty="0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xmlns="" id="{555331F9-0C93-4973-AB65-7B0FFD45DE0E}"/>
              </a:ext>
            </a:extLst>
          </p:cNvPr>
          <p:cNvSpPr txBox="1"/>
          <p:nvPr/>
        </p:nvSpPr>
        <p:spPr>
          <a:xfrm>
            <a:off x="10781063" y="6390177"/>
            <a:ext cx="1397710" cy="48987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lnSpc>
                <a:spcPct val="150000"/>
              </a:lnSpc>
              <a:defRPr/>
            </a:pPr>
            <a:r>
              <a:rPr lang="en-US" sz="900" b="1" spc="-10" dirty="0" err="1">
                <a:solidFill>
                  <a:srgbClr val="5BC4BF"/>
                </a:solidFill>
                <a:latin typeface="Montserrat" pitchFamily="2" charset="-52"/>
              </a:rPr>
              <a:t>Joylashtirish</a:t>
            </a: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900" b="1" spc="-10" dirty="0" err="1">
                <a:solidFill>
                  <a:srgbClr val="5BC4BF"/>
                </a:solidFill>
                <a:latin typeface="Montserrat" pitchFamily="2" charset="-52"/>
              </a:rPr>
              <a:t>maydoni</a:t>
            </a:r>
            <a:r>
              <a:rPr kumimoji="0" lang="en-US" sz="9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lang="uz-Latn-UZ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lang="ru-RU"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900" spc="-25" noProof="0" dirty="0" err="1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gektar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xmlns="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708084" cy="40716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Tashabbuskor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SARMISH-INVEST</a:t>
            </a:r>
            <a:r>
              <a:rPr kumimoji="0" lang="en-US" sz="12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MCHJ </a:t>
            </a:r>
            <a:endParaRPr kumimoji="0" lang="ru-RU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xmlns="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877035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kumimoji="0" sz="12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050" b="0" i="0" u="none" strike="noStrike" kern="0" cap="none" spc="-1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Umumiy</a:t>
            </a:r>
            <a:r>
              <a:rPr kumimoji="0" lang="en-US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qiymati</a:t>
            </a:r>
            <a:r>
              <a:rPr kumimoji="0" lang="en-US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lang="ru-RU" sz="14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xmlns="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xmlns="" id="{183838AC-2D71-4137-8151-C9EC7DFBE395}"/>
              </a:ext>
            </a:extLst>
          </p:cNvPr>
          <p:cNvSpPr txBox="1"/>
          <p:nvPr/>
        </p:nvSpPr>
        <p:spPr>
          <a:xfrm>
            <a:off x="6773461" y="1284555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Binolar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va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inshootlar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xmlns="" id="{E9C7CFC9-4173-4988-AFCD-2E8ED751FC1D}"/>
              </a:ext>
            </a:extLst>
          </p:cNvPr>
          <p:cNvSpPr txBox="1"/>
          <p:nvPr/>
        </p:nvSpPr>
        <p:spPr>
          <a:xfrm>
            <a:off x="6773461" y="1681533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Uskunalar</a:t>
            </a:r>
            <a:r>
              <a:rPr kumimoji="0" lang="ru-RU" sz="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xmlns="" id="{B060E5B8-E220-45D2-94FC-0C13C52B10B6}"/>
              </a:ext>
            </a:extLst>
          </p:cNvPr>
          <p:cNvSpPr txBox="1"/>
          <p:nvPr/>
        </p:nvSpPr>
        <p:spPr>
          <a:xfrm>
            <a:off x="6768381" y="1949245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Aylanma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mablag’lar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xmlns="" id="{9CEA84B5-577B-443F-AC6F-123B6CFF561F}"/>
              </a:ext>
            </a:extLst>
          </p:cNvPr>
          <p:cNvSpPr txBox="1"/>
          <p:nvPr/>
        </p:nvSpPr>
        <p:spPr>
          <a:xfrm>
            <a:off x="6822344" y="2391461"/>
            <a:ext cx="4471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-1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Boshqalar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xmlns="" id="{37B717F3-0FBF-436C-9290-5F44E0852375}"/>
              </a:ext>
            </a:extLst>
          </p:cNvPr>
          <p:cNvSpPr/>
          <p:nvPr/>
        </p:nvSpPr>
        <p:spPr>
          <a:xfrm>
            <a:off x="6388377" y="1327496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xmlns="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97579" y="1631704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xmlns="" id="{0D469C2C-07DD-4DAF-A339-9083C94DB76F}"/>
              </a:ext>
            </a:extLst>
          </p:cNvPr>
          <p:cNvSpPr/>
          <p:nvPr/>
        </p:nvSpPr>
        <p:spPr>
          <a:xfrm>
            <a:off x="6364597" y="1951647"/>
            <a:ext cx="302437" cy="329983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xmlns="" id="{77785AE7-86CE-4DF5-A53B-4A6F07A55A99}"/>
              </a:ext>
            </a:extLst>
          </p:cNvPr>
          <p:cNvSpPr/>
          <p:nvPr/>
        </p:nvSpPr>
        <p:spPr>
          <a:xfrm>
            <a:off x="6355928" y="2303802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xmlns="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,4</a:t>
            </a:r>
            <a:r>
              <a:rPr lang="ru-RU" sz="1400" kern="0" spc="-6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xmlns="" id="{3324E5E5-2E10-4056-B4AE-5B42CD094A8D}"/>
              </a:ext>
            </a:extLst>
          </p:cNvPr>
          <p:cNvSpPr txBox="1"/>
          <p:nvPr/>
        </p:nvSpPr>
        <p:spPr>
          <a:xfrm>
            <a:off x="8068650" y="1606009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,39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xmlns="" id="{D1DA2079-FA3A-4CCA-B6E0-1E240B48FA7A}"/>
              </a:ext>
            </a:extLst>
          </p:cNvPr>
          <p:cNvSpPr txBox="1"/>
          <p:nvPr/>
        </p:nvSpPr>
        <p:spPr>
          <a:xfrm>
            <a:off x="8038350" y="1987585"/>
            <a:ext cx="104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4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object 69">
            <a:extLst>
              <a:ext uri="{FF2B5EF4-FFF2-40B4-BE49-F238E27FC236}">
                <a16:creationId xmlns:a16="http://schemas.microsoft.com/office/drawing/2014/main" xmlns="" id="{8B126DFF-D70B-4294-B3A0-6F463923D92F}"/>
              </a:ext>
            </a:extLst>
          </p:cNvPr>
          <p:cNvSpPr txBox="1"/>
          <p:nvPr/>
        </p:nvSpPr>
        <p:spPr>
          <a:xfrm>
            <a:off x="8038350" y="2348032"/>
            <a:ext cx="11023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9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xmlns="" id="{1B88B62D-36E2-4E73-BBD7-41AFB9CD4D6B}"/>
              </a:ext>
            </a:extLst>
          </p:cNvPr>
          <p:cNvSpPr/>
          <p:nvPr/>
        </p:nvSpPr>
        <p:spPr>
          <a:xfrm>
            <a:off x="7450693" y="1209132"/>
            <a:ext cx="554702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xmlns="" id="{2BB9EF66-6298-4877-BCAB-9FB5CDE78E03}"/>
              </a:ext>
            </a:extLst>
          </p:cNvPr>
          <p:cNvSpPr/>
          <p:nvPr/>
        </p:nvSpPr>
        <p:spPr>
          <a:xfrm>
            <a:off x="7450692" y="1566650"/>
            <a:ext cx="5547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xmlns="" id="{37635608-354B-4F60-AFE5-A1ED3A28BDCF}"/>
              </a:ext>
            </a:extLst>
          </p:cNvPr>
          <p:cNvSpPr/>
          <p:nvPr/>
        </p:nvSpPr>
        <p:spPr>
          <a:xfrm>
            <a:off x="7464780" y="1929169"/>
            <a:ext cx="554701" cy="306984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xmlns="" id="{B3FD413A-65B2-4E16-88A2-F2D7F848DE0C}"/>
              </a:ext>
            </a:extLst>
          </p:cNvPr>
          <p:cNvSpPr/>
          <p:nvPr/>
        </p:nvSpPr>
        <p:spPr>
          <a:xfrm>
            <a:off x="7464780" y="2297073"/>
            <a:ext cx="530627" cy="320179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xmlns="" id="{3DB8E4E0-9D48-4A6F-8DD4-8F7A7E98F6B9}"/>
              </a:ext>
            </a:extLst>
          </p:cNvPr>
          <p:cNvSpPr txBox="1"/>
          <p:nvPr/>
        </p:nvSpPr>
        <p:spPr>
          <a:xfrm>
            <a:off x="7522559" y="1245928"/>
            <a:ext cx="49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34,1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xmlns="" id="{7E2E8E36-F74D-460C-9FC9-9C2F6F9F7A26}"/>
              </a:ext>
            </a:extLst>
          </p:cNvPr>
          <p:cNvSpPr txBox="1"/>
          <p:nvPr/>
        </p:nvSpPr>
        <p:spPr>
          <a:xfrm>
            <a:off x="7538156" y="1578605"/>
            <a:ext cx="451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33,9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xmlns="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xmlns="" id="{FFA76334-C049-47DF-9479-38253A3ADFA8}"/>
              </a:ext>
            </a:extLst>
          </p:cNvPr>
          <p:cNvSpPr txBox="1"/>
          <p:nvPr/>
        </p:nvSpPr>
        <p:spPr>
          <a:xfrm>
            <a:off x="7592253" y="2316325"/>
            <a:ext cx="3931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7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xmlns="" id="{44793C1F-D235-4FEA-BABC-39A813FAA3F4}"/>
              </a:ext>
            </a:extLst>
          </p:cNvPr>
          <p:cNvSpPr txBox="1"/>
          <p:nvPr/>
        </p:nvSpPr>
        <p:spPr>
          <a:xfrm>
            <a:off x="7562027" y="1964633"/>
            <a:ext cx="447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23,4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xmlns="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ko'rsatkichlari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xmlns="" id="{9BFAFE02-EFC6-49F5-AF0A-0A7F1A98B6D4}"/>
              </a:ext>
            </a:extLst>
          </p:cNvPr>
          <p:cNvSpPr txBox="1"/>
          <p:nvPr/>
        </p:nvSpPr>
        <p:spPr>
          <a:xfrm>
            <a:off x="10526067" y="2960541"/>
            <a:ext cx="1718535" cy="19011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million–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,99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9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11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46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</a:t>
            </a:r>
            <a:r>
              <a:rPr kumimoji="0" lang="en-US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yil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xmlns="" id="{9D0DF887-A79E-47DC-98FB-A54A4C7709D8}"/>
              </a:ext>
            </a:extLst>
          </p:cNvPr>
          <p:cNvSpPr txBox="1"/>
          <p:nvPr/>
        </p:nvSpPr>
        <p:spPr>
          <a:xfrm>
            <a:off x="3349421" y="720720"/>
            <a:ext cx="2826772" cy="384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Sanoat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xmlns="" id="{7B46E957-4C26-42B4-8DA3-9D55C1ADADC4}"/>
              </a:ext>
            </a:extLst>
          </p:cNvPr>
          <p:cNvSpPr txBox="1"/>
          <p:nvPr/>
        </p:nvSpPr>
        <p:spPr>
          <a:xfrm>
            <a:off x="109451" y="2631818"/>
            <a:ext cx="6035443" cy="18075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Sanoat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loyihalarining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jozibadorligi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nimada</a:t>
            </a:r>
            <a:r>
              <a:rPr kumimoji="0" lang="ru-RU" sz="12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7620" lvl="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materiallari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xom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ashyolardan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imkoniyati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konlari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granit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marmar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ohaktosh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boshqalar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binolarni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qoplash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xom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ashyo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manbai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me'moriy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eksport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istiqbollari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Konlarni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o'zlashtirish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marmar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eksportini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rivojlantirishga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endParaRPr lang="en-US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Zaxiralardan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oqilona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imkoniyati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konlarni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o'zlashtirish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bloklarni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qazib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yo'q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oshiradi</a:t>
            </a: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762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Market Report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ma'lumotlariga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ko'ra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2024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global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bozori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37,99 milliard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dollarini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2032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oxiriga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62,37 milliard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dollariga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yetishi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kutilmoqda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xmlns="" id="{F693A2C5-FD3C-4EE9-AA4D-BA4F98EE6A3C}"/>
              </a:ext>
            </a:extLst>
          </p:cNvPr>
          <p:cNvSpPr txBox="1"/>
          <p:nvPr/>
        </p:nvSpPr>
        <p:spPr>
          <a:xfrm>
            <a:off x="152367" y="5044485"/>
            <a:ext cx="1550798" cy="14074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2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Talab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O'zbekistonda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 million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qo'shni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mamlakatlarda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 million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dollaridan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oshdi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1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object 19">
            <a:extLst>
              <a:ext uri="{FF2B5EF4-FFF2-40B4-BE49-F238E27FC236}">
                <a16:creationId xmlns:a16="http://schemas.microsoft.com/office/drawing/2014/main" xmlns="" id="{450A1FA4-0045-4BF5-B8BE-C284EA22E885}"/>
              </a:ext>
            </a:extLst>
          </p:cNvPr>
          <p:cNvSpPr txBox="1"/>
          <p:nvPr/>
        </p:nvSpPr>
        <p:spPr>
          <a:xfrm>
            <a:off x="6314337" y="5376635"/>
            <a:ext cx="2468459" cy="971676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2019-yilda SARMISH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tosh konini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oʻzlashtirish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yaratilgan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Lisenziya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seriyasi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0412-son HY)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Ustav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7 350 000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so‘m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Manzil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Navbahor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Paxtakor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MFI,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Paxtakor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ko‘chasi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12-uy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4E9D52-2CE7-4A20-B530-1F7E62228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933" y="4811824"/>
            <a:ext cx="4394962" cy="19352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79CD30E-B47F-47DA-BAF4-E58F322A2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0" y="771670"/>
            <a:ext cx="3253422" cy="17969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719655-02A2-4BE9-B906-8679834C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337" y="2902621"/>
            <a:ext cx="4097547" cy="18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xmlns="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Logistika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xalqaro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transport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koridorlari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xmlns="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xmlns="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xmlns="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xmlns="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xmlns="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xmlns="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xmlns="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xmlns="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xmlns="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xmlns="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xmlns="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xmlns="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xmlns="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xmlns="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xmlns="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xmlns="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xmlns="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xmlns="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xmlns="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xmlns="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xmlns="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xmlns="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xmlns="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xmlns="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xmlns="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xmlns="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xmlns="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xmlns="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xmlns="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xmlns="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xmlns="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xmlns="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xmlns="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xmlns="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xmlns="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xmlns="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xmlns="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xmlns="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xmlns="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xmlns="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Toshkent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O‘zbekistonning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boshqa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aeroportlaridan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parvozlar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mamlakatdan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kelgan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sayyohlar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uchun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vizasiz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 smtClean="0">
                <a:solidFill>
                  <a:srgbClr val="00425F"/>
                </a:solidFill>
                <a:latin typeface="Montserrat" pitchFamily="2" charset="-52"/>
              </a:rPr>
              <a:t>rejim</a:t>
            </a:r>
            <a:endParaRPr lang="en-US" sz="1050" dirty="0" smtClean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O‘zbekiston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aeroportlarida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turli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aviakompaniyalar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faoliyat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 smtClean="0">
                <a:solidFill>
                  <a:srgbClr val="00425F"/>
                </a:solidFill>
                <a:latin typeface="Montserrat" pitchFamily="2" charset="-52"/>
              </a:rPr>
              <a:t>yuritmoqda</a:t>
            </a:r>
            <a:endParaRPr lang="en-US" sz="1050" dirty="0" smtClean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Mamlakat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bo'ylab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aeroport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ularning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asosiylari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Toshkent, Samarqand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Buxoro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317</Words>
  <Application>Microsoft Office PowerPoint</Application>
  <PresentationFormat>Произвольный</PresentationFormat>
  <Paragraphs>105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Office Theme</vt:lpstr>
      <vt:lpstr>Granit bloklardan qoplamali plitalar va mahsulotlar ishlab chiqarish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производства инфузионных растворов</dc:title>
  <dc:creator>Admin</dc:creator>
  <cp:lastModifiedBy>Пользователь</cp:lastModifiedBy>
  <cp:revision>39</cp:revision>
  <dcterms:created xsi:type="dcterms:W3CDTF">2025-05-23T13:06:22Z</dcterms:created>
  <dcterms:modified xsi:type="dcterms:W3CDTF">2025-08-14T11:15:35Z</dcterms:modified>
</cp:coreProperties>
</file>