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93BC"/>
    <a:srgbClr val="8EB0CE"/>
    <a:srgbClr val="5BC4BF"/>
    <a:srgbClr val="79A0C4"/>
    <a:srgbClr val="B6E2E7"/>
    <a:srgbClr val="2E6CA4"/>
    <a:srgbClr val="2F6EA4"/>
    <a:srgbClr val="5B9BD5"/>
    <a:srgbClr val="2F6EA7"/>
    <a:srgbClr val="316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4555" autoAdjust="0"/>
  </p:normalViewPr>
  <p:slideViewPr>
    <p:cSldViewPr snapToGrid="0">
      <p:cViewPr varScale="1">
        <p:scale>
          <a:sx n="64" d="100"/>
          <a:sy n="64" d="100"/>
        </p:scale>
        <p:origin x="10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5344" tIns="85344" rIns="85344" bIns="85344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3 years </a:t>
          </a:r>
          <a:r>
            <a:rPr lang="en-US" altLang="en-US" sz="12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if investment </a:t>
          </a:r>
          <a:br>
            <a:rPr lang="en-US" altLang="en-US" sz="12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</a:br>
          <a:r>
            <a:rPr lang="en-US" altLang="en-US" sz="12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is between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0,3 </a:t>
          </a:r>
          <a:r>
            <a:rPr lang="uz-Cyrl-UZ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-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3 mln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USD</a:t>
          </a:r>
          <a:endParaRPr lang="en-US" sz="1200" b="1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5344" tIns="85344" rIns="85344" bIns="85344" numCol="1" spcCol="1270" anchor="ctr" anchorCtr="0"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uz-Cyrl-UZ" altLang="en-US" sz="1200" b="1" dirty="0">
              <a:solidFill>
                <a:srgbClr val="00425F"/>
              </a:solidFill>
              <a:latin typeface="Montserrat" pitchFamily="2" charset="-52"/>
            </a:rPr>
            <a:t>-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 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 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5344" tIns="85344" rIns="85344" bIns="85344" numCol="1" spcCol="1270" anchor="ctr" anchorCtr="0"/>
        <a:lstStyle/>
        <a:p>
          <a:pPr>
            <a:spcAft>
              <a:spcPts val="0"/>
            </a:spcAft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 if investment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dirty="0">
              <a:solidFill>
                <a:srgbClr val="00425F"/>
              </a:solidFill>
              <a:latin typeface="Montserrat" pitchFamily="2" charset="-52"/>
            </a:rPr>
            <a:t>-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 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mln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5344" tIns="85344" rIns="85344" bIns="85344" numCol="1" spcCol="1270" anchor="ctr" anchorCtr="0"/>
        <a:lstStyle/>
        <a:p>
          <a:pPr>
            <a:spcAft>
              <a:spcPts val="0"/>
            </a:spcAft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</a:t>
          </a:r>
          <a:r>
            <a:rPr lang="en-US" altLang="en-US" sz="12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investment  </a:t>
          </a:r>
          <a:r>
            <a:rPr lang="en-US" altLang="en-US" sz="1200" b="0" kern="1200" dirty="0">
              <a:solidFill>
                <a:srgbClr val="00425F"/>
              </a:solidFill>
              <a:latin typeface="Montserrat" pitchFamily="2" charset="-52"/>
            </a:rPr>
            <a:t> </a:t>
          </a:r>
        </a:p>
        <a:p>
          <a:pPr>
            <a:spcAft>
              <a:spcPts val="0"/>
            </a:spcAft>
          </a:pP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Id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>
        <a:xfrm rot="16200000">
          <a:off x="572590" y="-572590"/>
          <a:ext cx="862793" cy="2007974"/>
        </a:xfrm>
        <a:prstGeom prst="round1Rect">
          <a:avLst/>
        </a:prstGeom>
      </dgm:spPr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>
        <a:xfrm>
          <a:off x="2007974" y="0"/>
          <a:ext cx="2007974" cy="862793"/>
        </a:xfrm>
        <a:prstGeom prst="round1Rect">
          <a:avLst/>
        </a:prstGeom>
      </dgm:spPr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>
        <a:xfrm rot="10800000">
          <a:off x="0" y="862793"/>
          <a:ext cx="2007974" cy="862793"/>
        </a:xfrm>
        <a:prstGeom prst="round1Rect">
          <a:avLst/>
        </a:prstGeom>
      </dgm:spPr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/>
      <dgm:spPr>
        <a:xfrm rot="5400000">
          <a:off x="2580564" y="290203"/>
          <a:ext cx="862793" cy="2007974"/>
        </a:xfrm>
        <a:prstGeom prst="round1Rect">
          <a:avLst/>
        </a:prstGeom>
      </dgm:spPr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en-US" sz="1400" b="0" dirty="0">
              <a:latin typeface="Montserrat" pitchFamily="2" charset="0"/>
            </a:rPr>
            <a:t> 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</a:t>
          </a:r>
          <a:r>
            <a:rPr lang="uz-Cyrl-UZ" sz="1400" dirty="0">
              <a:latin typeface="Montserrat" pitchFamily="2" charset="-52"/>
            </a:rPr>
            <a:t>:</a:t>
          </a:r>
          <a:r>
            <a:rPr lang="en-US" sz="1400" dirty="0">
              <a:latin typeface="Montserrat" pitchFamily="2" charset="-52"/>
            </a:rPr>
            <a:t> 8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1 300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3 years </a:t>
          </a:r>
          <a:r>
            <a:rPr lang="en-US" altLang="en-US" sz="12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if investment </a:t>
          </a:r>
          <a:br>
            <a:rPr lang="en-US" altLang="en-US" sz="12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</a:br>
          <a:r>
            <a:rPr lang="en-US" altLang="en-US" sz="12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is between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0,3 </a:t>
          </a:r>
          <a:r>
            <a:rPr lang="uz-Cyrl-UZ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-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3 mln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USD</a:t>
          </a:r>
          <a:endParaRPr lang="en-US" sz="1200" b="1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uz-Cyrl-UZ" altLang="en-US" sz="1200" b="1" kern="1200" dirty="0">
              <a:solidFill>
                <a:srgbClr val="00425F"/>
              </a:solidFill>
              <a:latin typeface="Montserrat" pitchFamily="2" charset="-52"/>
            </a:rPr>
            <a:t>-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 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 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 if investment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dirty="0">
              <a:solidFill>
                <a:srgbClr val="00425F"/>
              </a:solidFill>
              <a:latin typeface="Montserrat" pitchFamily="2" charset="-52"/>
            </a:rPr>
            <a:t>-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 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mln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</a:t>
          </a:r>
          <a:r>
            <a:rPr lang="en-US" altLang="en-US" sz="12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investment  </a:t>
          </a:r>
          <a:r>
            <a:rPr lang="en-US" altLang="en-US" sz="1200" b="0" kern="1200" dirty="0">
              <a:solidFill>
                <a:srgbClr val="00425F"/>
              </a:solidFill>
              <a:latin typeface="Montserrat" pitchFamily="2" charset="-52"/>
            </a:rPr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Id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en-US" sz="1400" b="0" kern="1200" dirty="0">
              <a:latin typeface="Montserrat" pitchFamily="2" charset="0"/>
            </a:rPr>
            <a:t> 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</a:t>
          </a:r>
          <a:r>
            <a:rPr lang="uz-Cyrl-UZ" sz="1400" kern="1200" dirty="0">
              <a:latin typeface="Montserrat" pitchFamily="2" charset="-52"/>
            </a:rPr>
            <a:t>:</a:t>
          </a:r>
          <a:r>
            <a:rPr lang="en-US" sz="1400" kern="1200" dirty="0">
              <a:latin typeface="Montserrat" pitchFamily="2" charset="-52"/>
            </a:rPr>
            <a:t> 8</a:t>
          </a: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1 300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63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8.png"/><Relationship Id="rId12" Type="http://schemas.microsoft.com/office/2007/relationships/diagramDrawing" Target="../diagrams/drawing2.xm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diagramLayout" Target="../diagrams/layout2.xml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5">
            <a:extLst>
              <a:ext uri="{FF2B5EF4-FFF2-40B4-BE49-F238E27FC236}">
                <a16:creationId xmlns:a16="http://schemas.microsoft.com/office/drawing/2014/main" id="{1575A4C8-AD89-4F5A-91C7-15F52F4BA12E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5E105E3D-7553-4E4D-B564-CB014AC6A9C6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B1FF3BFE-CBBE-4C1F-B6C0-9F0D9ACC7A18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391479" y="210291"/>
            <a:ext cx="8244169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glass products (float glass, jars and bottles)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54084"/>
            <a:ext cx="2207260" cy="6680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Construction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2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float glass</a:t>
            </a:r>
            <a:r>
              <a:rPr sz="12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manufacturing</a:t>
            </a:r>
            <a:r>
              <a:rPr sz="1200" spc="5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plant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8" y="1160787"/>
            <a:ext cx="1239985" cy="5591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12700">
              <a:spcBef>
                <a:spcPts val="681"/>
              </a:spcBef>
              <a:tabLst>
                <a:tab pos="240677" algn="l"/>
              </a:tabLst>
            </a:pP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</a:t>
            </a: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45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grpSp>
        <p:nvGrpSpPr>
          <p:cNvPr id="23" name="object 2">
            <a:extLst>
              <a:ext uri="{FF2B5EF4-FFF2-40B4-BE49-F238E27FC236}">
                <a16:creationId xmlns:a16="http://schemas.microsoft.com/office/drawing/2014/main" id="{1E416668-7352-4D97-8DC6-CB1153BC2077}"/>
              </a:ext>
            </a:extLst>
          </p:cNvPr>
          <p:cNvGrpSpPr/>
          <p:nvPr/>
        </p:nvGrpSpPr>
        <p:grpSpPr>
          <a:xfrm>
            <a:off x="4415063" y="929833"/>
            <a:ext cx="7611111" cy="5744953"/>
            <a:chOff x="-162539" y="1039264"/>
            <a:chExt cx="7560309" cy="5443977"/>
          </a:xfrm>
        </p:grpSpPr>
        <p:sp>
          <p:nvSpPr>
            <p:cNvPr id="24" name="object 3">
              <a:extLst>
                <a:ext uri="{FF2B5EF4-FFF2-40B4-BE49-F238E27FC236}">
                  <a16:creationId xmlns:a16="http://schemas.microsoft.com/office/drawing/2014/main" id="{72A6ECBC-4D4C-41CB-88CD-CF83306340C1}"/>
                </a:ext>
              </a:extLst>
            </p:cNvPr>
            <p:cNvSpPr/>
            <p:nvPr/>
          </p:nvSpPr>
          <p:spPr>
            <a:xfrm>
              <a:off x="-162539" y="1039264"/>
              <a:ext cx="7560309" cy="5443977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25" name="object 4">
              <a:extLst>
                <a:ext uri="{FF2B5EF4-FFF2-40B4-BE49-F238E27FC236}">
                  <a16:creationId xmlns:a16="http://schemas.microsoft.com/office/drawing/2014/main" id="{1627B92C-05CB-42FF-B4BE-672893685964}"/>
                </a:ext>
              </a:extLst>
            </p:cNvPr>
            <p:cNvSpPr/>
            <p:nvPr/>
          </p:nvSpPr>
          <p:spPr>
            <a:xfrm>
              <a:off x="462608" y="2070709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88991" y="2281179"/>
            <a:ext cx="146214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</a:rPr>
              <a:t>Melting of raw materials</a:t>
            </a:r>
            <a:endParaRPr sz="1100" dirty="0">
              <a:solidFill>
                <a:srgbClr val="FFFFFF"/>
              </a:solidFill>
              <a:latin typeface="Montserrat" pitchFamily="2" charset="-52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7044987" y="2281179"/>
            <a:ext cx="128869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Floating </a:t>
            </a:r>
            <a:b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(float bath)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627528" y="2357380"/>
            <a:ext cx="1386049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Annealing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130262" y="2256414"/>
            <a:ext cx="1345457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Cutting, inspection and packaging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101588" y="3114248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15959" y="3711231"/>
            <a:ext cx="1586446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171247" y="4687019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 20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36940" y="3559610"/>
            <a:ext cx="667896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380185" y="3483903"/>
            <a:ext cx="607061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381416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2" name="object 54">
            <a:extLst>
              <a:ext uri="{FF2B5EF4-FFF2-40B4-BE49-F238E27FC236}">
                <a16:creationId xmlns:a16="http://schemas.microsoft.com/office/drawing/2014/main" id="{F3BE0704-B673-4E06-8B42-8EA91D503F2B}"/>
              </a:ext>
            </a:extLst>
          </p:cNvPr>
          <p:cNvSpPr/>
          <p:nvPr/>
        </p:nvSpPr>
        <p:spPr>
          <a:xfrm>
            <a:off x="8439810" y="337960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5136940" y="435351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341338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108187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</a:t>
            </a:r>
            <a:b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u="sng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 </a:t>
            </a:r>
            <a:r>
              <a:rPr lang="uz-Cyrl-UZ" sz="1400" u="sng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400" u="sng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</a:t>
            </a:r>
            <a:r>
              <a:rPr lang="en-US" sz="1400" u="sng" baseline="30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lang="en-US" sz="1400" spc="20" baseline="30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float glass, 200 </a:t>
            </a:r>
            <a:r>
              <a:rPr lang="uz-Cyrl-UZ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pcs. of jars and 100 </a:t>
            </a:r>
            <a:r>
              <a:rPr lang="uz-Cyrl-UZ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pcs. of bottles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127353" y="1697005"/>
            <a:ext cx="364040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glass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items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3442" y="4502210"/>
            <a:ext cx="667892" cy="53675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5" name="Freeform 46">
            <a:extLst>
              <a:ext uri="{FF2B5EF4-FFF2-40B4-BE49-F238E27FC236}">
                <a16:creationId xmlns:a16="http://schemas.microsoft.com/office/drawing/2014/main" id="{0C2DECCD-7875-4279-9831-2E98820C09E8}"/>
              </a:ext>
            </a:extLst>
          </p:cNvPr>
          <p:cNvSpPr>
            <a:spLocks noEditPoints="1"/>
          </p:cNvSpPr>
          <p:nvPr/>
        </p:nvSpPr>
        <p:spPr bwMode="auto">
          <a:xfrm>
            <a:off x="8554262" y="4601982"/>
            <a:ext cx="387202" cy="347979"/>
          </a:xfrm>
          <a:custGeom>
            <a:avLst/>
            <a:gdLst>
              <a:gd name="T0" fmla="*/ 241 w 427"/>
              <a:gd name="T1" fmla="*/ 72 h 395"/>
              <a:gd name="T2" fmla="*/ 178 w 427"/>
              <a:gd name="T3" fmla="*/ 114 h 395"/>
              <a:gd name="T4" fmla="*/ 236 w 427"/>
              <a:gd name="T5" fmla="*/ 99 h 395"/>
              <a:gd name="T6" fmla="*/ 194 w 427"/>
              <a:gd name="T7" fmla="*/ 87 h 395"/>
              <a:gd name="T8" fmla="*/ 114 w 427"/>
              <a:gd name="T9" fmla="*/ 99 h 395"/>
              <a:gd name="T10" fmla="*/ 41 w 427"/>
              <a:gd name="T11" fmla="*/ 83 h 395"/>
              <a:gd name="T12" fmla="*/ 89 w 427"/>
              <a:gd name="T13" fmla="*/ 79 h 395"/>
              <a:gd name="T14" fmla="*/ 57 w 427"/>
              <a:gd name="T15" fmla="*/ 110 h 395"/>
              <a:gd name="T16" fmla="*/ 172 w 427"/>
              <a:gd name="T17" fmla="*/ 64 h 395"/>
              <a:gd name="T18" fmla="*/ 131 w 427"/>
              <a:gd name="T19" fmla="*/ 2 h 395"/>
              <a:gd name="T20" fmla="*/ 145 w 427"/>
              <a:gd name="T21" fmla="*/ 75 h 395"/>
              <a:gd name="T22" fmla="*/ 145 w 427"/>
              <a:gd name="T23" fmla="*/ 60 h 395"/>
              <a:gd name="T24" fmla="*/ 282 w 427"/>
              <a:gd name="T25" fmla="*/ 75 h 395"/>
              <a:gd name="T26" fmla="*/ 298 w 427"/>
              <a:gd name="T27" fmla="*/ 2 h 395"/>
              <a:gd name="T28" fmla="*/ 255 w 427"/>
              <a:gd name="T29" fmla="*/ 64 h 395"/>
              <a:gd name="T30" fmla="*/ 302 w 427"/>
              <a:gd name="T31" fmla="*/ 48 h 395"/>
              <a:gd name="T32" fmla="*/ 271 w 427"/>
              <a:gd name="T33" fmla="*/ 18 h 395"/>
              <a:gd name="T34" fmla="*/ 376 w 427"/>
              <a:gd name="T35" fmla="*/ 138 h 395"/>
              <a:gd name="T36" fmla="*/ 298 w 427"/>
              <a:gd name="T37" fmla="*/ 142 h 395"/>
              <a:gd name="T38" fmla="*/ 266 w 427"/>
              <a:gd name="T39" fmla="*/ 142 h 395"/>
              <a:gd name="T40" fmla="*/ 186 w 427"/>
              <a:gd name="T41" fmla="*/ 137 h 395"/>
              <a:gd name="T42" fmla="*/ 145 w 427"/>
              <a:gd name="T43" fmla="*/ 154 h 395"/>
              <a:gd name="T44" fmla="*/ 104 w 427"/>
              <a:gd name="T45" fmla="*/ 137 h 395"/>
              <a:gd name="T46" fmla="*/ 24 w 427"/>
              <a:gd name="T47" fmla="*/ 142 h 395"/>
              <a:gd name="T48" fmla="*/ 9 w 427"/>
              <a:gd name="T49" fmla="*/ 276 h 395"/>
              <a:gd name="T50" fmla="*/ 39 w 427"/>
              <a:gd name="T51" fmla="*/ 395 h 395"/>
              <a:gd name="T52" fmla="*/ 135 w 427"/>
              <a:gd name="T53" fmla="*/ 283 h 395"/>
              <a:gd name="T54" fmla="*/ 173 w 427"/>
              <a:gd name="T55" fmla="*/ 395 h 395"/>
              <a:gd name="T56" fmla="*/ 259 w 427"/>
              <a:gd name="T57" fmla="*/ 288 h 395"/>
              <a:gd name="T58" fmla="*/ 308 w 427"/>
              <a:gd name="T59" fmla="*/ 394 h 395"/>
              <a:gd name="T60" fmla="*/ 397 w 427"/>
              <a:gd name="T61" fmla="*/ 388 h 395"/>
              <a:gd name="T62" fmla="*/ 423 w 427"/>
              <a:gd name="T63" fmla="*/ 160 h 395"/>
              <a:gd name="T64" fmla="*/ 122 w 427"/>
              <a:gd name="T65" fmla="*/ 190 h 395"/>
              <a:gd name="T66" fmla="*/ 108 w 427"/>
              <a:gd name="T67" fmla="*/ 187 h 395"/>
              <a:gd name="T68" fmla="*/ 80 w 427"/>
              <a:gd name="T69" fmla="*/ 259 h 395"/>
              <a:gd name="T70" fmla="*/ 46 w 427"/>
              <a:gd name="T71" fmla="*/ 381 h 395"/>
              <a:gd name="T72" fmla="*/ 33 w 427"/>
              <a:gd name="T73" fmla="*/ 184 h 395"/>
              <a:gd name="T74" fmla="*/ 15 w 427"/>
              <a:gd name="T75" fmla="*/ 174 h 395"/>
              <a:gd name="T76" fmla="*/ 72 w 427"/>
              <a:gd name="T77" fmla="*/ 181 h 395"/>
              <a:gd name="T78" fmla="*/ 128 w 427"/>
              <a:gd name="T79" fmla="*/ 159 h 395"/>
              <a:gd name="T80" fmla="*/ 273 w 427"/>
              <a:gd name="T81" fmla="*/ 260 h 395"/>
              <a:gd name="T82" fmla="*/ 252 w 427"/>
              <a:gd name="T83" fmla="*/ 182 h 395"/>
              <a:gd name="T84" fmla="*/ 222 w 427"/>
              <a:gd name="T85" fmla="*/ 267 h 395"/>
              <a:gd name="T86" fmla="*/ 207 w 427"/>
              <a:gd name="T87" fmla="*/ 263 h 395"/>
              <a:gd name="T88" fmla="*/ 178 w 427"/>
              <a:gd name="T89" fmla="*/ 183 h 395"/>
              <a:gd name="T90" fmla="*/ 160 w 427"/>
              <a:gd name="T91" fmla="*/ 268 h 395"/>
              <a:gd name="T92" fmla="*/ 162 w 427"/>
              <a:gd name="T93" fmla="*/ 159 h 395"/>
              <a:gd name="T94" fmla="*/ 219 w 427"/>
              <a:gd name="T95" fmla="*/ 181 h 395"/>
              <a:gd name="T96" fmla="*/ 275 w 427"/>
              <a:gd name="T97" fmla="*/ 174 h 395"/>
              <a:gd name="T98" fmla="*/ 389 w 427"/>
              <a:gd name="T99" fmla="*/ 182 h 395"/>
              <a:gd name="T100" fmla="*/ 358 w 427"/>
              <a:gd name="T101" fmla="*/ 267 h 395"/>
              <a:gd name="T102" fmla="*/ 344 w 427"/>
              <a:gd name="T103" fmla="*/ 263 h 395"/>
              <a:gd name="T104" fmla="*/ 316 w 427"/>
              <a:gd name="T105" fmla="*/ 183 h 395"/>
              <a:gd name="T106" fmla="*/ 298 w 427"/>
              <a:gd name="T107" fmla="*/ 268 h 395"/>
              <a:gd name="T108" fmla="*/ 299 w 427"/>
              <a:gd name="T109" fmla="*/ 159 h 395"/>
              <a:gd name="T110" fmla="*/ 357 w 427"/>
              <a:gd name="T111" fmla="*/ 181 h 395"/>
              <a:gd name="T112" fmla="*/ 412 w 427"/>
              <a:gd name="T113" fmla="*/ 174 h 395"/>
              <a:gd name="T114" fmla="*/ 377 w 427"/>
              <a:gd name="T115" fmla="*/ 125 h 395"/>
              <a:gd name="T116" fmla="*/ 336 w 427"/>
              <a:gd name="T117" fmla="*/ 64 h 395"/>
              <a:gd name="T118" fmla="*/ 350 w 427"/>
              <a:gd name="T119" fmla="*/ 137 h 395"/>
              <a:gd name="T120" fmla="*/ 350 w 427"/>
              <a:gd name="T121" fmla="*/ 122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27" h="395">
                <a:moveTo>
                  <a:pt x="214" y="137"/>
                </a:moveTo>
                <a:lnTo>
                  <a:pt x="228" y="133"/>
                </a:lnTo>
                <a:lnTo>
                  <a:pt x="241" y="125"/>
                </a:lnTo>
                <a:lnTo>
                  <a:pt x="249" y="114"/>
                </a:lnTo>
                <a:lnTo>
                  <a:pt x="252" y="99"/>
                </a:lnTo>
                <a:lnTo>
                  <a:pt x="249" y="83"/>
                </a:lnTo>
                <a:lnTo>
                  <a:pt x="241" y="72"/>
                </a:lnTo>
                <a:lnTo>
                  <a:pt x="228" y="64"/>
                </a:lnTo>
                <a:lnTo>
                  <a:pt x="214" y="60"/>
                </a:lnTo>
                <a:lnTo>
                  <a:pt x="199" y="64"/>
                </a:lnTo>
                <a:lnTo>
                  <a:pt x="187" y="72"/>
                </a:lnTo>
                <a:lnTo>
                  <a:pt x="178" y="83"/>
                </a:lnTo>
                <a:lnTo>
                  <a:pt x="176" y="99"/>
                </a:lnTo>
                <a:lnTo>
                  <a:pt x="178" y="114"/>
                </a:lnTo>
                <a:lnTo>
                  <a:pt x="187" y="125"/>
                </a:lnTo>
                <a:lnTo>
                  <a:pt x="199" y="133"/>
                </a:lnTo>
                <a:lnTo>
                  <a:pt x="214" y="137"/>
                </a:lnTo>
                <a:close/>
                <a:moveTo>
                  <a:pt x="214" y="75"/>
                </a:moveTo>
                <a:lnTo>
                  <a:pt x="226" y="79"/>
                </a:lnTo>
                <a:lnTo>
                  <a:pt x="234" y="87"/>
                </a:lnTo>
                <a:lnTo>
                  <a:pt x="236" y="99"/>
                </a:lnTo>
                <a:lnTo>
                  <a:pt x="234" y="110"/>
                </a:lnTo>
                <a:lnTo>
                  <a:pt x="226" y="118"/>
                </a:lnTo>
                <a:lnTo>
                  <a:pt x="214" y="122"/>
                </a:lnTo>
                <a:lnTo>
                  <a:pt x="203" y="118"/>
                </a:lnTo>
                <a:lnTo>
                  <a:pt x="194" y="110"/>
                </a:lnTo>
                <a:lnTo>
                  <a:pt x="191" y="99"/>
                </a:lnTo>
                <a:lnTo>
                  <a:pt x="194" y="87"/>
                </a:lnTo>
                <a:lnTo>
                  <a:pt x="203" y="79"/>
                </a:lnTo>
                <a:lnTo>
                  <a:pt x="214" y="75"/>
                </a:lnTo>
                <a:close/>
                <a:moveTo>
                  <a:pt x="77" y="137"/>
                </a:moveTo>
                <a:lnTo>
                  <a:pt x="91" y="133"/>
                </a:lnTo>
                <a:lnTo>
                  <a:pt x="104" y="125"/>
                </a:lnTo>
                <a:lnTo>
                  <a:pt x="112" y="114"/>
                </a:lnTo>
                <a:lnTo>
                  <a:pt x="114" y="99"/>
                </a:lnTo>
                <a:lnTo>
                  <a:pt x="112" y="83"/>
                </a:lnTo>
                <a:lnTo>
                  <a:pt x="104" y="72"/>
                </a:lnTo>
                <a:lnTo>
                  <a:pt x="91" y="64"/>
                </a:lnTo>
                <a:lnTo>
                  <a:pt x="77" y="60"/>
                </a:lnTo>
                <a:lnTo>
                  <a:pt x="62" y="64"/>
                </a:lnTo>
                <a:lnTo>
                  <a:pt x="50" y="72"/>
                </a:lnTo>
                <a:lnTo>
                  <a:pt x="41" y="83"/>
                </a:lnTo>
                <a:lnTo>
                  <a:pt x="39" y="99"/>
                </a:lnTo>
                <a:lnTo>
                  <a:pt x="41" y="114"/>
                </a:lnTo>
                <a:lnTo>
                  <a:pt x="50" y="125"/>
                </a:lnTo>
                <a:lnTo>
                  <a:pt x="62" y="133"/>
                </a:lnTo>
                <a:lnTo>
                  <a:pt x="77" y="137"/>
                </a:lnTo>
                <a:close/>
                <a:moveTo>
                  <a:pt x="77" y="75"/>
                </a:moveTo>
                <a:lnTo>
                  <a:pt x="89" y="79"/>
                </a:lnTo>
                <a:lnTo>
                  <a:pt x="96" y="87"/>
                </a:lnTo>
                <a:lnTo>
                  <a:pt x="100" y="99"/>
                </a:lnTo>
                <a:lnTo>
                  <a:pt x="96" y="110"/>
                </a:lnTo>
                <a:lnTo>
                  <a:pt x="89" y="118"/>
                </a:lnTo>
                <a:lnTo>
                  <a:pt x="77" y="122"/>
                </a:lnTo>
                <a:lnTo>
                  <a:pt x="66" y="118"/>
                </a:lnTo>
                <a:lnTo>
                  <a:pt x="57" y="110"/>
                </a:lnTo>
                <a:lnTo>
                  <a:pt x="54" y="99"/>
                </a:lnTo>
                <a:lnTo>
                  <a:pt x="57" y="87"/>
                </a:lnTo>
                <a:lnTo>
                  <a:pt x="66" y="79"/>
                </a:lnTo>
                <a:lnTo>
                  <a:pt x="77" y="75"/>
                </a:lnTo>
                <a:close/>
                <a:moveTo>
                  <a:pt x="145" y="75"/>
                </a:moveTo>
                <a:lnTo>
                  <a:pt x="160" y="73"/>
                </a:lnTo>
                <a:lnTo>
                  <a:pt x="172" y="64"/>
                </a:lnTo>
                <a:lnTo>
                  <a:pt x="181" y="52"/>
                </a:lnTo>
                <a:lnTo>
                  <a:pt x="184" y="38"/>
                </a:lnTo>
                <a:lnTo>
                  <a:pt x="181" y="23"/>
                </a:lnTo>
                <a:lnTo>
                  <a:pt x="172" y="11"/>
                </a:lnTo>
                <a:lnTo>
                  <a:pt x="160" y="2"/>
                </a:lnTo>
                <a:lnTo>
                  <a:pt x="145" y="0"/>
                </a:lnTo>
                <a:lnTo>
                  <a:pt x="131" y="2"/>
                </a:lnTo>
                <a:lnTo>
                  <a:pt x="118" y="11"/>
                </a:lnTo>
                <a:lnTo>
                  <a:pt x="110" y="23"/>
                </a:lnTo>
                <a:lnTo>
                  <a:pt x="108" y="38"/>
                </a:lnTo>
                <a:lnTo>
                  <a:pt x="110" y="52"/>
                </a:lnTo>
                <a:lnTo>
                  <a:pt x="118" y="64"/>
                </a:lnTo>
                <a:lnTo>
                  <a:pt x="131" y="73"/>
                </a:lnTo>
                <a:lnTo>
                  <a:pt x="145" y="75"/>
                </a:lnTo>
                <a:close/>
                <a:moveTo>
                  <a:pt x="145" y="15"/>
                </a:moveTo>
                <a:lnTo>
                  <a:pt x="157" y="18"/>
                </a:lnTo>
                <a:lnTo>
                  <a:pt x="166" y="27"/>
                </a:lnTo>
                <a:lnTo>
                  <a:pt x="168" y="38"/>
                </a:lnTo>
                <a:lnTo>
                  <a:pt x="166" y="48"/>
                </a:lnTo>
                <a:lnTo>
                  <a:pt x="157" y="57"/>
                </a:lnTo>
                <a:lnTo>
                  <a:pt x="145" y="60"/>
                </a:lnTo>
                <a:lnTo>
                  <a:pt x="134" y="57"/>
                </a:lnTo>
                <a:lnTo>
                  <a:pt x="126" y="48"/>
                </a:lnTo>
                <a:lnTo>
                  <a:pt x="122" y="38"/>
                </a:lnTo>
                <a:lnTo>
                  <a:pt x="126" y="27"/>
                </a:lnTo>
                <a:lnTo>
                  <a:pt x="134" y="18"/>
                </a:lnTo>
                <a:lnTo>
                  <a:pt x="145" y="15"/>
                </a:lnTo>
                <a:close/>
                <a:moveTo>
                  <a:pt x="282" y="75"/>
                </a:moveTo>
                <a:lnTo>
                  <a:pt x="298" y="73"/>
                </a:lnTo>
                <a:lnTo>
                  <a:pt x="309" y="64"/>
                </a:lnTo>
                <a:lnTo>
                  <a:pt x="317" y="52"/>
                </a:lnTo>
                <a:lnTo>
                  <a:pt x="321" y="38"/>
                </a:lnTo>
                <a:lnTo>
                  <a:pt x="317" y="23"/>
                </a:lnTo>
                <a:lnTo>
                  <a:pt x="309" y="11"/>
                </a:lnTo>
                <a:lnTo>
                  <a:pt x="298" y="2"/>
                </a:lnTo>
                <a:lnTo>
                  <a:pt x="282" y="0"/>
                </a:lnTo>
                <a:lnTo>
                  <a:pt x="267" y="2"/>
                </a:lnTo>
                <a:lnTo>
                  <a:pt x="255" y="11"/>
                </a:lnTo>
                <a:lnTo>
                  <a:pt x="248" y="23"/>
                </a:lnTo>
                <a:lnTo>
                  <a:pt x="244" y="38"/>
                </a:lnTo>
                <a:lnTo>
                  <a:pt x="248" y="52"/>
                </a:lnTo>
                <a:lnTo>
                  <a:pt x="255" y="64"/>
                </a:lnTo>
                <a:lnTo>
                  <a:pt x="267" y="73"/>
                </a:lnTo>
                <a:lnTo>
                  <a:pt x="282" y="75"/>
                </a:lnTo>
                <a:close/>
                <a:moveTo>
                  <a:pt x="282" y="15"/>
                </a:moveTo>
                <a:lnTo>
                  <a:pt x="294" y="18"/>
                </a:lnTo>
                <a:lnTo>
                  <a:pt x="302" y="27"/>
                </a:lnTo>
                <a:lnTo>
                  <a:pt x="305" y="38"/>
                </a:lnTo>
                <a:lnTo>
                  <a:pt x="302" y="48"/>
                </a:lnTo>
                <a:lnTo>
                  <a:pt x="294" y="57"/>
                </a:lnTo>
                <a:lnTo>
                  <a:pt x="282" y="60"/>
                </a:lnTo>
                <a:lnTo>
                  <a:pt x="271" y="57"/>
                </a:lnTo>
                <a:lnTo>
                  <a:pt x="263" y="48"/>
                </a:lnTo>
                <a:lnTo>
                  <a:pt x="259" y="38"/>
                </a:lnTo>
                <a:lnTo>
                  <a:pt x="263" y="27"/>
                </a:lnTo>
                <a:lnTo>
                  <a:pt x="271" y="18"/>
                </a:lnTo>
                <a:lnTo>
                  <a:pt x="282" y="15"/>
                </a:lnTo>
                <a:close/>
                <a:moveTo>
                  <a:pt x="403" y="142"/>
                </a:moveTo>
                <a:lnTo>
                  <a:pt x="403" y="142"/>
                </a:lnTo>
                <a:lnTo>
                  <a:pt x="384" y="137"/>
                </a:lnTo>
                <a:lnTo>
                  <a:pt x="381" y="137"/>
                </a:lnTo>
                <a:lnTo>
                  <a:pt x="379" y="137"/>
                </a:lnTo>
                <a:lnTo>
                  <a:pt x="376" y="138"/>
                </a:lnTo>
                <a:lnTo>
                  <a:pt x="350" y="164"/>
                </a:lnTo>
                <a:lnTo>
                  <a:pt x="326" y="138"/>
                </a:lnTo>
                <a:lnTo>
                  <a:pt x="323" y="137"/>
                </a:lnTo>
                <a:lnTo>
                  <a:pt x="321" y="137"/>
                </a:lnTo>
                <a:lnTo>
                  <a:pt x="318" y="137"/>
                </a:lnTo>
                <a:lnTo>
                  <a:pt x="299" y="142"/>
                </a:lnTo>
                <a:lnTo>
                  <a:pt x="298" y="142"/>
                </a:lnTo>
                <a:lnTo>
                  <a:pt x="293" y="145"/>
                </a:lnTo>
                <a:lnTo>
                  <a:pt x="287" y="149"/>
                </a:lnTo>
                <a:lnTo>
                  <a:pt x="282" y="154"/>
                </a:lnTo>
                <a:lnTo>
                  <a:pt x="278" y="149"/>
                </a:lnTo>
                <a:lnTo>
                  <a:pt x="272" y="145"/>
                </a:lnTo>
                <a:lnTo>
                  <a:pt x="267" y="142"/>
                </a:lnTo>
                <a:lnTo>
                  <a:pt x="266" y="142"/>
                </a:lnTo>
                <a:lnTo>
                  <a:pt x="246" y="137"/>
                </a:lnTo>
                <a:lnTo>
                  <a:pt x="244" y="137"/>
                </a:lnTo>
                <a:lnTo>
                  <a:pt x="241" y="137"/>
                </a:lnTo>
                <a:lnTo>
                  <a:pt x="239" y="138"/>
                </a:lnTo>
                <a:lnTo>
                  <a:pt x="214" y="164"/>
                </a:lnTo>
                <a:lnTo>
                  <a:pt x="189" y="138"/>
                </a:lnTo>
                <a:lnTo>
                  <a:pt x="186" y="137"/>
                </a:lnTo>
                <a:lnTo>
                  <a:pt x="184" y="137"/>
                </a:lnTo>
                <a:lnTo>
                  <a:pt x="181" y="137"/>
                </a:lnTo>
                <a:lnTo>
                  <a:pt x="162" y="142"/>
                </a:lnTo>
                <a:lnTo>
                  <a:pt x="162" y="142"/>
                </a:lnTo>
                <a:lnTo>
                  <a:pt x="155" y="145"/>
                </a:lnTo>
                <a:lnTo>
                  <a:pt x="150" y="149"/>
                </a:lnTo>
                <a:lnTo>
                  <a:pt x="145" y="154"/>
                </a:lnTo>
                <a:lnTo>
                  <a:pt x="141" y="149"/>
                </a:lnTo>
                <a:lnTo>
                  <a:pt x="136" y="145"/>
                </a:lnTo>
                <a:lnTo>
                  <a:pt x="130" y="142"/>
                </a:lnTo>
                <a:lnTo>
                  <a:pt x="128" y="142"/>
                </a:lnTo>
                <a:lnTo>
                  <a:pt x="109" y="137"/>
                </a:lnTo>
                <a:lnTo>
                  <a:pt x="107" y="137"/>
                </a:lnTo>
                <a:lnTo>
                  <a:pt x="104" y="137"/>
                </a:lnTo>
                <a:lnTo>
                  <a:pt x="101" y="138"/>
                </a:lnTo>
                <a:lnTo>
                  <a:pt x="77" y="164"/>
                </a:lnTo>
                <a:lnTo>
                  <a:pt x="51" y="138"/>
                </a:lnTo>
                <a:lnTo>
                  <a:pt x="50" y="137"/>
                </a:lnTo>
                <a:lnTo>
                  <a:pt x="48" y="137"/>
                </a:lnTo>
                <a:lnTo>
                  <a:pt x="45" y="137"/>
                </a:lnTo>
                <a:lnTo>
                  <a:pt x="24" y="142"/>
                </a:lnTo>
                <a:lnTo>
                  <a:pt x="24" y="142"/>
                </a:lnTo>
                <a:lnTo>
                  <a:pt x="12" y="150"/>
                </a:lnTo>
                <a:lnTo>
                  <a:pt x="4" y="160"/>
                </a:lnTo>
                <a:lnTo>
                  <a:pt x="0" y="174"/>
                </a:lnTo>
                <a:lnTo>
                  <a:pt x="0" y="251"/>
                </a:lnTo>
                <a:lnTo>
                  <a:pt x="3" y="264"/>
                </a:lnTo>
                <a:lnTo>
                  <a:pt x="9" y="276"/>
                </a:lnTo>
                <a:lnTo>
                  <a:pt x="19" y="283"/>
                </a:lnTo>
                <a:lnTo>
                  <a:pt x="31" y="288"/>
                </a:lnTo>
                <a:lnTo>
                  <a:pt x="31" y="388"/>
                </a:lnTo>
                <a:lnTo>
                  <a:pt x="32" y="391"/>
                </a:lnTo>
                <a:lnTo>
                  <a:pt x="33" y="394"/>
                </a:lnTo>
                <a:lnTo>
                  <a:pt x="36" y="395"/>
                </a:lnTo>
                <a:lnTo>
                  <a:pt x="39" y="395"/>
                </a:lnTo>
                <a:lnTo>
                  <a:pt x="114" y="395"/>
                </a:lnTo>
                <a:lnTo>
                  <a:pt x="118" y="395"/>
                </a:lnTo>
                <a:lnTo>
                  <a:pt x="121" y="394"/>
                </a:lnTo>
                <a:lnTo>
                  <a:pt x="122" y="391"/>
                </a:lnTo>
                <a:lnTo>
                  <a:pt x="122" y="388"/>
                </a:lnTo>
                <a:lnTo>
                  <a:pt x="122" y="288"/>
                </a:lnTo>
                <a:lnTo>
                  <a:pt x="135" y="283"/>
                </a:lnTo>
                <a:lnTo>
                  <a:pt x="145" y="273"/>
                </a:lnTo>
                <a:lnTo>
                  <a:pt x="155" y="283"/>
                </a:lnTo>
                <a:lnTo>
                  <a:pt x="168" y="288"/>
                </a:lnTo>
                <a:lnTo>
                  <a:pt x="168" y="388"/>
                </a:lnTo>
                <a:lnTo>
                  <a:pt x="168" y="391"/>
                </a:lnTo>
                <a:lnTo>
                  <a:pt x="171" y="394"/>
                </a:lnTo>
                <a:lnTo>
                  <a:pt x="173" y="395"/>
                </a:lnTo>
                <a:lnTo>
                  <a:pt x="176" y="395"/>
                </a:lnTo>
                <a:lnTo>
                  <a:pt x="252" y="395"/>
                </a:lnTo>
                <a:lnTo>
                  <a:pt x="255" y="395"/>
                </a:lnTo>
                <a:lnTo>
                  <a:pt x="257" y="394"/>
                </a:lnTo>
                <a:lnTo>
                  <a:pt x="259" y="391"/>
                </a:lnTo>
                <a:lnTo>
                  <a:pt x="259" y="388"/>
                </a:lnTo>
                <a:lnTo>
                  <a:pt x="259" y="288"/>
                </a:lnTo>
                <a:lnTo>
                  <a:pt x="272" y="283"/>
                </a:lnTo>
                <a:lnTo>
                  <a:pt x="282" y="273"/>
                </a:lnTo>
                <a:lnTo>
                  <a:pt x="293" y="283"/>
                </a:lnTo>
                <a:lnTo>
                  <a:pt x="305" y="288"/>
                </a:lnTo>
                <a:lnTo>
                  <a:pt x="305" y="388"/>
                </a:lnTo>
                <a:lnTo>
                  <a:pt x="305" y="391"/>
                </a:lnTo>
                <a:lnTo>
                  <a:pt x="308" y="394"/>
                </a:lnTo>
                <a:lnTo>
                  <a:pt x="309" y="395"/>
                </a:lnTo>
                <a:lnTo>
                  <a:pt x="313" y="395"/>
                </a:lnTo>
                <a:lnTo>
                  <a:pt x="389" y="395"/>
                </a:lnTo>
                <a:lnTo>
                  <a:pt x="391" y="395"/>
                </a:lnTo>
                <a:lnTo>
                  <a:pt x="394" y="394"/>
                </a:lnTo>
                <a:lnTo>
                  <a:pt x="397" y="391"/>
                </a:lnTo>
                <a:lnTo>
                  <a:pt x="397" y="388"/>
                </a:lnTo>
                <a:lnTo>
                  <a:pt x="397" y="288"/>
                </a:lnTo>
                <a:lnTo>
                  <a:pt x="408" y="283"/>
                </a:lnTo>
                <a:lnTo>
                  <a:pt x="418" y="276"/>
                </a:lnTo>
                <a:lnTo>
                  <a:pt x="425" y="264"/>
                </a:lnTo>
                <a:lnTo>
                  <a:pt x="427" y="251"/>
                </a:lnTo>
                <a:lnTo>
                  <a:pt x="427" y="174"/>
                </a:lnTo>
                <a:lnTo>
                  <a:pt x="423" y="160"/>
                </a:lnTo>
                <a:lnTo>
                  <a:pt x="416" y="150"/>
                </a:lnTo>
                <a:lnTo>
                  <a:pt x="403" y="142"/>
                </a:lnTo>
                <a:close/>
                <a:moveTo>
                  <a:pt x="137" y="251"/>
                </a:moveTo>
                <a:lnTo>
                  <a:pt x="136" y="260"/>
                </a:lnTo>
                <a:lnTo>
                  <a:pt x="131" y="268"/>
                </a:lnTo>
                <a:lnTo>
                  <a:pt x="122" y="272"/>
                </a:lnTo>
                <a:lnTo>
                  <a:pt x="122" y="190"/>
                </a:lnTo>
                <a:lnTo>
                  <a:pt x="122" y="187"/>
                </a:lnTo>
                <a:lnTo>
                  <a:pt x="121" y="184"/>
                </a:lnTo>
                <a:lnTo>
                  <a:pt x="118" y="183"/>
                </a:lnTo>
                <a:lnTo>
                  <a:pt x="114" y="182"/>
                </a:lnTo>
                <a:lnTo>
                  <a:pt x="112" y="183"/>
                </a:lnTo>
                <a:lnTo>
                  <a:pt x="109" y="184"/>
                </a:lnTo>
                <a:lnTo>
                  <a:pt x="108" y="187"/>
                </a:lnTo>
                <a:lnTo>
                  <a:pt x="108" y="190"/>
                </a:lnTo>
                <a:lnTo>
                  <a:pt x="108" y="381"/>
                </a:lnTo>
                <a:lnTo>
                  <a:pt x="85" y="381"/>
                </a:lnTo>
                <a:lnTo>
                  <a:pt x="85" y="267"/>
                </a:lnTo>
                <a:lnTo>
                  <a:pt x="83" y="263"/>
                </a:lnTo>
                <a:lnTo>
                  <a:pt x="82" y="260"/>
                </a:lnTo>
                <a:lnTo>
                  <a:pt x="80" y="259"/>
                </a:lnTo>
                <a:lnTo>
                  <a:pt x="77" y="259"/>
                </a:lnTo>
                <a:lnTo>
                  <a:pt x="73" y="259"/>
                </a:lnTo>
                <a:lnTo>
                  <a:pt x="72" y="260"/>
                </a:lnTo>
                <a:lnTo>
                  <a:pt x="69" y="263"/>
                </a:lnTo>
                <a:lnTo>
                  <a:pt x="69" y="267"/>
                </a:lnTo>
                <a:lnTo>
                  <a:pt x="69" y="381"/>
                </a:lnTo>
                <a:lnTo>
                  <a:pt x="46" y="381"/>
                </a:lnTo>
                <a:lnTo>
                  <a:pt x="46" y="190"/>
                </a:lnTo>
                <a:lnTo>
                  <a:pt x="46" y="187"/>
                </a:lnTo>
                <a:lnTo>
                  <a:pt x="44" y="184"/>
                </a:lnTo>
                <a:lnTo>
                  <a:pt x="41" y="183"/>
                </a:lnTo>
                <a:lnTo>
                  <a:pt x="39" y="182"/>
                </a:lnTo>
                <a:lnTo>
                  <a:pt x="36" y="183"/>
                </a:lnTo>
                <a:lnTo>
                  <a:pt x="33" y="184"/>
                </a:lnTo>
                <a:lnTo>
                  <a:pt x="32" y="187"/>
                </a:lnTo>
                <a:lnTo>
                  <a:pt x="31" y="190"/>
                </a:lnTo>
                <a:lnTo>
                  <a:pt x="31" y="272"/>
                </a:lnTo>
                <a:lnTo>
                  <a:pt x="23" y="268"/>
                </a:lnTo>
                <a:lnTo>
                  <a:pt x="18" y="260"/>
                </a:lnTo>
                <a:lnTo>
                  <a:pt x="15" y="251"/>
                </a:lnTo>
                <a:lnTo>
                  <a:pt x="15" y="174"/>
                </a:lnTo>
                <a:lnTo>
                  <a:pt x="17" y="170"/>
                </a:lnTo>
                <a:lnTo>
                  <a:pt x="18" y="165"/>
                </a:lnTo>
                <a:lnTo>
                  <a:pt x="21" y="161"/>
                </a:lnTo>
                <a:lnTo>
                  <a:pt x="24" y="159"/>
                </a:lnTo>
                <a:lnTo>
                  <a:pt x="28" y="156"/>
                </a:lnTo>
                <a:lnTo>
                  <a:pt x="44" y="152"/>
                </a:lnTo>
                <a:lnTo>
                  <a:pt x="72" y="181"/>
                </a:lnTo>
                <a:lnTo>
                  <a:pt x="73" y="182"/>
                </a:lnTo>
                <a:lnTo>
                  <a:pt x="77" y="182"/>
                </a:lnTo>
                <a:lnTo>
                  <a:pt x="80" y="182"/>
                </a:lnTo>
                <a:lnTo>
                  <a:pt x="82" y="181"/>
                </a:lnTo>
                <a:lnTo>
                  <a:pt x="109" y="152"/>
                </a:lnTo>
                <a:lnTo>
                  <a:pt x="125" y="156"/>
                </a:lnTo>
                <a:lnTo>
                  <a:pt x="128" y="159"/>
                </a:lnTo>
                <a:lnTo>
                  <a:pt x="132" y="161"/>
                </a:lnTo>
                <a:lnTo>
                  <a:pt x="135" y="165"/>
                </a:lnTo>
                <a:lnTo>
                  <a:pt x="137" y="170"/>
                </a:lnTo>
                <a:lnTo>
                  <a:pt x="137" y="174"/>
                </a:lnTo>
                <a:lnTo>
                  <a:pt x="137" y="251"/>
                </a:lnTo>
                <a:close/>
                <a:moveTo>
                  <a:pt x="275" y="251"/>
                </a:moveTo>
                <a:lnTo>
                  <a:pt x="273" y="260"/>
                </a:lnTo>
                <a:lnTo>
                  <a:pt x="267" y="268"/>
                </a:lnTo>
                <a:lnTo>
                  <a:pt x="259" y="272"/>
                </a:lnTo>
                <a:lnTo>
                  <a:pt x="259" y="190"/>
                </a:lnTo>
                <a:lnTo>
                  <a:pt x="259" y="187"/>
                </a:lnTo>
                <a:lnTo>
                  <a:pt x="257" y="184"/>
                </a:lnTo>
                <a:lnTo>
                  <a:pt x="255" y="183"/>
                </a:lnTo>
                <a:lnTo>
                  <a:pt x="252" y="182"/>
                </a:lnTo>
                <a:lnTo>
                  <a:pt x="249" y="183"/>
                </a:lnTo>
                <a:lnTo>
                  <a:pt x="246" y="184"/>
                </a:lnTo>
                <a:lnTo>
                  <a:pt x="245" y="187"/>
                </a:lnTo>
                <a:lnTo>
                  <a:pt x="244" y="190"/>
                </a:lnTo>
                <a:lnTo>
                  <a:pt x="244" y="381"/>
                </a:lnTo>
                <a:lnTo>
                  <a:pt x="222" y="381"/>
                </a:lnTo>
                <a:lnTo>
                  <a:pt x="222" y="267"/>
                </a:lnTo>
                <a:lnTo>
                  <a:pt x="221" y="263"/>
                </a:lnTo>
                <a:lnTo>
                  <a:pt x="219" y="260"/>
                </a:lnTo>
                <a:lnTo>
                  <a:pt x="217" y="259"/>
                </a:lnTo>
                <a:lnTo>
                  <a:pt x="214" y="259"/>
                </a:lnTo>
                <a:lnTo>
                  <a:pt x="210" y="259"/>
                </a:lnTo>
                <a:lnTo>
                  <a:pt x="208" y="260"/>
                </a:lnTo>
                <a:lnTo>
                  <a:pt x="207" y="263"/>
                </a:lnTo>
                <a:lnTo>
                  <a:pt x="207" y="267"/>
                </a:lnTo>
                <a:lnTo>
                  <a:pt x="207" y="381"/>
                </a:lnTo>
                <a:lnTo>
                  <a:pt x="184" y="381"/>
                </a:lnTo>
                <a:lnTo>
                  <a:pt x="184" y="190"/>
                </a:lnTo>
                <a:lnTo>
                  <a:pt x="182" y="187"/>
                </a:lnTo>
                <a:lnTo>
                  <a:pt x="181" y="184"/>
                </a:lnTo>
                <a:lnTo>
                  <a:pt x="178" y="183"/>
                </a:lnTo>
                <a:lnTo>
                  <a:pt x="176" y="182"/>
                </a:lnTo>
                <a:lnTo>
                  <a:pt x="173" y="183"/>
                </a:lnTo>
                <a:lnTo>
                  <a:pt x="171" y="184"/>
                </a:lnTo>
                <a:lnTo>
                  <a:pt x="168" y="187"/>
                </a:lnTo>
                <a:lnTo>
                  <a:pt x="168" y="190"/>
                </a:lnTo>
                <a:lnTo>
                  <a:pt x="168" y="272"/>
                </a:lnTo>
                <a:lnTo>
                  <a:pt x="160" y="268"/>
                </a:lnTo>
                <a:lnTo>
                  <a:pt x="155" y="260"/>
                </a:lnTo>
                <a:lnTo>
                  <a:pt x="153" y="251"/>
                </a:lnTo>
                <a:lnTo>
                  <a:pt x="153" y="174"/>
                </a:lnTo>
                <a:lnTo>
                  <a:pt x="154" y="170"/>
                </a:lnTo>
                <a:lnTo>
                  <a:pt x="155" y="165"/>
                </a:lnTo>
                <a:lnTo>
                  <a:pt x="158" y="161"/>
                </a:lnTo>
                <a:lnTo>
                  <a:pt x="162" y="159"/>
                </a:lnTo>
                <a:lnTo>
                  <a:pt x="166" y="156"/>
                </a:lnTo>
                <a:lnTo>
                  <a:pt x="181" y="152"/>
                </a:lnTo>
                <a:lnTo>
                  <a:pt x="208" y="181"/>
                </a:lnTo>
                <a:lnTo>
                  <a:pt x="210" y="182"/>
                </a:lnTo>
                <a:lnTo>
                  <a:pt x="214" y="182"/>
                </a:lnTo>
                <a:lnTo>
                  <a:pt x="217" y="182"/>
                </a:lnTo>
                <a:lnTo>
                  <a:pt x="219" y="181"/>
                </a:lnTo>
                <a:lnTo>
                  <a:pt x="246" y="152"/>
                </a:lnTo>
                <a:lnTo>
                  <a:pt x="262" y="156"/>
                </a:lnTo>
                <a:lnTo>
                  <a:pt x="266" y="159"/>
                </a:lnTo>
                <a:lnTo>
                  <a:pt x="270" y="161"/>
                </a:lnTo>
                <a:lnTo>
                  <a:pt x="272" y="165"/>
                </a:lnTo>
                <a:lnTo>
                  <a:pt x="275" y="170"/>
                </a:lnTo>
                <a:lnTo>
                  <a:pt x="275" y="174"/>
                </a:lnTo>
                <a:lnTo>
                  <a:pt x="275" y="251"/>
                </a:lnTo>
                <a:close/>
                <a:moveTo>
                  <a:pt x="397" y="272"/>
                </a:moveTo>
                <a:lnTo>
                  <a:pt x="397" y="190"/>
                </a:lnTo>
                <a:lnTo>
                  <a:pt x="397" y="187"/>
                </a:lnTo>
                <a:lnTo>
                  <a:pt x="394" y="184"/>
                </a:lnTo>
                <a:lnTo>
                  <a:pt x="391" y="183"/>
                </a:lnTo>
                <a:lnTo>
                  <a:pt x="389" y="182"/>
                </a:lnTo>
                <a:lnTo>
                  <a:pt x="386" y="183"/>
                </a:lnTo>
                <a:lnTo>
                  <a:pt x="384" y="184"/>
                </a:lnTo>
                <a:lnTo>
                  <a:pt x="382" y="187"/>
                </a:lnTo>
                <a:lnTo>
                  <a:pt x="381" y="190"/>
                </a:lnTo>
                <a:lnTo>
                  <a:pt x="381" y="381"/>
                </a:lnTo>
                <a:lnTo>
                  <a:pt x="358" y="381"/>
                </a:lnTo>
                <a:lnTo>
                  <a:pt x="358" y="267"/>
                </a:lnTo>
                <a:lnTo>
                  <a:pt x="358" y="263"/>
                </a:lnTo>
                <a:lnTo>
                  <a:pt x="357" y="260"/>
                </a:lnTo>
                <a:lnTo>
                  <a:pt x="354" y="259"/>
                </a:lnTo>
                <a:lnTo>
                  <a:pt x="350" y="259"/>
                </a:lnTo>
                <a:lnTo>
                  <a:pt x="348" y="259"/>
                </a:lnTo>
                <a:lnTo>
                  <a:pt x="345" y="260"/>
                </a:lnTo>
                <a:lnTo>
                  <a:pt x="344" y="263"/>
                </a:lnTo>
                <a:lnTo>
                  <a:pt x="343" y="267"/>
                </a:lnTo>
                <a:lnTo>
                  <a:pt x="343" y="381"/>
                </a:lnTo>
                <a:lnTo>
                  <a:pt x="321" y="381"/>
                </a:lnTo>
                <a:lnTo>
                  <a:pt x="321" y="190"/>
                </a:lnTo>
                <a:lnTo>
                  <a:pt x="320" y="187"/>
                </a:lnTo>
                <a:lnTo>
                  <a:pt x="318" y="184"/>
                </a:lnTo>
                <a:lnTo>
                  <a:pt x="316" y="183"/>
                </a:lnTo>
                <a:lnTo>
                  <a:pt x="313" y="182"/>
                </a:lnTo>
                <a:lnTo>
                  <a:pt x="309" y="183"/>
                </a:lnTo>
                <a:lnTo>
                  <a:pt x="308" y="184"/>
                </a:lnTo>
                <a:lnTo>
                  <a:pt x="305" y="187"/>
                </a:lnTo>
                <a:lnTo>
                  <a:pt x="305" y="190"/>
                </a:lnTo>
                <a:lnTo>
                  <a:pt x="305" y="272"/>
                </a:lnTo>
                <a:lnTo>
                  <a:pt x="298" y="268"/>
                </a:lnTo>
                <a:lnTo>
                  <a:pt x="291" y="260"/>
                </a:lnTo>
                <a:lnTo>
                  <a:pt x="290" y="251"/>
                </a:lnTo>
                <a:lnTo>
                  <a:pt x="290" y="174"/>
                </a:lnTo>
                <a:lnTo>
                  <a:pt x="290" y="170"/>
                </a:lnTo>
                <a:lnTo>
                  <a:pt x="293" y="165"/>
                </a:lnTo>
                <a:lnTo>
                  <a:pt x="295" y="161"/>
                </a:lnTo>
                <a:lnTo>
                  <a:pt x="299" y="159"/>
                </a:lnTo>
                <a:lnTo>
                  <a:pt x="303" y="156"/>
                </a:lnTo>
                <a:lnTo>
                  <a:pt x="318" y="152"/>
                </a:lnTo>
                <a:lnTo>
                  <a:pt x="345" y="181"/>
                </a:lnTo>
                <a:lnTo>
                  <a:pt x="348" y="182"/>
                </a:lnTo>
                <a:lnTo>
                  <a:pt x="350" y="182"/>
                </a:lnTo>
                <a:lnTo>
                  <a:pt x="354" y="182"/>
                </a:lnTo>
                <a:lnTo>
                  <a:pt x="357" y="181"/>
                </a:lnTo>
                <a:lnTo>
                  <a:pt x="384" y="152"/>
                </a:lnTo>
                <a:lnTo>
                  <a:pt x="399" y="156"/>
                </a:lnTo>
                <a:lnTo>
                  <a:pt x="403" y="159"/>
                </a:lnTo>
                <a:lnTo>
                  <a:pt x="407" y="161"/>
                </a:lnTo>
                <a:lnTo>
                  <a:pt x="409" y="165"/>
                </a:lnTo>
                <a:lnTo>
                  <a:pt x="411" y="170"/>
                </a:lnTo>
                <a:lnTo>
                  <a:pt x="412" y="174"/>
                </a:lnTo>
                <a:lnTo>
                  <a:pt x="412" y="251"/>
                </a:lnTo>
                <a:lnTo>
                  <a:pt x="409" y="260"/>
                </a:lnTo>
                <a:lnTo>
                  <a:pt x="404" y="268"/>
                </a:lnTo>
                <a:lnTo>
                  <a:pt x="397" y="272"/>
                </a:lnTo>
                <a:close/>
                <a:moveTo>
                  <a:pt x="350" y="137"/>
                </a:moveTo>
                <a:lnTo>
                  <a:pt x="366" y="133"/>
                </a:lnTo>
                <a:lnTo>
                  <a:pt x="377" y="125"/>
                </a:lnTo>
                <a:lnTo>
                  <a:pt x="386" y="114"/>
                </a:lnTo>
                <a:lnTo>
                  <a:pt x="389" y="99"/>
                </a:lnTo>
                <a:lnTo>
                  <a:pt x="386" y="83"/>
                </a:lnTo>
                <a:lnTo>
                  <a:pt x="377" y="72"/>
                </a:lnTo>
                <a:lnTo>
                  <a:pt x="366" y="64"/>
                </a:lnTo>
                <a:lnTo>
                  <a:pt x="350" y="60"/>
                </a:lnTo>
                <a:lnTo>
                  <a:pt x="336" y="64"/>
                </a:lnTo>
                <a:lnTo>
                  <a:pt x="323" y="72"/>
                </a:lnTo>
                <a:lnTo>
                  <a:pt x="316" y="83"/>
                </a:lnTo>
                <a:lnTo>
                  <a:pt x="313" y="99"/>
                </a:lnTo>
                <a:lnTo>
                  <a:pt x="316" y="114"/>
                </a:lnTo>
                <a:lnTo>
                  <a:pt x="323" y="125"/>
                </a:lnTo>
                <a:lnTo>
                  <a:pt x="336" y="133"/>
                </a:lnTo>
                <a:lnTo>
                  <a:pt x="350" y="137"/>
                </a:lnTo>
                <a:close/>
                <a:moveTo>
                  <a:pt x="350" y="75"/>
                </a:moveTo>
                <a:lnTo>
                  <a:pt x="362" y="79"/>
                </a:lnTo>
                <a:lnTo>
                  <a:pt x="371" y="87"/>
                </a:lnTo>
                <a:lnTo>
                  <a:pt x="373" y="99"/>
                </a:lnTo>
                <a:lnTo>
                  <a:pt x="371" y="110"/>
                </a:lnTo>
                <a:lnTo>
                  <a:pt x="362" y="118"/>
                </a:lnTo>
                <a:lnTo>
                  <a:pt x="350" y="122"/>
                </a:lnTo>
                <a:lnTo>
                  <a:pt x="339" y="118"/>
                </a:lnTo>
                <a:lnTo>
                  <a:pt x="331" y="110"/>
                </a:lnTo>
                <a:lnTo>
                  <a:pt x="329" y="99"/>
                </a:lnTo>
                <a:lnTo>
                  <a:pt x="331" y="87"/>
                </a:lnTo>
                <a:lnTo>
                  <a:pt x="339" y="79"/>
                </a:lnTo>
                <a:lnTo>
                  <a:pt x="350" y="75"/>
                </a:lnTo>
                <a:close/>
              </a:path>
            </a:pathLst>
          </a:custGeom>
          <a:solidFill>
            <a:srgbClr val="8EB0C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46841" y="4496606"/>
            <a:ext cx="667897" cy="53675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9" name="object 39">
            <a:extLst>
              <a:ext uri="{FF2B5EF4-FFF2-40B4-BE49-F238E27FC236}">
                <a16:creationId xmlns:a16="http://schemas.microsoft.com/office/drawing/2014/main" id="{EFB4C399-90C6-4FE4-8D06-6A6AD73F6A99}"/>
              </a:ext>
            </a:extLst>
          </p:cNvPr>
          <p:cNvSpPr/>
          <p:nvPr/>
        </p:nvSpPr>
        <p:spPr>
          <a:xfrm>
            <a:off x="5266429" y="3648437"/>
            <a:ext cx="394481" cy="234950"/>
          </a:xfrm>
          <a:custGeom>
            <a:avLst/>
            <a:gdLst/>
            <a:ahLst/>
            <a:cxnLst/>
            <a:rect l="l" t="t" r="r" b="b"/>
            <a:pathLst>
              <a:path w="351155" h="234950">
                <a:moveTo>
                  <a:pt x="186691" y="0"/>
                </a:moveTo>
                <a:lnTo>
                  <a:pt x="186691" y="88099"/>
                </a:lnTo>
                <a:lnTo>
                  <a:pt x="289003" y="87807"/>
                </a:lnTo>
                <a:lnTo>
                  <a:pt x="289003" y="73418"/>
                </a:lnTo>
                <a:lnTo>
                  <a:pt x="201322" y="73418"/>
                </a:lnTo>
                <a:lnTo>
                  <a:pt x="201322" y="14681"/>
                </a:lnTo>
                <a:lnTo>
                  <a:pt x="289003" y="14681"/>
                </a:lnTo>
                <a:lnTo>
                  <a:pt x="289003" y="292"/>
                </a:lnTo>
                <a:lnTo>
                  <a:pt x="186691" y="0"/>
                </a:lnTo>
                <a:close/>
              </a:path>
              <a:path w="351155" h="234950">
                <a:moveTo>
                  <a:pt x="289003" y="14681"/>
                </a:moveTo>
                <a:lnTo>
                  <a:pt x="274652" y="14681"/>
                </a:lnTo>
                <a:lnTo>
                  <a:pt x="274652" y="73418"/>
                </a:lnTo>
                <a:lnTo>
                  <a:pt x="289003" y="73418"/>
                </a:lnTo>
                <a:lnTo>
                  <a:pt x="289003" y="14681"/>
                </a:lnTo>
                <a:close/>
              </a:path>
              <a:path w="351155" h="234950">
                <a:moveTo>
                  <a:pt x="262307" y="58140"/>
                </a:moveTo>
                <a:lnTo>
                  <a:pt x="213057" y="58140"/>
                </a:lnTo>
                <a:lnTo>
                  <a:pt x="213057" y="63042"/>
                </a:lnTo>
                <a:lnTo>
                  <a:pt x="213247" y="64592"/>
                </a:lnTo>
                <a:lnTo>
                  <a:pt x="213425" y="64820"/>
                </a:lnTo>
                <a:lnTo>
                  <a:pt x="213666" y="65036"/>
                </a:lnTo>
                <a:lnTo>
                  <a:pt x="224741" y="65189"/>
                </a:lnTo>
                <a:lnTo>
                  <a:pt x="262307" y="65189"/>
                </a:lnTo>
                <a:lnTo>
                  <a:pt x="262307" y="58140"/>
                </a:lnTo>
                <a:close/>
              </a:path>
              <a:path w="351155" h="234950">
                <a:moveTo>
                  <a:pt x="236138" y="36779"/>
                </a:moveTo>
                <a:lnTo>
                  <a:pt x="220092" y="36779"/>
                </a:lnTo>
                <a:lnTo>
                  <a:pt x="220092" y="51092"/>
                </a:lnTo>
                <a:lnTo>
                  <a:pt x="227128" y="51092"/>
                </a:lnTo>
                <a:lnTo>
                  <a:pt x="227230" y="38265"/>
                </a:lnTo>
                <a:lnTo>
                  <a:pt x="227319" y="37604"/>
                </a:lnTo>
                <a:lnTo>
                  <a:pt x="236392" y="37604"/>
                </a:lnTo>
                <a:lnTo>
                  <a:pt x="236138" y="36779"/>
                </a:lnTo>
                <a:close/>
              </a:path>
              <a:path w="351155" h="234950">
                <a:moveTo>
                  <a:pt x="255468" y="37604"/>
                </a:moveTo>
                <a:lnTo>
                  <a:pt x="248147" y="37604"/>
                </a:lnTo>
                <a:lnTo>
                  <a:pt x="248236" y="51092"/>
                </a:lnTo>
                <a:lnTo>
                  <a:pt x="255271" y="51092"/>
                </a:lnTo>
                <a:lnTo>
                  <a:pt x="255361" y="39014"/>
                </a:lnTo>
                <a:lnTo>
                  <a:pt x="255468" y="37604"/>
                </a:lnTo>
                <a:close/>
              </a:path>
              <a:path w="351155" h="234950">
                <a:moveTo>
                  <a:pt x="236392" y="37604"/>
                </a:moveTo>
                <a:lnTo>
                  <a:pt x="228398" y="37604"/>
                </a:lnTo>
                <a:lnTo>
                  <a:pt x="229097" y="38049"/>
                </a:lnTo>
                <a:lnTo>
                  <a:pt x="232284" y="41897"/>
                </a:lnTo>
                <a:lnTo>
                  <a:pt x="236983" y="39522"/>
                </a:lnTo>
                <a:lnTo>
                  <a:pt x="236392" y="37604"/>
                </a:lnTo>
                <a:close/>
              </a:path>
              <a:path w="351155" h="234950">
                <a:moveTo>
                  <a:pt x="225109" y="24549"/>
                </a:moveTo>
                <a:lnTo>
                  <a:pt x="222671" y="24549"/>
                </a:lnTo>
                <a:lnTo>
                  <a:pt x="221032" y="25806"/>
                </a:lnTo>
                <a:lnTo>
                  <a:pt x="210758" y="36118"/>
                </a:lnTo>
                <a:lnTo>
                  <a:pt x="210237" y="37376"/>
                </a:lnTo>
                <a:lnTo>
                  <a:pt x="214835" y="40792"/>
                </a:lnTo>
                <a:lnTo>
                  <a:pt x="216105" y="40411"/>
                </a:lnTo>
                <a:lnTo>
                  <a:pt x="218851" y="37972"/>
                </a:lnTo>
                <a:lnTo>
                  <a:pt x="220092" y="36779"/>
                </a:lnTo>
                <a:lnTo>
                  <a:pt x="236138" y="36779"/>
                </a:lnTo>
                <a:lnTo>
                  <a:pt x="235523" y="34785"/>
                </a:lnTo>
                <a:lnTo>
                  <a:pt x="233135" y="32105"/>
                </a:lnTo>
                <a:lnTo>
                  <a:pt x="226658" y="25730"/>
                </a:lnTo>
                <a:lnTo>
                  <a:pt x="225109" y="24549"/>
                </a:lnTo>
                <a:close/>
              </a:path>
              <a:path w="351155" h="234950">
                <a:moveTo>
                  <a:pt x="265226" y="37007"/>
                </a:moveTo>
                <a:lnTo>
                  <a:pt x="256021" y="37007"/>
                </a:lnTo>
                <a:lnTo>
                  <a:pt x="256770" y="37528"/>
                </a:lnTo>
                <a:lnTo>
                  <a:pt x="257392" y="38265"/>
                </a:lnTo>
                <a:lnTo>
                  <a:pt x="259170" y="40195"/>
                </a:lnTo>
                <a:lnTo>
                  <a:pt x="260390" y="40639"/>
                </a:lnTo>
                <a:lnTo>
                  <a:pt x="261888" y="39903"/>
                </a:lnTo>
                <a:lnTo>
                  <a:pt x="265495" y="37972"/>
                </a:lnTo>
                <a:lnTo>
                  <a:pt x="265226" y="37007"/>
                </a:lnTo>
                <a:close/>
              </a:path>
              <a:path w="351155" h="234950">
                <a:moveTo>
                  <a:pt x="252135" y="22910"/>
                </a:moveTo>
                <a:lnTo>
                  <a:pt x="251982" y="22910"/>
                </a:lnTo>
                <a:lnTo>
                  <a:pt x="241860" y="33223"/>
                </a:lnTo>
                <a:lnTo>
                  <a:pt x="239598" y="35966"/>
                </a:lnTo>
                <a:lnTo>
                  <a:pt x="239473" y="37668"/>
                </a:lnTo>
                <a:lnTo>
                  <a:pt x="241949" y="40563"/>
                </a:lnTo>
                <a:lnTo>
                  <a:pt x="243168" y="40563"/>
                </a:lnTo>
                <a:lnTo>
                  <a:pt x="244337" y="39903"/>
                </a:lnTo>
                <a:lnTo>
                  <a:pt x="246737" y="38265"/>
                </a:lnTo>
                <a:lnTo>
                  <a:pt x="247817" y="37604"/>
                </a:lnTo>
                <a:lnTo>
                  <a:pt x="255468" y="37604"/>
                </a:lnTo>
                <a:lnTo>
                  <a:pt x="255513" y="37007"/>
                </a:lnTo>
                <a:lnTo>
                  <a:pt x="265226" y="37007"/>
                </a:lnTo>
                <a:lnTo>
                  <a:pt x="264936" y="35966"/>
                </a:lnTo>
                <a:lnTo>
                  <a:pt x="252135" y="22910"/>
                </a:lnTo>
                <a:close/>
              </a:path>
              <a:path w="351155" h="234950">
                <a:moveTo>
                  <a:pt x="164416" y="0"/>
                </a:moveTo>
                <a:lnTo>
                  <a:pt x="62066" y="292"/>
                </a:lnTo>
                <a:lnTo>
                  <a:pt x="61966" y="83685"/>
                </a:lnTo>
                <a:lnTo>
                  <a:pt x="62066" y="87363"/>
                </a:lnTo>
                <a:lnTo>
                  <a:pt x="64513" y="87730"/>
                </a:lnTo>
                <a:lnTo>
                  <a:pt x="72695" y="87955"/>
                </a:lnTo>
                <a:lnTo>
                  <a:pt x="113374" y="88099"/>
                </a:lnTo>
                <a:lnTo>
                  <a:pt x="164416" y="88099"/>
                </a:lnTo>
                <a:lnTo>
                  <a:pt x="164416" y="73418"/>
                </a:lnTo>
                <a:lnTo>
                  <a:pt x="76468" y="73418"/>
                </a:lnTo>
                <a:lnTo>
                  <a:pt x="76468" y="14681"/>
                </a:lnTo>
                <a:lnTo>
                  <a:pt x="164416" y="14681"/>
                </a:lnTo>
                <a:lnTo>
                  <a:pt x="164416" y="0"/>
                </a:lnTo>
                <a:close/>
              </a:path>
              <a:path w="351155" h="234950">
                <a:moveTo>
                  <a:pt x="164416" y="14681"/>
                </a:moveTo>
                <a:lnTo>
                  <a:pt x="149734" y="14681"/>
                </a:lnTo>
                <a:lnTo>
                  <a:pt x="149734" y="73418"/>
                </a:lnTo>
                <a:lnTo>
                  <a:pt x="164416" y="73418"/>
                </a:lnTo>
                <a:lnTo>
                  <a:pt x="164416" y="14681"/>
                </a:lnTo>
                <a:close/>
              </a:path>
              <a:path w="351155" h="234950">
                <a:moveTo>
                  <a:pt x="138050" y="58140"/>
                </a:moveTo>
                <a:lnTo>
                  <a:pt x="88749" y="58140"/>
                </a:lnTo>
                <a:lnTo>
                  <a:pt x="88749" y="65189"/>
                </a:lnTo>
                <a:lnTo>
                  <a:pt x="137720" y="64896"/>
                </a:lnTo>
                <a:lnTo>
                  <a:pt x="137903" y="61696"/>
                </a:lnTo>
                <a:lnTo>
                  <a:pt x="138050" y="58140"/>
                </a:lnTo>
                <a:close/>
              </a:path>
              <a:path w="351155" h="234950">
                <a:moveTo>
                  <a:pt x="131252" y="37604"/>
                </a:moveTo>
                <a:lnTo>
                  <a:pt x="123788" y="37604"/>
                </a:lnTo>
                <a:lnTo>
                  <a:pt x="123825" y="37972"/>
                </a:lnTo>
                <a:lnTo>
                  <a:pt x="123928" y="51168"/>
                </a:lnTo>
                <a:lnTo>
                  <a:pt x="127306" y="50952"/>
                </a:lnTo>
                <a:lnTo>
                  <a:pt x="130684" y="50799"/>
                </a:lnTo>
                <a:lnTo>
                  <a:pt x="131252" y="37604"/>
                </a:lnTo>
                <a:close/>
              </a:path>
              <a:path w="351155" h="234950">
                <a:moveTo>
                  <a:pt x="102821" y="37007"/>
                </a:moveTo>
                <a:lnTo>
                  <a:pt x="95556" y="37007"/>
                </a:lnTo>
                <a:lnTo>
                  <a:pt x="95667" y="38557"/>
                </a:lnTo>
                <a:lnTo>
                  <a:pt x="95785" y="51092"/>
                </a:lnTo>
                <a:lnTo>
                  <a:pt x="102821" y="51092"/>
                </a:lnTo>
                <a:lnTo>
                  <a:pt x="102821" y="37007"/>
                </a:lnTo>
                <a:close/>
              </a:path>
              <a:path w="351155" h="234950">
                <a:moveTo>
                  <a:pt x="111634" y="36779"/>
                </a:moveTo>
                <a:lnTo>
                  <a:pt x="102821" y="36779"/>
                </a:lnTo>
                <a:lnTo>
                  <a:pt x="104129" y="38049"/>
                </a:lnTo>
                <a:lnTo>
                  <a:pt x="106389" y="40043"/>
                </a:lnTo>
                <a:lnTo>
                  <a:pt x="107990" y="40639"/>
                </a:lnTo>
                <a:lnTo>
                  <a:pt x="110466" y="39306"/>
                </a:lnTo>
                <a:lnTo>
                  <a:pt x="111591" y="37668"/>
                </a:lnTo>
                <a:lnTo>
                  <a:pt x="111634" y="36779"/>
                </a:lnTo>
                <a:close/>
              </a:path>
              <a:path w="351155" h="234950">
                <a:moveTo>
                  <a:pt x="127128" y="22910"/>
                </a:moveTo>
                <a:lnTo>
                  <a:pt x="116054" y="34188"/>
                </a:lnTo>
                <a:lnTo>
                  <a:pt x="115165" y="35369"/>
                </a:lnTo>
                <a:lnTo>
                  <a:pt x="115165" y="38341"/>
                </a:lnTo>
                <a:lnTo>
                  <a:pt x="115533" y="38938"/>
                </a:lnTo>
                <a:lnTo>
                  <a:pt x="116892" y="39674"/>
                </a:lnTo>
                <a:lnTo>
                  <a:pt x="118772" y="40639"/>
                </a:lnTo>
                <a:lnTo>
                  <a:pt x="120093" y="40347"/>
                </a:lnTo>
                <a:lnTo>
                  <a:pt x="121591" y="38557"/>
                </a:lnTo>
                <a:lnTo>
                  <a:pt x="121960" y="38049"/>
                </a:lnTo>
                <a:lnTo>
                  <a:pt x="122671" y="37604"/>
                </a:lnTo>
                <a:lnTo>
                  <a:pt x="131252" y="37604"/>
                </a:lnTo>
                <a:lnTo>
                  <a:pt x="131345" y="36931"/>
                </a:lnTo>
                <a:lnTo>
                  <a:pt x="139830" y="36931"/>
                </a:lnTo>
                <a:lnTo>
                  <a:pt x="139476" y="35890"/>
                </a:lnTo>
                <a:lnTo>
                  <a:pt x="139320" y="35369"/>
                </a:lnTo>
                <a:lnTo>
                  <a:pt x="136831" y="32626"/>
                </a:lnTo>
                <a:lnTo>
                  <a:pt x="133974" y="29743"/>
                </a:lnTo>
                <a:lnTo>
                  <a:pt x="127128" y="22910"/>
                </a:lnTo>
                <a:close/>
              </a:path>
              <a:path w="351155" h="234950">
                <a:moveTo>
                  <a:pt x="139830" y="36931"/>
                </a:moveTo>
                <a:lnTo>
                  <a:pt x="131345" y="36931"/>
                </a:lnTo>
                <a:lnTo>
                  <a:pt x="133593" y="39598"/>
                </a:lnTo>
                <a:lnTo>
                  <a:pt x="136133" y="40639"/>
                </a:lnTo>
                <a:lnTo>
                  <a:pt x="138901" y="39154"/>
                </a:lnTo>
                <a:lnTo>
                  <a:pt x="139930" y="37223"/>
                </a:lnTo>
                <a:lnTo>
                  <a:pt x="139830" y="36931"/>
                </a:lnTo>
                <a:close/>
              </a:path>
              <a:path w="351155" h="234950">
                <a:moveTo>
                  <a:pt x="99125" y="22910"/>
                </a:moveTo>
                <a:lnTo>
                  <a:pt x="98922" y="22910"/>
                </a:lnTo>
                <a:lnTo>
                  <a:pt x="86222" y="35890"/>
                </a:lnTo>
                <a:lnTo>
                  <a:pt x="85561" y="37972"/>
                </a:lnTo>
                <a:lnTo>
                  <a:pt x="89028" y="39827"/>
                </a:lnTo>
                <a:lnTo>
                  <a:pt x="90438" y="40487"/>
                </a:lnTo>
                <a:lnTo>
                  <a:pt x="92178" y="39966"/>
                </a:lnTo>
                <a:lnTo>
                  <a:pt x="94286" y="37604"/>
                </a:lnTo>
                <a:lnTo>
                  <a:pt x="95036" y="37007"/>
                </a:lnTo>
                <a:lnTo>
                  <a:pt x="102821" y="37007"/>
                </a:lnTo>
                <a:lnTo>
                  <a:pt x="102821" y="36779"/>
                </a:lnTo>
                <a:lnTo>
                  <a:pt x="111634" y="36779"/>
                </a:lnTo>
                <a:lnTo>
                  <a:pt x="111567" y="35890"/>
                </a:lnTo>
                <a:lnTo>
                  <a:pt x="109196" y="33223"/>
                </a:lnTo>
                <a:lnTo>
                  <a:pt x="99125" y="22910"/>
                </a:lnTo>
                <a:close/>
              </a:path>
              <a:path w="351155" h="234950">
                <a:moveTo>
                  <a:pt x="312460" y="96091"/>
                </a:moveTo>
                <a:lnTo>
                  <a:pt x="98382" y="96091"/>
                </a:lnTo>
                <a:lnTo>
                  <a:pt x="57094" y="96218"/>
                </a:lnTo>
                <a:lnTo>
                  <a:pt x="14230" y="109172"/>
                </a:lnTo>
                <a:lnTo>
                  <a:pt x="0" y="140795"/>
                </a:lnTo>
                <a:lnTo>
                  <a:pt x="881" y="152860"/>
                </a:lnTo>
                <a:lnTo>
                  <a:pt x="28730" y="186896"/>
                </a:lnTo>
                <a:lnTo>
                  <a:pt x="108788" y="190833"/>
                </a:lnTo>
                <a:lnTo>
                  <a:pt x="256859" y="190833"/>
                </a:lnTo>
                <a:lnTo>
                  <a:pt x="298113" y="190579"/>
                </a:lnTo>
                <a:lnTo>
                  <a:pt x="337123" y="176609"/>
                </a:lnTo>
                <a:lnTo>
                  <a:pt x="337404" y="176228"/>
                </a:lnTo>
                <a:lnTo>
                  <a:pt x="107155" y="176228"/>
                </a:lnTo>
                <a:lnTo>
                  <a:pt x="45733" y="175847"/>
                </a:lnTo>
                <a:lnTo>
                  <a:pt x="14211" y="149431"/>
                </a:lnTo>
                <a:lnTo>
                  <a:pt x="13779" y="143081"/>
                </a:lnTo>
                <a:lnTo>
                  <a:pt x="13784" y="140541"/>
                </a:lnTo>
                <a:lnTo>
                  <a:pt x="40616" y="110823"/>
                </a:lnTo>
                <a:lnTo>
                  <a:pt x="337192" y="109934"/>
                </a:lnTo>
                <a:lnTo>
                  <a:pt x="334202" y="106886"/>
                </a:lnTo>
                <a:lnTo>
                  <a:pt x="326075" y="101425"/>
                </a:lnTo>
                <a:lnTo>
                  <a:pt x="316676" y="97488"/>
                </a:lnTo>
                <a:lnTo>
                  <a:pt x="312460" y="96091"/>
                </a:lnTo>
                <a:close/>
              </a:path>
              <a:path w="351155" h="234950">
                <a:moveTo>
                  <a:pt x="337192" y="109934"/>
                </a:moveTo>
                <a:lnTo>
                  <a:pt x="234560" y="109934"/>
                </a:lnTo>
                <a:lnTo>
                  <a:pt x="300328" y="110315"/>
                </a:lnTo>
                <a:lnTo>
                  <a:pt x="309361" y="110569"/>
                </a:lnTo>
                <a:lnTo>
                  <a:pt x="336596" y="141176"/>
                </a:lnTo>
                <a:lnTo>
                  <a:pt x="336705" y="143081"/>
                </a:lnTo>
                <a:lnTo>
                  <a:pt x="335909" y="150447"/>
                </a:lnTo>
                <a:lnTo>
                  <a:pt x="305765" y="175847"/>
                </a:lnTo>
                <a:lnTo>
                  <a:pt x="245799" y="176228"/>
                </a:lnTo>
                <a:lnTo>
                  <a:pt x="337404" y="176228"/>
                </a:lnTo>
                <a:lnTo>
                  <a:pt x="346118" y="164417"/>
                </a:lnTo>
                <a:lnTo>
                  <a:pt x="350622" y="150955"/>
                </a:lnTo>
                <a:lnTo>
                  <a:pt x="350747" y="138636"/>
                </a:lnTo>
                <a:lnTo>
                  <a:pt x="350755" y="136223"/>
                </a:lnTo>
                <a:lnTo>
                  <a:pt x="346127" y="121999"/>
                </a:lnTo>
                <a:lnTo>
                  <a:pt x="340929" y="113744"/>
                </a:lnTo>
                <a:lnTo>
                  <a:pt x="337192" y="109934"/>
                </a:lnTo>
                <a:close/>
              </a:path>
              <a:path w="351155" h="234950">
                <a:moveTo>
                  <a:pt x="43442" y="117935"/>
                </a:moveTo>
                <a:lnTo>
                  <a:pt x="22277" y="150320"/>
                </a:lnTo>
                <a:lnTo>
                  <a:pt x="25675" y="157051"/>
                </a:lnTo>
                <a:lnTo>
                  <a:pt x="27446" y="160607"/>
                </a:lnTo>
                <a:lnTo>
                  <a:pt x="32412" y="165052"/>
                </a:lnTo>
                <a:lnTo>
                  <a:pt x="44515" y="169243"/>
                </a:lnTo>
                <a:lnTo>
                  <a:pt x="52440" y="168862"/>
                </a:lnTo>
                <a:lnTo>
                  <a:pt x="64975" y="163147"/>
                </a:lnTo>
                <a:lnTo>
                  <a:pt x="69940" y="157051"/>
                </a:lnTo>
                <a:lnTo>
                  <a:pt x="70361" y="155400"/>
                </a:lnTo>
                <a:lnTo>
                  <a:pt x="47576" y="155400"/>
                </a:lnTo>
                <a:lnTo>
                  <a:pt x="43054" y="154638"/>
                </a:lnTo>
                <a:lnTo>
                  <a:pt x="39498" y="150955"/>
                </a:lnTo>
                <a:lnTo>
                  <a:pt x="36470" y="145494"/>
                </a:lnTo>
                <a:lnTo>
                  <a:pt x="36586" y="143081"/>
                </a:lnTo>
                <a:lnTo>
                  <a:pt x="36885" y="139398"/>
                </a:lnTo>
                <a:lnTo>
                  <a:pt x="40424" y="134572"/>
                </a:lnTo>
                <a:lnTo>
                  <a:pt x="46483" y="132413"/>
                </a:lnTo>
                <a:lnTo>
                  <a:pt x="53672" y="131905"/>
                </a:lnTo>
                <a:lnTo>
                  <a:pt x="69767" y="131905"/>
                </a:lnTo>
                <a:lnTo>
                  <a:pt x="68957" y="130000"/>
                </a:lnTo>
                <a:lnTo>
                  <a:pt x="64470" y="124412"/>
                </a:lnTo>
                <a:lnTo>
                  <a:pt x="58558" y="120475"/>
                </a:lnTo>
                <a:lnTo>
                  <a:pt x="51373" y="118062"/>
                </a:lnTo>
                <a:lnTo>
                  <a:pt x="43442" y="117935"/>
                </a:lnTo>
                <a:close/>
              </a:path>
              <a:path w="351155" h="234950">
                <a:moveTo>
                  <a:pt x="307747" y="117935"/>
                </a:moveTo>
                <a:lnTo>
                  <a:pt x="277128" y="146637"/>
                </a:lnTo>
                <a:lnTo>
                  <a:pt x="279909" y="155146"/>
                </a:lnTo>
                <a:lnTo>
                  <a:pt x="312460" y="168735"/>
                </a:lnTo>
                <a:lnTo>
                  <a:pt x="320715" y="164290"/>
                </a:lnTo>
                <a:lnTo>
                  <a:pt x="325350" y="156924"/>
                </a:lnTo>
                <a:lnTo>
                  <a:pt x="325984" y="155527"/>
                </a:lnTo>
                <a:lnTo>
                  <a:pt x="303684" y="155527"/>
                </a:lnTo>
                <a:lnTo>
                  <a:pt x="298566" y="154257"/>
                </a:lnTo>
                <a:lnTo>
                  <a:pt x="291809" y="145748"/>
                </a:lnTo>
                <a:lnTo>
                  <a:pt x="292140" y="139525"/>
                </a:lnTo>
                <a:lnTo>
                  <a:pt x="298388" y="132413"/>
                </a:lnTo>
                <a:lnTo>
                  <a:pt x="304484" y="131270"/>
                </a:lnTo>
                <a:lnTo>
                  <a:pt x="325955" y="131270"/>
                </a:lnTo>
                <a:lnTo>
                  <a:pt x="322177" y="125682"/>
                </a:lnTo>
                <a:lnTo>
                  <a:pt x="315517" y="120729"/>
                </a:lnTo>
                <a:lnTo>
                  <a:pt x="307747" y="117935"/>
                </a:lnTo>
                <a:close/>
              </a:path>
              <a:path w="351155" h="234950">
                <a:moveTo>
                  <a:pt x="236082" y="117935"/>
                </a:moveTo>
                <a:lnTo>
                  <a:pt x="227319" y="119586"/>
                </a:lnTo>
                <a:lnTo>
                  <a:pt x="220092" y="124920"/>
                </a:lnTo>
                <a:lnTo>
                  <a:pt x="214695" y="136350"/>
                </a:lnTo>
                <a:lnTo>
                  <a:pt x="214606" y="149685"/>
                </a:lnTo>
                <a:lnTo>
                  <a:pt x="220092" y="160861"/>
                </a:lnTo>
                <a:lnTo>
                  <a:pt x="225769" y="165814"/>
                </a:lnTo>
                <a:lnTo>
                  <a:pt x="232996" y="167846"/>
                </a:lnTo>
                <a:lnTo>
                  <a:pt x="234583" y="168354"/>
                </a:lnTo>
                <a:lnTo>
                  <a:pt x="237682" y="168608"/>
                </a:lnTo>
                <a:lnTo>
                  <a:pt x="240920" y="168354"/>
                </a:lnTo>
                <a:lnTo>
                  <a:pt x="245238" y="168227"/>
                </a:lnTo>
                <a:lnTo>
                  <a:pt x="246877" y="167846"/>
                </a:lnTo>
                <a:lnTo>
                  <a:pt x="250026" y="166449"/>
                </a:lnTo>
                <a:lnTo>
                  <a:pt x="257474" y="161369"/>
                </a:lnTo>
                <a:lnTo>
                  <a:pt x="261753" y="155400"/>
                </a:lnTo>
                <a:lnTo>
                  <a:pt x="239701" y="155400"/>
                </a:lnTo>
                <a:lnTo>
                  <a:pt x="235244" y="154384"/>
                </a:lnTo>
                <a:lnTo>
                  <a:pt x="227408" y="146637"/>
                </a:lnTo>
                <a:lnTo>
                  <a:pt x="227598" y="139144"/>
                </a:lnTo>
                <a:lnTo>
                  <a:pt x="234824" y="132921"/>
                </a:lnTo>
                <a:lnTo>
                  <a:pt x="236463" y="132159"/>
                </a:lnTo>
                <a:lnTo>
                  <a:pt x="261961" y="132159"/>
                </a:lnTo>
                <a:lnTo>
                  <a:pt x="260245" y="128476"/>
                </a:lnTo>
                <a:lnTo>
                  <a:pt x="253586" y="121999"/>
                </a:lnTo>
                <a:lnTo>
                  <a:pt x="245235" y="118316"/>
                </a:lnTo>
                <a:lnTo>
                  <a:pt x="236082" y="117935"/>
                </a:lnTo>
                <a:close/>
              </a:path>
              <a:path w="351155" h="234950">
                <a:moveTo>
                  <a:pt x="108167" y="116792"/>
                </a:moveTo>
                <a:lnTo>
                  <a:pt x="86197" y="142319"/>
                </a:lnTo>
                <a:lnTo>
                  <a:pt x="86662" y="149177"/>
                </a:lnTo>
                <a:lnTo>
                  <a:pt x="86781" y="149812"/>
                </a:lnTo>
                <a:lnTo>
                  <a:pt x="88660" y="156797"/>
                </a:lnTo>
                <a:lnTo>
                  <a:pt x="93397" y="162766"/>
                </a:lnTo>
                <a:lnTo>
                  <a:pt x="100103" y="165941"/>
                </a:lnTo>
                <a:lnTo>
                  <a:pt x="102402" y="167084"/>
                </a:lnTo>
                <a:lnTo>
                  <a:pt x="104942" y="168100"/>
                </a:lnTo>
                <a:lnTo>
                  <a:pt x="106580" y="168354"/>
                </a:lnTo>
                <a:lnTo>
                  <a:pt x="109577" y="168481"/>
                </a:lnTo>
                <a:lnTo>
                  <a:pt x="112485" y="168354"/>
                </a:lnTo>
                <a:lnTo>
                  <a:pt x="117045" y="168354"/>
                </a:lnTo>
                <a:lnTo>
                  <a:pt x="118302" y="168100"/>
                </a:lnTo>
                <a:lnTo>
                  <a:pt x="121731" y="166449"/>
                </a:lnTo>
                <a:lnTo>
                  <a:pt x="130651" y="159718"/>
                </a:lnTo>
                <a:lnTo>
                  <a:pt x="133331" y="154765"/>
                </a:lnTo>
                <a:lnTo>
                  <a:pt x="111546" y="154765"/>
                </a:lnTo>
                <a:lnTo>
                  <a:pt x="109996" y="154638"/>
                </a:lnTo>
                <a:lnTo>
                  <a:pt x="107240" y="153368"/>
                </a:lnTo>
                <a:lnTo>
                  <a:pt x="102318" y="149177"/>
                </a:lnTo>
                <a:lnTo>
                  <a:pt x="100613" y="143970"/>
                </a:lnTo>
                <a:lnTo>
                  <a:pt x="100603" y="143081"/>
                </a:lnTo>
                <a:lnTo>
                  <a:pt x="101809" y="137747"/>
                </a:lnTo>
                <a:lnTo>
                  <a:pt x="106339" y="133429"/>
                </a:lnTo>
                <a:lnTo>
                  <a:pt x="108777" y="132159"/>
                </a:lnTo>
                <a:lnTo>
                  <a:pt x="112955" y="131905"/>
                </a:lnTo>
                <a:lnTo>
                  <a:pt x="133676" y="131905"/>
                </a:lnTo>
                <a:lnTo>
                  <a:pt x="132742" y="129365"/>
                </a:lnTo>
                <a:lnTo>
                  <a:pt x="129986" y="125174"/>
                </a:lnTo>
                <a:lnTo>
                  <a:pt x="126989" y="122507"/>
                </a:lnTo>
                <a:lnTo>
                  <a:pt x="115165" y="116919"/>
                </a:lnTo>
                <a:lnTo>
                  <a:pt x="108167" y="116792"/>
                </a:lnTo>
                <a:close/>
              </a:path>
              <a:path w="351155" h="234950">
                <a:moveTo>
                  <a:pt x="179656" y="118189"/>
                </a:moveTo>
                <a:lnTo>
                  <a:pt x="165488" y="119840"/>
                </a:lnTo>
                <a:lnTo>
                  <a:pt x="154995" y="128349"/>
                </a:lnTo>
                <a:lnTo>
                  <a:pt x="150327" y="140795"/>
                </a:lnTo>
                <a:lnTo>
                  <a:pt x="150262" y="141557"/>
                </a:lnTo>
                <a:lnTo>
                  <a:pt x="153010" y="155019"/>
                </a:lnTo>
                <a:lnTo>
                  <a:pt x="173661" y="168481"/>
                </a:lnTo>
                <a:lnTo>
                  <a:pt x="181726" y="168227"/>
                </a:lnTo>
                <a:lnTo>
                  <a:pt x="198326" y="154130"/>
                </a:lnTo>
                <a:lnTo>
                  <a:pt x="172906" y="154130"/>
                </a:lnTo>
                <a:lnTo>
                  <a:pt x="167675" y="150955"/>
                </a:lnTo>
                <a:lnTo>
                  <a:pt x="164694" y="145494"/>
                </a:lnTo>
                <a:lnTo>
                  <a:pt x="165203" y="139144"/>
                </a:lnTo>
                <a:lnTo>
                  <a:pt x="168315" y="131778"/>
                </a:lnTo>
                <a:lnTo>
                  <a:pt x="177738" y="129873"/>
                </a:lnTo>
                <a:lnTo>
                  <a:pt x="196828" y="129873"/>
                </a:lnTo>
                <a:lnTo>
                  <a:pt x="193527" y="125301"/>
                </a:lnTo>
                <a:lnTo>
                  <a:pt x="187262" y="120729"/>
                </a:lnTo>
                <a:lnTo>
                  <a:pt x="179656" y="118189"/>
                </a:lnTo>
                <a:close/>
              </a:path>
              <a:path w="351155" h="234950">
                <a:moveTo>
                  <a:pt x="325955" y="131270"/>
                </a:moveTo>
                <a:lnTo>
                  <a:pt x="304484" y="131270"/>
                </a:lnTo>
                <a:lnTo>
                  <a:pt x="311101" y="134445"/>
                </a:lnTo>
                <a:lnTo>
                  <a:pt x="313717" y="137620"/>
                </a:lnTo>
                <a:lnTo>
                  <a:pt x="314887" y="141557"/>
                </a:lnTo>
                <a:lnTo>
                  <a:pt x="315965" y="144986"/>
                </a:lnTo>
                <a:lnTo>
                  <a:pt x="313260" y="150955"/>
                </a:lnTo>
                <a:lnTo>
                  <a:pt x="308840" y="153114"/>
                </a:lnTo>
                <a:lnTo>
                  <a:pt x="303684" y="155527"/>
                </a:lnTo>
                <a:lnTo>
                  <a:pt x="325984" y="155527"/>
                </a:lnTo>
                <a:lnTo>
                  <a:pt x="327944" y="151209"/>
                </a:lnTo>
                <a:lnTo>
                  <a:pt x="329013" y="145367"/>
                </a:lnTo>
                <a:lnTo>
                  <a:pt x="328898" y="141557"/>
                </a:lnTo>
                <a:lnTo>
                  <a:pt x="328742" y="138636"/>
                </a:lnTo>
                <a:lnTo>
                  <a:pt x="326899" y="132667"/>
                </a:lnTo>
                <a:lnTo>
                  <a:pt x="325955" y="131270"/>
                </a:lnTo>
                <a:close/>
              </a:path>
              <a:path w="351155" h="234950">
                <a:moveTo>
                  <a:pt x="69767" y="131905"/>
                </a:moveTo>
                <a:lnTo>
                  <a:pt x="53672" y="131905"/>
                </a:lnTo>
                <a:lnTo>
                  <a:pt x="58688" y="136858"/>
                </a:lnTo>
                <a:lnTo>
                  <a:pt x="57837" y="148161"/>
                </a:lnTo>
                <a:lnTo>
                  <a:pt x="55767" y="151209"/>
                </a:lnTo>
                <a:lnTo>
                  <a:pt x="47576" y="155400"/>
                </a:lnTo>
                <a:lnTo>
                  <a:pt x="70361" y="155400"/>
                </a:lnTo>
                <a:lnTo>
                  <a:pt x="73179" y="144351"/>
                </a:lnTo>
                <a:lnTo>
                  <a:pt x="73060" y="141303"/>
                </a:lnTo>
                <a:lnTo>
                  <a:pt x="71871" y="136858"/>
                </a:lnTo>
                <a:lnTo>
                  <a:pt x="69767" y="131905"/>
                </a:lnTo>
                <a:close/>
              </a:path>
              <a:path w="351155" h="234950">
                <a:moveTo>
                  <a:pt x="261961" y="132159"/>
                </a:moveTo>
                <a:lnTo>
                  <a:pt x="239790" y="132159"/>
                </a:lnTo>
                <a:lnTo>
                  <a:pt x="246940" y="134826"/>
                </a:lnTo>
                <a:lnTo>
                  <a:pt x="250187" y="140795"/>
                </a:lnTo>
                <a:lnTo>
                  <a:pt x="250293" y="141303"/>
                </a:lnTo>
                <a:lnTo>
                  <a:pt x="249452" y="148034"/>
                </a:lnTo>
                <a:lnTo>
                  <a:pt x="243829" y="153368"/>
                </a:lnTo>
                <a:lnTo>
                  <a:pt x="239701" y="155400"/>
                </a:lnTo>
                <a:lnTo>
                  <a:pt x="261753" y="155400"/>
                </a:lnTo>
                <a:lnTo>
                  <a:pt x="262572" y="154257"/>
                </a:lnTo>
                <a:lnTo>
                  <a:pt x="264973" y="146002"/>
                </a:lnTo>
                <a:lnTo>
                  <a:pt x="264355" y="137620"/>
                </a:lnTo>
                <a:lnTo>
                  <a:pt x="264267" y="137112"/>
                </a:lnTo>
                <a:lnTo>
                  <a:pt x="261961" y="132159"/>
                </a:lnTo>
                <a:close/>
              </a:path>
              <a:path w="351155" h="234950">
                <a:moveTo>
                  <a:pt x="133676" y="131905"/>
                </a:moveTo>
                <a:lnTo>
                  <a:pt x="112955" y="131905"/>
                </a:lnTo>
                <a:lnTo>
                  <a:pt x="115343" y="132794"/>
                </a:lnTo>
                <a:lnTo>
                  <a:pt x="120321" y="134699"/>
                </a:lnTo>
                <a:lnTo>
                  <a:pt x="123327" y="140541"/>
                </a:lnTo>
                <a:lnTo>
                  <a:pt x="123361" y="141176"/>
                </a:lnTo>
                <a:lnTo>
                  <a:pt x="121299" y="149304"/>
                </a:lnTo>
                <a:lnTo>
                  <a:pt x="117934" y="152860"/>
                </a:lnTo>
                <a:lnTo>
                  <a:pt x="114682" y="153876"/>
                </a:lnTo>
                <a:lnTo>
                  <a:pt x="111546" y="154765"/>
                </a:lnTo>
                <a:lnTo>
                  <a:pt x="133331" y="154765"/>
                </a:lnTo>
                <a:lnTo>
                  <a:pt x="135669" y="150447"/>
                </a:lnTo>
                <a:lnTo>
                  <a:pt x="135788" y="149685"/>
                </a:lnTo>
                <a:lnTo>
                  <a:pt x="136513" y="140541"/>
                </a:lnTo>
                <a:lnTo>
                  <a:pt x="136387" y="139271"/>
                </a:lnTo>
                <a:lnTo>
                  <a:pt x="133676" y="131905"/>
                </a:lnTo>
                <a:close/>
              </a:path>
              <a:path w="351155" h="234950">
                <a:moveTo>
                  <a:pt x="196828" y="129873"/>
                </a:moveTo>
                <a:lnTo>
                  <a:pt x="177738" y="129873"/>
                </a:lnTo>
                <a:lnTo>
                  <a:pt x="189005" y="141176"/>
                </a:lnTo>
                <a:lnTo>
                  <a:pt x="189071" y="141557"/>
                </a:lnTo>
                <a:lnTo>
                  <a:pt x="187022" y="150447"/>
                </a:lnTo>
                <a:lnTo>
                  <a:pt x="179148" y="153749"/>
                </a:lnTo>
                <a:lnTo>
                  <a:pt x="172906" y="154130"/>
                </a:lnTo>
                <a:lnTo>
                  <a:pt x="198326" y="154130"/>
                </a:lnTo>
                <a:lnTo>
                  <a:pt x="200655" y="147399"/>
                </a:lnTo>
                <a:lnTo>
                  <a:pt x="200631" y="139144"/>
                </a:lnTo>
                <a:lnTo>
                  <a:pt x="198112" y="131651"/>
                </a:lnTo>
                <a:lnTo>
                  <a:pt x="196828" y="129873"/>
                </a:lnTo>
                <a:close/>
              </a:path>
              <a:path w="351155" h="234950">
                <a:moveTo>
                  <a:pt x="294718" y="220268"/>
                </a:moveTo>
                <a:lnTo>
                  <a:pt x="246928" y="220268"/>
                </a:lnTo>
                <a:lnTo>
                  <a:pt x="245289" y="220713"/>
                </a:lnTo>
                <a:lnTo>
                  <a:pt x="243029" y="223608"/>
                </a:lnTo>
                <a:lnTo>
                  <a:pt x="241530" y="225463"/>
                </a:lnTo>
                <a:lnTo>
                  <a:pt x="248756" y="234949"/>
                </a:lnTo>
                <a:lnTo>
                  <a:pt x="290171" y="234949"/>
                </a:lnTo>
                <a:lnTo>
                  <a:pt x="294299" y="234797"/>
                </a:lnTo>
                <a:lnTo>
                  <a:pt x="295708" y="234137"/>
                </a:lnTo>
                <a:lnTo>
                  <a:pt x="299785" y="231978"/>
                </a:lnTo>
                <a:lnTo>
                  <a:pt x="301195" y="226860"/>
                </a:lnTo>
                <a:lnTo>
                  <a:pt x="298617" y="223608"/>
                </a:lnTo>
                <a:lnTo>
                  <a:pt x="296369" y="220713"/>
                </a:lnTo>
                <a:lnTo>
                  <a:pt x="294718" y="220268"/>
                </a:lnTo>
                <a:close/>
              </a:path>
              <a:path w="351155" h="234950">
                <a:moveTo>
                  <a:pt x="278170" y="198539"/>
                </a:moveTo>
                <a:lnTo>
                  <a:pt x="263488" y="198539"/>
                </a:lnTo>
                <a:lnTo>
                  <a:pt x="263488" y="220268"/>
                </a:lnTo>
                <a:lnTo>
                  <a:pt x="278170" y="220268"/>
                </a:lnTo>
                <a:lnTo>
                  <a:pt x="278170" y="198539"/>
                </a:lnTo>
                <a:close/>
              </a:path>
              <a:path w="351155" h="234950">
                <a:moveTo>
                  <a:pt x="94616" y="198539"/>
                </a:moveTo>
                <a:lnTo>
                  <a:pt x="80545" y="198539"/>
                </a:lnTo>
                <a:lnTo>
                  <a:pt x="80545" y="220268"/>
                </a:lnTo>
                <a:lnTo>
                  <a:pt x="63565" y="220268"/>
                </a:lnTo>
                <a:lnTo>
                  <a:pt x="61317" y="220929"/>
                </a:lnTo>
                <a:lnTo>
                  <a:pt x="57365" y="227164"/>
                </a:lnTo>
                <a:lnTo>
                  <a:pt x="57345" y="227761"/>
                </a:lnTo>
                <a:lnTo>
                  <a:pt x="58777" y="232422"/>
                </a:lnTo>
                <a:lnTo>
                  <a:pt x="62574" y="234137"/>
                </a:lnTo>
                <a:lnTo>
                  <a:pt x="64500" y="234497"/>
                </a:lnTo>
                <a:lnTo>
                  <a:pt x="68728" y="234715"/>
                </a:lnTo>
                <a:lnTo>
                  <a:pt x="76308" y="234808"/>
                </a:lnTo>
                <a:lnTo>
                  <a:pt x="101819" y="234698"/>
                </a:lnTo>
                <a:lnTo>
                  <a:pt x="116981" y="227761"/>
                </a:lnTo>
                <a:lnTo>
                  <a:pt x="116981" y="227164"/>
                </a:lnTo>
                <a:lnTo>
                  <a:pt x="116283" y="225234"/>
                </a:lnTo>
                <a:lnTo>
                  <a:pt x="114682" y="221157"/>
                </a:lnTo>
                <a:lnTo>
                  <a:pt x="113285" y="220560"/>
                </a:lnTo>
                <a:lnTo>
                  <a:pt x="94616" y="220192"/>
                </a:lnTo>
                <a:lnTo>
                  <a:pt x="94616" y="198539"/>
                </a:lnTo>
                <a:close/>
              </a:path>
            </a:pathLst>
          </a:custGeom>
          <a:solidFill>
            <a:srgbClr val="6593BC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026" name="Picture 2" descr="Минус спереди – Бесплатные иконки: формы">
            <a:extLst>
              <a:ext uri="{FF2B5EF4-FFF2-40B4-BE49-F238E27FC236}">
                <a16:creationId xmlns:a16="http://schemas.microsoft.com/office/drawing/2014/main" id="{0CE1D616-CE94-4362-8597-B599F3A35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8EB0C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824" y="4588303"/>
            <a:ext cx="362492" cy="36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object 24">
            <a:extLst>
              <a:ext uri="{FF2B5EF4-FFF2-40B4-BE49-F238E27FC236}">
                <a16:creationId xmlns:a16="http://schemas.microsoft.com/office/drawing/2014/main" id="{89AF14C0-2EA0-4CA1-885C-5765CEFFE0C3}"/>
              </a:ext>
            </a:extLst>
          </p:cNvPr>
          <p:cNvSpPr txBox="1"/>
          <p:nvPr/>
        </p:nvSpPr>
        <p:spPr>
          <a:xfrm>
            <a:off x="300992" y="2108782"/>
            <a:ext cx="3821534" cy="54476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sz="12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75" name="Схема 74">
            <a:extLst>
              <a:ext uri="{FF2B5EF4-FFF2-40B4-BE49-F238E27FC236}">
                <a16:creationId xmlns:a16="http://schemas.microsoft.com/office/drawing/2014/main" id="{B0D9F6F0-AF7A-46B7-A9E8-1182151302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583441"/>
              </p:ext>
            </p:extLst>
          </p:nvPr>
        </p:nvGraphicFramePr>
        <p:xfrm>
          <a:off x="262566" y="3658293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6" name="object 24">
            <a:extLst>
              <a:ext uri="{FF2B5EF4-FFF2-40B4-BE49-F238E27FC236}">
                <a16:creationId xmlns:a16="http://schemas.microsoft.com/office/drawing/2014/main" id="{35244D44-BD23-4915-A30A-1A2799C65339}"/>
              </a:ext>
            </a:extLst>
          </p:cNvPr>
          <p:cNvSpPr txBox="1"/>
          <p:nvPr/>
        </p:nvSpPr>
        <p:spPr>
          <a:xfrm>
            <a:off x="636858" y="5393316"/>
            <a:ext cx="2991973" cy="136864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  7 cent/kWh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ADD25F2-1C0C-4EE9-8EE2-025A9A1D3430}"/>
              </a:ext>
            </a:extLst>
          </p:cNvPr>
          <p:cNvSpPr txBox="1"/>
          <p:nvPr/>
        </p:nvSpPr>
        <p:spPr>
          <a:xfrm>
            <a:off x="232474" y="2375908"/>
            <a:ext cx="3236440" cy="1226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5080" lvl="0" indent="0" algn="l" defTabSz="914400" rtl="0" eaLnBrk="1" fontAlgn="auto" latinLnBrk="0" hangingPunct="1">
              <a:lnSpc>
                <a:spcPct val="113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13" algn="l"/>
              </a:tabLst>
              <a:defRPr/>
            </a:pPr>
            <a:r>
              <a:rPr kumimoji="0" lang="en-US" sz="1100" b="0" i="0" u="none" strike="noStrike" kern="1200" cap="none" spc="-25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Infrastructure development at state cost* </a:t>
            </a:r>
            <a:br>
              <a:rPr kumimoji="0" lang="en-US" sz="1100" b="0" i="0" u="none" strike="noStrike" kern="1200" cap="none" spc="-25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</a:br>
            <a:r>
              <a:rPr kumimoji="0" lang="en-US" sz="1100" b="0" i="1" u="none" strike="noStrike" kern="1200" cap="none" spc="-25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(project cost exceeding 15 </a:t>
            </a:r>
            <a:r>
              <a:rPr kumimoji="0" lang="uz-Cyrl-UZ" sz="1100" b="0" i="1" u="none" strike="noStrike" kern="1200" cap="none" spc="-25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mln </a:t>
            </a:r>
            <a:r>
              <a:rPr kumimoji="0" lang="en-US" sz="1100" b="0" i="1" u="none" strike="noStrike" kern="1200" cap="none" spc="-25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USD)</a:t>
            </a:r>
          </a:p>
          <a:p>
            <a:pPr marL="12701" marR="5080" lvl="0" indent="0" algn="l" defTabSz="914400" rtl="0" eaLnBrk="1" fontAlgn="auto" latinLnBrk="0" hangingPunct="1">
              <a:lnSpc>
                <a:spcPct val="113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13" algn="l"/>
              </a:tabLst>
              <a:defRPr/>
            </a:pPr>
            <a:endParaRPr kumimoji="0" lang="en-US" sz="1100" b="0" i="1" u="none" strike="noStrike" kern="1200" cap="none" spc="-25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1" marR="5080" lvl="0" indent="0" algn="l" defTabSz="914400" rtl="0" eaLnBrk="1" fontAlgn="auto" latinLnBrk="0" hangingPunct="1">
              <a:lnSpc>
                <a:spcPct val="113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13" algn="l"/>
              </a:tabLst>
              <a:defRPr/>
            </a:pPr>
            <a:r>
              <a:rPr kumimoji="0" lang="en-US" sz="1100" b="0" i="0" u="none" strike="noStrike" kern="1200" cap="none" spc="-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Across the Republic, 2</a:t>
            </a:r>
            <a:r>
              <a:rPr kumimoji="0" lang="ru-RU" sz="1100" b="0" i="0" u="none" strike="noStrike" kern="1200" cap="none" spc="-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6</a:t>
            </a:r>
            <a:r>
              <a:rPr kumimoji="0" lang="en-US" sz="1100" b="0" i="0" u="none" strike="noStrike" kern="1200" cap="none" spc="-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-25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FEZs offer tax breaks on land, property, water and CIT. </a:t>
            </a:r>
          </a:p>
          <a:p>
            <a:pPr marL="12701" marR="5080" lvl="0" indent="0" algn="l" defTabSz="914400" rtl="0" eaLnBrk="1" fontAlgn="auto" latinLnBrk="0" hangingPunct="1">
              <a:lnSpc>
                <a:spcPct val="113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13" algn="l"/>
              </a:tabLst>
              <a:defRPr/>
            </a:pPr>
            <a:r>
              <a:rPr kumimoji="0" lang="en-US" sz="1050" b="0" i="1" u="none" strike="noStrike" kern="1200" cap="none" spc="-25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(CIT - applied for investments over 3 </a:t>
            </a:r>
            <a:r>
              <a:rPr kumimoji="0" lang="uz-Cyrl-UZ" sz="1050" b="0" i="1" u="none" strike="noStrike" kern="1200" cap="none" spc="-25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mln</a:t>
            </a:r>
            <a:r>
              <a:rPr kumimoji="0" lang="en-US" sz="1050" b="0" i="1" u="none" strike="noStrike" kern="1200" cap="none" spc="-25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USD)</a:t>
            </a:r>
            <a:endParaRPr lang="ru-RU" dirty="0"/>
          </a:p>
        </p:txBody>
      </p:sp>
      <p:pic>
        <p:nvPicPr>
          <p:cNvPr id="100" name="Picture 8" descr="Рынок ">
            <a:extLst>
              <a:ext uri="{FF2B5EF4-FFF2-40B4-BE49-F238E27FC236}">
                <a16:creationId xmlns:a16="http://schemas.microsoft.com/office/drawing/2014/main" id="{F8D64A99-5856-4AF7-8320-7963A8545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990" y="3571760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object 35">
            <a:extLst>
              <a:ext uri="{FF2B5EF4-FFF2-40B4-BE49-F238E27FC236}">
                <a16:creationId xmlns:a16="http://schemas.microsoft.com/office/drawing/2014/main" id="{0D520498-8F93-414F-B708-AE2C5A942528}"/>
              </a:ext>
            </a:extLst>
          </p:cNvPr>
          <p:cNvSpPr txBox="1"/>
          <p:nvPr/>
        </p:nvSpPr>
        <p:spPr>
          <a:xfrm>
            <a:off x="9088233" y="3537824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2" name="object 32">
            <a:extLst>
              <a:ext uri="{FF2B5EF4-FFF2-40B4-BE49-F238E27FC236}">
                <a16:creationId xmlns:a16="http://schemas.microsoft.com/office/drawing/2014/main" id="{175AB4F9-140E-48D7-A4A8-A298FFE65955}"/>
              </a:ext>
            </a:extLst>
          </p:cNvPr>
          <p:cNvSpPr txBox="1"/>
          <p:nvPr/>
        </p:nvSpPr>
        <p:spPr>
          <a:xfrm>
            <a:off x="5932749" y="4579324"/>
            <a:ext cx="2019151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Possibility of manufacturing float glass for various sizes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6" name="object 3">
            <a:extLst>
              <a:ext uri="{FF2B5EF4-FFF2-40B4-BE49-F238E27FC236}">
                <a16:creationId xmlns:a16="http://schemas.microsoft.com/office/drawing/2014/main" id="{69022598-9C56-43DD-AF07-65DED05633FB}"/>
              </a:ext>
            </a:extLst>
          </p:cNvPr>
          <p:cNvSpPr/>
          <p:nvPr/>
        </p:nvSpPr>
        <p:spPr>
          <a:xfrm>
            <a:off x="5075972" y="5159459"/>
            <a:ext cx="4864943" cy="346369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/>
          <a:lstStyle/>
          <a:p>
            <a:r>
              <a:rPr lang="ru-RU" dirty="0">
                <a:latin typeface="Montserrat" pitchFamily="2" charset="-52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</a:t>
            </a: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float glass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lang="en-US" sz="1400" b="1" dirty="0">
              <a:latin typeface="Montserrat" pitchFamily="2" charset="-52"/>
              <a:cs typeface="Arial MT"/>
            </a:endParaRPr>
          </a:p>
          <a:p>
            <a:endParaRPr lang="ru-RU" sz="1400" dirty="0">
              <a:latin typeface="Montserrat" pitchFamily="2" charset="-52"/>
            </a:endParaRP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0D367C45-06F4-41C9-A7EC-50E4B3299092}"/>
              </a:ext>
            </a:extLst>
          </p:cNvPr>
          <p:cNvCxnSpPr>
            <a:cxnSpLocks/>
          </p:cNvCxnSpPr>
          <p:nvPr/>
        </p:nvCxnSpPr>
        <p:spPr>
          <a:xfrm>
            <a:off x="5019848" y="5490314"/>
            <a:ext cx="5431991" cy="3931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id="{6BD02741-14BE-488A-9480-D81B991949FA}"/>
              </a:ext>
            </a:extLst>
          </p:cNvPr>
          <p:cNvCxnSpPr>
            <a:cxnSpLocks/>
          </p:cNvCxnSpPr>
          <p:nvPr/>
        </p:nvCxnSpPr>
        <p:spPr>
          <a:xfrm>
            <a:off x="5163327" y="5949244"/>
            <a:ext cx="6624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70ED7D5A-A137-4A4D-8BAE-6B4095D84CBA}"/>
              </a:ext>
            </a:extLst>
          </p:cNvPr>
          <p:cNvCxnSpPr>
            <a:cxnSpLocks/>
          </p:cNvCxnSpPr>
          <p:nvPr/>
        </p:nvCxnSpPr>
        <p:spPr>
          <a:xfrm>
            <a:off x="5163327" y="6392656"/>
            <a:ext cx="6624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584AD486-93E9-43A4-93AF-7CB598CFC7DF}"/>
              </a:ext>
            </a:extLst>
          </p:cNvPr>
          <p:cNvSpPr/>
          <p:nvPr/>
        </p:nvSpPr>
        <p:spPr>
          <a:xfrm>
            <a:off x="5229452" y="5604943"/>
            <a:ext cx="63058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1FF39167-57BB-4692-B0EB-6F8F1D17FB67}"/>
              </a:ext>
            </a:extLst>
          </p:cNvPr>
          <p:cNvSpPr/>
          <p:nvPr/>
        </p:nvSpPr>
        <p:spPr>
          <a:xfrm>
            <a:off x="5041622" y="6046079"/>
            <a:ext cx="13172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 35,4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m</a:t>
            </a:r>
            <a:r>
              <a:rPr lang="en-US" sz="1100" baseline="30000" dirty="0">
                <a:solidFill>
                  <a:srgbClr val="00425F"/>
                </a:solidFill>
                <a:latin typeface="Montserrat" pitchFamily="2" charset="-52"/>
              </a:rPr>
              <a:t>2</a:t>
            </a:r>
            <a:endParaRPr lang="uz-Cyrl-UZ" sz="1100" baseline="30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CAEB057-8306-4A4B-A089-73654A4890A3}"/>
              </a:ext>
            </a:extLst>
          </p:cNvPr>
          <p:cNvSpPr/>
          <p:nvPr/>
        </p:nvSpPr>
        <p:spPr>
          <a:xfrm>
            <a:off x="7590035" y="5971257"/>
            <a:ext cx="11560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200" dirty="0">
                <a:solidFill>
                  <a:srgbClr val="00425F"/>
                </a:solidFill>
                <a:latin typeface="Montserrat" pitchFamily="2" charset="-52"/>
              </a:rPr>
              <a:t>7</a:t>
            </a:r>
            <a:r>
              <a:rPr lang="en-US" sz="1200" dirty="0">
                <a:solidFill>
                  <a:srgbClr val="00425F"/>
                </a:solidFill>
                <a:latin typeface="Montserrat" pitchFamily="2" charset="-52"/>
              </a:rPr>
              <a:t>,8 </a:t>
            </a:r>
            <a:r>
              <a:rPr lang="uz-Cyrl-UZ" sz="120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200" dirty="0">
                <a:solidFill>
                  <a:srgbClr val="00425F"/>
                </a:solidFill>
                <a:latin typeface="Montserrat" pitchFamily="2" charset="-52"/>
              </a:rPr>
              <a:t> m</a:t>
            </a:r>
            <a:r>
              <a:rPr lang="en-US" sz="1200" baseline="30000" dirty="0">
                <a:solidFill>
                  <a:srgbClr val="00425F"/>
                </a:solidFill>
                <a:latin typeface="Montserrat" pitchFamily="2" charset="-52"/>
              </a:rPr>
              <a:t>2</a:t>
            </a:r>
            <a:r>
              <a:rPr lang="en-US" sz="1200" dirty="0">
                <a:solidFill>
                  <a:srgbClr val="00425F"/>
                </a:solidFill>
                <a:latin typeface="Montserrat" pitchFamily="2" charset="-52"/>
              </a:rPr>
              <a:t> </a:t>
            </a:r>
          </a:p>
          <a:p>
            <a:pPr algn="ctr"/>
            <a:r>
              <a:rPr lang="en-US" sz="800" i="1" dirty="0">
                <a:solidFill>
                  <a:srgbClr val="00425F"/>
                </a:solidFill>
                <a:latin typeface="Montserrat" pitchFamily="2" charset="-52"/>
              </a:rPr>
              <a:t>(30 </a:t>
            </a:r>
            <a:r>
              <a:rPr lang="uz-Cyrl-UZ" sz="800" i="1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800" i="1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  <a:r>
              <a:rPr lang="en-US" sz="1200" baseline="30000" dirty="0">
                <a:solidFill>
                  <a:srgbClr val="00425F"/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4C84490D-5035-4C1B-A3BC-3830BA3B8756}"/>
              </a:ext>
            </a:extLst>
          </p:cNvPr>
          <p:cNvSpPr/>
          <p:nvPr/>
        </p:nvSpPr>
        <p:spPr>
          <a:xfrm>
            <a:off x="7602120" y="6031139"/>
            <a:ext cx="1847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F6E55535-3427-4D0C-9BCB-6BE5F3D8AD45}"/>
              </a:ext>
            </a:extLst>
          </p:cNvPr>
          <p:cNvSpPr/>
          <p:nvPr/>
        </p:nvSpPr>
        <p:spPr>
          <a:xfrm>
            <a:off x="8939746" y="6044169"/>
            <a:ext cx="11157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35,8 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m</a:t>
            </a:r>
            <a:r>
              <a:rPr lang="en-US" sz="1100" baseline="30000" dirty="0">
                <a:solidFill>
                  <a:srgbClr val="00425F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02A1051D-3618-450A-92B3-D3F3D274FEBF}"/>
              </a:ext>
            </a:extLst>
          </p:cNvPr>
          <p:cNvSpPr/>
          <p:nvPr/>
        </p:nvSpPr>
        <p:spPr>
          <a:xfrm>
            <a:off x="6632287" y="5604944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27394698-1581-45B8-9353-A5C059C4CF63}"/>
              </a:ext>
            </a:extLst>
          </p:cNvPr>
          <p:cNvSpPr/>
          <p:nvPr/>
        </p:nvSpPr>
        <p:spPr>
          <a:xfrm>
            <a:off x="7833260" y="5617644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4E286DCD-293D-436B-841F-9BEA1E75BC1C}"/>
              </a:ext>
            </a:extLst>
          </p:cNvPr>
          <p:cNvSpPr/>
          <p:nvPr/>
        </p:nvSpPr>
        <p:spPr>
          <a:xfrm>
            <a:off x="8941071" y="5604944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id="{E4B9EC67-E7F7-4FA3-A704-D223AB2F2088}"/>
              </a:ext>
            </a:extLst>
          </p:cNvPr>
          <p:cNvSpPr/>
          <p:nvPr/>
        </p:nvSpPr>
        <p:spPr>
          <a:xfrm>
            <a:off x="4713479" y="5991802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D0211544-28B4-4EC2-A33C-7F92A73E8036}"/>
              </a:ext>
            </a:extLst>
          </p:cNvPr>
          <p:cNvSpPr/>
          <p:nvPr/>
        </p:nvSpPr>
        <p:spPr>
          <a:xfrm>
            <a:off x="10489940" y="6041256"/>
            <a:ext cx="12394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  160,4 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m</a:t>
            </a:r>
            <a:r>
              <a:rPr lang="en-US" sz="1100" baseline="30000" dirty="0">
                <a:solidFill>
                  <a:srgbClr val="00425F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9B4021F5-4F77-459D-9DBD-BC4ADBA90DB1}"/>
              </a:ext>
            </a:extLst>
          </p:cNvPr>
          <p:cNvSpPr/>
          <p:nvPr/>
        </p:nvSpPr>
        <p:spPr>
          <a:xfrm>
            <a:off x="10387070" y="5608121"/>
            <a:ext cx="153180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 (CA)</a:t>
            </a: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82FB8088-12E0-48D8-8931-ED6EC13D7634}"/>
              </a:ext>
            </a:extLst>
          </p:cNvPr>
          <p:cNvSpPr/>
          <p:nvPr/>
        </p:nvSpPr>
        <p:spPr>
          <a:xfrm>
            <a:off x="6324501" y="5985784"/>
            <a:ext cx="127994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7,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4 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m</a:t>
            </a:r>
            <a:r>
              <a:rPr lang="en-US" sz="1100" baseline="30000" dirty="0">
                <a:solidFill>
                  <a:srgbClr val="00425F"/>
                </a:solidFill>
                <a:latin typeface="Montserrat" pitchFamily="2" charset="-52"/>
              </a:rPr>
              <a:t>2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</a:p>
          <a:p>
            <a:pPr algn="ctr"/>
            <a:r>
              <a:rPr lang="en-US" sz="800" i="1" dirty="0">
                <a:solidFill>
                  <a:srgbClr val="00425F"/>
                </a:solidFill>
                <a:latin typeface="Montserrat" pitchFamily="2" charset="-52"/>
              </a:rPr>
              <a:t>(4,9 </a:t>
            </a:r>
            <a:r>
              <a:rPr lang="uz-Cyrl-UZ" sz="800" i="1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800" i="1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  <a:endParaRPr lang="uz-Cyrl-UZ" sz="1100" i="1" baseline="30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2" name="Picture 2" descr="Окно ">
            <a:extLst>
              <a:ext uri="{FF2B5EF4-FFF2-40B4-BE49-F238E27FC236}">
                <a16:creationId xmlns:a16="http://schemas.microsoft.com/office/drawing/2014/main" id="{455CFFAC-EF65-44DC-AF63-1F0AB59A8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22" y="603695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>
            <a:extLst>
              <a:ext uri="{FF2B5EF4-FFF2-40B4-BE49-F238E27FC236}">
                <a16:creationId xmlns:a16="http://schemas.microsoft.com/office/drawing/2014/main" id="{B1FF3BFE-CBBE-4C1F-B6C0-9F0D9ACC7A18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40055" y="221883"/>
            <a:ext cx="7682364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>
                <a:solidFill>
                  <a:srgbClr val="00425F"/>
                </a:solidFill>
                <a:latin typeface="Montserrat" pitchFamily="2" charset="-52"/>
                <a:cs typeface="Arial MT"/>
              </a:rPr>
              <a:t>in production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glass products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finished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goods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975274"/>
              </p:ext>
            </p:extLst>
          </p:nvPr>
        </p:nvGraphicFramePr>
        <p:xfrm>
          <a:off x="171597" y="2135664"/>
          <a:ext cx="6583920" cy="234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92735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40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40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United States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,5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India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1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Belgium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Spain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0,8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Taiwan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2,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979844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64583" y="1770707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float glass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uz-Cyrl-UZ"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24117" y="1764992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89035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gas</a:t>
            </a:r>
            <a:r>
              <a:rPr lang="en-US"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lang="en-US"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D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3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96002" y="1764524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r>
              <a:rPr sz="800" spc="16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float glass products 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5A7F199B-242C-4D7A-A1BA-C894E1E7D5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4" y="2225224"/>
            <a:ext cx="142390" cy="124839"/>
          </a:xfrm>
          <a:prstGeom prst="rect">
            <a:avLst/>
          </a:prstGeom>
        </p:spPr>
      </p:pic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4" y="2219586"/>
            <a:ext cx="720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7194" y="2518198"/>
            <a:ext cx="360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517194" y="2812131"/>
            <a:ext cx="30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4" y="3106408"/>
            <a:ext cx="234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517194" y="3399743"/>
            <a:ext cx="180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12747" y="3685000"/>
            <a:ext cx="16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512587" y="3970586"/>
            <a:ext cx="144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3" name="object 20">
            <a:extLst>
              <a:ext uri="{FF2B5EF4-FFF2-40B4-BE49-F238E27FC236}">
                <a16:creationId xmlns:a16="http://schemas.microsoft.com/office/drawing/2014/main" id="{0AC96A55-082A-4D47-B4B6-69FDBF93FE79}"/>
              </a:ext>
            </a:extLst>
          </p:cNvPr>
          <p:cNvSpPr/>
          <p:nvPr/>
        </p:nvSpPr>
        <p:spPr>
          <a:xfrm>
            <a:off x="2842991" y="2221414"/>
            <a:ext cx="93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2626" y="2219586"/>
            <a:ext cx="360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7" y="2786042"/>
            <a:ext cx="79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4" y="2501634"/>
            <a:ext cx="57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6" y="3090822"/>
            <a:ext cx="25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7" y="3393682"/>
            <a:ext cx="57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42548" y="3688464"/>
            <a:ext cx="43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41871" y="3974050"/>
            <a:ext cx="324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510403" y="4260246"/>
            <a:ext cx="931781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pic>
        <p:nvPicPr>
          <p:cNvPr id="101" name="object 42">
            <a:extLst>
              <a:ext uri="{FF2B5EF4-FFF2-40B4-BE49-F238E27FC236}">
                <a16:creationId xmlns:a16="http://schemas.microsoft.com/office/drawing/2014/main" id="{EE8A8CB6-3FC9-4700-B40D-44EB60FC4AC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8289" y="4279596"/>
            <a:ext cx="169200" cy="169200"/>
          </a:xfrm>
          <a:prstGeom prst="rect">
            <a:avLst/>
          </a:prstGeom>
        </p:spPr>
      </p:pic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56570" y="2215454"/>
            <a:ext cx="504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62732" y="2511159"/>
            <a:ext cx="61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57784" y="2805092"/>
            <a:ext cx="25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56570" y="3100347"/>
            <a:ext cx="39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56570" y="3393682"/>
            <a:ext cx="468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56569" y="3697989"/>
            <a:ext cx="43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56571" y="3974050"/>
            <a:ext cx="468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12435" y="4619446"/>
            <a:ext cx="6563519" cy="168482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float glass products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Growing residential construction sector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Availability of skilled &amp; unskilled labor</a:t>
            </a:r>
            <a:endParaRPr lang="uz-Cyrl-UZ" sz="12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Building on existing infrastructure and distribution networks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Stable political and security environment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30" name="object 20">
            <a:extLst>
              <a:ext uri="{FF2B5EF4-FFF2-40B4-BE49-F238E27FC236}">
                <a16:creationId xmlns:a16="http://schemas.microsoft.com/office/drawing/2014/main" id="{FD3EDB0A-9CA1-4F91-A750-34C1BB31C45F}"/>
              </a:ext>
            </a:extLst>
          </p:cNvPr>
          <p:cNvSpPr/>
          <p:nvPr/>
        </p:nvSpPr>
        <p:spPr>
          <a:xfrm>
            <a:off x="4144039" y="4262256"/>
            <a:ext cx="25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1" name="object 20">
            <a:extLst>
              <a:ext uri="{FF2B5EF4-FFF2-40B4-BE49-F238E27FC236}">
                <a16:creationId xmlns:a16="http://schemas.microsoft.com/office/drawing/2014/main" id="{9C0DBEF7-5B8A-40EB-AC06-312EB5E7CA93}"/>
              </a:ext>
            </a:extLst>
          </p:cNvPr>
          <p:cNvSpPr/>
          <p:nvPr/>
        </p:nvSpPr>
        <p:spPr>
          <a:xfrm>
            <a:off x="5456569" y="4267720"/>
            <a:ext cx="21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6" name="object 2">
            <a:extLst>
              <a:ext uri="{FF2B5EF4-FFF2-40B4-BE49-F238E27FC236}">
                <a16:creationId xmlns:a16="http://schemas.microsoft.com/office/drawing/2014/main" id="{2FC2C096-B2F8-483C-A5A7-68E3E0E22C56}"/>
              </a:ext>
            </a:extLst>
          </p:cNvPr>
          <p:cNvSpPr/>
          <p:nvPr/>
        </p:nvSpPr>
        <p:spPr>
          <a:xfrm>
            <a:off x="7030221" y="2354129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B45229BC-66C8-41F2-B740-3D67F1DB91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5138" y="1459481"/>
            <a:ext cx="648000" cy="648000"/>
          </a:xfrm>
          <a:prstGeom prst="rect">
            <a:avLst/>
          </a:prstGeom>
        </p:spPr>
      </p:pic>
      <p:sp>
        <p:nvSpPr>
          <p:cNvPr id="99" name="Овал 98">
            <a:extLst>
              <a:ext uri="{FF2B5EF4-FFF2-40B4-BE49-F238E27FC236}">
                <a16:creationId xmlns:a16="http://schemas.microsoft.com/office/drawing/2014/main" id="{F80886E9-E40A-4969-BD1A-46CE744995BA}"/>
              </a:ext>
            </a:extLst>
          </p:cNvPr>
          <p:cNvSpPr/>
          <p:nvPr/>
        </p:nvSpPr>
        <p:spPr>
          <a:xfrm>
            <a:off x="9520433" y="1459481"/>
            <a:ext cx="648000" cy="648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6E630AB-119B-4CA9-9E38-66023F02F8FA}"/>
              </a:ext>
            </a:extLst>
          </p:cNvPr>
          <p:cNvSpPr txBox="1"/>
          <p:nvPr/>
        </p:nvSpPr>
        <p:spPr>
          <a:xfrm>
            <a:off x="7720263" y="1247551"/>
            <a:ext cx="159457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GSP+ agreement allows to export to EU at reduced or zero tariff for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6 200 products.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B2DD41D-3033-4B48-9F8C-369FC84CD2DB}"/>
              </a:ext>
            </a:extLst>
          </p:cNvPr>
          <p:cNvSpPr txBox="1"/>
          <p:nvPr/>
        </p:nvSpPr>
        <p:spPr>
          <a:xfrm>
            <a:off x="10206786" y="1247551"/>
            <a:ext cx="180036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CIS Free Trade Agreement creates more integrated and open market with CIS countries.</a:t>
            </a:r>
          </a:p>
        </p:txBody>
      </p:sp>
      <p:graphicFrame>
        <p:nvGraphicFramePr>
          <p:cNvPr id="134" name="Схема 133">
            <a:extLst>
              <a:ext uri="{FF2B5EF4-FFF2-40B4-BE49-F238E27FC236}">
                <a16:creationId xmlns:a16="http://schemas.microsoft.com/office/drawing/2014/main" id="{A35E3B4A-C105-4922-9438-068E029493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6315069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5" name="TextBox 134">
            <a:extLst>
              <a:ext uri="{FF2B5EF4-FFF2-40B4-BE49-F238E27FC236}">
                <a16:creationId xmlns:a16="http://schemas.microsoft.com/office/drawing/2014/main" id="{1C0E7829-5992-4DEF-A0BD-EF8B7147FAD6}"/>
              </a:ext>
            </a:extLst>
          </p:cNvPr>
          <p:cNvSpPr txBox="1"/>
          <p:nvPr/>
        </p:nvSpPr>
        <p:spPr>
          <a:xfrm>
            <a:off x="7172837" y="4336214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building materials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36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76A10DC9-53F6-4117-838D-BAFACFBDE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73B7B479-3CEF-414A-A0A9-724265CD779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39" name="Picture 6" descr="Рабочие ">
            <a:extLst>
              <a:ext uri="{FF2B5EF4-FFF2-40B4-BE49-F238E27FC236}">
                <a16:creationId xmlns:a16="http://schemas.microsoft.com/office/drawing/2014/main" id="{248C7491-D98B-4B19-9056-23C62FD54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0" name="Graphic 4">
            <a:extLst>
              <a:ext uri="{FF2B5EF4-FFF2-40B4-BE49-F238E27FC236}">
                <a16:creationId xmlns:a16="http://schemas.microsoft.com/office/drawing/2014/main" id="{6911249C-122B-400E-A229-ACABE591E139}"/>
              </a:ext>
            </a:extLst>
          </p:cNvPr>
          <p:cNvGrpSpPr/>
          <p:nvPr/>
        </p:nvGrpSpPr>
        <p:grpSpPr>
          <a:xfrm>
            <a:off x="8138359" y="238507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41" name="Freeform: Shape 6">
              <a:extLst>
                <a:ext uri="{FF2B5EF4-FFF2-40B4-BE49-F238E27FC236}">
                  <a16:creationId xmlns:a16="http://schemas.microsoft.com/office/drawing/2014/main" id="{4EB1D377-907F-4853-8905-15869BE350D9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2" name="Freeform: Shape 7">
              <a:extLst>
                <a:ext uri="{FF2B5EF4-FFF2-40B4-BE49-F238E27FC236}">
                  <a16:creationId xmlns:a16="http://schemas.microsoft.com/office/drawing/2014/main" id="{C8263187-1695-4E2D-B249-1F5D60412B1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3" name="Freeform: Shape 8">
              <a:extLst>
                <a:ext uri="{FF2B5EF4-FFF2-40B4-BE49-F238E27FC236}">
                  <a16:creationId xmlns:a16="http://schemas.microsoft.com/office/drawing/2014/main" id="{C50EEFC0-36E9-4F7C-A386-43FD4C0C97D5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4" name="Freeform: Shape 9">
              <a:extLst>
                <a:ext uri="{FF2B5EF4-FFF2-40B4-BE49-F238E27FC236}">
                  <a16:creationId xmlns:a16="http://schemas.microsoft.com/office/drawing/2014/main" id="{5EB65C3A-CB95-4A13-A52C-0AFCFB3D95EF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5" name="Freeform: Shape 10">
              <a:extLst>
                <a:ext uri="{FF2B5EF4-FFF2-40B4-BE49-F238E27FC236}">
                  <a16:creationId xmlns:a16="http://schemas.microsoft.com/office/drawing/2014/main" id="{C3DC80B4-75F9-4BCE-BD2B-35B6C6ADB397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6" name="Freeform: Shape 11">
              <a:extLst>
                <a:ext uri="{FF2B5EF4-FFF2-40B4-BE49-F238E27FC236}">
                  <a16:creationId xmlns:a16="http://schemas.microsoft.com/office/drawing/2014/main" id="{8CFA5E06-314F-409E-BAFE-E90DDC3C2D1C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47" name="Freeform: Shape 12">
              <a:extLst>
                <a:ext uri="{FF2B5EF4-FFF2-40B4-BE49-F238E27FC236}">
                  <a16:creationId xmlns:a16="http://schemas.microsoft.com/office/drawing/2014/main" id="{CDE7938A-97B5-42A4-B71F-3C5BCE17F9CD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48" name="Freeform: Shape 13">
              <a:extLst>
                <a:ext uri="{FF2B5EF4-FFF2-40B4-BE49-F238E27FC236}">
                  <a16:creationId xmlns:a16="http://schemas.microsoft.com/office/drawing/2014/main" id="{4A9F4FA3-8E93-4229-B56F-33705DBA36F4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49" name="Freeform: Shape 14">
              <a:extLst>
                <a:ext uri="{FF2B5EF4-FFF2-40B4-BE49-F238E27FC236}">
                  <a16:creationId xmlns:a16="http://schemas.microsoft.com/office/drawing/2014/main" id="{96EBDED6-6117-4C17-99BE-A1D0826C565F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50" name="Freeform: Shape 15">
              <a:extLst>
                <a:ext uri="{FF2B5EF4-FFF2-40B4-BE49-F238E27FC236}">
                  <a16:creationId xmlns:a16="http://schemas.microsoft.com/office/drawing/2014/main" id="{BCBD84A0-F4E7-4E71-83B2-85EC9B859D15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51" name="Freeform: Shape 16">
              <a:extLst>
                <a:ext uri="{FF2B5EF4-FFF2-40B4-BE49-F238E27FC236}">
                  <a16:creationId xmlns:a16="http://schemas.microsoft.com/office/drawing/2014/main" id="{58401FFC-F569-45D9-A04B-F449EDF6D19E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2" name="Freeform: Shape 17">
              <a:extLst>
                <a:ext uri="{FF2B5EF4-FFF2-40B4-BE49-F238E27FC236}">
                  <a16:creationId xmlns:a16="http://schemas.microsoft.com/office/drawing/2014/main" id="{0AE8EA6D-A247-4720-B73B-C1F1216FE9FD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53" name="Freeform: Shape 18">
              <a:extLst>
                <a:ext uri="{FF2B5EF4-FFF2-40B4-BE49-F238E27FC236}">
                  <a16:creationId xmlns:a16="http://schemas.microsoft.com/office/drawing/2014/main" id="{5012CD0B-B6B4-414D-B889-6EA6F57FF77C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54" name="Freeform: Shape 19">
              <a:extLst>
                <a:ext uri="{FF2B5EF4-FFF2-40B4-BE49-F238E27FC236}">
                  <a16:creationId xmlns:a16="http://schemas.microsoft.com/office/drawing/2014/main" id="{88653873-9A44-400B-9894-55071BCEB268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5" name="Freeform: Shape 20">
              <a:extLst>
                <a:ext uri="{FF2B5EF4-FFF2-40B4-BE49-F238E27FC236}">
                  <a16:creationId xmlns:a16="http://schemas.microsoft.com/office/drawing/2014/main" id="{F77E9C99-D092-49F5-9347-AB1783CFEB34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6" name="Freeform: Shape 21">
              <a:extLst>
                <a:ext uri="{FF2B5EF4-FFF2-40B4-BE49-F238E27FC236}">
                  <a16:creationId xmlns:a16="http://schemas.microsoft.com/office/drawing/2014/main" id="{469E3A10-0F20-468A-A5D6-1823F761A30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7" name="Freeform: Shape 22">
              <a:extLst>
                <a:ext uri="{FF2B5EF4-FFF2-40B4-BE49-F238E27FC236}">
                  <a16:creationId xmlns:a16="http://schemas.microsoft.com/office/drawing/2014/main" id="{0A32120F-4013-4869-BBBA-231FBEF1EC57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58" name="Table 24">
            <a:extLst>
              <a:ext uri="{FF2B5EF4-FFF2-40B4-BE49-F238E27FC236}">
                <a16:creationId xmlns:a16="http://schemas.microsoft.com/office/drawing/2014/main" id="{6CC6515F-5833-440F-A548-74B798040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176760"/>
              </p:ext>
            </p:extLst>
          </p:nvPr>
        </p:nvGraphicFramePr>
        <p:xfrm>
          <a:off x="7145293" y="3473311"/>
          <a:ext cx="1435637" cy="761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19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68318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9628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noProof="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    Tashkent 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8692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15 300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62981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 </a:t>
                      </a:r>
                      <a:r>
                        <a:rPr lang="en-US" sz="800" kern="1200" spc="-10" noProof="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mln</a:t>
                      </a:r>
                      <a:endParaRPr lang="uz-Cyrl-UZ" sz="800" kern="1200" spc="-10" noProof="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cxnSp>
        <p:nvCxnSpPr>
          <p:cNvPr id="159" name="Connector: Elbow 26">
            <a:extLst>
              <a:ext uri="{FF2B5EF4-FFF2-40B4-BE49-F238E27FC236}">
                <a16:creationId xmlns:a16="http://schemas.microsoft.com/office/drawing/2014/main" id="{1D5F2B58-B07F-4DF4-AA60-D7E2512E7D13}"/>
              </a:ext>
            </a:extLst>
          </p:cNvPr>
          <p:cNvCxnSpPr>
            <a:cxnSpLocks/>
          </p:cNvCxnSpPr>
          <p:nvPr/>
        </p:nvCxnSpPr>
        <p:spPr>
          <a:xfrm rot="5400000">
            <a:off x="10569477" y="2810435"/>
            <a:ext cx="533641" cy="322982"/>
          </a:xfrm>
          <a:prstGeom prst="bentConnector3">
            <a:avLst>
              <a:gd name="adj1" fmla="val 5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Rectangle 21">
            <a:extLst>
              <a:ext uri="{FF2B5EF4-FFF2-40B4-BE49-F238E27FC236}">
                <a16:creationId xmlns:a16="http://schemas.microsoft.com/office/drawing/2014/main" id="{710AFADB-D50D-49BA-AD2B-2E32745A7CAE}"/>
              </a:ext>
            </a:extLst>
          </p:cNvPr>
          <p:cNvSpPr/>
          <p:nvPr/>
        </p:nvSpPr>
        <p:spPr>
          <a:xfrm>
            <a:off x="10826750" y="2385072"/>
            <a:ext cx="946150" cy="305582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Tashkent</a:t>
            </a:r>
            <a:r>
              <a:rPr lang="ru-RU" sz="8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region</a:t>
            </a:r>
          </a:p>
        </p:txBody>
      </p:sp>
      <p:pic>
        <p:nvPicPr>
          <p:cNvPr id="161" name="Рисунок 160">
            <a:extLst>
              <a:ext uri="{FF2B5EF4-FFF2-40B4-BE49-F238E27FC236}">
                <a16:creationId xmlns:a16="http://schemas.microsoft.com/office/drawing/2014/main" id="{427D3BD4-7A46-4D5E-B3CF-C097856767B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31681" y="771126"/>
            <a:ext cx="2115495" cy="4389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8B89AB-A941-495D-A64C-69A52D7BBA0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0889" y="2508885"/>
            <a:ext cx="144000" cy="144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161674-0520-48FC-B23B-6EB9B95F878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0889" y="2808671"/>
            <a:ext cx="144000" cy="144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344505-DA29-479B-9BDA-AE91AB38A69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0889" y="3099435"/>
            <a:ext cx="144000" cy="144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7E2E74-520F-41B2-A6B1-7DBA1863689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0889" y="3390900"/>
            <a:ext cx="144000" cy="144000"/>
          </a:xfrm>
          <a:prstGeom prst="rect">
            <a:avLst/>
          </a:prstGeom>
        </p:spPr>
      </p:pic>
      <p:pic>
        <p:nvPicPr>
          <p:cNvPr id="1028" name="Picture 4" descr="Испания ">
            <a:extLst>
              <a:ext uri="{FF2B5EF4-FFF2-40B4-BE49-F238E27FC236}">
                <a16:creationId xmlns:a16="http://schemas.microsoft.com/office/drawing/2014/main" id="{763B5AEB-15CF-4AC0-BE4C-D270303E0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9" y="3674747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4857BCC-BD5D-4BE8-A329-77573717441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0889" y="3979691"/>
            <a:ext cx="144000" cy="144000"/>
          </a:xfrm>
          <a:prstGeom prst="rect">
            <a:avLst/>
          </a:prstGeom>
        </p:spPr>
      </p:pic>
      <p:sp>
        <p:nvSpPr>
          <p:cNvPr id="111" name="object 20">
            <a:extLst>
              <a:ext uri="{FF2B5EF4-FFF2-40B4-BE49-F238E27FC236}">
                <a16:creationId xmlns:a16="http://schemas.microsoft.com/office/drawing/2014/main" id="{9B485637-9775-420D-9882-8FE8E8E8C437}"/>
              </a:ext>
            </a:extLst>
          </p:cNvPr>
          <p:cNvSpPr/>
          <p:nvPr/>
        </p:nvSpPr>
        <p:spPr>
          <a:xfrm>
            <a:off x="1512587" y="4275386"/>
            <a:ext cx="7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653</Words>
  <Application>Microsoft Office PowerPoint</Application>
  <PresentationFormat>Широкоэкранный</PresentationFormat>
  <Paragraphs>170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Djapakov Miyrbek</cp:lastModifiedBy>
  <cp:revision>99</cp:revision>
  <dcterms:created xsi:type="dcterms:W3CDTF">2024-07-25T07:55:13Z</dcterms:created>
  <dcterms:modified xsi:type="dcterms:W3CDTF">2025-04-27T15:20:16Z</dcterms:modified>
</cp:coreProperties>
</file>