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60" r:id="rId4"/>
    <p:sldId id="21474796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6C98BF"/>
    <a:srgbClr val="6593BC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1" autoAdjust="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10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</a:t>
          </a:r>
          <a:r>
            <a:rPr lang="en-US" sz="1400" b="0" dirty="0">
              <a:latin typeface="Montserrat" pitchFamily="2" charset="0"/>
            </a:rPr>
            <a:t>6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7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3 </a:t>
          </a:r>
          <a:r>
            <a:rPr lang="uz-Cyrl-UZ" sz="1400" noProof="0" dirty="0">
              <a:latin typeface="Montserrat" pitchFamily="2" charset="-52"/>
            </a:rPr>
            <a:t>300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</a:t>
          </a:r>
          <a:r>
            <a:rPr lang="en-US" sz="1400" b="0" kern="1200" dirty="0">
              <a:latin typeface="Montserrat" pitchFamily="2" charset="0"/>
            </a:rPr>
            <a:t>6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7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3 </a:t>
          </a:r>
          <a:r>
            <a:rPr lang="uz-Cyrl-UZ" sz="1400" kern="1200" noProof="0" dirty="0">
              <a:latin typeface="Montserrat" pitchFamily="2" charset="-52"/>
            </a:rPr>
            <a:t>300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10" Type="http://schemas.openxmlformats.org/officeDocument/2006/relationships/diagramData" Target="../diagrams/data2.xml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diagramDrawing" Target="../diagrams/drawing2.xml"/><Relationship Id="rId2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bject 3">
            <a:extLst>
              <a:ext uri="{FF2B5EF4-FFF2-40B4-BE49-F238E27FC236}">
                <a16:creationId xmlns:a16="http://schemas.microsoft.com/office/drawing/2014/main" id="{B49F254C-4AC7-4604-8B82-4F0BD27F2732}"/>
              </a:ext>
            </a:extLst>
          </p:cNvPr>
          <p:cNvSpPr/>
          <p:nvPr/>
        </p:nvSpPr>
        <p:spPr>
          <a:xfrm>
            <a:off x="4533263" y="885872"/>
            <a:ext cx="74355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56" name="object 5">
            <a:extLst>
              <a:ext uri="{FF2B5EF4-FFF2-40B4-BE49-F238E27FC236}">
                <a16:creationId xmlns:a16="http://schemas.microsoft.com/office/drawing/2014/main" id="{A5E32AE6-B81F-4170-8ADB-282648B079AD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1D208AA7-0445-4CCF-BC0B-5D1C8701802F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057A61F0-1DD9-4186-8F64-0BEE9FAD103F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291547" y="190703"/>
            <a:ext cx="314557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glass for cars</a:t>
            </a:r>
            <a:endParaRPr lang="en-US" spc="-3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58673" y="1260218"/>
            <a:ext cx="2359577" cy="6680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glass </a:t>
            </a:r>
            <a:br>
              <a:rPr lang="uz-Cyrl-UZ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cars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54974" y="1184755"/>
            <a:ext cx="1337540" cy="743793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81"/>
              </a:spcBef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 to </a:t>
            </a:r>
            <a:b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uz-Cyrl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085592" y="2071321"/>
            <a:ext cx="6582077" cy="906943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8500" y="2343030"/>
            <a:ext cx="140239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Preparation of the main material</a:t>
            </a:r>
            <a:endParaRPr lang="uz-Cyrl-UZ" sz="1100" spc="-10" dirty="0">
              <a:solidFill>
                <a:srgbClr val="FFFFFF"/>
              </a:solidFill>
              <a:latin typeface="Montserrat" pitchFamily="2" charset="-52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0459" y="2233478"/>
            <a:ext cx="126707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Glass forming, cutting and grinding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612337" y="2241241"/>
            <a:ext cx="10732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Hardening and lamination (for windshield)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98893" y="2350921"/>
            <a:ext cx="140169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 and transportation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21439" y="3190448"/>
            <a:ext cx="205094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81842" y="3720652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81843" y="4326990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sizes and design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462034" y="4464273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61809" y="3627213"/>
            <a:ext cx="1950085" cy="36420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67336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866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5121440" y="4181814"/>
            <a:ext cx="3165475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 flipV="1">
            <a:off x="8454368" y="4146356"/>
            <a:ext cx="3089932" cy="45719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25100" y="1046539"/>
            <a:ext cx="5861082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lang="en-US"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facility with production capacity </a:t>
            </a:r>
            <a:b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uz-Cyrl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 </a:t>
            </a:r>
            <a:r>
              <a:rPr lang="en-US" sz="1400" spc="-20" noProof="1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pieces of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glass for cars</a:t>
            </a:r>
            <a:r>
              <a:rPr lang="uz-Cyrl-UZ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 year 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121439" y="1776515"/>
            <a:ext cx="4682922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process of glass for cars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71553" y="4280645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7335" y="426103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307155" y="3742628"/>
            <a:ext cx="394481" cy="234950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85" name="object 29">
            <a:extLst>
              <a:ext uri="{FF2B5EF4-FFF2-40B4-BE49-F238E27FC236}">
                <a16:creationId xmlns:a16="http://schemas.microsoft.com/office/drawing/2014/main" id="{2E8C00C6-A001-44BC-AD54-B0A61470E345}"/>
              </a:ext>
            </a:extLst>
          </p:cNvPr>
          <p:cNvSpPr txBox="1"/>
          <p:nvPr/>
        </p:nvSpPr>
        <p:spPr>
          <a:xfrm>
            <a:off x="5121439" y="5095654"/>
            <a:ext cx="621906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automobile components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(202</a:t>
            </a: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0C21B189-CD10-46B9-9872-856154B2A174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F8716FF8-C867-4229-AF02-A4301EAF398E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85D64A1-AA4F-4EDC-9E65-4D26EB09E484}"/>
              </a:ext>
            </a:extLst>
          </p:cNvPr>
          <p:cNvSpPr/>
          <p:nvPr/>
        </p:nvSpPr>
        <p:spPr>
          <a:xfrm>
            <a:off x="5098230" y="6082512"/>
            <a:ext cx="11224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80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9EB6FD05-35CF-4838-A29B-6355156A086D}"/>
              </a:ext>
            </a:extLst>
          </p:cNvPr>
          <p:cNvSpPr/>
          <p:nvPr/>
        </p:nvSpPr>
        <p:spPr>
          <a:xfrm>
            <a:off x="6273582" y="6072988"/>
            <a:ext cx="107112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0,15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105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3BF519EB-A6BE-4945-89EB-405DC831225A}"/>
              </a:ext>
            </a:extLst>
          </p:cNvPr>
          <p:cNvSpPr/>
          <p:nvPr/>
        </p:nvSpPr>
        <p:spPr>
          <a:xfrm>
            <a:off x="7524669" y="6069274"/>
            <a:ext cx="11608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105,4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E355B6B-2801-4FE3-8E81-6F1E41257D13}"/>
              </a:ext>
            </a:extLst>
          </p:cNvPr>
          <p:cNvSpPr/>
          <p:nvPr/>
        </p:nvSpPr>
        <p:spPr>
          <a:xfrm>
            <a:off x="8729542" y="6069274"/>
            <a:ext cx="11608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D221886-1441-4D24-837A-A8A7DB9BF543}"/>
              </a:ext>
            </a:extLst>
          </p:cNvPr>
          <p:cNvSpPr/>
          <p:nvPr/>
        </p:nvSpPr>
        <p:spPr>
          <a:xfrm>
            <a:off x="6417387" y="55677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23D953D-7A9D-42C3-B036-ED9999BBD45B}"/>
              </a:ext>
            </a:extLst>
          </p:cNvPr>
          <p:cNvSpPr/>
          <p:nvPr/>
        </p:nvSpPr>
        <p:spPr>
          <a:xfrm>
            <a:off x="7642490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927CD57-F743-46C5-92B1-22D3C1C13917}"/>
              </a:ext>
            </a:extLst>
          </p:cNvPr>
          <p:cNvSpPr/>
          <p:nvPr/>
        </p:nvSpPr>
        <p:spPr>
          <a:xfrm>
            <a:off x="8659496" y="55677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97" name="Прямая соединительная линия 96">
            <a:extLst>
              <a:ext uri="{FF2B5EF4-FFF2-40B4-BE49-F238E27FC236}">
                <a16:creationId xmlns:a16="http://schemas.microsoft.com/office/drawing/2014/main" id="{6B13C3FD-A036-487B-8F92-D1EEB7A69B1B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B21E16D-EB7C-4487-BE23-290CA37AC840}"/>
              </a:ext>
            </a:extLst>
          </p:cNvPr>
          <p:cNvSpPr/>
          <p:nvPr/>
        </p:nvSpPr>
        <p:spPr>
          <a:xfrm>
            <a:off x="9938102" y="55677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607B61B7-BEC7-4CBC-9329-87ADB3891A1C}"/>
              </a:ext>
            </a:extLst>
          </p:cNvPr>
          <p:cNvSpPr/>
          <p:nvPr/>
        </p:nvSpPr>
        <p:spPr>
          <a:xfrm>
            <a:off x="10208626" y="6049184"/>
            <a:ext cx="12025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450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en-US" sz="800" b="0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83754358-EEC1-4BB4-9E9F-C5B3A06CFF8F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E8E6821C-D524-413B-A03A-823A7801E691}"/>
              </a:ext>
            </a:extLst>
          </p:cNvPr>
          <p:cNvSpPr txBox="1"/>
          <p:nvPr/>
        </p:nvSpPr>
        <p:spPr>
          <a:xfrm>
            <a:off x="274232" y="2012353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71" name="Схема 70">
            <a:extLst>
              <a:ext uri="{FF2B5EF4-FFF2-40B4-BE49-F238E27FC236}">
                <a16:creationId xmlns:a16="http://schemas.microsoft.com/office/drawing/2014/main" id="{EDF88474-B431-4319-B62E-065B27A62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350086"/>
              </p:ext>
            </p:extLst>
          </p:nvPr>
        </p:nvGraphicFramePr>
        <p:xfrm>
          <a:off x="223226" y="375942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2" name="Picture 6" descr="Рабочие ">
            <a:extLst>
              <a:ext uri="{FF2B5EF4-FFF2-40B4-BE49-F238E27FC236}">
                <a16:creationId xmlns:a16="http://schemas.microsoft.com/office/drawing/2014/main" id="{AB1B8BF9-E448-4EF1-9E73-21AB4DFC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5" y="435346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Размер ">
            <a:extLst>
              <a:ext uri="{FF2B5EF4-FFF2-40B4-BE49-F238E27FC236}">
                <a16:creationId xmlns:a16="http://schemas.microsoft.com/office/drawing/2014/main" id="{9A0757F1-ABE2-49E7-8EAE-D869D7924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09" y="4308862"/>
            <a:ext cx="435914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object 38">
            <a:extLst>
              <a:ext uri="{FF2B5EF4-FFF2-40B4-BE49-F238E27FC236}">
                <a16:creationId xmlns:a16="http://schemas.microsoft.com/office/drawing/2014/main" id="{628D2DFF-1ABC-4552-A90C-55D8E59703AB}"/>
              </a:ext>
            </a:extLst>
          </p:cNvPr>
          <p:cNvSpPr/>
          <p:nvPr/>
        </p:nvSpPr>
        <p:spPr>
          <a:xfrm>
            <a:off x="8472989" y="3581043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73" name="Picture 8" descr="Рынок ">
            <a:extLst>
              <a:ext uri="{FF2B5EF4-FFF2-40B4-BE49-F238E27FC236}">
                <a16:creationId xmlns:a16="http://schemas.microsoft.com/office/drawing/2014/main" id="{FA5ECD50-3EED-4758-8DD3-12B99478C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71" y="3605792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C8193920-8D73-4CCE-9ACA-0CE372C3102E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125237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goods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04927"/>
              </p:ext>
            </p:extLst>
          </p:nvPr>
        </p:nvGraphicFramePr>
        <p:xfrm>
          <a:off x="184849" y="2155837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20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Korea</a:t>
                      </a: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0,5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2,5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4,5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Taiwan</a:t>
                      </a: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uz-Cyrl-UZ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2,5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1,3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Uzbekistan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08695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500110" y="1663114"/>
            <a:ext cx="118902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automobile components</a:t>
            </a:r>
            <a:r>
              <a:rPr lang="ru-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uz-Cyrl-UZ"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31736" y="1764992"/>
            <a:ext cx="1155657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6098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lang="ru-RU"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800770" y="1655934"/>
            <a:ext cx="1451190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of automobile components to Uzbekistan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lang="en-US"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5" y="2214129"/>
            <a:ext cx="914062" cy="13756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5130" y="2773294"/>
            <a:ext cx="549414" cy="12858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3" y="3046037"/>
            <a:ext cx="473532" cy="1371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5129" y="3588364"/>
            <a:ext cx="271627" cy="140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3455" y="2214129"/>
            <a:ext cx="867008" cy="13306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3639" y="3045999"/>
            <a:ext cx="327894" cy="13156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1144" y="2214129"/>
            <a:ext cx="766137" cy="12804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1036" y="3587479"/>
            <a:ext cx="597255" cy="1351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971" y="4142854"/>
            <a:ext cx="142293" cy="136117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8631" y="2207318"/>
            <a:ext cx="815488" cy="1348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66942" y="3860413"/>
            <a:ext cx="438060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7441" y="3553035"/>
            <a:ext cx="438060" cy="16957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5021" y="4667827"/>
            <a:ext cx="6561503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glass for cars production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lang="en-US" sz="1400" b="1" spc="-10" dirty="0"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Incentives: Free economic  zones offer tax breaks on land, CIT, water.</a:t>
            </a:r>
          </a:p>
          <a:p>
            <a:pPr marL="332105" indent="-171450">
              <a:lnSpc>
                <a:spcPct val="150000"/>
              </a:lnSpc>
              <a:buFontTx/>
              <a:buChar char="-"/>
              <a:tabLst>
                <a:tab pos="304165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Free Trade Agreements: CIS Free Trade Agreement, GSP+ 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4C17E0-1EEB-4267-8624-44505F077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5" b="97500" l="8370" r="91522">
                        <a14:foregroundMark x1="8478" y1="49125" x2="8478" y2="49125"/>
                        <a14:foregroundMark x1="38478" y1="74250" x2="38478" y2="74250"/>
                        <a14:foregroundMark x1="48804" y1="77000" x2="48804" y2="77000"/>
                        <a14:foregroundMark x1="58152" y1="74125" x2="38913" y2="71875"/>
                        <a14:foregroundMark x1="38913" y1="71875" x2="39891" y2="70875"/>
                        <a14:foregroundMark x1="46087" y1="68000" x2="36739" y2="74750"/>
                        <a14:foregroundMark x1="27174" y1="69750" x2="42717" y2="81125"/>
                        <a14:foregroundMark x1="36848" y1="86125" x2="40217" y2="89750"/>
                        <a14:foregroundMark x1="40652" y1="93375" x2="58478" y2="97500"/>
                        <a14:foregroundMark x1="58478" y1="97500" x2="58696" y2="97125"/>
                        <a14:foregroundMark x1="91522" y1="51250" x2="91522" y2="51250"/>
                        <a14:foregroundMark x1="53478" y1="5750" x2="53478" y2="5750"/>
                        <a14:foregroundMark x1="45870" y1="1375" x2="45870" y2="1375"/>
                        <a14:foregroundMark x1="50000" y1="2250" x2="50000" y2="2250"/>
                        <a14:foregroundMark x1="43913" y1="7000" x2="17609" y2="34000"/>
                        <a14:foregroundMark x1="17609" y1="34000" x2="17609" y2="34500"/>
                        <a14:foregroundMark x1="30543" y1="36250" x2="28152" y2="48750"/>
                        <a14:foregroundMark x1="28152" y1="48750" x2="300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8" y="2509965"/>
            <a:ext cx="154218" cy="1248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8F53088-E1F7-41EC-86B6-87A512DB5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22" y="2223975"/>
            <a:ext cx="142390" cy="142380"/>
          </a:xfrm>
          <a:prstGeom prst="rect">
            <a:avLst/>
          </a:prstGeom>
        </p:spPr>
      </p:pic>
      <p:sp>
        <p:nvSpPr>
          <p:cNvPr id="131" name="object 20">
            <a:extLst>
              <a:ext uri="{FF2B5EF4-FFF2-40B4-BE49-F238E27FC236}">
                <a16:creationId xmlns:a16="http://schemas.microsoft.com/office/drawing/2014/main" id="{7A72EEDE-8052-47C4-833C-717D41549CD2}"/>
              </a:ext>
            </a:extLst>
          </p:cNvPr>
          <p:cNvSpPr/>
          <p:nvPr/>
        </p:nvSpPr>
        <p:spPr>
          <a:xfrm>
            <a:off x="5468162" y="2769235"/>
            <a:ext cx="473057" cy="14482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3" name="object 20">
            <a:extLst>
              <a:ext uri="{FF2B5EF4-FFF2-40B4-BE49-F238E27FC236}">
                <a16:creationId xmlns:a16="http://schemas.microsoft.com/office/drawing/2014/main" id="{F006B280-62B2-4649-85CC-B34ACDBB6152}"/>
              </a:ext>
            </a:extLst>
          </p:cNvPr>
          <p:cNvSpPr/>
          <p:nvPr/>
        </p:nvSpPr>
        <p:spPr>
          <a:xfrm>
            <a:off x="1517193" y="3313829"/>
            <a:ext cx="33303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4951A051-D282-4470-96C7-51F7E0C44DCD}"/>
              </a:ext>
            </a:extLst>
          </p:cNvPr>
          <p:cNvSpPr/>
          <p:nvPr/>
        </p:nvSpPr>
        <p:spPr>
          <a:xfrm>
            <a:off x="5467464" y="3311991"/>
            <a:ext cx="816656" cy="13113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4" name="object 20">
            <a:extLst>
              <a:ext uri="{FF2B5EF4-FFF2-40B4-BE49-F238E27FC236}">
                <a16:creationId xmlns:a16="http://schemas.microsoft.com/office/drawing/2014/main" id="{8A87FC1E-52C9-4F28-8BC1-F2E9CFDB5DC2}"/>
              </a:ext>
            </a:extLst>
          </p:cNvPr>
          <p:cNvSpPr/>
          <p:nvPr/>
        </p:nvSpPr>
        <p:spPr>
          <a:xfrm>
            <a:off x="1517905" y="2488851"/>
            <a:ext cx="777620" cy="13859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5" name="object 20">
            <a:extLst>
              <a:ext uri="{FF2B5EF4-FFF2-40B4-BE49-F238E27FC236}">
                <a16:creationId xmlns:a16="http://schemas.microsoft.com/office/drawing/2014/main" id="{329F2961-0BD9-4393-8A66-B6186C0F0924}"/>
              </a:ext>
            </a:extLst>
          </p:cNvPr>
          <p:cNvSpPr/>
          <p:nvPr/>
        </p:nvSpPr>
        <p:spPr>
          <a:xfrm>
            <a:off x="2833455" y="3590976"/>
            <a:ext cx="190733" cy="13011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6" name="object 20">
            <a:extLst>
              <a:ext uri="{FF2B5EF4-FFF2-40B4-BE49-F238E27FC236}">
                <a16:creationId xmlns:a16="http://schemas.microsoft.com/office/drawing/2014/main" id="{A83D78DC-68C5-4279-9D9B-00D254604505}"/>
              </a:ext>
            </a:extLst>
          </p:cNvPr>
          <p:cNvSpPr/>
          <p:nvPr/>
        </p:nvSpPr>
        <p:spPr>
          <a:xfrm>
            <a:off x="4152340" y="3023983"/>
            <a:ext cx="957824" cy="1482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47" name="object 20">
            <a:extLst>
              <a:ext uri="{FF2B5EF4-FFF2-40B4-BE49-F238E27FC236}">
                <a16:creationId xmlns:a16="http://schemas.microsoft.com/office/drawing/2014/main" id="{FE70162A-56F4-4777-BBD2-C9F429EFDA4E}"/>
              </a:ext>
            </a:extLst>
          </p:cNvPr>
          <p:cNvSpPr/>
          <p:nvPr/>
        </p:nvSpPr>
        <p:spPr>
          <a:xfrm>
            <a:off x="5468873" y="3019060"/>
            <a:ext cx="381712" cy="1482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DF3738E8-E353-4325-B181-F445D6E74837}"/>
              </a:ext>
            </a:extLst>
          </p:cNvPr>
          <p:cNvSpPr/>
          <p:nvPr/>
        </p:nvSpPr>
        <p:spPr>
          <a:xfrm>
            <a:off x="1515130" y="3866685"/>
            <a:ext cx="194608" cy="14238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978AD1-5AB5-4FBF-B226-41B9BF55CD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045999"/>
            <a:ext cx="142293" cy="1422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3FA9A0-FE84-417E-AE90-84B9F4EB51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1" y="3338961"/>
            <a:ext cx="142293" cy="142293"/>
          </a:xfrm>
          <a:prstGeom prst="rect">
            <a:avLst/>
          </a:prstGeom>
        </p:spPr>
      </p:pic>
      <p:sp>
        <p:nvSpPr>
          <p:cNvPr id="151" name="object 20">
            <a:extLst>
              <a:ext uri="{FF2B5EF4-FFF2-40B4-BE49-F238E27FC236}">
                <a16:creationId xmlns:a16="http://schemas.microsoft.com/office/drawing/2014/main" id="{9554E5F9-4667-4C75-8F6E-C7EC027DE4B7}"/>
              </a:ext>
            </a:extLst>
          </p:cNvPr>
          <p:cNvSpPr/>
          <p:nvPr/>
        </p:nvSpPr>
        <p:spPr>
          <a:xfrm>
            <a:off x="2833455" y="2760608"/>
            <a:ext cx="928804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8F157C7C-94F4-4E50-914F-7526D88ECDFB}"/>
              </a:ext>
            </a:extLst>
          </p:cNvPr>
          <p:cNvSpPr/>
          <p:nvPr/>
        </p:nvSpPr>
        <p:spPr>
          <a:xfrm>
            <a:off x="2833638" y="3308273"/>
            <a:ext cx="362277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8">
            <a:extLst>
              <a:ext uri="{FF2B5EF4-FFF2-40B4-BE49-F238E27FC236}">
                <a16:creationId xmlns:a16="http://schemas.microsoft.com/office/drawing/2014/main" id="{10051084-99EC-4CC3-83B6-5695243D88F1}"/>
              </a:ext>
            </a:extLst>
          </p:cNvPr>
          <p:cNvSpPr txBox="1"/>
          <p:nvPr/>
        </p:nvSpPr>
        <p:spPr>
          <a:xfrm>
            <a:off x="279770" y="200871"/>
            <a:ext cx="674991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glass for cars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757F0B67-E3E9-4397-9729-BAA5A6EC7555}"/>
              </a:ext>
            </a:extLst>
          </p:cNvPr>
          <p:cNvSpPr/>
          <p:nvPr/>
        </p:nvSpPr>
        <p:spPr>
          <a:xfrm>
            <a:off x="2838791" y="2485240"/>
            <a:ext cx="756897" cy="14225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A125345D-8C2D-4519-BB88-6BF7EDEB627C}"/>
              </a:ext>
            </a:extLst>
          </p:cNvPr>
          <p:cNvSpPr/>
          <p:nvPr/>
        </p:nvSpPr>
        <p:spPr>
          <a:xfrm>
            <a:off x="2838757" y="3862393"/>
            <a:ext cx="563893" cy="14626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F18AF080-33D0-4604-99C4-83E5851F3270}"/>
              </a:ext>
            </a:extLst>
          </p:cNvPr>
          <p:cNvSpPr/>
          <p:nvPr/>
        </p:nvSpPr>
        <p:spPr>
          <a:xfrm>
            <a:off x="4148529" y="2489507"/>
            <a:ext cx="908509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1C48E5D-2CF6-4BC3-A605-6699369262B8}"/>
              </a:ext>
            </a:extLst>
          </p:cNvPr>
          <p:cNvSpPr/>
          <p:nvPr/>
        </p:nvSpPr>
        <p:spPr>
          <a:xfrm>
            <a:off x="4153338" y="2757974"/>
            <a:ext cx="597256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AAA97C71-D653-4333-9EF9-C4FD23845DF0}"/>
              </a:ext>
            </a:extLst>
          </p:cNvPr>
          <p:cNvSpPr/>
          <p:nvPr/>
        </p:nvSpPr>
        <p:spPr>
          <a:xfrm>
            <a:off x="4153338" y="3312246"/>
            <a:ext cx="527095" cy="14111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4E1CF696-BB45-4FDB-A2FA-2DAA6994466B}"/>
              </a:ext>
            </a:extLst>
          </p:cNvPr>
          <p:cNvSpPr/>
          <p:nvPr/>
        </p:nvSpPr>
        <p:spPr>
          <a:xfrm>
            <a:off x="4158657" y="3865944"/>
            <a:ext cx="291899" cy="14390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2FDB9FA5-8BE1-4D17-A338-A5956C6CB39F}"/>
              </a:ext>
            </a:extLst>
          </p:cNvPr>
          <p:cNvSpPr/>
          <p:nvPr/>
        </p:nvSpPr>
        <p:spPr>
          <a:xfrm>
            <a:off x="5465534" y="2485240"/>
            <a:ext cx="998475" cy="14092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0">
            <a:extLst>
              <a:ext uri="{FF2B5EF4-FFF2-40B4-BE49-F238E27FC236}">
                <a16:creationId xmlns:a16="http://schemas.microsoft.com/office/drawing/2014/main" id="{DDDFDBD3-8345-464B-B7C2-F67D3FAFD9F2}"/>
              </a:ext>
            </a:extLst>
          </p:cNvPr>
          <p:cNvSpPr/>
          <p:nvPr/>
        </p:nvSpPr>
        <p:spPr>
          <a:xfrm>
            <a:off x="4152626" y="415762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EA765836-F045-4C4A-AA88-4F5D453F20C3}"/>
              </a:ext>
            </a:extLst>
          </p:cNvPr>
          <p:cNvSpPr/>
          <p:nvPr/>
        </p:nvSpPr>
        <p:spPr>
          <a:xfrm>
            <a:off x="5470749" y="4153637"/>
            <a:ext cx="27174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87" name="Схема 86">
            <a:extLst>
              <a:ext uri="{FF2B5EF4-FFF2-40B4-BE49-F238E27FC236}">
                <a16:creationId xmlns:a16="http://schemas.microsoft.com/office/drawing/2014/main" id="{58055554-C73A-4E97-9872-72F178900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09153"/>
              </p:ext>
            </p:extLst>
          </p:nvPr>
        </p:nvGraphicFramePr>
        <p:xfrm>
          <a:off x="7246372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6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E8CFB1F7-75D5-43D0-B0C2-143389FE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BD408F1B-8F0D-4F78-B53E-CB530719BAD6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25" y="4847062"/>
            <a:ext cx="360000" cy="360000"/>
          </a:xfrm>
          <a:prstGeom prst="rect">
            <a:avLst/>
          </a:prstGeom>
        </p:spPr>
      </p:pic>
      <p:pic>
        <p:nvPicPr>
          <p:cNvPr id="111" name="Picture 6" descr="Рабочие ">
            <a:extLst>
              <a:ext uri="{FF2B5EF4-FFF2-40B4-BE49-F238E27FC236}">
                <a16:creationId xmlns:a16="http://schemas.microsoft.com/office/drawing/2014/main" id="{0B4E7F4C-DA9B-4C38-A49E-66A39EF23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71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">
            <a:extLst>
              <a:ext uri="{FF2B5EF4-FFF2-40B4-BE49-F238E27FC236}">
                <a16:creationId xmlns:a16="http://schemas.microsoft.com/office/drawing/2014/main" id="{827AD0ED-E387-4E08-ADC6-E924B0AE8932}"/>
              </a:ext>
            </a:extLst>
          </p:cNvPr>
          <p:cNvSpPr/>
          <p:nvPr/>
        </p:nvSpPr>
        <p:spPr>
          <a:xfrm>
            <a:off x="7079699" y="217060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D0B621A6-927F-4295-A76A-881E689C4A2C}"/>
              </a:ext>
            </a:extLst>
          </p:cNvPr>
          <p:cNvSpPr/>
          <p:nvPr/>
        </p:nvSpPr>
        <p:spPr>
          <a:xfrm>
            <a:off x="9552517" y="1300233"/>
            <a:ext cx="648000" cy="648000"/>
          </a:xfrm>
          <a:prstGeom prst="ellipse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66EA4DEA-EB34-4D33-9956-7EFC77C165CC}"/>
              </a:ext>
            </a:extLst>
          </p:cNvPr>
          <p:cNvSpPr/>
          <p:nvPr/>
        </p:nvSpPr>
        <p:spPr>
          <a:xfrm>
            <a:off x="7029685" y="1300233"/>
            <a:ext cx="648000" cy="648000"/>
          </a:xfrm>
          <a:prstGeom prst="ellipse">
            <a:avLst/>
          </a:prstGeom>
          <a:blipFill>
            <a:blip r:embed="rId1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object 31">
            <a:extLst>
              <a:ext uri="{FF2B5EF4-FFF2-40B4-BE49-F238E27FC236}">
                <a16:creationId xmlns:a16="http://schemas.microsoft.com/office/drawing/2014/main" id="{4B1506C6-99FA-4BD7-9186-56473E563B15}"/>
              </a:ext>
            </a:extLst>
          </p:cNvPr>
          <p:cNvSpPr txBox="1"/>
          <p:nvPr/>
        </p:nvSpPr>
        <p:spPr>
          <a:xfrm>
            <a:off x="7837377" y="1188567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5" name="object 31">
            <a:extLst>
              <a:ext uri="{FF2B5EF4-FFF2-40B4-BE49-F238E27FC236}">
                <a16:creationId xmlns:a16="http://schemas.microsoft.com/office/drawing/2014/main" id="{24DCE509-CA55-4022-B2C7-D37E8D150204}"/>
              </a:ext>
            </a:extLst>
          </p:cNvPr>
          <p:cNvSpPr txBox="1"/>
          <p:nvPr/>
        </p:nvSpPr>
        <p:spPr>
          <a:xfrm>
            <a:off x="10398970" y="1179042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BE6B817C-573E-45CE-B373-4384BBE1A4C3}"/>
              </a:ext>
            </a:extLst>
          </p:cNvPr>
          <p:cNvSpPr txBox="1"/>
          <p:nvPr/>
        </p:nvSpPr>
        <p:spPr>
          <a:xfrm>
            <a:off x="684645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F820241A-3185-4A0B-B33B-F915C8830552}"/>
              </a:ext>
            </a:extLst>
          </p:cNvPr>
          <p:cNvSpPr txBox="1"/>
          <p:nvPr/>
        </p:nvSpPr>
        <p:spPr>
          <a:xfrm>
            <a:off x="6846450" y="4214792"/>
            <a:ext cx="4278007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machinery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B2AC4BF-CE44-4E70-A453-28FC0B877C4D}"/>
              </a:ext>
            </a:extLst>
          </p:cNvPr>
          <p:cNvSpPr txBox="1"/>
          <p:nvPr/>
        </p:nvSpPr>
        <p:spPr>
          <a:xfrm>
            <a:off x="6846450" y="2078162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0C82F0B4-E70D-43A8-8D6D-6257369113F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3" y="2779333"/>
            <a:ext cx="135048" cy="1350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E9C154-81AC-4CE5-A515-EA9ABDF9A21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foregroundMark x1="36198" y1="36771" x2="36198" y2="36771"/>
                        <a14:foregroundMark x1="36094" y1="34635" x2="36094" y2="34635"/>
                        <a14:foregroundMark x1="35938" y1="33698" x2="35469" y2="36771"/>
                        <a14:foregroundMark x1="33125" y1="33229" x2="35469" y2="40365"/>
                        <a14:foregroundMark x1="36875" y1="32969" x2="37760" y2="46198"/>
                        <a14:foregroundMark x1="60938" y1="46406" x2="58906" y2="60729"/>
                        <a14:foregroundMark x1="52396" y1="41771" x2="52396" y2="63542"/>
                        <a14:foregroundMark x1="42604" y1="46667" x2="51302" y2="7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9" y="3553659"/>
            <a:ext cx="212537" cy="219359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0421AFE-B6C0-4F8E-B05D-AE66F434B6C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0" y="3865718"/>
            <a:ext cx="145334" cy="137633"/>
          </a:xfrm>
          <a:prstGeom prst="rect">
            <a:avLst/>
          </a:prstGeom>
        </p:spPr>
      </p:pic>
      <p:grpSp>
        <p:nvGrpSpPr>
          <p:cNvPr id="105" name="Graphic 4">
            <a:extLst>
              <a:ext uri="{FF2B5EF4-FFF2-40B4-BE49-F238E27FC236}">
                <a16:creationId xmlns:a16="http://schemas.microsoft.com/office/drawing/2014/main" id="{E1B9D79D-BBB8-45F1-9168-3B5BDF68D234}"/>
              </a:ext>
            </a:extLst>
          </p:cNvPr>
          <p:cNvGrpSpPr/>
          <p:nvPr/>
        </p:nvGrpSpPr>
        <p:grpSpPr>
          <a:xfrm>
            <a:off x="8274064" y="2272043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14" name="Freeform: Shape 6">
              <a:extLst>
                <a:ext uri="{FF2B5EF4-FFF2-40B4-BE49-F238E27FC236}">
                  <a16:creationId xmlns:a16="http://schemas.microsoft.com/office/drawing/2014/main" id="{E2E95897-E4A7-4E8C-8F35-D6A7CBA5B02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7">
              <a:extLst>
                <a:ext uri="{FF2B5EF4-FFF2-40B4-BE49-F238E27FC236}">
                  <a16:creationId xmlns:a16="http://schemas.microsoft.com/office/drawing/2014/main" id="{41A05B37-705A-4148-9D46-1F24F17946B7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6" name="Freeform: Shape 8">
              <a:extLst>
                <a:ext uri="{FF2B5EF4-FFF2-40B4-BE49-F238E27FC236}">
                  <a16:creationId xmlns:a16="http://schemas.microsoft.com/office/drawing/2014/main" id="{949C54A6-6A34-47BB-B1CA-D94386019561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7" name="Freeform: Shape 9">
              <a:extLst>
                <a:ext uri="{FF2B5EF4-FFF2-40B4-BE49-F238E27FC236}">
                  <a16:creationId xmlns:a16="http://schemas.microsoft.com/office/drawing/2014/main" id="{A0FC5FF3-73DB-4519-840A-8037BB28002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7966E322-5BDB-41C8-8026-5F781C16410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2E80D642-1063-43CE-894D-6824C7E07E4F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2FD10914-A9BF-4AF8-A374-9543DB080A19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06D18EE1-C4EE-4BA4-956D-449EE7E4F47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2" name="Freeform: Shape 14">
              <a:extLst>
                <a:ext uri="{FF2B5EF4-FFF2-40B4-BE49-F238E27FC236}">
                  <a16:creationId xmlns:a16="http://schemas.microsoft.com/office/drawing/2014/main" id="{A4735C00-0779-4B2E-AAB6-4C3A5DED829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3" name="Freeform: Shape 15">
              <a:extLst>
                <a:ext uri="{FF2B5EF4-FFF2-40B4-BE49-F238E27FC236}">
                  <a16:creationId xmlns:a16="http://schemas.microsoft.com/office/drawing/2014/main" id="{B8678B87-DA31-40B7-A9C6-3FBED76D1821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4" name="Freeform: Shape 16">
              <a:extLst>
                <a:ext uri="{FF2B5EF4-FFF2-40B4-BE49-F238E27FC236}">
                  <a16:creationId xmlns:a16="http://schemas.microsoft.com/office/drawing/2014/main" id="{DD5D354F-831F-472B-97DB-8F0F84C1FB52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17">
              <a:extLst>
                <a:ext uri="{FF2B5EF4-FFF2-40B4-BE49-F238E27FC236}">
                  <a16:creationId xmlns:a16="http://schemas.microsoft.com/office/drawing/2014/main" id="{10D93D35-3C6A-468C-B6A3-93F4C2922AA7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18">
              <a:extLst>
                <a:ext uri="{FF2B5EF4-FFF2-40B4-BE49-F238E27FC236}">
                  <a16:creationId xmlns:a16="http://schemas.microsoft.com/office/drawing/2014/main" id="{55FDE705-1FA4-45F5-BE32-E9DB5D5E604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9">
              <a:extLst>
                <a:ext uri="{FF2B5EF4-FFF2-40B4-BE49-F238E27FC236}">
                  <a16:creationId xmlns:a16="http://schemas.microsoft.com/office/drawing/2014/main" id="{62E1B527-E179-4566-B4B5-C3D33FDF370C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20">
              <a:extLst>
                <a:ext uri="{FF2B5EF4-FFF2-40B4-BE49-F238E27FC236}">
                  <a16:creationId xmlns:a16="http://schemas.microsoft.com/office/drawing/2014/main" id="{1310C972-705A-4788-AE7F-FBF68F1358B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2" name="Freeform: Shape 21">
              <a:extLst>
                <a:ext uri="{FF2B5EF4-FFF2-40B4-BE49-F238E27FC236}">
                  <a16:creationId xmlns:a16="http://schemas.microsoft.com/office/drawing/2014/main" id="{FB9702DF-CD49-4BFE-9487-9FBACE78070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22">
              <a:extLst>
                <a:ext uri="{FF2B5EF4-FFF2-40B4-BE49-F238E27FC236}">
                  <a16:creationId xmlns:a16="http://schemas.microsoft.com/office/drawing/2014/main" id="{6333EB00-9180-482E-B4D4-0696C072561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37" name="Table 24">
            <a:extLst>
              <a:ext uri="{FF2B5EF4-FFF2-40B4-BE49-F238E27FC236}">
                <a16:creationId xmlns:a16="http://schemas.microsoft.com/office/drawing/2014/main" id="{0A330B77-A976-4C70-B61D-754364D8D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4466"/>
              </p:ext>
            </p:extLst>
          </p:nvPr>
        </p:nvGraphicFramePr>
        <p:xfrm>
          <a:off x="7285757" y="3362505"/>
          <a:ext cx="1588657" cy="77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1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3955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04622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Republic of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Karakalpakstan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166 600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38" name="Rectangle 21">
            <a:extLst>
              <a:ext uri="{FF2B5EF4-FFF2-40B4-BE49-F238E27FC236}">
                <a16:creationId xmlns:a16="http://schemas.microsoft.com/office/drawing/2014/main" id="{D58B07E6-4850-42B6-8633-B070A371AC23}"/>
              </a:ext>
            </a:extLst>
          </p:cNvPr>
          <p:cNvSpPr/>
          <p:nvPr/>
        </p:nvSpPr>
        <p:spPr>
          <a:xfrm>
            <a:off x="10467459" y="2400319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Republic of </a:t>
            </a:r>
            <a:r>
              <a:rPr lang="en-GB" sz="800" noProof="1">
                <a:solidFill>
                  <a:srgbClr val="00425F"/>
                </a:solidFill>
                <a:latin typeface="Montserrat" pitchFamily="2" charset="-52"/>
              </a:rPr>
              <a:t>Karakalpakstan</a:t>
            </a:r>
          </a:p>
        </p:txBody>
      </p:sp>
      <p:cxnSp>
        <p:nvCxnSpPr>
          <p:cNvPr id="139" name="Connector: Elbow 26">
            <a:extLst>
              <a:ext uri="{FF2B5EF4-FFF2-40B4-BE49-F238E27FC236}">
                <a16:creationId xmlns:a16="http://schemas.microsoft.com/office/drawing/2014/main" id="{C81B2179-62E9-491A-8E53-A74DAA29A1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9159794" y="2521369"/>
            <a:ext cx="1301711" cy="273966"/>
          </a:xfrm>
          <a:prstGeom prst="bentConnector3">
            <a:avLst>
              <a:gd name="adj1" fmla="val 100124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object 2">
            <a:extLst>
              <a:ext uri="{FF2B5EF4-FFF2-40B4-BE49-F238E27FC236}">
                <a16:creationId xmlns:a16="http://schemas.microsoft.com/office/drawing/2014/main" id="{96C7DE5C-F9D8-490E-BC30-CEEC98EA4D11}"/>
              </a:ext>
            </a:extLst>
          </p:cNvPr>
          <p:cNvSpPr/>
          <p:nvPr/>
        </p:nvSpPr>
        <p:spPr>
          <a:xfrm>
            <a:off x="7079699" y="4243589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371998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261633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646</Words>
  <Application>Microsoft Office PowerPoint</Application>
  <PresentationFormat>Широкоэкранный</PresentationFormat>
  <Paragraphs>165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134</cp:revision>
  <dcterms:created xsi:type="dcterms:W3CDTF">2024-07-25T07:55:13Z</dcterms:created>
  <dcterms:modified xsi:type="dcterms:W3CDTF">2025-04-26T12:19:42Z</dcterms:modified>
</cp:coreProperties>
</file>