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3BC"/>
    <a:srgbClr val="A1BDD6"/>
    <a:srgbClr val="BBCFE2"/>
    <a:srgbClr val="79A0C4"/>
    <a:srgbClr val="B6E2E7"/>
    <a:srgbClr val="2E6CA4"/>
    <a:srgbClr val="2F6EA4"/>
    <a:srgbClr val="5B9BD5"/>
    <a:srgbClr val="2F6EA7"/>
    <a:srgbClr val="316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5" autoAdjust="0"/>
  </p:normalViewPr>
  <p:slideViewPr>
    <p:cSldViewPr snapToGrid="0">
      <p:cViewPr varScale="1">
        <p:scale>
          <a:sx n="107" d="100"/>
          <a:sy n="107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b="0" dirty="0">
              <a:latin typeface="Montserrat" pitchFamily="2" charset="0"/>
            </a:rPr>
            <a:t>Higher education institutions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en-US" sz="1400" b="0" dirty="0">
              <a:latin typeface="Montserrat" pitchFamily="2" charset="0"/>
            </a:rPr>
            <a:t> 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Faculties of higher education</a:t>
          </a:r>
          <a:r>
            <a:rPr lang="uz-Cyrl-UZ" sz="1400" dirty="0">
              <a:latin typeface="Montserrat" pitchFamily="2" charset="-52"/>
            </a:rPr>
            <a:t>:</a:t>
          </a:r>
          <a:r>
            <a:rPr lang="en-US" sz="1400" dirty="0">
              <a:latin typeface="Montserrat" pitchFamily="2" charset="-52"/>
            </a:rPr>
            <a:t> 8</a:t>
          </a: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en-US" sz="1400" dirty="0">
              <a:latin typeface="Montserrat" pitchFamily="2" charset="-52"/>
            </a:rPr>
            <a:t>Number of graduates: 1 300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0,3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USD</a:t>
          </a:r>
          <a:endParaRPr lang="en-US" sz="12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7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between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5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–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uz-Cyrl-UZ" altLang="en-US" sz="12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years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if investment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is over </a:t>
          </a:r>
          <a:r>
            <a:rPr lang="en-US" altLang="en-US" sz="12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uz-Cyrl-UZ" altLang="en-US" sz="1200" b="1" kern="1200" noProof="0" dirty="0">
              <a:solidFill>
                <a:srgbClr val="00425F"/>
              </a:solidFill>
              <a:latin typeface="Montserrat" pitchFamily="2" charset="-52"/>
            </a:rPr>
            <a:t>mln</a:t>
          </a: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en-US" altLang="en-US" sz="1200" kern="1200" dirty="0">
              <a:solidFill>
                <a:srgbClr val="00425F"/>
              </a:solidFill>
              <a:latin typeface="Montserrat" pitchFamily="2" charset="-52"/>
            </a:rPr>
            <a:t>USD</a:t>
          </a:r>
          <a:endParaRPr lang="en-US" sz="12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  <a:latin typeface="Montserrat" pitchFamily="2" charset="-52"/>
            </a:rPr>
            <a:t>Exemption from taxes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Montserrat" pitchFamily="2" charset="0"/>
            </a:rPr>
            <a:t>Higher education institutions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en-US" sz="1400" b="0" kern="1200" dirty="0">
              <a:latin typeface="Montserrat" pitchFamily="2" charset="0"/>
            </a:rPr>
            <a:t> 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Faculties of higher education</a:t>
          </a:r>
          <a:r>
            <a:rPr lang="uz-Cyrl-UZ" sz="1400" kern="1200" dirty="0">
              <a:latin typeface="Montserrat" pitchFamily="2" charset="-52"/>
            </a:rPr>
            <a:t>:</a:t>
          </a:r>
          <a:r>
            <a:rPr lang="en-US" sz="1400" kern="1200" dirty="0">
              <a:latin typeface="Montserrat" pitchFamily="2" charset="-52"/>
            </a:rPr>
            <a:t> 8</a:t>
          </a: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Montserrat" pitchFamily="2" charset="-52"/>
            </a:rPr>
            <a:t>Number of graduates: 1 300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26.04.2025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diagramDrawing" Target="../diagrams/drawing2.xml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5">
            <a:extLst>
              <a:ext uri="{FF2B5EF4-FFF2-40B4-BE49-F238E27FC236}">
                <a16:creationId xmlns:a16="http://schemas.microsoft.com/office/drawing/2014/main" id="{1575A4C8-AD89-4F5A-91C7-15F52F4BA12E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5" name="object 6">
              <a:extLst>
                <a:ext uri="{FF2B5EF4-FFF2-40B4-BE49-F238E27FC236}">
                  <a16:creationId xmlns:a16="http://schemas.microsoft.com/office/drawing/2014/main" id="{5E105E3D-7553-4E4D-B564-CB014AC6A9C6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B1FF3BFE-CBBE-4C1F-B6C0-9F0D9ACC7A18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2506938" y="199166"/>
            <a:ext cx="6001729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of granite and marble 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99677" y="1254084"/>
            <a:ext cx="2488141" cy="87857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2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u="sng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natural decorative stone</a:t>
            </a:r>
            <a:r>
              <a:rPr sz="12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manufacturing</a:t>
            </a:r>
            <a:r>
              <a:rPr sz="1200" spc="5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plant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458C570-E65B-439E-9EBC-EA5BD78C89D0}"/>
              </a:ext>
            </a:extLst>
          </p:cNvPr>
          <p:cNvSpPr txBox="1"/>
          <p:nvPr/>
        </p:nvSpPr>
        <p:spPr>
          <a:xfrm>
            <a:off x="2946841" y="1160787"/>
            <a:ext cx="1150664" cy="55912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Financing</a:t>
            </a:r>
          </a:p>
          <a:p>
            <a:pPr marL="12700">
              <a:spcBef>
                <a:spcPts val="681"/>
              </a:spcBef>
              <a:tabLst>
                <a:tab pos="240677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60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 </a:t>
            </a:r>
            <a:r>
              <a:rPr lang="uz-Latn-UZ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USD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grpSp>
        <p:nvGrpSpPr>
          <p:cNvPr id="23" name="object 2">
            <a:extLst>
              <a:ext uri="{FF2B5EF4-FFF2-40B4-BE49-F238E27FC236}">
                <a16:creationId xmlns:a16="http://schemas.microsoft.com/office/drawing/2014/main" id="{1E416668-7352-4D97-8DC6-CB1153BC2077}"/>
              </a:ext>
            </a:extLst>
          </p:cNvPr>
          <p:cNvGrpSpPr/>
          <p:nvPr/>
        </p:nvGrpSpPr>
        <p:grpSpPr>
          <a:xfrm>
            <a:off x="4467287" y="797083"/>
            <a:ext cx="7611111" cy="5703523"/>
            <a:chOff x="-12615" y="3968472"/>
            <a:chExt cx="7560309" cy="5181600"/>
          </a:xfrm>
        </p:grpSpPr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72A6ECBC-4D4C-41CB-88CD-CF83306340C1}"/>
                </a:ext>
              </a:extLst>
            </p:cNvPr>
            <p:cNvSpPr/>
            <p:nvPr/>
          </p:nvSpPr>
          <p:spPr>
            <a:xfrm>
              <a:off x="-12615" y="3968472"/>
              <a:ext cx="7560309" cy="5181600"/>
            </a:xfrm>
            <a:custGeom>
              <a:avLst/>
              <a:gdLst/>
              <a:ahLst/>
              <a:cxnLst/>
              <a:rect l="l" t="t" r="r" b="b"/>
              <a:pathLst>
                <a:path w="7560309" h="5181600">
                  <a:moveTo>
                    <a:pt x="7559992" y="0"/>
                  </a:moveTo>
                  <a:lnTo>
                    <a:pt x="0" y="0"/>
                  </a:lnTo>
                  <a:lnTo>
                    <a:pt x="0" y="5181600"/>
                  </a:lnTo>
                  <a:lnTo>
                    <a:pt x="7559992" y="5181600"/>
                  </a:lnTo>
                  <a:lnTo>
                    <a:pt x="7559992" y="0"/>
                  </a:lnTo>
                  <a:close/>
                </a:path>
              </a:pathLst>
            </a:custGeom>
            <a:solidFill>
              <a:srgbClr val="CCEBEE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627B92C-05CB-42FF-B4BE-672893685964}"/>
                </a:ext>
              </a:extLst>
            </p:cNvPr>
            <p:cNvSpPr/>
            <p:nvPr/>
          </p:nvSpPr>
          <p:spPr>
            <a:xfrm>
              <a:off x="539584" y="5043578"/>
              <a:ext cx="6492875" cy="814069"/>
            </a:xfrm>
            <a:custGeom>
              <a:avLst/>
              <a:gdLst/>
              <a:ahLst/>
              <a:cxnLst/>
              <a:rect l="l" t="t" r="r" b="b"/>
              <a:pathLst>
                <a:path w="6492875" h="814070">
                  <a:moveTo>
                    <a:pt x="1643303" y="407111"/>
                  </a:moveTo>
                  <a:lnTo>
                    <a:pt x="1430413" y="0"/>
                  </a:lnTo>
                  <a:lnTo>
                    <a:pt x="0" y="0"/>
                  </a:lnTo>
                  <a:lnTo>
                    <a:pt x="0" y="814057"/>
                  </a:lnTo>
                  <a:lnTo>
                    <a:pt x="1430413" y="814057"/>
                  </a:lnTo>
                  <a:lnTo>
                    <a:pt x="1643303" y="407111"/>
                  </a:lnTo>
                  <a:close/>
                </a:path>
                <a:path w="6492875" h="814070">
                  <a:moveTo>
                    <a:pt x="3245993" y="407111"/>
                  </a:moveTo>
                  <a:lnTo>
                    <a:pt x="3033103" y="0"/>
                  </a:lnTo>
                  <a:lnTo>
                    <a:pt x="1567116" y="0"/>
                  </a:lnTo>
                  <a:lnTo>
                    <a:pt x="1780006" y="407111"/>
                  </a:lnTo>
                  <a:lnTo>
                    <a:pt x="1567116" y="814057"/>
                  </a:lnTo>
                  <a:lnTo>
                    <a:pt x="3033103" y="814057"/>
                  </a:lnTo>
                  <a:lnTo>
                    <a:pt x="3245993" y="407111"/>
                  </a:lnTo>
                  <a:close/>
                </a:path>
                <a:path w="6492875" h="814070">
                  <a:moveTo>
                    <a:pt x="4869002" y="407111"/>
                  </a:moveTo>
                  <a:lnTo>
                    <a:pt x="4656112" y="0"/>
                  </a:lnTo>
                  <a:lnTo>
                    <a:pt x="3170809" y="0"/>
                  </a:lnTo>
                  <a:lnTo>
                    <a:pt x="3383699" y="407111"/>
                  </a:lnTo>
                  <a:lnTo>
                    <a:pt x="3170809" y="814057"/>
                  </a:lnTo>
                  <a:lnTo>
                    <a:pt x="4656112" y="814057"/>
                  </a:lnTo>
                  <a:lnTo>
                    <a:pt x="4869002" y="407111"/>
                  </a:lnTo>
                  <a:close/>
                </a:path>
                <a:path w="6492875" h="814070">
                  <a:moveTo>
                    <a:pt x="6492811" y="407111"/>
                  </a:moveTo>
                  <a:lnTo>
                    <a:pt x="6279921" y="0"/>
                  </a:lnTo>
                  <a:lnTo>
                    <a:pt x="4794618" y="0"/>
                  </a:lnTo>
                  <a:lnTo>
                    <a:pt x="5007508" y="407111"/>
                  </a:lnTo>
                  <a:lnTo>
                    <a:pt x="4794618" y="814057"/>
                  </a:lnTo>
                  <a:lnTo>
                    <a:pt x="6279921" y="814057"/>
                  </a:lnTo>
                  <a:lnTo>
                    <a:pt x="6492811" y="407111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138493" y="2258909"/>
            <a:ext cx="146214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Cutting slabs of natural stone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921413" y="2258909"/>
            <a:ext cx="109410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10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Splitting into semi-finished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599046" y="2258909"/>
            <a:ext cx="1131431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Shaping and firing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255078" y="2343547"/>
            <a:ext cx="804179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spc="-10" dirty="0">
                <a:solidFill>
                  <a:srgbClr val="FFFFFF"/>
                </a:solidFill>
                <a:latin typeface="Montserrat" pitchFamily="2" charset="-52"/>
                <a:cs typeface="Arial MT"/>
              </a:rPr>
              <a:t>Packaging</a:t>
            </a:r>
            <a:endParaRPr sz="1100" dirty="0"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101588" y="3114248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Project</a:t>
            </a:r>
            <a:r>
              <a:rPr sz="1400" b="1" spc="18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description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27402" y="3755479"/>
            <a:ext cx="148018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en-US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prod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u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ction line</a:t>
            </a: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6007613" y="4602698"/>
            <a:ext cx="1950085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Capability to 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produce various sizes and design 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520834" y="4691061"/>
            <a:ext cx="1343025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5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100" dirty="0">
                <a:solidFill>
                  <a:srgbClr val="00425F"/>
                </a:solidFill>
                <a:latin typeface="Montserrat" pitchFamily="2" charset="-52"/>
              </a:rPr>
              <a:t>employees</a:t>
            </a: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428446" y="3573535"/>
            <a:ext cx="1950085" cy="54630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Domestic market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Existing neighbor markets</a:t>
            </a:r>
          </a:p>
          <a:p>
            <a:pPr marL="12701">
              <a:spcBef>
                <a:spcPts val="100"/>
              </a:spcBef>
            </a:pPr>
            <a:r>
              <a:rPr lang="en-US" sz="1100" dirty="0">
                <a:solidFill>
                  <a:srgbClr val="00425F"/>
                </a:solidFill>
                <a:latin typeface="Montserrat" pitchFamily="2" charset="-52"/>
              </a:rPr>
              <a:t>International markets</a:t>
            </a:r>
            <a:endParaRPr lang="ru-RU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597091"/>
            <a:ext cx="667896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47" name="object 47">
            <a:extLst>
              <a:ext uri="{FF2B5EF4-FFF2-40B4-BE49-F238E27FC236}">
                <a16:creationId xmlns:a16="http://schemas.microsoft.com/office/drawing/2014/main" id="{B662CDE4-F6A3-4B39-9B65-8CD11FDE8CA9}"/>
              </a:ext>
            </a:extLst>
          </p:cNvPr>
          <p:cNvGrpSpPr/>
          <p:nvPr/>
        </p:nvGrpSpPr>
        <p:grpSpPr>
          <a:xfrm>
            <a:off x="8609299" y="3576850"/>
            <a:ext cx="607061" cy="540386"/>
            <a:chOff x="3851998" y="7532343"/>
            <a:chExt cx="540385" cy="540385"/>
          </a:xfrm>
        </p:grpSpPr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93316D1E-7014-4BC3-AB97-A13763C27E42}"/>
                </a:ext>
              </a:extLst>
            </p:cNvPr>
            <p:cNvSpPr/>
            <p:nvPr/>
          </p:nvSpPr>
          <p:spPr>
            <a:xfrm>
              <a:off x="3851998" y="7532343"/>
              <a:ext cx="540385" cy="540385"/>
            </a:xfrm>
            <a:custGeom>
              <a:avLst/>
              <a:gdLst/>
              <a:ahLst/>
              <a:cxnLst/>
              <a:rect l="l" t="t" r="r" b="b"/>
              <a:pathLst>
                <a:path w="540385" h="540384">
                  <a:moveTo>
                    <a:pt x="270001" y="0"/>
                  </a:moveTo>
                  <a:lnTo>
                    <a:pt x="221470" y="4350"/>
                  </a:lnTo>
                  <a:lnTo>
                    <a:pt x="175792" y="16892"/>
                  </a:lnTo>
                  <a:lnTo>
                    <a:pt x="133730" y="36864"/>
                  </a:lnTo>
                  <a:lnTo>
                    <a:pt x="96046" y="63503"/>
                  </a:lnTo>
                  <a:lnTo>
                    <a:pt x="63503" y="96046"/>
                  </a:lnTo>
                  <a:lnTo>
                    <a:pt x="36864" y="133730"/>
                  </a:lnTo>
                  <a:lnTo>
                    <a:pt x="16892" y="175792"/>
                  </a:lnTo>
                  <a:lnTo>
                    <a:pt x="4350" y="221470"/>
                  </a:lnTo>
                  <a:lnTo>
                    <a:pt x="0" y="270002"/>
                  </a:lnTo>
                  <a:lnTo>
                    <a:pt x="4350" y="318536"/>
                  </a:lnTo>
                  <a:lnTo>
                    <a:pt x="16892" y="364216"/>
                  </a:lnTo>
                  <a:lnTo>
                    <a:pt x="36864" y="406279"/>
                  </a:lnTo>
                  <a:lnTo>
                    <a:pt x="63503" y="443963"/>
                  </a:lnTo>
                  <a:lnTo>
                    <a:pt x="96046" y="476504"/>
                  </a:lnTo>
                  <a:lnTo>
                    <a:pt x="133730" y="503142"/>
                  </a:lnTo>
                  <a:lnTo>
                    <a:pt x="175792" y="523112"/>
                  </a:lnTo>
                  <a:lnTo>
                    <a:pt x="221470" y="535654"/>
                  </a:lnTo>
                  <a:lnTo>
                    <a:pt x="270001" y="540004"/>
                  </a:lnTo>
                  <a:lnTo>
                    <a:pt x="318536" y="535654"/>
                  </a:lnTo>
                  <a:lnTo>
                    <a:pt x="364216" y="523112"/>
                  </a:lnTo>
                  <a:lnTo>
                    <a:pt x="406279" y="503142"/>
                  </a:lnTo>
                  <a:lnTo>
                    <a:pt x="443963" y="476504"/>
                  </a:lnTo>
                  <a:lnTo>
                    <a:pt x="476504" y="443963"/>
                  </a:lnTo>
                  <a:lnTo>
                    <a:pt x="503142" y="406279"/>
                  </a:lnTo>
                  <a:lnTo>
                    <a:pt x="523112" y="364216"/>
                  </a:lnTo>
                  <a:lnTo>
                    <a:pt x="535654" y="318536"/>
                  </a:lnTo>
                  <a:lnTo>
                    <a:pt x="540004" y="270002"/>
                  </a:lnTo>
                  <a:lnTo>
                    <a:pt x="535654" y="221470"/>
                  </a:lnTo>
                  <a:lnTo>
                    <a:pt x="523112" y="175792"/>
                  </a:lnTo>
                  <a:lnTo>
                    <a:pt x="503142" y="133730"/>
                  </a:lnTo>
                  <a:lnTo>
                    <a:pt x="476504" y="96046"/>
                  </a:lnTo>
                  <a:lnTo>
                    <a:pt x="443963" y="63503"/>
                  </a:lnTo>
                  <a:lnTo>
                    <a:pt x="406279" y="36864"/>
                  </a:lnTo>
                  <a:lnTo>
                    <a:pt x="364216" y="16892"/>
                  </a:lnTo>
                  <a:lnTo>
                    <a:pt x="318536" y="4350"/>
                  </a:lnTo>
                  <a:lnTo>
                    <a:pt x="27000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24D6E81E-B3AC-4140-92D0-99591D3B1AEF}"/>
                </a:ext>
              </a:extLst>
            </p:cNvPr>
            <p:cNvSpPr/>
            <p:nvPr/>
          </p:nvSpPr>
          <p:spPr>
            <a:xfrm>
              <a:off x="3969810" y="7651008"/>
              <a:ext cx="338455" cy="271145"/>
            </a:xfrm>
            <a:custGeom>
              <a:avLst/>
              <a:gdLst/>
              <a:ahLst/>
              <a:cxnLst/>
              <a:rect l="l" t="t" r="r" b="b"/>
              <a:pathLst>
                <a:path w="338454" h="271145">
                  <a:moveTo>
                    <a:pt x="106870" y="90639"/>
                  </a:moveTo>
                  <a:lnTo>
                    <a:pt x="83870" y="90639"/>
                  </a:lnTo>
                  <a:lnTo>
                    <a:pt x="83870" y="113639"/>
                  </a:lnTo>
                  <a:lnTo>
                    <a:pt x="106870" y="113639"/>
                  </a:lnTo>
                  <a:lnTo>
                    <a:pt x="106870" y="90639"/>
                  </a:lnTo>
                  <a:close/>
                </a:path>
                <a:path w="338454" h="271145">
                  <a:moveTo>
                    <a:pt x="106870" y="50050"/>
                  </a:moveTo>
                  <a:lnTo>
                    <a:pt x="83870" y="50050"/>
                  </a:lnTo>
                  <a:lnTo>
                    <a:pt x="83870" y="73050"/>
                  </a:lnTo>
                  <a:lnTo>
                    <a:pt x="106870" y="73050"/>
                  </a:lnTo>
                  <a:lnTo>
                    <a:pt x="106870" y="50050"/>
                  </a:lnTo>
                  <a:close/>
                </a:path>
                <a:path w="338454" h="271145">
                  <a:moveTo>
                    <a:pt x="148805" y="50050"/>
                  </a:moveTo>
                  <a:lnTo>
                    <a:pt x="125806" y="50050"/>
                  </a:lnTo>
                  <a:lnTo>
                    <a:pt x="125806" y="73050"/>
                  </a:lnTo>
                  <a:lnTo>
                    <a:pt x="148805" y="73050"/>
                  </a:lnTo>
                  <a:lnTo>
                    <a:pt x="148805" y="50050"/>
                  </a:lnTo>
                  <a:close/>
                </a:path>
                <a:path w="338454" h="271145">
                  <a:moveTo>
                    <a:pt x="239445" y="142049"/>
                  </a:moveTo>
                  <a:lnTo>
                    <a:pt x="182626" y="142049"/>
                  </a:lnTo>
                  <a:lnTo>
                    <a:pt x="182626" y="160985"/>
                  </a:lnTo>
                  <a:lnTo>
                    <a:pt x="239445" y="160985"/>
                  </a:lnTo>
                  <a:lnTo>
                    <a:pt x="239445" y="142049"/>
                  </a:lnTo>
                  <a:close/>
                </a:path>
                <a:path w="338454" h="271145">
                  <a:moveTo>
                    <a:pt x="338201" y="259054"/>
                  </a:moveTo>
                  <a:lnTo>
                    <a:pt x="334924" y="255905"/>
                  </a:lnTo>
                  <a:lnTo>
                    <a:pt x="304038" y="255905"/>
                  </a:lnTo>
                  <a:lnTo>
                    <a:pt x="304038" y="129870"/>
                  </a:lnTo>
                  <a:lnTo>
                    <a:pt x="302907" y="127838"/>
                  </a:lnTo>
                  <a:lnTo>
                    <a:pt x="301218" y="126492"/>
                  </a:lnTo>
                  <a:lnTo>
                    <a:pt x="289267" y="117246"/>
                  </a:lnTo>
                  <a:lnTo>
                    <a:pt x="289267" y="135839"/>
                  </a:lnTo>
                  <a:lnTo>
                    <a:pt x="289267" y="255905"/>
                  </a:lnTo>
                  <a:lnTo>
                    <a:pt x="253530" y="255905"/>
                  </a:lnTo>
                  <a:lnTo>
                    <a:pt x="253530" y="194017"/>
                  </a:lnTo>
                  <a:lnTo>
                    <a:pt x="253530" y="182511"/>
                  </a:lnTo>
                  <a:lnTo>
                    <a:pt x="250266" y="179247"/>
                  </a:lnTo>
                  <a:lnTo>
                    <a:pt x="238760" y="179247"/>
                  </a:lnTo>
                  <a:lnTo>
                    <a:pt x="238760" y="194017"/>
                  </a:lnTo>
                  <a:lnTo>
                    <a:pt x="238760" y="255905"/>
                  </a:lnTo>
                  <a:lnTo>
                    <a:pt x="183299" y="255905"/>
                  </a:lnTo>
                  <a:lnTo>
                    <a:pt x="183299" y="194017"/>
                  </a:lnTo>
                  <a:lnTo>
                    <a:pt x="238760" y="194017"/>
                  </a:lnTo>
                  <a:lnTo>
                    <a:pt x="238760" y="179247"/>
                  </a:lnTo>
                  <a:lnTo>
                    <a:pt x="171919" y="179247"/>
                  </a:lnTo>
                  <a:lnTo>
                    <a:pt x="168541" y="182511"/>
                  </a:lnTo>
                  <a:lnTo>
                    <a:pt x="168541" y="255905"/>
                  </a:lnTo>
                  <a:lnTo>
                    <a:pt x="131902" y="255905"/>
                  </a:lnTo>
                  <a:lnTo>
                    <a:pt x="131902" y="135737"/>
                  </a:lnTo>
                  <a:lnTo>
                    <a:pt x="209346" y="73837"/>
                  </a:lnTo>
                  <a:lnTo>
                    <a:pt x="289267" y="135839"/>
                  </a:lnTo>
                  <a:lnTo>
                    <a:pt x="289267" y="117246"/>
                  </a:lnTo>
                  <a:lnTo>
                    <a:pt x="233235" y="73837"/>
                  </a:lnTo>
                  <a:lnTo>
                    <a:pt x="229603" y="71031"/>
                  </a:lnTo>
                  <a:lnTo>
                    <a:pt x="213741" y="58737"/>
                  </a:lnTo>
                  <a:lnTo>
                    <a:pt x="211035" y="56591"/>
                  </a:lnTo>
                  <a:lnTo>
                    <a:pt x="207314" y="56591"/>
                  </a:lnTo>
                  <a:lnTo>
                    <a:pt x="189280" y="71031"/>
                  </a:lnTo>
                  <a:lnTo>
                    <a:pt x="189280" y="14655"/>
                  </a:lnTo>
                  <a:lnTo>
                    <a:pt x="189280" y="3276"/>
                  </a:lnTo>
                  <a:lnTo>
                    <a:pt x="186004" y="0"/>
                  </a:lnTo>
                  <a:lnTo>
                    <a:pt x="174510" y="0"/>
                  </a:lnTo>
                  <a:lnTo>
                    <a:pt x="174510" y="14655"/>
                  </a:lnTo>
                  <a:lnTo>
                    <a:pt x="174510" y="82867"/>
                  </a:lnTo>
                  <a:lnTo>
                    <a:pt x="119837" y="126492"/>
                  </a:lnTo>
                  <a:lnTo>
                    <a:pt x="118148" y="127952"/>
                  </a:lnTo>
                  <a:lnTo>
                    <a:pt x="117182" y="129870"/>
                  </a:lnTo>
                  <a:lnTo>
                    <a:pt x="117132" y="255905"/>
                  </a:lnTo>
                  <a:lnTo>
                    <a:pt x="56375" y="255905"/>
                  </a:lnTo>
                  <a:lnTo>
                    <a:pt x="56375" y="14655"/>
                  </a:lnTo>
                  <a:lnTo>
                    <a:pt x="174510" y="14655"/>
                  </a:lnTo>
                  <a:lnTo>
                    <a:pt x="174510" y="0"/>
                  </a:lnTo>
                  <a:lnTo>
                    <a:pt x="44869" y="0"/>
                  </a:lnTo>
                  <a:lnTo>
                    <a:pt x="41605" y="3276"/>
                  </a:lnTo>
                  <a:lnTo>
                    <a:pt x="41605" y="255905"/>
                  </a:lnTo>
                  <a:lnTo>
                    <a:pt x="3276" y="255905"/>
                  </a:lnTo>
                  <a:lnTo>
                    <a:pt x="0" y="259054"/>
                  </a:lnTo>
                  <a:lnTo>
                    <a:pt x="0" y="267284"/>
                  </a:lnTo>
                  <a:lnTo>
                    <a:pt x="3276" y="270560"/>
                  </a:lnTo>
                  <a:lnTo>
                    <a:pt x="334924" y="270560"/>
                  </a:lnTo>
                  <a:lnTo>
                    <a:pt x="338201" y="267284"/>
                  </a:lnTo>
                  <a:lnTo>
                    <a:pt x="338201" y="259054"/>
                  </a:lnTo>
                  <a:close/>
                </a:path>
              </a:pathLst>
            </a:custGeom>
            <a:solidFill>
              <a:srgbClr val="6593BC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2" name="object 54">
            <a:extLst>
              <a:ext uri="{FF2B5EF4-FFF2-40B4-BE49-F238E27FC236}">
                <a16:creationId xmlns:a16="http://schemas.microsoft.com/office/drawing/2014/main" id="{F3BE0704-B673-4E06-8B42-8EA91D503F2B}"/>
              </a:ext>
            </a:extLst>
          </p:cNvPr>
          <p:cNvSpPr/>
          <p:nvPr/>
        </p:nvSpPr>
        <p:spPr>
          <a:xfrm>
            <a:off x="8439810" y="3410444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4299882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5183266" y="4291986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108187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Latn-UZ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facility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with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capacity</a:t>
            </a:r>
            <a:b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u="sng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3,5</a:t>
            </a:r>
            <a:r>
              <a:rPr sz="1400" u="sng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400" u="sng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</a:t>
            </a:r>
            <a:r>
              <a:rPr lang="en-US" sz="1400" u="sng" spc="-10" baseline="300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of granite and marble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per</a:t>
            </a:r>
            <a:r>
              <a:rPr sz="1400" spc="-59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year</a:t>
            </a:r>
            <a:endParaRPr lang="ru-RU" sz="1400" spc="-2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31101" y="1680963"/>
            <a:ext cx="48040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process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granite and marble</a:t>
            </a:r>
            <a:r>
              <a:rPr lang="en-US" sz="1400" b="1" spc="14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items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1" name="object 24">
            <a:extLst>
              <a:ext uri="{FF2B5EF4-FFF2-40B4-BE49-F238E27FC236}">
                <a16:creationId xmlns:a16="http://schemas.microsoft.com/office/drawing/2014/main" id="{E0F098FF-3C32-4304-B064-8DB5DD75391A}"/>
              </a:ext>
            </a:extLst>
          </p:cNvPr>
          <p:cNvSpPr txBox="1"/>
          <p:nvPr/>
        </p:nvSpPr>
        <p:spPr>
          <a:xfrm>
            <a:off x="471238" y="5549809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Infrastructure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Gas         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uz-Cyrl-UZ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cent/m³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Electricity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                               7 cent/kWh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Water                                 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6-61 cent/m³</a:t>
            </a:r>
            <a:endParaRPr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650705" y="4446096"/>
            <a:ext cx="667892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5" name="Freeform 46">
            <a:extLst>
              <a:ext uri="{FF2B5EF4-FFF2-40B4-BE49-F238E27FC236}">
                <a16:creationId xmlns:a16="http://schemas.microsoft.com/office/drawing/2014/main" id="{0C2DECCD-7875-4279-9831-2E98820C09E8}"/>
              </a:ext>
            </a:extLst>
          </p:cNvPr>
          <p:cNvSpPr>
            <a:spLocks noEditPoints="1"/>
          </p:cNvSpPr>
          <p:nvPr/>
        </p:nvSpPr>
        <p:spPr bwMode="auto">
          <a:xfrm>
            <a:off x="8794226" y="4543550"/>
            <a:ext cx="387202" cy="347979"/>
          </a:xfrm>
          <a:custGeom>
            <a:avLst/>
            <a:gdLst>
              <a:gd name="T0" fmla="*/ 241 w 427"/>
              <a:gd name="T1" fmla="*/ 72 h 395"/>
              <a:gd name="T2" fmla="*/ 178 w 427"/>
              <a:gd name="T3" fmla="*/ 114 h 395"/>
              <a:gd name="T4" fmla="*/ 236 w 427"/>
              <a:gd name="T5" fmla="*/ 99 h 395"/>
              <a:gd name="T6" fmla="*/ 194 w 427"/>
              <a:gd name="T7" fmla="*/ 87 h 395"/>
              <a:gd name="T8" fmla="*/ 114 w 427"/>
              <a:gd name="T9" fmla="*/ 99 h 395"/>
              <a:gd name="T10" fmla="*/ 41 w 427"/>
              <a:gd name="T11" fmla="*/ 83 h 395"/>
              <a:gd name="T12" fmla="*/ 89 w 427"/>
              <a:gd name="T13" fmla="*/ 79 h 395"/>
              <a:gd name="T14" fmla="*/ 57 w 427"/>
              <a:gd name="T15" fmla="*/ 110 h 395"/>
              <a:gd name="T16" fmla="*/ 172 w 427"/>
              <a:gd name="T17" fmla="*/ 64 h 395"/>
              <a:gd name="T18" fmla="*/ 131 w 427"/>
              <a:gd name="T19" fmla="*/ 2 h 395"/>
              <a:gd name="T20" fmla="*/ 145 w 427"/>
              <a:gd name="T21" fmla="*/ 75 h 395"/>
              <a:gd name="T22" fmla="*/ 145 w 427"/>
              <a:gd name="T23" fmla="*/ 60 h 395"/>
              <a:gd name="T24" fmla="*/ 282 w 427"/>
              <a:gd name="T25" fmla="*/ 75 h 395"/>
              <a:gd name="T26" fmla="*/ 298 w 427"/>
              <a:gd name="T27" fmla="*/ 2 h 395"/>
              <a:gd name="T28" fmla="*/ 255 w 427"/>
              <a:gd name="T29" fmla="*/ 64 h 395"/>
              <a:gd name="T30" fmla="*/ 302 w 427"/>
              <a:gd name="T31" fmla="*/ 48 h 395"/>
              <a:gd name="T32" fmla="*/ 271 w 427"/>
              <a:gd name="T33" fmla="*/ 18 h 395"/>
              <a:gd name="T34" fmla="*/ 376 w 427"/>
              <a:gd name="T35" fmla="*/ 138 h 395"/>
              <a:gd name="T36" fmla="*/ 298 w 427"/>
              <a:gd name="T37" fmla="*/ 142 h 395"/>
              <a:gd name="T38" fmla="*/ 266 w 427"/>
              <a:gd name="T39" fmla="*/ 142 h 395"/>
              <a:gd name="T40" fmla="*/ 186 w 427"/>
              <a:gd name="T41" fmla="*/ 137 h 395"/>
              <a:gd name="T42" fmla="*/ 145 w 427"/>
              <a:gd name="T43" fmla="*/ 154 h 395"/>
              <a:gd name="T44" fmla="*/ 104 w 427"/>
              <a:gd name="T45" fmla="*/ 137 h 395"/>
              <a:gd name="T46" fmla="*/ 24 w 427"/>
              <a:gd name="T47" fmla="*/ 142 h 395"/>
              <a:gd name="T48" fmla="*/ 9 w 427"/>
              <a:gd name="T49" fmla="*/ 276 h 395"/>
              <a:gd name="T50" fmla="*/ 39 w 427"/>
              <a:gd name="T51" fmla="*/ 395 h 395"/>
              <a:gd name="T52" fmla="*/ 135 w 427"/>
              <a:gd name="T53" fmla="*/ 283 h 395"/>
              <a:gd name="T54" fmla="*/ 173 w 427"/>
              <a:gd name="T55" fmla="*/ 395 h 395"/>
              <a:gd name="T56" fmla="*/ 259 w 427"/>
              <a:gd name="T57" fmla="*/ 288 h 395"/>
              <a:gd name="T58" fmla="*/ 308 w 427"/>
              <a:gd name="T59" fmla="*/ 394 h 395"/>
              <a:gd name="T60" fmla="*/ 397 w 427"/>
              <a:gd name="T61" fmla="*/ 388 h 395"/>
              <a:gd name="T62" fmla="*/ 423 w 427"/>
              <a:gd name="T63" fmla="*/ 160 h 395"/>
              <a:gd name="T64" fmla="*/ 122 w 427"/>
              <a:gd name="T65" fmla="*/ 190 h 395"/>
              <a:gd name="T66" fmla="*/ 108 w 427"/>
              <a:gd name="T67" fmla="*/ 187 h 395"/>
              <a:gd name="T68" fmla="*/ 80 w 427"/>
              <a:gd name="T69" fmla="*/ 259 h 395"/>
              <a:gd name="T70" fmla="*/ 46 w 427"/>
              <a:gd name="T71" fmla="*/ 381 h 395"/>
              <a:gd name="T72" fmla="*/ 33 w 427"/>
              <a:gd name="T73" fmla="*/ 184 h 395"/>
              <a:gd name="T74" fmla="*/ 15 w 427"/>
              <a:gd name="T75" fmla="*/ 174 h 395"/>
              <a:gd name="T76" fmla="*/ 72 w 427"/>
              <a:gd name="T77" fmla="*/ 181 h 395"/>
              <a:gd name="T78" fmla="*/ 128 w 427"/>
              <a:gd name="T79" fmla="*/ 159 h 395"/>
              <a:gd name="T80" fmla="*/ 273 w 427"/>
              <a:gd name="T81" fmla="*/ 260 h 395"/>
              <a:gd name="T82" fmla="*/ 252 w 427"/>
              <a:gd name="T83" fmla="*/ 182 h 395"/>
              <a:gd name="T84" fmla="*/ 222 w 427"/>
              <a:gd name="T85" fmla="*/ 267 h 395"/>
              <a:gd name="T86" fmla="*/ 207 w 427"/>
              <a:gd name="T87" fmla="*/ 263 h 395"/>
              <a:gd name="T88" fmla="*/ 178 w 427"/>
              <a:gd name="T89" fmla="*/ 183 h 395"/>
              <a:gd name="T90" fmla="*/ 160 w 427"/>
              <a:gd name="T91" fmla="*/ 268 h 395"/>
              <a:gd name="T92" fmla="*/ 162 w 427"/>
              <a:gd name="T93" fmla="*/ 159 h 395"/>
              <a:gd name="T94" fmla="*/ 219 w 427"/>
              <a:gd name="T95" fmla="*/ 181 h 395"/>
              <a:gd name="T96" fmla="*/ 275 w 427"/>
              <a:gd name="T97" fmla="*/ 174 h 395"/>
              <a:gd name="T98" fmla="*/ 389 w 427"/>
              <a:gd name="T99" fmla="*/ 182 h 395"/>
              <a:gd name="T100" fmla="*/ 358 w 427"/>
              <a:gd name="T101" fmla="*/ 267 h 395"/>
              <a:gd name="T102" fmla="*/ 344 w 427"/>
              <a:gd name="T103" fmla="*/ 263 h 395"/>
              <a:gd name="T104" fmla="*/ 316 w 427"/>
              <a:gd name="T105" fmla="*/ 183 h 395"/>
              <a:gd name="T106" fmla="*/ 298 w 427"/>
              <a:gd name="T107" fmla="*/ 268 h 395"/>
              <a:gd name="T108" fmla="*/ 299 w 427"/>
              <a:gd name="T109" fmla="*/ 159 h 395"/>
              <a:gd name="T110" fmla="*/ 357 w 427"/>
              <a:gd name="T111" fmla="*/ 181 h 395"/>
              <a:gd name="T112" fmla="*/ 412 w 427"/>
              <a:gd name="T113" fmla="*/ 174 h 395"/>
              <a:gd name="T114" fmla="*/ 377 w 427"/>
              <a:gd name="T115" fmla="*/ 125 h 395"/>
              <a:gd name="T116" fmla="*/ 336 w 427"/>
              <a:gd name="T117" fmla="*/ 64 h 395"/>
              <a:gd name="T118" fmla="*/ 350 w 427"/>
              <a:gd name="T119" fmla="*/ 137 h 395"/>
              <a:gd name="T120" fmla="*/ 350 w 427"/>
              <a:gd name="T121" fmla="*/ 122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7" h="395">
                <a:moveTo>
                  <a:pt x="214" y="137"/>
                </a:moveTo>
                <a:lnTo>
                  <a:pt x="228" y="133"/>
                </a:lnTo>
                <a:lnTo>
                  <a:pt x="241" y="125"/>
                </a:lnTo>
                <a:lnTo>
                  <a:pt x="249" y="114"/>
                </a:lnTo>
                <a:lnTo>
                  <a:pt x="252" y="99"/>
                </a:lnTo>
                <a:lnTo>
                  <a:pt x="249" y="83"/>
                </a:lnTo>
                <a:lnTo>
                  <a:pt x="241" y="72"/>
                </a:lnTo>
                <a:lnTo>
                  <a:pt x="228" y="64"/>
                </a:lnTo>
                <a:lnTo>
                  <a:pt x="214" y="60"/>
                </a:lnTo>
                <a:lnTo>
                  <a:pt x="199" y="64"/>
                </a:lnTo>
                <a:lnTo>
                  <a:pt x="187" y="72"/>
                </a:lnTo>
                <a:lnTo>
                  <a:pt x="178" y="83"/>
                </a:lnTo>
                <a:lnTo>
                  <a:pt x="176" y="99"/>
                </a:lnTo>
                <a:lnTo>
                  <a:pt x="178" y="114"/>
                </a:lnTo>
                <a:lnTo>
                  <a:pt x="187" y="125"/>
                </a:lnTo>
                <a:lnTo>
                  <a:pt x="199" y="133"/>
                </a:lnTo>
                <a:lnTo>
                  <a:pt x="214" y="137"/>
                </a:lnTo>
                <a:close/>
                <a:moveTo>
                  <a:pt x="214" y="75"/>
                </a:moveTo>
                <a:lnTo>
                  <a:pt x="226" y="79"/>
                </a:lnTo>
                <a:lnTo>
                  <a:pt x="234" y="87"/>
                </a:lnTo>
                <a:lnTo>
                  <a:pt x="236" y="99"/>
                </a:lnTo>
                <a:lnTo>
                  <a:pt x="234" y="110"/>
                </a:lnTo>
                <a:lnTo>
                  <a:pt x="226" y="118"/>
                </a:lnTo>
                <a:lnTo>
                  <a:pt x="214" y="122"/>
                </a:lnTo>
                <a:lnTo>
                  <a:pt x="203" y="118"/>
                </a:lnTo>
                <a:lnTo>
                  <a:pt x="194" y="110"/>
                </a:lnTo>
                <a:lnTo>
                  <a:pt x="191" y="99"/>
                </a:lnTo>
                <a:lnTo>
                  <a:pt x="194" y="87"/>
                </a:lnTo>
                <a:lnTo>
                  <a:pt x="203" y="79"/>
                </a:lnTo>
                <a:lnTo>
                  <a:pt x="214" y="75"/>
                </a:lnTo>
                <a:close/>
                <a:moveTo>
                  <a:pt x="77" y="137"/>
                </a:moveTo>
                <a:lnTo>
                  <a:pt x="91" y="133"/>
                </a:lnTo>
                <a:lnTo>
                  <a:pt x="104" y="125"/>
                </a:lnTo>
                <a:lnTo>
                  <a:pt x="112" y="114"/>
                </a:lnTo>
                <a:lnTo>
                  <a:pt x="114" y="99"/>
                </a:lnTo>
                <a:lnTo>
                  <a:pt x="112" y="83"/>
                </a:lnTo>
                <a:lnTo>
                  <a:pt x="104" y="72"/>
                </a:lnTo>
                <a:lnTo>
                  <a:pt x="91" y="64"/>
                </a:lnTo>
                <a:lnTo>
                  <a:pt x="77" y="60"/>
                </a:lnTo>
                <a:lnTo>
                  <a:pt x="62" y="64"/>
                </a:lnTo>
                <a:lnTo>
                  <a:pt x="50" y="72"/>
                </a:lnTo>
                <a:lnTo>
                  <a:pt x="41" y="83"/>
                </a:lnTo>
                <a:lnTo>
                  <a:pt x="39" y="99"/>
                </a:lnTo>
                <a:lnTo>
                  <a:pt x="41" y="114"/>
                </a:lnTo>
                <a:lnTo>
                  <a:pt x="50" y="125"/>
                </a:lnTo>
                <a:lnTo>
                  <a:pt x="62" y="133"/>
                </a:lnTo>
                <a:lnTo>
                  <a:pt x="77" y="137"/>
                </a:lnTo>
                <a:close/>
                <a:moveTo>
                  <a:pt x="77" y="75"/>
                </a:moveTo>
                <a:lnTo>
                  <a:pt x="89" y="79"/>
                </a:lnTo>
                <a:lnTo>
                  <a:pt x="96" y="87"/>
                </a:lnTo>
                <a:lnTo>
                  <a:pt x="100" y="99"/>
                </a:lnTo>
                <a:lnTo>
                  <a:pt x="96" y="110"/>
                </a:lnTo>
                <a:lnTo>
                  <a:pt x="89" y="118"/>
                </a:lnTo>
                <a:lnTo>
                  <a:pt x="77" y="122"/>
                </a:lnTo>
                <a:lnTo>
                  <a:pt x="66" y="118"/>
                </a:lnTo>
                <a:lnTo>
                  <a:pt x="57" y="110"/>
                </a:lnTo>
                <a:lnTo>
                  <a:pt x="54" y="99"/>
                </a:lnTo>
                <a:lnTo>
                  <a:pt x="57" y="87"/>
                </a:lnTo>
                <a:lnTo>
                  <a:pt x="66" y="79"/>
                </a:lnTo>
                <a:lnTo>
                  <a:pt x="77" y="75"/>
                </a:lnTo>
                <a:close/>
                <a:moveTo>
                  <a:pt x="145" y="75"/>
                </a:moveTo>
                <a:lnTo>
                  <a:pt x="160" y="73"/>
                </a:lnTo>
                <a:lnTo>
                  <a:pt x="172" y="64"/>
                </a:lnTo>
                <a:lnTo>
                  <a:pt x="181" y="52"/>
                </a:lnTo>
                <a:lnTo>
                  <a:pt x="184" y="38"/>
                </a:lnTo>
                <a:lnTo>
                  <a:pt x="181" y="23"/>
                </a:lnTo>
                <a:lnTo>
                  <a:pt x="172" y="11"/>
                </a:lnTo>
                <a:lnTo>
                  <a:pt x="160" y="2"/>
                </a:lnTo>
                <a:lnTo>
                  <a:pt x="145" y="0"/>
                </a:lnTo>
                <a:lnTo>
                  <a:pt x="131" y="2"/>
                </a:lnTo>
                <a:lnTo>
                  <a:pt x="118" y="11"/>
                </a:lnTo>
                <a:lnTo>
                  <a:pt x="110" y="23"/>
                </a:lnTo>
                <a:lnTo>
                  <a:pt x="108" y="38"/>
                </a:lnTo>
                <a:lnTo>
                  <a:pt x="110" y="52"/>
                </a:lnTo>
                <a:lnTo>
                  <a:pt x="118" y="64"/>
                </a:lnTo>
                <a:lnTo>
                  <a:pt x="131" y="73"/>
                </a:lnTo>
                <a:lnTo>
                  <a:pt x="145" y="75"/>
                </a:lnTo>
                <a:close/>
                <a:moveTo>
                  <a:pt x="145" y="15"/>
                </a:moveTo>
                <a:lnTo>
                  <a:pt x="157" y="18"/>
                </a:lnTo>
                <a:lnTo>
                  <a:pt x="166" y="27"/>
                </a:lnTo>
                <a:lnTo>
                  <a:pt x="168" y="38"/>
                </a:lnTo>
                <a:lnTo>
                  <a:pt x="166" y="48"/>
                </a:lnTo>
                <a:lnTo>
                  <a:pt x="157" y="57"/>
                </a:lnTo>
                <a:lnTo>
                  <a:pt x="145" y="60"/>
                </a:lnTo>
                <a:lnTo>
                  <a:pt x="134" y="57"/>
                </a:lnTo>
                <a:lnTo>
                  <a:pt x="126" y="48"/>
                </a:lnTo>
                <a:lnTo>
                  <a:pt x="122" y="38"/>
                </a:lnTo>
                <a:lnTo>
                  <a:pt x="126" y="27"/>
                </a:lnTo>
                <a:lnTo>
                  <a:pt x="134" y="18"/>
                </a:lnTo>
                <a:lnTo>
                  <a:pt x="145" y="15"/>
                </a:lnTo>
                <a:close/>
                <a:moveTo>
                  <a:pt x="282" y="75"/>
                </a:moveTo>
                <a:lnTo>
                  <a:pt x="298" y="73"/>
                </a:lnTo>
                <a:lnTo>
                  <a:pt x="309" y="64"/>
                </a:lnTo>
                <a:lnTo>
                  <a:pt x="317" y="52"/>
                </a:lnTo>
                <a:lnTo>
                  <a:pt x="321" y="38"/>
                </a:lnTo>
                <a:lnTo>
                  <a:pt x="317" y="23"/>
                </a:lnTo>
                <a:lnTo>
                  <a:pt x="309" y="11"/>
                </a:lnTo>
                <a:lnTo>
                  <a:pt x="298" y="2"/>
                </a:lnTo>
                <a:lnTo>
                  <a:pt x="282" y="0"/>
                </a:lnTo>
                <a:lnTo>
                  <a:pt x="267" y="2"/>
                </a:lnTo>
                <a:lnTo>
                  <a:pt x="255" y="11"/>
                </a:lnTo>
                <a:lnTo>
                  <a:pt x="248" y="23"/>
                </a:lnTo>
                <a:lnTo>
                  <a:pt x="244" y="38"/>
                </a:lnTo>
                <a:lnTo>
                  <a:pt x="248" y="52"/>
                </a:lnTo>
                <a:lnTo>
                  <a:pt x="255" y="64"/>
                </a:lnTo>
                <a:lnTo>
                  <a:pt x="267" y="73"/>
                </a:lnTo>
                <a:lnTo>
                  <a:pt x="282" y="75"/>
                </a:lnTo>
                <a:close/>
                <a:moveTo>
                  <a:pt x="282" y="15"/>
                </a:moveTo>
                <a:lnTo>
                  <a:pt x="294" y="18"/>
                </a:lnTo>
                <a:lnTo>
                  <a:pt x="302" y="27"/>
                </a:lnTo>
                <a:lnTo>
                  <a:pt x="305" y="38"/>
                </a:lnTo>
                <a:lnTo>
                  <a:pt x="302" y="48"/>
                </a:lnTo>
                <a:lnTo>
                  <a:pt x="294" y="57"/>
                </a:lnTo>
                <a:lnTo>
                  <a:pt x="282" y="60"/>
                </a:lnTo>
                <a:lnTo>
                  <a:pt x="271" y="57"/>
                </a:lnTo>
                <a:lnTo>
                  <a:pt x="263" y="48"/>
                </a:lnTo>
                <a:lnTo>
                  <a:pt x="259" y="38"/>
                </a:lnTo>
                <a:lnTo>
                  <a:pt x="263" y="27"/>
                </a:lnTo>
                <a:lnTo>
                  <a:pt x="271" y="18"/>
                </a:lnTo>
                <a:lnTo>
                  <a:pt x="282" y="15"/>
                </a:lnTo>
                <a:close/>
                <a:moveTo>
                  <a:pt x="403" y="142"/>
                </a:moveTo>
                <a:lnTo>
                  <a:pt x="403" y="142"/>
                </a:lnTo>
                <a:lnTo>
                  <a:pt x="384" y="137"/>
                </a:lnTo>
                <a:lnTo>
                  <a:pt x="381" y="137"/>
                </a:lnTo>
                <a:lnTo>
                  <a:pt x="379" y="137"/>
                </a:lnTo>
                <a:lnTo>
                  <a:pt x="376" y="138"/>
                </a:lnTo>
                <a:lnTo>
                  <a:pt x="350" y="164"/>
                </a:lnTo>
                <a:lnTo>
                  <a:pt x="326" y="138"/>
                </a:lnTo>
                <a:lnTo>
                  <a:pt x="323" y="137"/>
                </a:lnTo>
                <a:lnTo>
                  <a:pt x="321" y="137"/>
                </a:lnTo>
                <a:lnTo>
                  <a:pt x="318" y="137"/>
                </a:lnTo>
                <a:lnTo>
                  <a:pt x="299" y="142"/>
                </a:lnTo>
                <a:lnTo>
                  <a:pt x="298" y="142"/>
                </a:lnTo>
                <a:lnTo>
                  <a:pt x="293" y="145"/>
                </a:lnTo>
                <a:lnTo>
                  <a:pt x="287" y="149"/>
                </a:lnTo>
                <a:lnTo>
                  <a:pt x="282" y="154"/>
                </a:lnTo>
                <a:lnTo>
                  <a:pt x="278" y="149"/>
                </a:lnTo>
                <a:lnTo>
                  <a:pt x="272" y="145"/>
                </a:lnTo>
                <a:lnTo>
                  <a:pt x="267" y="142"/>
                </a:lnTo>
                <a:lnTo>
                  <a:pt x="266" y="142"/>
                </a:lnTo>
                <a:lnTo>
                  <a:pt x="246" y="137"/>
                </a:lnTo>
                <a:lnTo>
                  <a:pt x="244" y="137"/>
                </a:lnTo>
                <a:lnTo>
                  <a:pt x="241" y="137"/>
                </a:lnTo>
                <a:lnTo>
                  <a:pt x="239" y="138"/>
                </a:lnTo>
                <a:lnTo>
                  <a:pt x="214" y="164"/>
                </a:lnTo>
                <a:lnTo>
                  <a:pt x="189" y="138"/>
                </a:lnTo>
                <a:lnTo>
                  <a:pt x="186" y="137"/>
                </a:lnTo>
                <a:lnTo>
                  <a:pt x="184" y="137"/>
                </a:lnTo>
                <a:lnTo>
                  <a:pt x="181" y="137"/>
                </a:lnTo>
                <a:lnTo>
                  <a:pt x="162" y="142"/>
                </a:lnTo>
                <a:lnTo>
                  <a:pt x="162" y="142"/>
                </a:lnTo>
                <a:lnTo>
                  <a:pt x="155" y="145"/>
                </a:lnTo>
                <a:lnTo>
                  <a:pt x="150" y="149"/>
                </a:lnTo>
                <a:lnTo>
                  <a:pt x="145" y="154"/>
                </a:lnTo>
                <a:lnTo>
                  <a:pt x="141" y="149"/>
                </a:lnTo>
                <a:lnTo>
                  <a:pt x="136" y="145"/>
                </a:lnTo>
                <a:lnTo>
                  <a:pt x="130" y="142"/>
                </a:lnTo>
                <a:lnTo>
                  <a:pt x="128" y="142"/>
                </a:lnTo>
                <a:lnTo>
                  <a:pt x="109" y="137"/>
                </a:lnTo>
                <a:lnTo>
                  <a:pt x="107" y="137"/>
                </a:lnTo>
                <a:lnTo>
                  <a:pt x="104" y="137"/>
                </a:lnTo>
                <a:lnTo>
                  <a:pt x="101" y="138"/>
                </a:lnTo>
                <a:lnTo>
                  <a:pt x="77" y="164"/>
                </a:lnTo>
                <a:lnTo>
                  <a:pt x="51" y="138"/>
                </a:lnTo>
                <a:lnTo>
                  <a:pt x="50" y="137"/>
                </a:lnTo>
                <a:lnTo>
                  <a:pt x="48" y="137"/>
                </a:lnTo>
                <a:lnTo>
                  <a:pt x="45" y="137"/>
                </a:lnTo>
                <a:lnTo>
                  <a:pt x="24" y="142"/>
                </a:lnTo>
                <a:lnTo>
                  <a:pt x="24" y="142"/>
                </a:lnTo>
                <a:lnTo>
                  <a:pt x="12" y="150"/>
                </a:lnTo>
                <a:lnTo>
                  <a:pt x="4" y="160"/>
                </a:lnTo>
                <a:lnTo>
                  <a:pt x="0" y="174"/>
                </a:lnTo>
                <a:lnTo>
                  <a:pt x="0" y="251"/>
                </a:lnTo>
                <a:lnTo>
                  <a:pt x="3" y="264"/>
                </a:lnTo>
                <a:lnTo>
                  <a:pt x="9" y="276"/>
                </a:lnTo>
                <a:lnTo>
                  <a:pt x="19" y="283"/>
                </a:lnTo>
                <a:lnTo>
                  <a:pt x="31" y="288"/>
                </a:lnTo>
                <a:lnTo>
                  <a:pt x="31" y="388"/>
                </a:lnTo>
                <a:lnTo>
                  <a:pt x="32" y="391"/>
                </a:lnTo>
                <a:lnTo>
                  <a:pt x="33" y="394"/>
                </a:lnTo>
                <a:lnTo>
                  <a:pt x="36" y="395"/>
                </a:lnTo>
                <a:lnTo>
                  <a:pt x="39" y="395"/>
                </a:lnTo>
                <a:lnTo>
                  <a:pt x="114" y="395"/>
                </a:lnTo>
                <a:lnTo>
                  <a:pt x="118" y="395"/>
                </a:lnTo>
                <a:lnTo>
                  <a:pt x="121" y="394"/>
                </a:lnTo>
                <a:lnTo>
                  <a:pt x="122" y="391"/>
                </a:lnTo>
                <a:lnTo>
                  <a:pt x="122" y="388"/>
                </a:lnTo>
                <a:lnTo>
                  <a:pt x="122" y="288"/>
                </a:lnTo>
                <a:lnTo>
                  <a:pt x="135" y="283"/>
                </a:lnTo>
                <a:lnTo>
                  <a:pt x="145" y="273"/>
                </a:lnTo>
                <a:lnTo>
                  <a:pt x="155" y="283"/>
                </a:lnTo>
                <a:lnTo>
                  <a:pt x="168" y="288"/>
                </a:lnTo>
                <a:lnTo>
                  <a:pt x="168" y="388"/>
                </a:lnTo>
                <a:lnTo>
                  <a:pt x="168" y="391"/>
                </a:lnTo>
                <a:lnTo>
                  <a:pt x="171" y="394"/>
                </a:lnTo>
                <a:lnTo>
                  <a:pt x="173" y="395"/>
                </a:lnTo>
                <a:lnTo>
                  <a:pt x="176" y="395"/>
                </a:lnTo>
                <a:lnTo>
                  <a:pt x="252" y="395"/>
                </a:lnTo>
                <a:lnTo>
                  <a:pt x="255" y="395"/>
                </a:lnTo>
                <a:lnTo>
                  <a:pt x="257" y="394"/>
                </a:lnTo>
                <a:lnTo>
                  <a:pt x="259" y="391"/>
                </a:lnTo>
                <a:lnTo>
                  <a:pt x="259" y="388"/>
                </a:lnTo>
                <a:lnTo>
                  <a:pt x="259" y="288"/>
                </a:lnTo>
                <a:lnTo>
                  <a:pt x="272" y="283"/>
                </a:lnTo>
                <a:lnTo>
                  <a:pt x="282" y="273"/>
                </a:lnTo>
                <a:lnTo>
                  <a:pt x="293" y="283"/>
                </a:lnTo>
                <a:lnTo>
                  <a:pt x="305" y="288"/>
                </a:lnTo>
                <a:lnTo>
                  <a:pt x="305" y="388"/>
                </a:lnTo>
                <a:lnTo>
                  <a:pt x="305" y="391"/>
                </a:lnTo>
                <a:lnTo>
                  <a:pt x="308" y="394"/>
                </a:lnTo>
                <a:lnTo>
                  <a:pt x="309" y="395"/>
                </a:lnTo>
                <a:lnTo>
                  <a:pt x="313" y="395"/>
                </a:lnTo>
                <a:lnTo>
                  <a:pt x="389" y="395"/>
                </a:lnTo>
                <a:lnTo>
                  <a:pt x="391" y="395"/>
                </a:lnTo>
                <a:lnTo>
                  <a:pt x="394" y="394"/>
                </a:lnTo>
                <a:lnTo>
                  <a:pt x="397" y="391"/>
                </a:lnTo>
                <a:lnTo>
                  <a:pt x="397" y="388"/>
                </a:lnTo>
                <a:lnTo>
                  <a:pt x="397" y="288"/>
                </a:lnTo>
                <a:lnTo>
                  <a:pt x="408" y="283"/>
                </a:lnTo>
                <a:lnTo>
                  <a:pt x="418" y="276"/>
                </a:lnTo>
                <a:lnTo>
                  <a:pt x="425" y="264"/>
                </a:lnTo>
                <a:lnTo>
                  <a:pt x="427" y="251"/>
                </a:lnTo>
                <a:lnTo>
                  <a:pt x="427" y="174"/>
                </a:lnTo>
                <a:lnTo>
                  <a:pt x="423" y="160"/>
                </a:lnTo>
                <a:lnTo>
                  <a:pt x="416" y="150"/>
                </a:lnTo>
                <a:lnTo>
                  <a:pt x="403" y="142"/>
                </a:lnTo>
                <a:close/>
                <a:moveTo>
                  <a:pt x="137" y="251"/>
                </a:moveTo>
                <a:lnTo>
                  <a:pt x="136" y="260"/>
                </a:lnTo>
                <a:lnTo>
                  <a:pt x="131" y="268"/>
                </a:lnTo>
                <a:lnTo>
                  <a:pt x="122" y="272"/>
                </a:lnTo>
                <a:lnTo>
                  <a:pt x="122" y="190"/>
                </a:lnTo>
                <a:lnTo>
                  <a:pt x="122" y="187"/>
                </a:lnTo>
                <a:lnTo>
                  <a:pt x="121" y="184"/>
                </a:lnTo>
                <a:lnTo>
                  <a:pt x="118" y="183"/>
                </a:lnTo>
                <a:lnTo>
                  <a:pt x="114" y="182"/>
                </a:lnTo>
                <a:lnTo>
                  <a:pt x="112" y="183"/>
                </a:lnTo>
                <a:lnTo>
                  <a:pt x="109" y="184"/>
                </a:lnTo>
                <a:lnTo>
                  <a:pt x="108" y="187"/>
                </a:lnTo>
                <a:lnTo>
                  <a:pt x="108" y="190"/>
                </a:lnTo>
                <a:lnTo>
                  <a:pt x="108" y="381"/>
                </a:lnTo>
                <a:lnTo>
                  <a:pt x="85" y="381"/>
                </a:lnTo>
                <a:lnTo>
                  <a:pt x="85" y="267"/>
                </a:lnTo>
                <a:lnTo>
                  <a:pt x="83" y="263"/>
                </a:lnTo>
                <a:lnTo>
                  <a:pt x="82" y="260"/>
                </a:lnTo>
                <a:lnTo>
                  <a:pt x="80" y="259"/>
                </a:lnTo>
                <a:lnTo>
                  <a:pt x="77" y="259"/>
                </a:lnTo>
                <a:lnTo>
                  <a:pt x="73" y="259"/>
                </a:lnTo>
                <a:lnTo>
                  <a:pt x="72" y="260"/>
                </a:lnTo>
                <a:lnTo>
                  <a:pt x="69" y="263"/>
                </a:lnTo>
                <a:lnTo>
                  <a:pt x="69" y="267"/>
                </a:lnTo>
                <a:lnTo>
                  <a:pt x="69" y="381"/>
                </a:lnTo>
                <a:lnTo>
                  <a:pt x="46" y="381"/>
                </a:lnTo>
                <a:lnTo>
                  <a:pt x="46" y="190"/>
                </a:lnTo>
                <a:lnTo>
                  <a:pt x="46" y="187"/>
                </a:lnTo>
                <a:lnTo>
                  <a:pt x="44" y="184"/>
                </a:lnTo>
                <a:lnTo>
                  <a:pt x="41" y="183"/>
                </a:lnTo>
                <a:lnTo>
                  <a:pt x="39" y="182"/>
                </a:lnTo>
                <a:lnTo>
                  <a:pt x="36" y="183"/>
                </a:lnTo>
                <a:lnTo>
                  <a:pt x="33" y="184"/>
                </a:lnTo>
                <a:lnTo>
                  <a:pt x="32" y="187"/>
                </a:lnTo>
                <a:lnTo>
                  <a:pt x="31" y="190"/>
                </a:lnTo>
                <a:lnTo>
                  <a:pt x="31" y="272"/>
                </a:lnTo>
                <a:lnTo>
                  <a:pt x="23" y="268"/>
                </a:lnTo>
                <a:lnTo>
                  <a:pt x="18" y="260"/>
                </a:lnTo>
                <a:lnTo>
                  <a:pt x="15" y="251"/>
                </a:lnTo>
                <a:lnTo>
                  <a:pt x="15" y="174"/>
                </a:lnTo>
                <a:lnTo>
                  <a:pt x="17" y="170"/>
                </a:lnTo>
                <a:lnTo>
                  <a:pt x="18" y="165"/>
                </a:lnTo>
                <a:lnTo>
                  <a:pt x="21" y="161"/>
                </a:lnTo>
                <a:lnTo>
                  <a:pt x="24" y="159"/>
                </a:lnTo>
                <a:lnTo>
                  <a:pt x="28" y="156"/>
                </a:lnTo>
                <a:lnTo>
                  <a:pt x="44" y="152"/>
                </a:lnTo>
                <a:lnTo>
                  <a:pt x="72" y="181"/>
                </a:lnTo>
                <a:lnTo>
                  <a:pt x="73" y="182"/>
                </a:lnTo>
                <a:lnTo>
                  <a:pt x="77" y="182"/>
                </a:lnTo>
                <a:lnTo>
                  <a:pt x="80" y="182"/>
                </a:lnTo>
                <a:lnTo>
                  <a:pt x="82" y="181"/>
                </a:lnTo>
                <a:lnTo>
                  <a:pt x="109" y="152"/>
                </a:lnTo>
                <a:lnTo>
                  <a:pt x="125" y="156"/>
                </a:lnTo>
                <a:lnTo>
                  <a:pt x="128" y="159"/>
                </a:lnTo>
                <a:lnTo>
                  <a:pt x="132" y="161"/>
                </a:lnTo>
                <a:lnTo>
                  <a:pt x="135" y="165"/>
                </a:lnTo>
                <a:lnTo>
                  <a:pt x="137" y="170"/>
                </a:lnTo>
                <a:lnTo>
                  <a:pt x="137" y="174"/>
                </a:lnTo>
                <a:lnTo>
                  <a:pt x="137" y="251"/>
                </a:lnTo>
                <a:close/>
                <a:moveTo>
                  <a:pt x="275" y="251"/>
                </a:moveTo>
                <a:lnTo>
                  <a:pt x="273" y="260"/>
                </a:lnTo>
                <a:lnTo>
                  <a:pt x="267" y="268"/>
                </a:lnTo>
                <a:lnTo>
                  <a:pt x="259" y="272"/>
                </a:lnTo>
                <a:lnTo>
                  <a:pt x="259" y="190"/>
                </a:lnTo>
                <a:lnTo>
                  <a:pt x="259" y="187"/>
                </a:lnTo>
                <a:lnTo>
                  <a:pt x="257" y="184"/>
                </a:lnTo>
                <a:lnTo>
                  <a:pt x="255" y="183"/>
                </a:lnTo>
                <a:lnTo>
                  <a:pt x="252" y="182"/>
                </a:lnTo>
                <a:lnTo>
                  <a:pt x="249" y="183"/>
                </a:lnTo>
                <a:lnTo>
                  <a:pt x="246" y="184"/>
                </a:lnTo>
                <a:lnTo>
                  <a:pt x="245" y="187"/>
                </a:lnTo>
                <a:lnTo>
                  <a:pt x="244" y="190"/>
                </a:lnTo>
                <a:lnTo>
                  <a:pt x="244" y="381"/>
                </a:lnTo>
                <a:lnTo>
                  <a:pt x="222" y="381"/>
                </a:lnTo>
                <a:lnTo>
                  <a:pt x="222" y="267"/>
                </a:lnTo>
                <a:lnTo>
                  <a:pt x="221" y="263"/>
                </a:lnTo>
                <a:lnTo>
                  <a:pt x="219" y="260"/>
                </a:lnTo>
                <a:lnTo>
                  <a:pt x="217" y="259"/>
                </a:lnTo>
                <a:lnTo>
                  <a:pt x="214" y="259"/>
                </a:lnTo>
                <a:lnTo>
                  <a:pt x="210" y="259"/>
                </a:lnTo>
                <a:lnTo>
                  <a:pt x="208" y="260"/>
                </a:lnTo>
                <a:lnTo>
                  <a:pt x="207" y="263"/>
                </a:lnTo>
                <a:lnTo>
                  <a:pt x="207" y="267"/>
                </a:lnTo>
                <a:lnTo>
                  <a:pt x="207" y="381"/>
                </a:lnTo>
                <a:lnTo>
                  <a:pt x="184" y="381"/>
                </a:lnTo>
                <a:lnTo>
                  <a:pt x="184" y="190"/>
                </a:lnTo>
                <a:lnTo>
                  <a:pt x="182" y="187"/>
                </a:lnTo>
                <a:lnTo>
                  <a:pt x="181" y="184"/>
                </a:lnTo>
                <a:lnTo>
                  <a:pt x="178" y="183"/>
                </a:lnTo>
                <a:lnTo>
                  <a:pt x="176" y="182"/>
                </a:lnTo>
                <a:lnTo>
                  <a:pt x="173" y="183"/>
                </a:lnTo>
                <a:lnTo>
                  <a:pt x="171" y="184"/>
                </a:lnTo>
                <a:lnTo>
                  <a:pt x="168" y="187"/>
                </a:lnTo>
                <a:lnTo>
                  <a:pt x="168" y="190"/>
                </a:lnTo>
                <a:lnTo>
                  <a:pt x="168" y="272"/>
                </a:lnTo>
                <a:lnTo>
                  <a:pt x="160" y="268"/>
                </a:lnTo>
                <a:lnTo>
                  <a:pt x="155" y="260"/>
                </a:lnTo>
                <a:lnTo>
                  <a:pt x="153" y="251"/>
                </a:lnTo>
                <a:lnTo>
                  <a:pt x="153" y="174"/>
                </a:lnTo>
                <a:lnTo>
                  <a:pt x="154" y="170"/>
                </a:lnTo>
                <a:lnTo>
                  <a:pt x="155" y="165"/>
                </a:lnTo>
                <a:lnTo>
                  <a:pt x="158" y="161"/>
                </a:lnTo>
                <a:lnTo>
                  <a:pt x="162" y="159"/>
                </a:lnTo>
                <a:lnTo>
                  <a:pt x="166" y="156"/>
                </a:lnTo>
                <a:lnTo>
                  <a:pt x="181" y="152"/>
                </a:lnTo>
                <a:lnTo>
                  <a:pt x="208" y="181"/>
                </a:lnTo>
                <a:lnTo>
                  <a:pt x="210" y="182"/>
                </a:lnTo>
                <a:lnTo>
                  <a:pt x="214" y="182"/>
                </a:lnTo>
                <a:lnTo>
                  <a:pt x="217" y="182"/>
                </a:lnTo>
                <a:lnTo>
                  <a:pt x="219" y="181"/>
                </a:lnTo>
                <a:lnTo>
                  <a:pt x="246" y="152"/>
                </a:lnTo>
                <a:lnTo>
                  <a:pt x="262" y="156"/>
                </a:lnTo>
                <a:lnTo>
                  <a:pt x="266" y="159"/>
                </a:lnTo>
                <a:lnTo>
                  <a:pt x="270" y="161"/>
                </a:lnTo>
                <a:lnTo>
                  <a:pt x="272" y="165"/>
                </a:lnTo>
                <a:lnTo>
                  <a:pt x="275" y="170"/>
                </a:lnTo>
                <a:lnTo>
                  <a:pt x="275" y="174"/>
                </a:lnTo>
                <a:lnTo>
                  <a:pt x="275" y="251"/>
                </a:lnTo>
                <a:close/>
                <a:moveTo>
                  <a:pt x="397" y="272"/>
                </a:moveTo>
                <a:lnTo>
                  <a:pt x="397" y="190"/>
                </a:lnTo>
                <a:lnTo>
                  <a:pt x="397" y="187"/>
                </a:lnTo>
                <a:lnTo>
                  <a:pt x="394" y="184"/>
                </a:lnTo>
                <a:lnTo>
                  <a:pt x="391" y="183"/>
                </a:lnTo>
                <a:lnTo>
                  <a:pt x="389" y="182"/>
                </a:lnTo>
                <a:lnTo>
                  <a:pt x="386" y="183"/>
                </a:lnTo>
                <a:lnTo>
                  <a:pt x="384" y="184"/>
                </a:lnTo>
                <a:lnTo>
                  <a:pt x="382" y="187"/>
                </a:lnTo>
                <a:lnTo>
                  <a:pt x="381" y="190"/>
                </a:lnTo>
                <a:lnTo>
                  <a:pt x="381" y="381"/>
                </a:lnTo>
                <a:lnTo>
                  <a:pt x="358" y="381"/>
                </a:lnTo>
                <a:lnTo>
                  <a:pt x="358" y="267"/>
                </a:lnTo>
                <a:lnTo>
                  <a:pt x="358" y="263"/>
                </a:lnTo>
                <a:lnTo>
                  <a:pt x="357" y="260"/>
                </a:lnTo>
                <a:lnTo>
                  <a:pt x="354" y="259"/>
                </a:lnTo>
                <a:lnTo>
                  <a:pt x="350" y="259"/>
                </a:lnTo>
                <a:lnTo>
                  <a:pt x="348" y="259"/>
                </a:lnTo>
                <a:lnTo>
                  <a:pt x="345" y="260"/>
                </a:lnTo>
                <a:lnTo>
                  <a:pt x="344" y="263"/>
                </a:lnTo>
                <a:lnTo>
                  <a:pt x="343" y="267"/>
                </a:lnTo>
                <a:lnTo>
                  <a:pt x="343" y="381"/>
                </a:lnTo>
                <a:lnTo>
                  <a:pt x="321" y="381"/>
                </a:lnTo>
                <a:lnTo>
                  <a:pt x="321" y="190"/>
                </a:lnTo>
                <a:lnTo>
                  <a:pt x="320" y="187"/>
                </a:lnTo>
                <a:lnTo>
                  <a:pt x="318" y="184"/>
                </a:lnTo>
                <a:lnTo>
                  <a:pt x="316" y="183"/>
                </a:lnTo>
                <a:lnTo>
                  <a:pt x="313" y="182"/>
                </a:lnTo>
                <a:lnTo>
                  <a:pt x="309" y="183"/>
                </a:lnTo>
                <a:lnTo>
                  <a:pt x="308" y="184"/>
                </a:lnTo>
                <a:lnTo>
                  <a:pt x="305" y="187"/>
                </a:lnTo>
                <a:lnTo>
                  <a:pt x="305" y="190"/>
                </a:lnTo>
                <a:lnTo>
                  <a:pt x="305" y="272"/>
                </a:lnTo>
                <a:lnTo>
                  <a:pt x="298" y="268"/>
                </a:lnTo>
                <a:lnTo>
                  <a:pt x="291" y="260"/>
                </a:lnTo>
                <a:lnTo>
                  <a:pt x="290" y="251"/>
                </a:lnTo>
                <a:lnTo>
                  <a:pt x="290" y="174"/>
                </a:lnTo>
                <a:lnTo>
                  <a:pt x="290" y="170"/>
                </a:lnTo>
                <a:lnTo>
                  <a:pt x="293" y="165"/>
                </a:lnTo>
                <a:lnTo>
                  <a:pt x="295" y="161"/>
                </a:lnTo>
                <a:lnTo>
                  <a:pt x="299" y="159"/>
                </a:lnTo>
                <a:lnTo>
                  <a:pt x="303" y="156"/>
                </a:lnTo>
                <a:lnTo>
                  <a:pt x="318" y="152"/>
                </a:lnTo>
                <a:lnTo>
                  <a:pt x="345" y="181"/>
                </a:lnTo>
                <a:lnTo>
                  <a:pt x="348" y="182"/>
                </a:lnTo>
                <a:lnTo>
                  <a:pt x="350" y="182"/>
                </a:lnTo>
                <a:lnTo>
                  <a:pt x="354" y="182"/>
                </a:lnTo>
                <a:lnTo>
                  <a:pt x="357" y="181"/>
                </a:lnTo>
                <a:lnTo>
                  <a:pt x="384" y="152"/>
                </a:lnTo>
                <a:lnTo>
                  <a:pt x="399" y="156"/>
                </a:lnTo>
                <a:lnTo>
                  <a:pt x="403" y="159"/>
                </a:lnTo>
                <a:lnTo>
                  <a:pt x="407" y="161"/>
                </a:lnTo>
                <a:lnTo>
                  <a:pt x="409" y="165"/>
                </a:lnTo>
                <a:lnTo>
                  <a:pt x="411" y="170"/>
                </a:lnTo>
                <a:lnTo>
                  <a:pt x="412" y="174"/>
                </a:lnTo>
                <a:lnTo>
                  <a:pt x="412" y="251"/>
                </a:lnTo>
                <a:lnTo>
                  <a:pt x="409" y="260"/>
                </a:lnTo>
                <a:lnTo>
                  <a:pt x="404" y="268"/>
                </a:lnTo>
                <a:lnTo>
                  <a:pt x="397" y="272"/>
                </a:lnTo>
                <a:close/>
                <a:moveTo>
                  <a:pt x="350" y="137"/>
                </a:moveTo>
                <a:lnTo>
                  <a:pt x="366" y="133"/>
                </a:lnTo>
                <a:lnTo>
                  <a:pt x="377" y="125"/>
                </a:lnTo>
                <a:lnTo>
                  <a:pt x="386" y="114"/>
                </a:lnTo>
                <a:lnTo>
                  <a:pt x="389" y="99"/>
                </a:lnTo>
                <a:lnTo>
                  <a:pt x="386" y="83"/>
                </a:lnTo>
                <a:lnTo>
                  <a:pt x="377" y="72"/>
                </a:lnTo>
                <a:lnTo>
                  <a:pt x="366" y="64"/>
                </a:lnTo>
                <a:lnTo>
                  <a:pt x="350" y="60"/>
                </a:lnTo>
                <a:lnTo>
                  <a:pt x="336" y="64"/>
                </a:lnTo>
                <a:lnTo>
                  <a:pt x="323" y="72"/>
                </a:lnTo>
                <a:lnTo>
                  <a:pt x="316" y="83"/>
                </a:lnTo>
                <a:lnTo>
                  <a:pt x="313" y="99"/>
                </a:lnTo>
                <a:lnTo>
                  <a:pt x="316" y="114"/>
                </a:lnTo>
                <a:lnTo>
                  <a:pt x="323" y="125"/>
                </a:lnTo>
                <a:lnTo>
                  <a:pt x="336" y="133"/>
                </a:lnTo>
                <a:lnTo>
                  <a:pt x="350" y="137"/>
                </a:lnTo>
                <a:close/>
                <a:moveTo>
                  <a:pt x="350" y="75"/>
                </a:moveTo>
                <a:lnTo>
                  <a:pt x="362" y="79"/>
                </a:lnTo>
                <a:lnTo>
                  <a:pt x="371" y="87"/>
                </a:lnTo>
                <a:lnTo>
                  <a:pt x="373" y="99"/>
                </a:lnTo>
                <a:lnTo>
                  <a:pt x="371" y="110"/>
                </a:lnTo>
                <a:lnTo>
                  <a:pt x="362" y="118"/>
                </a:lnTo>
                <a:lnTo>
                  <a:pt x="350" y="122"/>
                </a:lnTo>
                <a:lnTo>
                  <a:pt x="339" y="118"/>
                </a:lnTo>
                <a:lnTo>
                  <a:pt x="331" y="110"/>
                </a:lnTo>
                <a:lnTo>
                  <a:pt x="329" y="99"/>
                </a:lnTo>
                <a:lnTo>
                  <a:pt x="331" y="87"/>
                </a:lnTo>
                <a:lnTo>
                  <a:pt x="339" y="79"/>
                </a:lnTo>
                <a:lnTo>
                  <a:pt x="350" y="75"/>
                </a:lnTo>
                <a:close/>
              </a:path>
            </a:pathLst>
          </a:custGeom>
          <a:solidFill>
            <a:srgbClr val="8EB0CE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69567" y="4425786"/>
            <a:ext cx="667897" cy="53675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EFB4C399-90C6-4FE4-8D06-6A6AD73F6A99}"/>
              </a:ext>
            </a:extLst>
          </p:cNvPr>
          <p:cNvSpPr/>
          <p:nvPr/>
        </p:nvSpPr>
        <p:spPr>
          <a:xfrm>
            <a:off x="5224443" y="3724982"/>
            <a:ext cx="465473" cy="296692"/>
          </a:xfrm>
          <a:custGeom>
            <a:avLst/>
            <a:gdLst/>
            <a:ahLst/>
            <a:cxnLst/>
            <a:rect l="l" t="t" r="r" b="b"/>
            <a:pathLst>
              <a:path w="351155" h="234950">
                <a:moveTo>
                  <a:pt x="186691" y="0"/>
                </a:moveTo>
                <a:lnTo>
                  <a:pt x="186691" y="88099"/>
                </a:lnTo>
                <a:lnTo>
                  <a:pt x="289003" y="87807"/>
                </a:lnTo>
                <a:lnTo>
                  <a:pt x="289003" y="73418"/>
                </a:lnTo>
                <a:lnTo>
                  <a:pt x="201322" y="73418"/>
                </a:lnTo>
                <a:lnTo>
                  <a:pt x="201322" y="14681"/>
                </a:lnTo>
                <a:lnTo>
                  <a:pt x="289003" y="14681"/>
                </a:lnTo>
                <a:lnTo>
                  <a:pt x="289003" y="292"/>
                </a:lnTo>
                <a:lnTo>
                  <a:pt x="186691" y="0"/>
                </a:lnTo>
                <a:close/>
              </a:path>
              <a:path w="351155" h="234950">
                <a:moveTo>
                  <a:pt x="289003" y="14681"/>
                </a:moveTo>
                <a:lnTo>
                  <a:pt x="274652" y="14681"/>
                </a:lnTo>
                <a:lnTo>
                  <a:pt x="274652" y="73418"/>
                </a:lnTo>
                <a:lnTo>
                  <a:pt x="289003" y="73418"/>
                </a:lnTo>
                <a:lnTo>
                  <a:pt x="289003" y="14681"/>
                </a:lnTo>
                <a:close/>
              </a:path>
              <a:path w="351155" h="234950">
                <a:moveTo>
                  <a:pt x="262307" y="58140"/>
                </a:moveTo>
                <a:lnTo>
                  <a:pt x="213057" y="58140"/>
                </a:lnTo>
                <a:lnTo>
                  <a:pt x="213057" y="63042"/>
                </a:lnTo>
                <a:lnTo>
                  <a:pt x="213247" y="64592"/>
                </a:lnTo>
                <a:lnTo>
                  <a:pt x="213425" y="64820"/>
                </a:lnTo>
                <a:lnTo>
                  <a:pt x="213666" y="65036"/>
                </a:lnTo>
                <a:lnTo>
                  <a:pt x="224741" y="65189"/>
                </a:lnTo>
                <a:lnTo>
                  <a:pt x="262307" y="65189"/>
                </a:lnTo>
                <a:lnTo>
                  <a:pt x="262307" y="58140"/>
                </a:lnTo>
                <a:close/>
              </a:path>
              <a:path w="351155" h="234950">
                <a:moveTo>
                  <a:pt x="236138" y="36779"/>
                </a:moveTo>
                <a:lnTo>
                  <a:pt x="220092" y="36779"/>
                </a:lnTo>
                <a:lnTo>
                  <a:pt x="220092" y="51092"/>
                </a:lnTo>
                <a:lnTo>
                  <a:pt x="227128" y="51092"/>
                </a:lnTo>
                <a:lnTo>
                  <a:pt x="227230" y="38265"/>
                </a:lnTo>
                <a:lnTo>
                  <a:pt x="227319" y="37604"/>
                </a:lnTo>
                <a:lnTo>
                  <a:pt x="236392" y="37604"/>
                </a:lnTo>
                <a:lnTo>
                  <a:pt x="236138" y="36779"/>
                </a:lnTo>
                <a:close/>
              </a:path>
              <a:path w="351155" h="234950">
                <a:moveTo>
                  <a:pt x="255468" y="37604"/>
                </a:moveTo>
                <a:lnTo>
                  <a:pt x="248147" y="37604"/>
                </a:lnTo>
                <a:lnTo>
                  <a:pt x="248236" y="51092"/>
                </a:lnTo>
                <a:lnTo>
                  <a:pt x="255271" y="51092"/>
                </a:lnTo>
                <a:lnTo>
                  <a:pt x="255361" y="39014"/>
                </a:lnTo>
                <a:lnTo>
                  <a:pt x="255468" y="37604"/>
                </a:lnTo>
                <a:close/>
              </a:path>
              <a:path w="351155" h="234950">
                <a:moveTo>
                  <a:pt x="236392" y="37604"/>
                </a:moveTo>
                <a:lnTo>
                  <a:pt x="228398" y="37604"/>
                </a:lnTo>
                <a:lnTo>
                  <a:pt x="229097" y="38049"/>
                </a:lnTo>
                <a:lnTo>
                  <a:pt x="232284" y="41897"/>
                </a:lnTo>
                <a:lnTo>
                  <a:pt x="236983" y="39522"/>
                </a:lnTo>
                <a:lnTo>
                  <a:pt x="236392" y="37604"/>
                </a:lnTo>
                <a:close/>
              </a:path>
              <a:path w="351155" h="234950">
                <a:moveTo>
                  <a:pt x="225109" y="24549"/>
                </a:moveTo>
                <a:lnTo>
                  <a:pt x="222671" y="24549"/>
                </a:lnTo>
                <a:lnTo>
                  <a:pt x="221032" y="25806"/>
                </a:lnTo>
                <a:lnTo>
                  <a:pt x="210758" y="36118"/>
                </a:lnTo>
                <a:lnTo>
                  <a:pt x="210237" y="37376"/>
                </a:lnTo>
                <a:lnTo>
                  <a:pt x="214835" y="40792"/>
                </a:lnTo>
                <a:lnTo>
                  <a:pt x="216105" y="40411"/>
                </a:lnTo>
                <a:lnTo>
                  <a:pt x="218851" y="37972"/>
                </a:lnTo>
                <a:lnTo>
                  <a:pt x="220092" y="36779"/>
                </a:lnTo>
                <a:lnTo>
                  <a:pt x="236138" y="36779"/>
                </a:lnTo>
                <a:lnTo>
                  <a:pt x="235523" y="34785"/>
                </a:lnTo>
                <a:lnTo>
                  <a:pt x="233135" y="32105"/>
                </a:lnTo>
                <a:lnTo>
                  <a:pt x="226658" y="25730"/>
                </a:lnTo>
                <a:lnTo>
                  <a:pt x="225109" y="24549"/>
                </a:lnTo>
                <a:close/>
              </a:path>
              <a:path w="351155" h="234950">
                <a:moveTo>
                  <a:pt x="265226" y="37007"/>
                </a:moveTo>
                <a:lnTo>
                  <a:pt x="256021" y="37007"/>
                </a:lnTo>
                <a:lnTo>
                  <a:pt x="256770" y="37528"/>
                </a:lnTo>
                <a:lnTo>
                  <a:pt x="257392" y="38265"/>
                </a:lnTo>
                <a:lnTo>
                  <a:pt x="259170" y="40195"/>
                </a:lnTo>
                <a:lnTo>
                  <a:pt x="260390" y="40639"/>
                </a:lnTo>
                <a:lnTo>
                  <a:pt x="261888" y="39903"/>
                </a:lnTo>
                <a:lnTo>
                  <a:pt x="265495" y="37972"/>
                </a:lnTo>
                <a:lnTo>
                  <a:pt x="265226" y="37007"/>
                </a:lnTo>
                <a:close/>
              </a:path>
              <a:path w="351155" h="234950">
                <a:moveTo>
                  <a:pt x="252135" y="22910"/>
                </a:moveTo>
                <a:lnTo>
                  <a:pt x="251982" y="22910"/>
                </a:lnTo>
                <a:lnTo>
                  <a:pt x="241860" y="33223"/>
                </a:lnTo>
                <a:lnTo>
                  <a:pt x="239598" y="35966"/>
                </a:lnTo>
                <a:lnTo>
                  <a:pt x="239473" y="37668"/>
                </a:lnTo>
                <a:lnTo>
                  <a:pt x="241949" y="40563"/>
                </a:lnTo>
                <a:lnTo>
                  <a:pt x="243168" y="40563"/>
                </a:lnTo>
                <a:lnTo>
                  <a:pt x="244337" y="39903"/>
                </a:lnTo>
                <a:lnTo>
                  <a:pt x="246737" y="38265"/>
                </a:lnTo>
                <a:lnTo>
                  <a:pt x="247817" y="37604"/>
                </a:lnTo>
                <a:lnTo>
                  <a:pt x="255468" y="37604"/>
                </a:lnTo>
                <a:lnTo>
                  <a:pt x="255513" y="37007"/>
                </a:lnTo>
                <a:lnTo>
                  <a:pt x="265226" y="37007"/>
                </a:lnTo>
                <a:lnTo>
                  <a:pt x="264936" y="35966"/>
                </a:lnTo>
                <a:lnTo>
                  <a:pt x="252135" y="22910"/>
                </a:lnTo>
                <a:close/>
              </a:path>
              <a:path w="351155" h="234950">
                <a:moveTo>
                  <a:pt x="164416" y="0"/>
                </a:moveTo>
                <a:lnTo>
                  <a:pt x="62066" y="292"/>
                </a:lnTo>
                <a:lnTo>
                  <a:pt x="61966" y="83685"/>
                </a:lnTo>
                <a:lnTo>
                  <a:pt x="62066" y="87363"/>
                </a:lnTo>
                <a:lnTo>
                  <a:pt x="64513" y="87730"/>
                </a:lnTo>
                <a:lnTo>
                  <a:pt x="72695" y="87955"/>
                </a:lnTo>
                <a:lnTo>
                  <a:pt x="113374" y="88099"/>
                </a:lnTo>
                <a:lnTo>
                  <a:pt x="164416" y="88099"/>
                </a:lnTo>
                <a:lnTo>
                  <a:pt x="164416" y="73418"/>
                </a:lnTo>
                <a:lnTo>
                  <a:pt x="76468" y="73418"/>
                </a:lnTo>
                <a:lnTo>
                  <a:pt x="76468" y="14681"/>
                </a:lnTo>
                <a:lnTo>
                  <a:pt x="164416" y="14681"/>
                </a:lnTo>
                <a:lnTo>
                  <a:pt x="164416" y="0"/>
                </a:lnTo>
                <a:close/>
              </a:path>
              <a:path w="351155" h="234950">
                <a:moveTo>
                  <a:pt x="164416" y="14681"/>
                </a:moveTo>
                <a:lnTo>
                  <a:pt x="149734" y="14681"/>
                </a:lnTo>
                <a:lnTo>
                  <a:pt x="149734" y="73418"/>
                </a:lnTo>
                <a:lnTo>
                  <a:pt x="164416" y="73418"/>
                </a:lnTo>
                <a:lnTo>
                  <a:pt x="164416" y="14681"/>
                </a:lnTo>
                <a:close/>
              </a:path>
              <a:path w="351155" h="234950">
                <a:moveTo>
                  <a:pt x="138050" y="58140"/>
                </a:moveTo>
                <a:lnTo>
                  <a:pt x="88749" y="58140"/>
                </a:lnTo>
                <a:lnTo>
                  <a:pt x="88749" y="65189"/>
                </a:lnTo>
                <a:lnTo>
                  <a:pt x="137720" y="64896"/>
                </a:lnTo>
                <a:lnTo>
                  <a:pt x="137903" y="61696"/>
                </a:lnTo>
                <a:lnTo>
                  <a:pt x="138050" y="58140"/>
                </a:lnTo>
                <a:close/>
              </a:path>
              <a:path w="351155" h="234950">
                <a:moveTo>
                  <a:pt x="131252" y="37604"/>
                </a:moveTo>
                <a:lnTo>
                  <a:pt x="123788" y="37604"/>
                </a:lnTo>
                <a:lnTo>
                  <a:pt x="123825" y="37972"/>
                </a:lnTo>
                <a:lnTo>
                  <a:pt x="123928" y="51168"/>
                </a:lnTo>
                <a:lnTo>
                  <a:pt x="127306" y="50952"/>
                </a:lnTo>
                <a:lnTo>
                  <a:pt x="130684" y="50799"/>
                </a:lnTo>
                <a:lnTo>
                  <a:pt x="131252" y="37604"/>
                </a:lnTo>
                <a:close/>
              </a:path>
              <a:path w="351155" h="234950">
                <a:moveTo>
                  <a:pt x="102821" y="37007"/>
                </a:moveTo>
                <a:lnTo>
                  <a:pt x="95556" y="37007"/>
                </a:lnTo>
                <a:lnTo>
                  <a:pt x="95667" y="38557"/>
                </a:lnTo>
                <a:lnTo>
                  <a:pt x="95785" y="51092"/>
                </a:lnTo>
                <a:lnTo>
                  <a:pt x="102821" y="51092"/>
                </a:lnTo>
                <a:lnTo>
                  <a:pt x="102821" y="37007"/>
                </a:lnTo>
                <a:close/>
              </a:path>
              <a:path w="351155" h="234950">
                <a:moveTo>
                  <a:pt x="111634" y="36779"/>
                </a:moveTo>
                <a:lnTo>
                  <a:pt x="102821" y="36779"/>
                </a:lnTo>
                <a:lnTo>
                  <a:pt x="104129" y="38049"/>
                </a:lnTo>
                <a:lnTo>
                  <a:pt x="106389" y="40043"/>
                </a:lnTo>
                <a:lnTo>
                  <a:pt x="107990" y="40639"/>
                </a:lnTo>
                <a:lnTo>
                  <a:pt x="110466" y="39306"/>
                </a:lnTo>
                <a:lnTo>
                  <a:pt x="111591" y="37668"/>
                </a:lnTo>
                <a:lnTo>
                  <a:pt x="111634" y="36779"/>
                </a:lnTo>
                <a:close/>
              </a:path>
              <a:path w="351155" h="234950">
                <a:moveTo>
                  <a:pt x="127128" y="22910"/>
                </a:moveTo>
                <a:lnTo>
                  <a:pt x="116054" y="34188"/>
                </a:lnTo>
                <a:lnTo>
                  <a:pt x="115165" y="35369"/>
                </a:lnTo>
                <a:lnTo>
                  <a:pt x="115165" y="38341"/>
                </a:lnTo>
                <a:lnTo>
                  <a:pt x="115533" y="38938"/>
                </a:lnTo>
                <a:lnTo>
                  <a:pt x="116892" y="39674"/>
                </a:lnTo>
                <a:lnTo>
                  <a:pt x="118772" y="40639"/>
                </a:lnTo>
                <a:lnTo>
                  <a:pt x="120093" y="40347"/>
                </a:lnTo>
                <a:lnTo>
                  <a:pt x="121591" y="38557"/>
                </a:lnTo>
                <a:lnTo>
                  <a:pt x="121960" y="38049"/>
                </a:lnTo>
                <a:lnTo>
                  <a:pt x="122671" y="37604"/>
                </a:lnTo>
                <a:lnTo>
                  <a:pt x="131252" y="37604"/>
                </a:lnTo>
                <a:lnTo>
                  <a:pt x="131345" y="36931"/>
                </a:lnTo>
                <a:lnTo>
                  <a:pt x="139830" y="36931"/>
                </a:lnTo>
                <a:lnTo>
                  <a:pt x="139476" y="35890"/>
                </a:lnTo>
                <a:lnTo>
                  <a:pt x="139320" y="35369"/>
                </a:lnTo>
                <a:lnTo>
                  <a:pt x="136831" y="32626"/>
                </a:lnTo>
                <a:lnTo>
                  <a:pt x="133974" y="29743"/>
                </a:lnTo>
                <a:lnTo>
                  <a:pt x="127128" y="22910"/>
                </a:lnTo>
                <a:close/>
              </a:path>
              <a:path w="351155" h="234950">
                <a:moveTo>
                  <a:pt x="139830" y="36931"/>
                </a:moveTo>
                <a:lnTo>
                  <a:pt x="131345" y="36931"/>
                </a:lnTo>
                <a:lnTo>
                  <a:pt x="133593" y="39598"/>
                </a:lnTo>
                <a:lnTo>
                  <a:pt x="136133" y="40639"/>
                </a:lnTo>
                <a:lnTo>
                  <a:pt x="138901" y="39154"/>
                </a:lnTo>
                <a:lnTo>
                  <a:pt x="139930" y="37223"/>
                </a:lnTo>
                <a:lnTo>
                  <a:pt x="139830" y="36931"/>
                </a:lnTo>
                <a:close/>
              </a:path>
              <a:path w="351155" h="234950">
                <a:moveTo>
                  <a:pt x="99125" y="22910"/>
                </a:moveTo>
                <a:lnTo>
                  <a:pt x="98922" y="22910"/>
                </a:lnTo>
                <a:lnTo>
                  <a:pt x="86222" y="35890"/>
                </a:lnTo>
                <a:lnTo>
                  <a:pt x="85561" y="37972"/>
                </a:lnTo>
                <a:lnTo>
                  <a:pt x="89028" y="39827"/>
                </a:lnTo>
                <a:lnTo>
                  <a:pt x="90438" y="40487"/>
                </a:lnTo>
                <a:lnTo>
                  <a:pt x="92178" y="39966"/>
                </a:lnTo>
                <a:lnTo>
                  <a:pt x="94286" y="37604"/>
                </a:lnTo>
                <a:lnTo>
                  <a:pt x="95036" y="37007"/>
                </a:lnTo>
                <a:lnTo>
                  <a:pt x="102821" y="37007"/>
                </a:lnTo>
                <a:lnTo>
                  <a:pt x="102821" y="36779"/>
                </a:lnTo>
                <a:lnTo>
                  <a:pt x="111634" y="36779"/>
                </a:lnTo>
                <a:lnTo>
                  <a:pt x="111567" y="35890"/>
                </a:lnTo>
                <a:lnTo>
                  <a:pt x="109196" y="33223"/>
                </a:lnTo>
                <a:lnTo>
                  <a:pt x="99125" y="22910"/>
                </a:lnTo>
                <a:close/>
              </a:path>
              <a:path w="351155" h="234950">
                <a:moveTo>
                  <a:pt x="312460" y="96091"/>
                </a:moveTo>
                <a:lnTo>
                  <a:pt x="98382" y="96091"/>
                </a:lnTo>
                <a:lnTo>
                  <a:pt x="57094" y="96218"/>
                </a:lnTo>
                <a:lnTo>
                  <a:pt x="14230" y="109172"/>
                </a:lnTo>
                <a:lnTo>
                  <a:pt x="0" y="140795"/>
                </a:lnTo>
                <a:lnTo>
                  <a:pt x="881" y="152860"/>
                </a:lnTo>
                <a:lnTo>
                  <a:pt x="28730" y="186896"/>
                </a:lnTo>
                <a:lnTo>
                  <a:pt x="108788" y="190833"/>
                </a:lnTo>
                <a:lnTo>
                  <a:pt x="256859" y="190833"/>
                </a:lnTo>
                <a:lnTo>
                  <a:pt x="298113" y="190579"/>
                </a:lnTo>
                <a:lnTo>
                  <a:pt x="337123" y="176609"/>
                </a:lnTo>
                <a:lnTo>
                  <a:pt x="337404" y="176228"/>
                </a:lnTo>
                <a:lnTo>
                  <a:pt x="107155" y="176228"/>
                </a:lnTo>
                <a:lnTo>
                  <a:pt x="45733" y="175847"/>
                </a:lnTo>
                <a:lnTo>
                  <a:pt x="14211" y="149431"/>
                </a:lnTo>
                <a:lnTo>
                  <a:pt x="13779" y="143081"/>
                </a:lnTo>
                <a:lnTo>
                  <a:pt x="13784" y="140541"/>
                </a:lnTo>
                <a:lnTo>
                  <a:pt x="40616" y="110823"/>
                </a:lnTo>
                <a:lnTo>
                  <a:pt x="337192" y="109934"/>
                </a:lnTo>
                <a:lnTo>
                  <a:pt x="334202" y="106886"/>
                </a:lnTo>
                <a:lnTo>
                  <a:pt x="326075" y="101425"/>
                </a:lnTo>
                <a:lnTo>
                  <a:pt x="316676" y="97488"/>
                </a:lnTo>
                <a:lnTo>
                  <a:pt x="312460" y="96091"/>
                </a:lnTo>
                <a:close/>
              </a:path>
              <a:path w="351155" h="234950">
                <a:moveTo>
                  <a:pt x="337192" y="109934"/>
                </a:moveTo>
                <a:lnTo>
                  <a:pt x="234560" y="109934"/>
                </a:lnTo>
                <a:lnTo>
                  <a:pt x="300328" y="110315"/>
                </a:lnTo>
                <a:lnTo>
                  <a:pt x="309361" y="110569"/>
                </a:lnTo>
                <a:lnTo>
                  <a:pt x="336596" y="141176"/>
                </a:lnTo>
                <a:lnTo>
                  <a:pt x="336705" y="143081"/>
                </a:lnTo>
                <a:lnTo>
                  <a:pt x="335909" y="150447"/>
                </a:lnTo>
                <a:lnTo>
                  <a:pt x="305765" y="175847"/>
                </a:lnTo>
                <a:lnTo>
                  <a:pt x="245799" y="176228"/>
                </a:lnTo>
                <a:lnTo>
                  <a:pt x="337404" y="176228"/>
                </a:lnTo>
                <a:lnTo>
                  <a:pt x="346118" y="164417"/>
                </a:lnTo>
                <a:lnTo>
                  <a:pt x="350622" y="150955"/>
                </a:lnTo>
                <a:lnTo>
                  <a:pt x="350747" y="138636"/>
                </a:lnTo>
                <a:lnTo>
                  <a:pt x="350755" y="136223"/>
                </a:lnTo>
                <a:lnTo>
                  <a:pt x="346127" y="121999"/>
                </a:lnTo>
                <a:lnTo>
                  <a:pt x="340929" y="113744"/>
                </a:lnTo>
                <a:lnTo>
                  <a:pt x="337192" y="109934"/>
                </a:lnTo>
                <a:close/>
              </a:path>
              <a:path w="351155" h="234950">
                <a:moveTo>
                  <a:pt x="43442" y="117935"/>
                </a:moveTo>
                <a:lnTo>
                  <a:pt x="22277" y="150320"/>
                </a:lnTo>
                <a:lnTo>
                  <a:pt x="25675" y="157051"/>
                </a:lnTo>
                <a:lnTo>
                  <a:pt x="27446" y="160607"/>
                </a:lnTo>
                <a:lnTo>
                  <a:pt x="32412" y="165052"/>
                </a:lnTo>
                <a:lnTo>
                  <a:pt x="44515" y="169243"/>
                </a:lnTo>
                <a:lnTo>
                  <a:pt x="52440" y="168862"/>
                </a:lnTo>
                <a:lnTo>
                  <a:pt x="64975" y="163147"/>
                </a:lnTo>
                <a:lnTo>
                  <a:pt x="69940" y="157051"/>
                </a:lnTo>
                <a:lnTo>
                  <a:pt x="70361" y="155400"/>
                </a:lnTo>
                <a:lnTo>
                  <a:pt x="47576" y="155400"/>
                </a:lnTo>
                <a:lnTo>
                  <a:pt x="43054" y="154638"/>
                </a:lnTo>
                <a:lnTo>
                  <a:pt x="39498" y="150955"/>
                </a:lnTo>
                <a:lnTo>
                  <a:pt x="36470" y="145494"/>
                </a:lnTo>
                <a:lnTo>
                  <a:pt x="36586" y="143081"/>
                </a:lnTo>
                <a:lnTo>
                  <a:pt x="36885" y="139398"/>
                </a:lnTo>
                <a:lnTo>
                  <a:pt x="40424" y="134572"/>
                </a:lnTo>
                <a:lnTo>
                  <a:pt x="46483" y="132413"/>
                </a:lnTo>
                <a:lnTo>
                  <a:pt x="53672" y="131905"/>
                </a:lnTo>
                <a:lnTo>
                  <a:pt x="69767" y="131905"/>
                </a:lnTo>
                <a:lnTo>
                  <a:pt x="68957" y="130000"/>
                </a:lnTo>
                <a:lnTo>
                  <a:pt x="64470" y="124412"/>
                </a:lnTo>
                <a:lnTo>
                  <a:pt x="58558" y="120475"/>
                </a:lnTo>
                <a:lnTo>
                  <a:pt x="51373" y="118062"/>
                </a:lnTo>
                <a:lnTo>
                  <a:pt x="43442" y="117935"/>
                </a:lnTo>
                <a:close/>
              </a:path>
              <a:path w="351155" h="234950">
                <a:moveTo>
                  <a:pt x="307747" y="117935"/>
                </a:moveTo>
                <a:lnTo>
                  <a:pt x="277128" y="146637"/>
                </a:lnTo>
                <a:lnTo>
                  <a:pt x="279909" y="155146"/>
                </a:lnTo>
                <a:lnTo>
                  <a:pt x="312460" y="168735"/>
                </a:lnTo>
                <a:lnTo>
                  <a:pt x="320715" y="164290"/>
                </a:lnTo>
                <a:lnTo>
                  <a:pt x="325350" y="156924"/>
                </a:lnTo>
                <a:lnTo>
                  <a:pt x="325984" y="155527"/>
                </a:lnTo>
                <a:lnTo>
                  <a:pt x="303684" y="155527"/>
                </a:lnTo>
                <a:lnTo>
                  <a:pt x="298566" y="154257"/>
                </a:lnTo>
                <a:lnTo>
                  <a:pt x="291809" y="145748"/>
                </a:lnTo>
                <a:lnTo>
                  <a:pt x="292140" y="139525"/>
                </a:lnTo>
                <a:lnTo>
                  <a:pt x="298388" y="132413"/>
                </a:lnTo>
                <a:lnTo>
                  <a:pt x="304484" y="131270"/>
                </a:lnTo>
                <a:lnTo>
                  <a:pt x="325955" y="131270"/>
                </a:lnTo>
                <a:lnTo>
                  <a:pt x="322177" y="125682"/>
                </a:lnTo>
                <a:lnTo>
                  <a:pt x="315517" y="120729"/>
                </a:lnTo>
                <a:lnTo>
                  <a:pt x="307747" y="117935"/>
                </a:lnTo>
                <a:close/>
              </a:path>
              <a:path w="351155" h="234950">
                <a:moveTo>
                  <a:pt x="236082" y="117935"/>
                </a:moveTo>
                <a:lnTo>
                  <a:pt x="227319" y="119586"/>
                </a:lnTo>
                <a:lnTo>
                  <a:pt x="220092" y="124920"/>
                </a:lnTo>
                <a:lnTo>
                  <a:pt x="214695" y="136350"/>
                </a:lnTo>
                <a:lnTo>
                  <a:pt x="214606" y="149685"/>
                </a:lnTo>
                <a:lnTo>
                  <a:pt x="220092" y="160861"/>
                </a:lnTo>
                <a:lnTo>
                  <a:pt x="225769" y="165814"/>
                </a:lnTo>
                <a:lnTo>
                  <a:pt x="232996" y="167846"/>
                </a:lnTo>
                <a:lnTo>
                  <a:pt x="234583" y="168354"/>
                </a:lnTo>
                <a:lnTo>
                  <a:pt x="237682" y="168608"/>
                </a:lnTo>
                <a:lnTo>
                  <a:pt x="240920" y="168354"/>
                </a:lnTo>
                <a:lnTo>
                  <a:pt x="245238" y="168227"/>
                </a:lnTo>
                <a:lnTo>
                  <a:pt x="246877" y="167846"/>
                </a:lnTo>
                <a:lnTo>
                  <a:pt x="250026" y="166449"/>
                </a:lnTo>
                <a:lnTo>
                  <a:pt x="257474" y="161369"/>
                </a:lnTo>
                <a:lnTo>
                  <a:pt x="261753" y="155400"/>
                </a:lnTo>
                <a:lnTo>
                  <a:pt x="239701" y="155400"/>
                </a:lnTo>
                <a:lnTo>
                  <a:pt x="235244" y="154384"/>
                </a:lnTo>
                <a:lnTo>
                  <a:pt x="227408" y="146637"/>
                </a:lnTo>
                <a:lnTo>
                  <a:pt x="227598" y="139144"/>
                </a:lnTo>
                <a:lnTo>
                  <a:pt x="234824" y="132921"/>
                </a:lnTo>
                <a:lnTo>
                  <a:pt x="236463" y="132159"/>
                </a:lnTo>
                <a:lnTo>
                  <a:pt x="261961" y="132159"/>
                </a:lnTo>
                <a:lnTo>
                  <a:pt x="260245" y="128476"/>
                </a:lnTo>
                <a:lnTo>
                  <a:pt x="253586" y="121999"/>
                </a:lnTo>
                <a:lnTo>
                  <a:pt x="245235" y="118316"/>
                </a:lnTo>
                <a:lnTo>
                  <a:pt x="236082" y="117935"/>
                </a:lnTo>
                <a:close/>
              </a:path>
              <a:path w="351155" h="234950">
                <a:moveTo>
                  <a:pt x="108167" y="116792"/>
                </a:moveTo>
                <a:lnTo>
                  <a:pt x="86197" y="142319"/>
                </a:lnTo>
                <a:lnTo>
                  <a:pt x="86662" y="149177"/>
                </a:lnTo>
                <a:lnTo>
                  <a:pt x="86781" y="149812"/>
                </a:lnTo>
                <a:lnTo>
                  <a:pt x="88660" y="156797"/>
                </a:lnTo>
                <a:lnTo>
                  <a:pt x="93397" y="162766"/>
                </a:lnTo>
                <a:lnTo>
                  <a:pt x="100103" y="165941"/>
                </a:lnTo>
                <a:lnTo>
                  <a:pt x="102402" y="167084"/>
                </a:lnTo>
                <a:lnTo>
                  <a:pt x="104942" y="168100"/>
                </a:lnTo>
                <a:lnTo>
                  <a:pt x="106580" y="168354"/>
                </a:lnTo>
                <a:lnTo>
                  <a:pt x="109577" y="168481"/>
                </a:lnTo>
                <a:lnTo>
                  <a:pt x="112485" y="168354"/>
                </a:lnTo>
                <a:lnTo>
                  <a:pt x="117045" y="168354"/>
                </a:lnTo>
                <a:lnTo>
                  <a:pt x="118302" y="168100"/>
                </a:lnTo>
                <a:lnTo>
                  <a:pt x="121731" y="166449"/>
                </a:lnTo>
                <a:lnTo>
                  <a:pt x="130651" y="159718"/>
                </a:lnTo>
                <a:lnTo>
                  <a:pt x="133331" y="154765"/>
                </a:lnTo>
                <a:lnTo>
                  <a:pt x="111546" y="154765"/>
                </a:lnTo>
                <a:lnTo>
                  <a:pt x="109996" y="154638"/>
                </a:lnTo>
                <a:lnTo>
                  <a:pt x="107240" y="153368"/>
                </a:lnTo>
                <a:lnTo>
                  <a:pt x="102318" y="149177"/>
                </a:lnTo>
                <a:lnTo>
                  <a:pt x="100613" y="143970"/>
                </a:lnTo>
                <a:lnTo>
                  <a:pt x="100603" y="143081"/>
                </a:lnTo>
                <a:lnTo>
                  <a:pt x="101809" y="137747"/>
                </a:lnTo>
                <a:lnTo>
                  <a:pt x="106339" y="133429"/>
                </a:lnTo>
                <a:lnTo>
                  <a:pt x="108777" y="132159"/>
                </a:lnTo>
                <a:lnTo>
                  <a:pt x="112955" y="131905"/>
                </a:lnTo>
                <a:lnTo>
                  <a:pt x="133676" y="131905"/>
                </a:lnTo>
                <a:lnTo>
                  <a:pt x="132742" y="129365"/>
                </a:lnTo>
                <a:lnTo>
                  <a:pt x="129986" y="125174"/>
                </a:lnTo>
                <a:lnTo>
                  <a:pt x="126989" y="122507"/>
                </a:lnTo>
                <a:lnTo>
                  <a:pt x="115165" y="116919"/>
                </a:lnTo>
                <a:lnTo>
                  <a:pt x="108167" y="116792"/>
                </a:lnTo>
                <a:close/>
              </a:path>
              <a:path w="351155" h="234950">
                <a:moveTo>
                  <a:pt x="179656" y="118189"/>
                </a:moveTo>
                <a:lnTo>
                  <a:pt x="165488" y="119840"/>
                </a:lnTo>
                <a:lnTo>
                  <a:pt x="154995" y="128349"/>
                </a:lnTo>
                <a:lnTo>
                  <a:pt x="150327" y="140795"/>
                </a:lnTo>
                <a:lnTo>
                  <a:pt x="150262" y="141557"/>
                </a:lnTo>
                <a:lnTo>
                  <a:pt x="153010" y="155019"/>
                </a:lnTo>
                <a:lnTo>
                  <a:pt x="173661" y="168481"/>
                </a:lnTo>
                <a:lnTo>
                  <a:pt x="181726" y="168227"/>
                </a:lnTo>
                <a:lnTo>
                  <a:pt x="198326" y="154130"/>
                </a:lnTo>
                <a:lnTo>
                  <a:pt x="172906" y="154130"/>
                </a:lnTo>
                <a:lnTo>
                  <a:pt x="167675" y="150955"/>
                </a:lnTo>
                <a:lnTo>
                  <a:pt x="164694" y="145494"/>
                </a:lnTo>
                <a:lnTo>
                  <a:pt x="165203" y="139144"/>
                </a:lnTo>
                <a:lnTo>
                  <a:pt x="168315" y="131778"/>
                </a:lnTo>
                <a:lnTo>
                  <a:pt x="177738" y="129873"/>
                </a:lnTo>
                <a:lnTo>
                  <a:pt x="196828" y="129873"/>
                </a:lnTo>
                <a:lnTo>
                  <a:pt x="193527" y="125301"/>
                </a:lnTo>
                <a:lnTo>
                  <a:pt x="187262" y="120729"/>
                </a:lnTo>
                <a:lnTo>
                  <a:pt x="179656" y="118189"/>
                </a:lnTo>
                <a:close/>
              </a:path>
              <a:path w="351155" h="234950">
                <a:moveTo>
                  <a:pt x="325955" y="131270"/>
                </a:moveTo>
                <a:lnTo>
                  <a:pt x="304484" y="131270"/>
                </a:lnTo>
                <a:lnTo>
                  <a:pt x="311101" y="134445"/>
                </a:lnTo>
                <a:lnTo>
                  <a:pt x="313717" y="137620"/>
                </a:lnTo>
                <a:lnTo>
                  <a:pt x="314887" y="141557"/>
                </a:lnTo>
                <a:lnTo>
                  <a:pt x="315965" y="144986"/>
                </a:lnTo>
                <a:lnTo>
                  <a:pt x="313260" y="150955"/>
                </a:lnTo>
                <a:lnTo>
                  <a:pt x="308840" y="153114"/>
                </a:lnTo>
                <a:lnTo>
                  <a:pt x="303684" y="155527"/>
                </a:lnTo>
                <a:lnTo>
                  <a:pt x="325984" y="155527"/>
                </a:lnTo>
                <a:lnTo>
                  <a:pt x="327944" y="151209"/>
                </a:lnTo>
                <a:lnTo>
                  <a:pt x="329013" y="145367"/>
                </a:lnTo>
                <a:lnTo>
                  <a:pt x="328898" y="141557"/>
                </a:lnTo>
                <a:lnTo>
                  <a:pt x="328742" y="138636"/>
                </a:lnTo>
                <a:lnTo>
                  <a:pt x="326899" y="132667"/>
                </a:lnTo>
                <a:lnTo>
                  <a:pt x="325955" y="131270"/>
                </a:lnTo>
                <a:close/>
              </a:path>
              <a:path w="351155" h="234950">
                <a:moveTo>
                  <a:pt x="69767" y="131905"/>
                </a:moveTo>
                <a:lnTo>
                  <a:pt x="53672" y="131905"/>
                </a:lnTo>
                <a:lnTo>
                  <a:pt x="58688" y="136858"/>
                </a:lnTo>
                <a:lnTo>
                  <a:pt x="57837" y="148161"/>
                </a:lnTo>
                <a:lnTo>
                  <a:pt x="55767" y="151209"/>
                </a:lnTo>
                <a:lnTo>
                  <a:pt x="47576" y="155400"/>
                </a:lnTo>
                <a:lnTo>
                  <a:pt x="70361" y="155400"/>
                </a:lnTo>
                <a:lnTo>
                  <a:pt x="73179" y="144351"/>
                </a:lnTo>
                <a:lnTo>
                  <a:pt x="73060" y="141303"/>
                </a:lnTo>
                <a:lnTo>
                  <a:pt x="71871" y="136858"/>
                </a:lnTo>
                <a:lnTo>
                  <a:pt x="69767" y="131905"/>
                </a:lnTo>
                <a:close/>
              </a:path>
              <a:path w="351155" h="234950">
                <a:moveTo>
                  <a:pt x="261961" y="132159"/>
                </a:moveTo>
                <a:lnTo>
                  <a:pt x="239790" y="132159"/>
                </a:lnTo>
                <a:lnTo>
                  <a:pt x="246940" y="134826"/>
                </a:lnTo>
                <a:lnTo>
                  <a:pt x="250187" y="140795"/>
                </a:lnTo>
                <a:lnTo>
                  <a:pt x="250293" y="141303"/>
                </a:lnTo>
                <a:lnTo>
                  <a:pt x="249452" y="148034"/>
                </a:lnTo>
                <a:lnTo>
                  <a:pt x="243829" y="153368"/>
                </a:lnTo>
                <a:lnTo>
                  <a:pt x="239701" y="155400"/>
                </a:lnTo>
                <a:lnTo>
                  <a:pt x="261753" y="155400"/>
                </a:lnTo>
                <a:lnTo>
                  <a:pt x="262572" y="154257"/>
                </a:lnTo>
                <a:lnTo>
                  <a:pt x="264973" y="146002"/>
                </a:lnTo>
                <a:lnTo>
                  <a:pt x="264355" y="137620"/>
                </a:lnTo>
                <a:lnTo>
                  <a:pt x="264267" y="137112"/>
                </a:lnTo>
                <a:lnTo>
                  <a:pt x="261961" y="132159"/>
                </a:lnTo>
                <a:close/>
              </a:path>
              <a:path w="351155" h="234950">
                <a:moveTo>
                  <a:pt x="133676" y="131905"/>
                </a:moveTo>
                <a:lnTo>
                  <a:pt x="112955" y="131905"/>
                </a:lnTo>
                <a:lnTo>
                  <a:pt x="115343" y="132794"/>
                </a:lnTo>
                <a:lnTo>
                  <a:pt x="120321" y="134699"/>
                </a:lnTo>
                <a:lnTo>
                  <a:pt x="123327" y="140541"/>
                </a:lnTo>
                <a:lnTo>
                  <a:pt x="123361" y="141176"/>
                </a:lnTo>
                <a:lnTo>
                  <a:pt x="121299" y="149304"/>
                </a:lnTo>
                <a:lnTo>
                  <a:pt x="117934" y="152860"/>
                </a:lnTo>
                <a:lnTo>
                  <a:pt x="114682" y="153876"/>
                </a:lnTo>
                <a:lnTo>
                  <a:pt x="111546" y="154765"/>
                </a:lnTo>
                <a:lnTo>
                  <a:pt x="133331" y="154765"/>
                </a:lnTo>
                <a:lnTo>
                  <a:pt x="135669" y="150447"/>
                </a:lnTo>
                <a:lnTo>
                  <a:pt x="135788" y="149685"/>
                </a:lnTo>
                <a:lnTo>
                  <a:pt x="136513" y="140541"/>
                </a:lnTo>
                <a:lnTo>
                  <a:pt x="136387" y="139271"/>
                </a:lnTo>
                <a:lnTo>
                  <a:pt x="133676" y="131905"/>
                </a:lnTo>
                <a:close/>
              </a:path>
              <a:path w="351155" h="234950">
                <a:moveTo>
                  <a:pt x="196828" y="129873"/>
                </a:moveTo>
                <a:lnTo>
                  <a:pt x="177738" y="129873"/>
                </a:lnTo>
                <a:lnTo>
                  <a:pt x="189005" y="141176"/>
                </a:lnTo>
                <a:lnTo>
                  <a:pt x="189071" y="141557"/>
                </a:lnTo>
                <a:lnTo>
                  <a:pt x="187022" y="150447"/>
                </a:lnTo>
                <a:lnTo>
                  <a:pt x="179148" y="153749"/>
                </a:lnTo>
                <a:lnTo>
                  <a:pt x="172906" y="154130"/>
                </a:lnTo>
                <a:lnTo>
                  <a:pt x="198326" y="154130"/>
                </a:lnTo>
                <a:lnTo>
                  <a:pt x="200655" y="147399"/>
                </a:lnTo>
                <a:lnTo>
                  <a:pt x="200631" y="139144"/>
                </a:lnTo>
                <a:lnTo>
                  <a:pt x="198112" y="131651"/>
                </a:lnTo>
                <a:lnTo>
                  <a:pt x="196828" y="129873"/>
                </a:lnTo>
                <a:close/>
              </a:path>
              <a:path w="351155" h="234950">
                <a:moveTo>
                  <a:pt x="294718" y="220268"/>
                </a:moveTo>
                <a:lnTo>
                  <a:pt x="246928" y="220268"/>
                </a:lnTo>
                <a:lnTo>
                  <a:pt x="245289" y="220713"/>
                </a:lnTo>
                <a:lnTo>
                  <a:pt x="243029" y="223608"/>
                </a:lnTo>
                <a:lnTo>
                  <a:pt x="241530" y="225463"/>
                </a:lnTo>
                <a:lnTo>
                  <a:pt x="248756" y="234949"/>
                </a:lnTo>
                <a:lnTo>
                  <a:pt x="290171" y="234949"/>
                </a:lnTo>
                <a:lnTo>
                  <a:pt x="294299" y="234797"/>
                </a:lnTo>
                <a:lnTo>
                  <a:pt x="295708" y="234137"/>
                </a:lnTo>
                <a:lnTo>
                  <a:pt x="299785" y="231978"/>
                </a:lnTo>
                <a:lnTo>
                  <a:pt x="301195" y="226860"/>
                </a:lnTo>
                <a:lnTo>
                  <a:pt x="298617" y="223608"/>
                </a:lnTo>
                <a:lnTo>
                  <a:pt x="296369" y="220713"/>
                </a:lnTo>
                <a:lnTo>
                  <a:pt x="294718" y="220268"/>
                </a:lnTo>
                <a:close/>
              </a:path>
              <a:path w="351155" h="234950">
                <a:moveTo>
                  <a:pt x="278170" y="198539"/>
                </a:moveTo>
                <a:lnTo>
                  <a:pt x="263488" y="198539"/>
                </a:lnTo>
                <a:lnTo>
                  <a:pt x="263488" y="220268"/>
                </a:lnTo>
                <a:lnTo>
                  <a:pt x="278170" y="220268"/>
                </a:lnTo>
                <a:lnTo>
                  <a:pt x="278170" y="198539"/>
                </a:lnTo>
                <a:close/>
              </a:path>
              <a:path w="351155" h="234950">
                <a:moveTo>
                  <a:pt x="94616" y="198539"/>
                </a:moveTo>
                <a:lnTo>
                  <a:pt x="80545" y="198539"/>
                </a:lnTo>
                <a:lnTo>
                  <a:pt x="80545" y="220268"/>
                </a:lnTo>
                <a:lnTo>
                  <a:pt x="63565" y="220268"/>
                </a:lnTo>
                <a:lnTo>
                  <a:pt x="61317" y="220929"/>
                </a:lnTo>
                <a:lnTo>
                  <a:pt x="57365" y="227164"/>
                </a:lnTo>
                <a:lnTo>
                  <a:pt x="57345" y="227761"/>
                </a:lnTo>
                <a:lnTo>
                  <a:pt x="58777" y="232422"/>
                </a:lnTo>
                <a:lnTo>
                  <a:pt x="62574" y="234137"/>
                </a:lnTo>
                <a:lnTo>
                  <a:pt x="64500" y="234497"/>
                </a:lnTo>
                <a:lnTo>
                  <a:pt x="68728" y="234715"/>
                </a:lnTo>
                <a:lnTo>
                  <a:pt x="76308" y="234808"/>
                </a:lnTo>
                <a:lnTo>
                  <a:pt x="101819" y="234698"/>
                </a:lnTo>
                <a:lnTo>
                  <a:pt x="116981" y="227761"/>
                </a:lnTo>
                <a:lnTo>
                  <a:pt x="116981" y="227164"/>
                </a:lnTo>
                <a:lnTo>
                  <a:pt x="116283" y="225234"/>
                </a:lnTo>
                <a:lnTo>
                  <a:pt x="114682" y="221157"/>
                </a:lnTo>
                <a:lnTo>
                  <a:pt x="113285" y="220560"/>
                </a:lnTo>
                <a:lnTo>
                  <a:pt x="94616" y="220192"/>
                </a:lnTo>
                <a:lnTo>
                  <a:pt x="94616" y="198539"/>
                </a:lnTo>
                <a:close/>
              </a:path>
            </a:pathLst>
          </a:custGeom>
          <a:solidFill>
            <a:srgbClr val="6593BC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95" name="object 24">
            <a:extLst>
              <a:ext uri="{FF2B5EF4-FFF2-40B4-BE49-F238E27FC236}">
                <a16:creationId xmlns:a16="http://schemas.microsoft.com/office/drawing/2014/main" id="{8AC830DB-7CD4-4369-BE89-6F2D00B95C48}"/>
              </a:ext>
            </a:extLst>
          </p:cNvPr>
          <p:cNvSpPr txBox="1"/>
          <p:nvPr/>
        </p:nvSpPr>
        <p:spPr>
          <a:xfrm>
            <a:off x="316651" y="2150254"/>
            <a:ext cx="3821534" cy="1504771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Incentives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</a:rPr>
              <a:t>Infrastructure development at state cost*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(project cost exceeding 15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</a:p>
          <a:p>
            <a:pPr marL="12701" marR="5080">
              <a:lnSpc>
                <a:spcPct val="113599"/>
              </a:lnSpc>
              <a:spcBef>
                <a:spcPts val="500"/>
              </a:spcBef>
              <a:tabLst>
                <a:tab pos="241313" algn="l"/>
              </a:tabLst>
            </a:pPr>
            <a:endParaRPr lang="en-US" sz="5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</a:rPr>
              <a:t>Across the Republic, 27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FEZs offer tax breaks on land, property, water and CIT.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(CIT - applied for investments over 3 </a:t>
            </a:r>
            <a:r>
              <a:rPr lang="uz-Cyrl-UZ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mln</a:t>
            </a:r>
            <a:r>
              <a:rPr lang="en-US" sz="1100" i="1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USD)</a:t>
            </a:r>
            <a:endParaRPr lang="en-US" sz="1200" i="1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graphicFrame>
        <p:nvGraphicFramePr>
          <p:cNvPr id="96" name="Схема 95">
            <a:extLst>
              <a:ext uri="{FF2B5EF4-FFF2-40B4-BE49-F238E27FC236}">
                <a16:creationId xmlns:a16="http://schemas.microsoft.com/office/drawing/2014/main" id="{9CA12F7F-76CF-4B11-A30D-D69858172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6092042"/>
              </p:ext>
            </p:extLst>
          </p:nvPr>
        </p:nvGraphicFramePr>
        <p:xfrm>
          <a:off x="308784" y="3841017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" name="object 29">
            <a:extLst>
              <a:ext uri="{FF2B5EF4-FFF2-40B4-BE49-F238E27FC236}">
                <a16:creationId xmlns:a16="http://schemas.microsoft.com/office/drawing/2014/main" id="{016F6AF6-0A5D-48E4-BB0D-436F621CDC06}"/>
              </a:ext>
            </a:extLst>
          </p:cNvPr>
          <p:cNvSpPr txBox="1"/>
          <p:nvPr/>
        </p:nvSpPr>
        <p:spPr>
          <a:xfrm>
            <a:off x="5076473" y="5095654"/>
            <a:ext cx="6027514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Production and trade volume of granite and marble (202</a:t>
            </a:r>
            <a:r>
              <a:rPr lang="uz-Cyrl-UZ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4</a:t>
            </a:r>
            <a:r>
              <a:rPr lang="en-US" sz="1400" b="1">
                <a:solidFill>
                  <a:srgbClr val="00425F"/>
                </a:solidFill>
                <a:latin typeface="Montserrat" pitchFamily="2" charset="-52"/>
                <a:cs typeface="Arial MT"/>
              </a:rPr>
              <a:t>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FA789D17-7983-47E4-AB50-6B1D733F876D}"/>
              </a:ext>
            </a:extLst>
          </p:cNvPr>
          <p:cNvCxnSpPr>
            <a:cxnSpLocks/>
          </p:cNvCxnSpPr>
          <p:nvPr/>
        </p:nvCxnSpPr>
        <p:spPr>
          <a:xfrm>
            <a:off x="5040502" y="5854917"/>
            <a:ext cx="6516000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F262FF5B-3459-4AEF-9EBC-FF3F05517234}"/>
              </a:ext>
            </a:extLst>
          </p:cNvPr>
          <p:cNvSpPr/>
          <p:nvPr/>
        </p:nvSpPr>
        <p:spPr>
          <a:xfrm>
            <a:off x="5059002" y="5567767"/>
            <a:ext cx="9749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Production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23FA6800-756C-4459-8F32-4AE36D90B1D2}"/>
              </a:ext>
            </a:extLst>
          </p:cNvPr>
          <p:cNvSpPr/>
          <p:nvPr/>
        </p:nvSpPr>
        <p:spPr>
          <a:xfrm>
            <a:off x="5060130" y="6059752"/>
            <a:ext cx="11063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80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endParaRPr lang="uz-Cyrl-UZ" sz="105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84A0714-5F61-425C-AC9B-C1646BBB370C}"/>
              </a:ext>
            </a:extLst>
          </p:cNvPr>
          <p:cNvSpPr/>
          <p:nvPr/>
        </p:nvSpPr>
        <p:spPr>
          <a:xfrm>
            <a:off x="6348146" y="6011912"/>
            <a:ext cx="105349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85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</a:t>
            </a:r>
            <a:r>
              <a:rPr lang="uz-Cyrl-UZ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pPr algn="ctr"/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(15,8 mln 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USD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)</a:t>
            </a:r>
            <a:endParaRPr lang="uz-Cyrl-UZ" sz="105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CB383049-A1DA-4446-92BC-D1BBDDB00D81}"/>
              </a:ext>
            </a:extLst>
          </p:cNvPr>
          <p:cNvSpPr/>
          <p:nvPr/>
        </p:nvSpPr>
        <p:spPr>
          <a:xfrm>
            <a:off x="7501809" y="6011912"/>
            <a:ext cx="1053494" cy="3770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96 </a:t>
            </a:r>
            <a:r>
              <a:rPr lang="en-US" sz="1050" noProof="1">
                <a:solidFill>
                  <a:srgbClr val="00425F"/>
                </a:solidFill>
                <a:latin typeface="Montserrat" pitchFamily="2" charset="-52"/>
              </a:rPr>
              <a:t>thsd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tons </a:t>
            </a:r>
          </a:p>
          <a:p>
            <a:pPr algn="ctr"/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(38,4 </a:t>
            </a:r>
            <a:r>
              <a:rPr lang="uz-Cyrl-UZ" sz="800" i="1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800" i="1" dirty="0">
                <a:solidFill>
                  <a:srgbClr val="00425F"/>
                </a:solidFill>
                <a:latin typeface="Montserrat" pitchFamily="2" charset="-52"/>
              </a:rPr>
              <a:t> USD)</a:t>
            </a:r>
            <a:endParaRPr lang="uz-Cyrl-UZ" sz="800" b="0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1377E695-793E-4FF7-982E-8D32D870C927}"/>
              </a:ext>
            </a:extLst>
          </p:cNvPr>
          <p:cNvSpPr/>
          <p:nvPr/>
        </p:nvSpPr>
        <p:spPr>
          <a:xfrm>
            <a:off x="8760022" y="6059752"/>
            <a:ext cx="111120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450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en-US" sz="1050" b="0" kern="1200" noProof="1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thsd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5FAC1DEB-D0D2-441F-9493-E75184C1CEC1}"/>
              </a:ext>
            </a:extLst>
          </p:cNvPr>
          <p:cNvSpPr/>
          <p:nvPr/>
        </p:nvSpPr>
        <p:spPr>
          <a:xfrm>
            <a:off x="6450047" y="5575024"/>
            <a:ext cx="65274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Export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4D91DDB1-A53A-48F7-A570-818E04177B29}"/>
              </a:ext>
            </a:extLst>
          </p:cNvPr>
          <p:cNvSpPr/>
          <p:nvPr/>
        </p:nvSpPr>
        <p:spPr>
          <a:xfrm>
            <a:off x="7635236" y="5567767"/>
            <a:ext cx="66877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Import</a:t>
            </a:r>
            <a:endParaRPr lang="en-US" sz="1050" b="1" i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20A721C1-8A00-4E9D-B186-E5D1EA7FFB3C}"/>
              </a:ext>
            </a:extLst>
          </p:cNvPr>
          <p:cNvSpPr/>
          <p:nvPr/>
        </p:nvSpPr>
        <p:spPr>
          <a:xfrm>
            <a:off x="8674010" y="5567767"/>
            <a:ext cx="114486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F57360C7-05DA-4488-8924-DE696903FBAE}"/>
              </a:ext>
            </a:extLst>
          </p:cNvPr>
          <p:cNvCxnSpPr>
            <a:cxnSpLocks/>
          </p:cNvCxnSpPr>
          <p:nvPr/>
        </p:nvCxnSpPr>
        <p:spPr>
          <a:xfrm flipV="1">
            <a:off x="5046615" y="5374280"/>
            <a:ext cx="5896599" cy="5905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91C222EF-B0FE-4AEE-8276-308047AD0A47}"/>
              </a:ext>
            </a:extLst>
          </p:cNvPr>
          <p:cNvSpPr/>
          <p:nvPr/>
        </p:nvSpPr>
        <p:spPr>
          <a:xfrm>
            <a:off x="10117014" y="5567767"/>
            <a:ext cx="14894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Consumption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(</a:t>
            </a:r>
            <a:r>
              <a:rPr lang="en-US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CA</a:t>
            </a: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507ACAB6-6663-4450-AB80-48C3C349FB12}"/>
              </a:ext>
            </a:extLst>
          </p:cNvPr>
          <p:cNvSpPr/>
          <p:nvPr/>
        </p:nvSpPr>
        <p:spPr>
          <a:xfrm>
            <a:off x="10346246" y="6059752"/>
            <a:ext cx="98616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1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,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8</a:t>
            </a:r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mln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tons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pic>
        <p:nvPicPr>
          <p:cNvPr id="1026" name="Picture 2" descr="Мрамор ">
            <a:extLst>
              <a:ext uri="{FF2B5EF4-FFF2-40B4-BE49-F238E27FC236}">
                <a16:creationId xmlns:a16="http://schemas.microsoft.com/office/drawing/2014/main" id="{CE8670A2-E4CA-4BD3-B5FD-17309D49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8647" y="4501486"/>
            <a:ext cx="386265" cy="3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7">
            <a:extLst>
              <a:ext uri="{FF2B5EF4-FFF2-40B4-BE49-F238E27FC236}">
                <a16:creationId xmlns:a16="http://schemas.microsoft.com/office/drawing/2014/main" id="{B1FF3BFE-CBBE-4C1F-B6C0-9F0D9ACC7A18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4228" y="206942"/>
            <a:ext cx="8975946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production granite and marble</a:t>
            </a:r>
            <a:r>
              <a:rPr lang="en-US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in Uzbekistan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object 2">
            <a:extLst>
              <a:ext uri="{FF2B5EF4-FFF2-40B4-BE49-F238E27FC236}">
                <a16:creationId xmlns:a16="http://schemas.microsoft.com/office/drawing/2014/main" id="{E6D6F7C8-D227-420C-9606-52D04CDF22B9}"/>
              </a:ext>
            </a:extLst>
          </p:cNvPr>
          <p:cNvSpPr/>
          <p:nvPr/>
        </p:nvSpPr>
        <p:spPr>
          <a:xfrm>
            <a:off x="212435" y="1011304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8" name="object 3">
            <a:extLst>
              <a:ext uri="{FF2B5EF4-FFF2-40B4-BE49-F238E27FC236}">
                <a16:creationId xmlns:a16="http://schemas.microsoft.com/office/drawing/2014/main" id="{E51BAE42-4ED2-49DA-9B1B-05F4D0A106C1}"/>
              </a:ext>
            </a:extLst>
          </p:cNvPr>
          <p:cNvSpPr txBox="1"/>
          <p:nvPr/>
        </p:nvSpPr>
        <p:spPr>
          <a:xfrm>
            <a:off x="192114" y="1088139"/>
            <a:ext cx="634076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Competition: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Uzbekistan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offers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highly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competitive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structure</a:t>
            </a:r>
            <a:r>
              <a:rPr sz="1400" spc="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operating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costs</a:t>
            </a:r>
            <a:r>
              <a:rPr sz="1400" spc="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for </a:t>
            </a:r>
            <a:r>
              <a:rPr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manufacturing 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of</a:t>
            </a:r>
            <a:r>
              <a:rPr sz="1400" spc="-1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finished goods  </a:t>
            </a:r>
            <a:r>
              <a:rPr sz="14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internationally</a:t>
            </a:r>
            <a:endParaRPr sz="1400" dirty="0">
              <a:latin typeface="Montserrat" pitchFamily="2" charset="-52"/>
              <a:cs typeface="Arial MT"/>
            </a:endParaRPr>
          </a:p>
        </p:txBody>
      </p:sp>
      <p:graphicFrame>
        <p:nvGraphicFramePr>
          <p:cNvPr id="59" name="Таблица 7">
            <a:extLst>
              <a:ext uri="{FF2B5EF4-FFF2-40B4-BE49-F238E27FC236}">
                <a16:creationId xmlns:a16="http://schemas.microsoft.com/office/drawing/2014/main" id="{A21533DE-ABDE-40D7-8518-FC0D3CE1B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894646"/>
              </p:ext>
            </p:extLst>
          </p:nvPr>
        </p:nvGraphicFramePr>
        <p:xfrm>
          <a:off x="195946" y="2159775"/>
          <a:ext cx="6583920" cy="2314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en-US" sz="1200" b="0" spc="-10" noProof="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China</a:t>
                      </a:r>
                      <a:endParaRPr lang="uz-Cyrl-UZ" sz="1200" b="0" noProof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Italy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Turkey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 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India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0,4 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Brazil 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0,8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Egypt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0,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9142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en-US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Spain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2,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188734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0,016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0,4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033921"/>
                  </a:ext>
                </a:extLst>
              </a:tr>
            </a:tbl>
          </a:graphicData>
        </a:graphic>
      </p:graphicFrame>
      <p:grpSp>
        <p:nvGrpSpPr>
          <p:cNvPr id="60" name="object 43">
            <a:extLst>
              <a:ext uri="{FF2B5EF4-FFF2-40B4-BE49-F238E27FC236}">
                <a16:creationId xmlns:a16="http://schemas.microsoft.com/office/drawing/2014/main" id="{E0E7E6C1-61FC-43E0-8C10-55F449CE83D8}"/>
              </a:ext>
            </a:extLst>
          </p:cNvPr>
          <p:cNvGrpSpPr/>
          <p:nvPr/>
        </p:nvGrpSpPr>
        <p:grpSpPr>
          <a:xfrm>
            <a:off x="1450372" y="2048205"/>
            <a:ext cx="5297805" cy="10160"/>
            <a:chOff x="1700481" y="1312005"/>
            <a:chExt cx="5297805" cy="10160"/>
          </a:xfrm>
        </p:grpSpPr>
        <p:sp>
          <p:nvSpPr>
            <p:cNvPr id="61" name="object 44">
              <a:extLst>
                <a:ext uri="{FF2B5EF4-FFF2-40B4-BE49-F238E27FC236}">
                  <a16:creationId xmlns:a16="http://schemas.microsoft.com/office/drawing/2014/main" id="{3A78A92C-6F24-4C97-A285-406F780DDB5B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2" name="object 45">
              <a:extLst>
                <a:ext uri="{FF2B5EF4-FFF2-40B4-BE49-F238E27FC236}">
                  <a16:creationId xmlns:a16="http://schemas.microsoft.com/office/drawing/2014/main" id="{13027BB2-C065-46A8-905A-65CDDEB9A2D8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3" name="object 46">
              <a:extLst>
                <a:ext uri="{FF2B5EF4-FFF2-40B4-BE49-F238E27FC236}">
                  <a16:creationId xmlns:a16="http://schemas.microsoft.com/office/drawing/2014/main" id="{E7ABBCAC-4E4D-46E4-87CC-F8477E1630DC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64" name="object 47">
              <a:extLst>
                <a:ext uri="{FF2B5EF4-FFF2-40B4-BE49-F238E27FC236}">
                  <a16:creationId xmlns:a16="http://schemas.microsoft.com/office/drawing/2014/main" id="{5C07E326-53D5-4148-86AE-949643B0F7C9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sp>
        <p:nvSpPr>
          <p:cNvPr id="65" name="object 48">
            <a:extLst>
              <a:ext uri="{FF2B5EF4-FFF2-40B4-BE49-F238E27FC236}">
                <a16:creationId xmlns:a16="http://schemas.microsoft.com/office/drawing/2014/main" id="{5F03F07E-895F-4DD3-BE8A-94DE821DDAE0}"/>
              </a:ext>
            </a:extLst>
          </p:cNvPr>
          <p:cNvSpPr txBox="1"/>
          <p:nvPr/>
        </p:nvSpPr>
        <p:spPr>
          <a:xfrm>
            <a:off x="1464582" y="1669657"/>
            <a:ext cx="1247407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Top-7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granite and marble products 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exporters,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2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10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b</a:t>
            </a:r>
            <a:r>
              <a:rPr lang="uz-Cyrl-UZ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ln</a:t>
            </a:r>
            <a:endParaRPr lang="uz-Cyrl-UZ" sz="800" dirty="0">
              <a:latin typeface="Montserrat" pitchFamily="2" charset="-52"/>
              <a:cs typeface="Arial MT"/>
            </a:endParaRPr>
          </a:p>
        </p:txBody>
      </p:sp>
      <p:sp>
        <p:nvSpPr>
          <p:cNvPr id="66" name="object 49">
            <a:extLst>
              <a:ext uri="{FF2B5EF4-FFF2-40B4-BE49-F238E27FC236}">
                <a16:creationId xmlns:a16="http://schemas.microsoft.com/office/drawing/2014/main" id="{C0BB0F57-401E-4C71-B13A-5D58D23156FA}"/>
              </a:ext>
            </a:extLst>
          </p:cNvPr>
          <p:cNvSpPr txBox="1"/>
          <p:nvPr/>
        </p:nvSpPr>
        <p:spPr>
          <a:xfrm>
            <a:off x="4224117" y="1764992"/>
            <a:ext cx="1055212" cy="2551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wage,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ths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month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7" name="object 50">
            <a:extLst>
              <a:ext uri="{FF2B5EF4-FFF2-40B4-BE49-F238E27FC236}">
                <a16:creationId xmlns:a16="http://schemas.microsoft.com/office/drawing/2014/main" id="{8399D1F0-77AC-49FA-AE9A-69F4669B8DFC}"/>
              </a:ext>
            </a:extLst>
          </p:cNvPr>
          <p:cNvSpPr txBox="1"/>
          <p:nvPr/>
        </p:nvSpPr>
        <p:spPr>
          <a:xfrm>
            <a:off x="5489035" y="1745740"/>
            <a:ext cx="1314450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Average</a:t>
            </a:r>
            <a:r>
              <a:rPr sz="800" spc="12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electricity</a:t>
            </a:r>
            <a:r>
              <a:rPr lang="uz-Cyrl-UZ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cost,</a:t>
            </a:r>
            <a:endParaRPr sz="800" dirty="0">
              <a:latin typeface="Montserrat" pitchFamily="2" charset="-52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cents</a:t>
            </a:r>
            <a:r>
              <a:rPr sz="800" spc="-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per</a:t>
            </a:r>
            <a:r>
              <a:rPr sz="800" spc="-3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m</a:t>
            </a:r>
            <a:r>
              <a:rPr lang="en-US" sz="800" spc="-25" baseline="300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3 </a:t>
            </a:r>
            <a:r>
              <a:rPr lang="en-US" sz="800" spc="-25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68" name="object 49">
            <a:extLst>
              <a:ext uri="{FF2B5EF4-FFF2-40B4-BE49-F238E27FC236}">
                <a16:creationId xmlns:a16="http://schemas.microsoft.com/office/drawing/2014/main" id="{280DABF0-F7CC-4E49-8DF2-92E90C60B00D}"/>
              </a:ext>
            </a:extLst>
          </p:cNvPr>
          <p:cNvSpPr txBox="1"/>
          <p:nvPr/>
        </p:nvSpPr>
        <p:spPr>
          <a:xfrm>
            <a:off x="2796002" y="167689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Uzbekistan</a:t>
            </a:r>
            <a:r>
              <a:rPr sz="800" spc="16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granite and marble products </a:t>
            </a:r>
            <a: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import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3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USD</a:t>
            </a:r>
            <a:r>
              <a:rPr sz="800" spc="3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800" noProof="1">
                <a:solidFill>
                  <a:srgbClr val="6D6E71"/>
                </a:solidFill>
                <a:latin typeface="Montserrat" pitchFamily="2" charset="-52"/>
                <a:cs typeface="Arial MT"/>
              </a:rPr>
              <a:t>mln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pic>
        <p:nvPicPr>
          <p:cNvPr id="73" name="object 37">
            <a:extLst>
              <a:ext uri="{FF2B5EF4-FFF2-40B4-BE49-F238E27FC236}">
                <a16:creationId xmlns:a16="http://schemas.microsoft.com/office/drawing/2014/main" id="{31E10822-9612-41C3-BA9A-3E70932637B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9334" y="2535257"/>
            <a:ext cx="144749" cy="144000"/>
          </a:xfrm>
          <a:prstGeom prst="rect">
            <a:avLst/>
          </a:prstGeom>
        </p:spPr>
      </p:pic>
      <p:sp>
        <p:nvSpPr>
          <p:cNvPr id="76" name="object 20">
            <a:extLst>
              <a:ext uri="{FF2B5EF4-FFF2-40B4-BE49-F238E27FC236}">
                <a16:creationId xmlns:a16="http://schemas.microsoft.com/office/drawing/2014/main" id="{398A7929-ACAC-4D10-9386-892359C61D53}"/>
              </a:ext>
            </a:extLst>
          </p:cNvPr>
          <p:cNvSpPr/>
          <p:nvPr/>
        </p:nvSpPr>
        <p:spPr>
          <a:xfrm>
            <a:off x="1526719" y="2219586"/>
            <a:ext cx="824230" cy="16839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7" name="object 20">
            <a:extLst>
              <a:ext uri="{FF2B5EF4-FFF2-40B4-BE49-F238E27FC236}">
                <a16:creationId xmlns:a16="http://schemas.microsoft.com/office/drawing/2014/main" id="{7DB0891F-996E-42EE-A755-27B72C350BCD}"/>
              </a:ext>
            </a:extLst>
          </p:cNvPr>
          <p:cNvSpPr/>
          <p:nvPr/>
        </p:nvSpPr>
        <p:spPr>
          <a:xfrm>
            <a:off x="1526719" y="2527724"/>
            <a:ext cx="396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8" name="object 20">
            <a:extLst>
              <a:ext uri="{FF2B5EF4-FFF2-40B4-BE49-F238E27FC236}">
                <a16:creationId xmlns:a16="http://schemas.microsoft.com/office/drawing/2014/main" id="{DBC16959-71DD-4B67-988C-4FA881F05763}"/>
              </a:ext>
            </a:extLst>
          </p:cNvPr>
          <p:cNvSpPr/>
          <p:nvPr/>
        </p:nvSpPr>
        <p:spPr>
          <a:xfrm>
            <a:off x="1526719" y="2821657"/>
            <a:ext cx="288000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9" name="object 20">
            <a:extLst>
              <a:ext uri="{FF2B5EF4-FFF2-40B4-BE49-F238E27FC236}">
                <a16:creationId xmlns:a16="http://schemas.microsoft.com/office/drawing/2014/main" id="{7F86F9FC-8008-4DA1-866B-4F57D7B4EB78}"/>
              </a:ext>
            </a:extLst>
          </p:cNvPr>
          <p:cNvSpPr/>
          <p:nvPr/>
        </p:nvSpPr>
        <p:spPr>
          <a:xfrm>
            <a:off x="1526719" y="3106408"/>
            <a:ext cx="24797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0" name="object 20">
            <a:extLst>
              <a:ext uri="{FF2B5EF4-FFF2-40B4-BE49-F238E27FC236}">
                <a16:creationId xmlns:a16="http://schemas.microsoft.com/office/drawing/2014/main" id="{9935474B-9623-4995-BB49-9E9592D5512C}"/>
              </a:ext>
            </a:extLst>
          </p:cNvPr>
          <p:cNvSpPr/>
          <p:nvPr/>
        </p:nvSpPr>
        <p:spPr>
          <a:xfrm>
            <a:off x="1526719" y="3399743"/>
            <a:ext cx="156532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1" name="object 20">
            <a:extLst>
              <a:ext uri="{FF2B5EF4-FFF2-40B4-BE49-F238E27FC236}">
                <a16:creationId xmlns:a16="http://schemas.microsoft.com/office/drawing/2014/main" id="{73B82221-C539-4AA3-B933-BDCB6DAAD268}"/>
              </a:ext>
            </a:extLst>
          </p:cNvPr>
          <p:cNvSpPr/>
          <p:nvPr/>
        </p:nvSpPr>
        <p:spPr>
          <a:xfrm>
            <a:off x="1528622" y="3691350"/>
            <a:ext cx="108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2" name="object 20">
            <a:extLst>
              <a:ext uri="{FF2B5EF4-FFF2-40B4-BE49-F238E27FC236}">
                <a16:creationId xmlns:a16="http://schemas.microsoft.com/office/drawing/2014/main" id="{DF6E3D57-3196-4A20-BB4E-E1EF710FC1CE}"/>
              </a:ext>
            </a:extLst>
          </p:cNvPr>
          <p:cNvSpPr/>
          <p:nvPr/>
        </p:nvSpPr>
        <p:spPr>
          <a:xfrm>
            <a:off x="1527827" y="3966776"/>
            <a:ext cx="72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3" name="object 20">
            <a:extLst>
              <a:ext uri="{FF2B5EF4-FFF2-40B4-BE49-F238E27FC236}">
                <a16:creationId xmlns:a16="http://schemas.microsoft.com/office/drawing/2014/main" id="{0AC96A55-082A-4D47-B4B6-69FDBF93FE79}"/>
              </a:ext>
            </a:extLst>
          </p:cNvPr>
          <p:cNvSpPr/>
          <p:nvPr/>
        </p:nvSpPr>
        <p:spPr>
          <a:xfrm>
            <a:off x="2829020" y="2230120"/>
            <a:ext cx="720000" cy="138324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5" name="object 20">
            <a:extLst>
              <a:ext uri="{FF2B5EF4-FFF2-40B4-BE49-F238E27FC236}">
                <a16:creationId xmlns:a16="http://schemas.microsoft.com/office/drawing/2014/main" id="{81736EEF-B61C-40C0-B5B6-368598988380}"/>
              </a:ext>
            </a:extLst>
          </p:cNvPr>
          <p:cNvSpPr/>
          <p:nvPr/>
        </p:nvSpPr>
        <p:spPr>
          <a:xfrm>
            <a:off x="2830140" y="2834648"/>
            <a:ext cx="720000" cy="11691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8" name="object 20">
            <a:extLst>
              <a:ext uri="{FF2B5EF4-FFF2-40B4-BE49-F238E27FC236}">
                <a16:creationId xmlns:a16="http://schemas.microsoft.com/office/drawing/2014/main" id="{A2FAD626-B082-4CE4-BC06-8AE0AB696947}"/>
              </a:ext>
            </a:extLst>
          </p:cNvPr>
          <p:cNvSpPr/>
          <p:nvPr/>
        </p:nvSpPr>
        <p:spPr>
          <a:xfrm>
            <a:off x="2831098" y="3110562"/>
            <a:ext cx="545323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0" name="object 20">
            <a:extLst>
              <a:ext uri="{FF2B5EF4-FFF2-40B4-BE49-F238E27FC236}">
                <a16:creationId xmlns:a16="http://schemas.microsoft.com/office/drawing/2014/main" id="{A4713E63-1049-4468-A2AF-9041FFEB9640}"/>
              </a:ext>
            </a:extLst>
          </p:cNvPr>
          <p:cNvSpPr/>
          <p:nvPr/>
        </p:nvSpPr>
        <p:spPr>
          <a:xfrm>
            <a:off x="2834314" y="3971926"/>
            <a:ext cx="240094" cy="13362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2" name="object 20">
            <a:extLst>
              <a:ext uri="{FF2B5EF4-FFF2-40B4-BE49-F238E27FC236}">
                <a16:creationId xmlns:a16="http://schemas.microsoft.com/office/drawing/2014/main" id="{A1F76FFF-6F39-4A08-AC37-C1A0CA1F4380}"/>
              </a:ext>
            </a:extLst>
          </p:cNvPr>
          <p:cNvSpPr/>
          <p:nvPr/>
        </p:nvSpPr>
        <p:spPr>
          <a:xfrm>
            <a:off x="4151086" y="2239138"/>
            <a:ext cx="90850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r>
              <a:rPr lang="ru-RU" dirty="0">
                <a:latin typeface="Montserrat" pitchFamily="2" charset="-52"/>
              </a:rPr>
              <a:t>  </a:t>
            </a:r>
            <a:endParaRPr dirty="0">
              <a:latin typeface="Montserrat" pitchFamily="2" charset="-52"/>
            </a:endParaRPr>
          </a:p>
        </p:txBody>
      </p:sp>
      <p:sp>
        <p:nvSpPr>
          <p:cNvPr id="93" name="object 20">
            <a:extLst>
              <a:ext uri="{FF2B5EF4-FFF2-40B4-BE49-F238E27FC236}">
                <a16:creationId xmlns:a16="http://schemas.microsoft.com/office/drawing/2014/main" id="{E9736899-A97F-449C-88D1-B2022252E70C}"/>
              </a:ext>
            </a:extLst>
          </p:cNvPr>
          <p:cNvSpPr/>
          <p:nvPr/>
        </p:nvSpPr>
        <p:spPr>
          <a:xfrm>
            <a:off x="4152627" y="2814617"/>
            <a:ext cx="94626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4" name="object 20">
            <a:extLst>
              <a:ext uri="{FF2B5EF4-FFF2-40B4-BE49-F238E27FC236}">
                <a16:creationId xmlns:a16="http://schemas.microsoft.com/office/drawing/2014/main" id="{2E304206-00D3-40DD-B53D-E301216F9F0B}"/>
              </a:ext>
            </a:extLst>
          </p:cNvPr>
          <p:cNvSpPr/>
          <p:nvPr/>
        </p:nvSpPr>
        <p:spPr>
          <a:xfrm>
            <a:off x="4155514" y="2520684"/>
            <a:ext cx="52398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5" name="object 20">
            <a:extLst>
              <a:ext uri="{FF2B5EF4-FFF2-40B4-BE49-F238E27FC236}">
                <a16:creationId xmlns:a16="http://schemas.microsoft.com/office/drawing/2014/main" id="{27B3C70C-1201-40E8-89F0-D6336483BB2A}"/>
              </a:ext>
            </a:extLst>
          </p:cNvPr>
          <p:cNvSpPr/>
          <p:nvPr/>
        </p:nvSpPr>
        <p:spPr>
          <a:xfrm>
            <a:off x="4160246" y="3109872"/>
            <a:ext cx="7466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6" name="object 20">
            <a:extLst>
              <a:ext uri="{FF2B5EF4-FFF2-40B4-BE49-F238E27FC236}">
                <a16:creationId xmlns:a16="http://schemas.microsoft.com/office/drawing/2014/main" id="{790EFA25-7D15-4F19-A796-E7A797B6472D}"/>
              </a:ext>
            </a:extLst>
          </p:cNvPr>
          <p:cNvSpPr/>
          <p:nvPr/>
        </p:nvSpPr>
        <p:spPr>
          <a:xfrm>
            <a:off x="4153927" y="3403207"/>
            <a:ext cx="48175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7" name="object 20">
            <a:extLst>
              <a:ext uri="{FF2B5EF4-FFF2-40B4-BE49-F238E27FC236}">
                <a16:creationId xmlns:a16="http://schemas.microsoft.com/office/drawing/2014/main" id="{C09323A7-6B0B-4F25-B95B-323C95CEA05A}"/>
              </a:ext>
            </a:extLst>
          </p:cNvPr>
          <p:cNvSpPr/>
          <p:nvPr/>
        </p:nvSpPr>
        <p:spPr>
          <a:xfrm>
            <a:off x="4155801" y="3697989"/>
            <a:ext cx="27033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98" name="object 20">
            <a:extLst>
              <a:ext uri="{FF2B5EF4-FFF2-40B4-BE49-F238E27FC236}">
                <a16:creationId xmlns:a16="http://schemas.microsoft.com/office/drawing/2014/main" id="{8ACFF95A-AD23-483F-8C55-804F6F06787B}"/>
              </a:ext>
            </a:extLst>
          </p:cNvPr>
          <p:cNvSpPr/>
          <p:nvPr/>
        </p:nvSpPr>
        <p:spPr>
          <a:xfrm>
            <a:off x="4155124" y="3974050"/>
            <a:ext cx="519607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0" name="object 31">
            <a:extLst>
              <a:ext uri="{FF2B5EF4-FFF2-40B4-BE49-F238E27FC236}">
                <a16:creationId xmlns:a16="http://schemas.microsoft.com/office/drawing/2014/main" id="{9A52E44A-7B7F-4C05-99ED-133F961FFEB8}"/>
              </a:ext>
            </a:extLst>
          </p:cNvPr>
          <p:cNvSpPr txBox="1"/>
          <p:nvPr/>
        </p:nvSpPr>
        <p:spPr>
          <a:xfrm>
            <a:off x="566809" y="4215369"/>
            <a:ext cx="942684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Uzbekista</a:t>
            </a:r>
            <a:r>
              <a:rPr lang="en-US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n</a:t>
            </a:r>
            <a:r>
              <a:rPr lang="ru-RU" sz="12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sz="1200" dirty="0">
              <a:latin typeface="Montserrat" pitchFamily="2" charset="-52"/>
              <a:cs typeface="Arial MT"/>
            </a:endParaRPr>
          </a:p>
        </p:txBody>
      </p:sp>
      <p:pic>
        <p:nvPicPr>
          <p:cNvPr id="101" name="object 42">
            <a:extLst>
              <a:ext uri="{FF2B5EF4-FFF2-40B4-BE49-F238E27FC236}">
                <a16:creationId xmlns:a16="http://schemas.microsoft.com/office/drawing/2014/main" id="{EE8A8CB6-3FC9-4700-B40D-44EB60FC4AC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9334" y="4244490"/>
            <a:ext cx="144000" cy="144000"/>
          </a:xfrm>
          <a:prstGeom prst="rect">
            <a:avLst/>
          </a:prstGeom>
        </p:spPr>
      </p:pic>
      <p:sp>
        <p:nvSpPr>
          <p:cNvPr id="102" name="object 20">
            <a:extLst>
              <a:ext uri="{FF2B5EF4-FFF2-40B4-BE49-F238E27FC236}">
                <a16:creationId xmlns:a16="http://schemas.microsoft.com/office/drawing/2014/main" id="{A9363E4F-018A-40F9-94D6-813ABF0BD81F}"/>
              </a:ext>
            </a:extLst>
          </p:cNvPr>
          <p:cNvSpPr/>
          <p:nvPr/>
        </p:nvSpPr>
        <p:spPr>
          <a:xfrm>
            <a:off x="5479347" y="2253554"/>
            <a:ext cx="908509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3" name="object 20">
            <a:extLst>
              <a:ext uri="{FF2B5EF4-FFF2-40B4-BE49-F238E27FC236}">
                <a16:creationId xmlns:a16="http://schemas.microsoft.com/office/drawing/2014/main" id="{453D6BFD-9C31-48FE-B261-869491998873}"/>
              </a:ext>
            </a:extLst>
          </p:cNvPr>
          <p:cNvSpPr/>
          <p:nvPr/>
        </p:nvSpPr>
        <p:spPr>
          <a:xfrm>
            <a:off x="5472258" y="2539734"/>
            <a:ext cx="59535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4" name="object 20">
            <a:extLst>
              <a:ext uri="{FF2B5EF4-FFF2-40B4-BE49-F238E27FC236}">
                <a16:creationId xmlns:a16="http://schemas.microsoft.com/office/drawing/2014/main" id="{9B20C157-8DB0-47A0-83E9-2AF36F01E621}"/>
              </a:ext>
            </a:extLst>
          </p:cNvPr>
          <p:cNvSpPr/>
          <p:nvPr/>
        </p:nvSpPr>
        <p:spPr>
          <a:xfrm>
            <a:off x="5480561" y="2833667"/>
            <a:ext cx="84422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5" name="object 20">
            <a:extLst>
              <a:ext uri="{FF2B5EF4-FFF2-40B4-BE49-F238E27FC236}">
                <a16:creationId xmlns:a16="http://schemas.microsoft.com/office/drawing/2014/main" id="{2E5981EB-99D1-46B3-A6CB-920A462618C2}"/>
              </a:ext>
            </a:extLst>
          </p:cNvPr>
          <p:cNvSpPr/>
          <p:nvPr/>
        </p:nvSpPr>
        <p:spPr>
          <a:xfrm>
            <a:off x="5479347" y="3109872"/>
            <a:ext cx="34650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6B00F4B4-0D88-4DB7-AD01-DF37ECB60A01}"/>
              </a:ext>
            </a:extLst>
          </p:cNvPr>
          <p:cNvSpPr/>
          <p:nvPr/>
        </p:nvSpPr>
        <p:spPr>
          <a:xfrm>
            <a:off x="5479347" y="3422257"/>
            <a:ext cx="64541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AA61873E-2CBA-44F9-9B75-45156AE10DE8}"/>
              </a:ext>
            </a:extLst>
          </p:cNvPr>
          <p:cNvSpPr/>
          <p:nvPr/>
        </p:nvSpPr>
        <p:spPr>
          <a:xfrm>
            <a:off x="5479347" y="3678939"/>
            <a:ext cx="12629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99899CE6-3525-4726-88B0-8559C5FC8D52}"/>
              </a:ext>
            </a:extLst>
          </p:cNvPr>
          <p:cNvSpPr/>
          <p:nvPr/>
        </p:nvSpPr>
        <p:spPr>
          <a:xfrm>
            <a:off x="5479348" y="3983575"/>
            <a:ext cx="383474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232969" y="4940480"/>
            <a:ext cx="6563519" cy="168482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304165" indent="-143510">
              <a:lnSpc>
                <a:spcPct val="150000"/>
              </a:lnSpc>
              <a:buChar char="•"/>
              <a:tabLst>
                <a:tab pos="304165" algn="l"/>
              </a:tabLst>
            </a:pP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Local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granite and marble products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manufacturers 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can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benefit</a:t>
            </a:r>
            <a:r>
              <a:rPr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from:</a:t>
            </a:r>
            <a:endParaRPr sz="1400" b="1" dirty="0"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Growing residential construction sector</a:t>
            </a:r>
            <a:endParaRPr lang="uz-Cyrl-UZ" sz="12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Availability of skilled &amp; unskilled labor</a:t>
            </a:r>
            <a:endParaRPr lang="uz-Cyrl-UZ" sz="120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Uzbekistan has substantial reserves of high-quality granite and marble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- Stable political and security environment</a:t>
            </a:r>
          </a:p>
          <a:p>
            <a:pPr marL="292099" lvl="1">
              <a:lnSpc>
                <a:spcPct val="150000"/>
              </a:lnSpc>
              <a:tabLst>
                <a:tab pos="435609" algn="l"/>
              </a:tabLst>
            </a:pPr>
            <a:endParaRPr lang="uz-Cyrl-UZ" sz="800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12" name="object 20">
            <a:extLst>
              <a:ext uri="{FF2B5EF4-FFF2-40B4-BE49-F238E27FC236}">
                <a16:creationId xmlns:a16="http://schemas.microsoft.com/office/drawing/2014/main" id="{92631A86-29B9-4BC1-BFCA-49178A7107E7}"/>
              </a:ext>
            </a:extLst>
          </p:cNvPr>
          <p:cNvSpPr/>
          <p:nvPr/>
        </p:nvSpPr>
        <p:spPr>
          <a:xfrm>
            <a:off x="2831139" y="2537325"/>
            <a:ext cx="156532" cy="12483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84" name="object 2">
            <a:extLst>
              <a:ext uri="{FF2B5EF4-FFF2-40B4-BE49-F238E27FC236}">
                <a16:creationId xmlns:a16="http://schemas.microsoft.com/office/drawing/2014/main" id="{343133CC-6D9B-461E-96AD-75A07EF76080}"/>
              </a:ext>
            </a:extLst>
          </p:cNvPr>
          <p:cNvSpPr/>
          <p:nvPr/>
        </p:nvSpPr>
        <p:spPr>
          <a:xfrm>
            <a:off x="7030221" y="2354129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91872A1E-926B-4E5D-84C1-555EF47B98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5138" y="1459481"/>
            <a:ext cx="648000" cy="648000"/>
          </a:xfrm>
          <a:prstGeom prst="rect">
            <a:avLst/>
          </a:prstGeom>
        </p:spPr>
      </p:pic>
      <p:sp>
        <p:nvSpPr>
          <p:cNvPr id="125" name="Овал 124">
            <a:extLst>
              <a:ext uri="{FF2B5EF4-FFF2-40B4-BE49-F238E27FC236}">
                <a16:creationId xmlns:a16="http://schemas.microsoft.com/office/drawing/2014/main" id="{1B6C7387-82F7-4DD7-AA1B-80ECFB565814}"/>
              </a:ext>
            </a:extLst>
          </p:cNvPr>
          <p:cNvSpPr/>
          <p:nvPr/>
        </p:nvSpPr>
        <p:spPr>
          <a:xfrm>
            <a:off x="9520433" y="1459481"/>
            <a:ext cx="648000" cy="648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431A320D-572B-4AF0-8280-5489EB5B1CC1}"/>
              </a:ext>
            </a:extLst>
          </p:cNvPr>
          <p:cNvSpPr txBox="1"/>
          <p:nvPr/>
        </p:nvSpPr>
        <p:spPr>
          <a:xfrm>
            <a:off x="7720263" y="1286710"/>
            <a:ext cx="159457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GSP+ agreement allows to export to EU at reduced or zero tariff for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6 200 products.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87EF385-9A00-4AC3-8813-3CD2CB5DDEB2}"/>
              </a:ext>
            </a:extLst>
          </p:cNvPr>
          <p:cNvSpPr txBox="1"/>
          <p:nvPr/>
        </p:nvSpPr>
        <p:spPr>
          <a:xfrm>
            <a:off x="10206786" y="1247551"/>
            <a:ext cx="180036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 marR="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Pct val="109090"/>
              <a:buFontTx/>
              <a:buNone/>
              <a:tabLst>
                <a:tab pos="156219" algn="l"/>
              </a:tabLs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425F"/>
                </a:solidFill>
                <a:effectLst/>
                <a:uLnTx/>
                <a:uFillTx/>
                <a:latin typeface="Montserrat" pitchFamily="2" charset="-52"/>
                <a:ea typeface="+mn-ea"/>
                <a:cs typeface="+mn-cs"/>
              </a:rPr>
              <a:t>CIS Free Trade Agreement creates more integrated and open market with CIS countries.</a:t>
            </a:r>
          </a:p>
        </p:txBody>
      </p:sp>
      <p:graphicFrame>
        <p:nvGraphicFramePr>
          <p:cNvPr id="131" name="Схема 130">
            <a:extLst>
              <a:ext uri="{FF2B5EF4-FFF2-40B4-BE49-F238E27FC236}">
                <a16:creationId xmlns:a16="http://schemas.microsoft.com/office/drawing/2014/main" id="{46F7D63D-08DF-4AEC-91E7-F4B0B608B0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9553515"/>
              </p:ext>
            </p:extLst>
          </p:nvPr>
        </p:nvGraphicFramePr>
        <p:xfrm>
          <a:off x="7333833" y="4578568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33" name="TextBox 132">
            <a:extLst>
              <a:ext uri="{FF2B5EF4-FFF2-40B4-BE49-F238E27FC236}">
                <a16:creationId xmlns:a16="http://schemas.microsoft.com/office/drawing/2014/main" id="{0E76370D-B6EB-4D48-8A0A-8E68E327545B}"/>
              </a:ext>
            </a:extLst>
          </p:cNvPr>
          <p:cNvSpPr txBox="1"/>
          <p:nvPr/>
        </p:nvSpPr>
        <p:spPr>
          <a:xfrm>
            <a:off x="7172837" y="4336214"/>
            <a:ext cx="4898116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Availability of labor in building materials industry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137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0AC380C3-1DC5-450F-BA37-3CD4B673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192" y="5512545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5E9B360F-009B-4EE2-AD5F-850E7F79DE93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86" y="4847062"/>
            <a:ext cx="360000" cy="360000"/>
          </a:xfrm>
          <a:prstGeom prst="rect">
            <a:avLst/>
          </a:prstGeom>
        </p:spPr>
      </p:pic>
      <p:pic>
        <p:nvPicPr>
          <p:cNvPr id="140" name="Picture 6" descr="Рабочие ">
            <a:extLst>
              <a:ext uri="{FF2B5EF4-FFF2-40B4-BE49-F238E27FC236}">
                <a16:creationId xmlns:a16="http://schemas.microsoft.com/office/drawing/2014/main" id="{E0C3DC75-930E-400D-8991-4FB7A4FF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232" y="6225336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1" name="Graphic 4">
            <a:extLst>
              <a:ext uri="{FF2B5EF4-FFF2-40B4-BE49-F238E27FC236}">
                <a16:creationId xmlns:a16="http://schemas.microsoft.com/office/drawing/2014/main" id="{BE97F590-227E-4AD7-9A1D-84DD505F2F15}"/>
              </a:ext>
            </a:extLst>
          </p:cNvPr>
          <p:cNvGrpSpPr/>
          <p:nvPr/>
        </p:nvGrpSpPr>
        <p:grpSpPr>
          <a:xfrm>
            <a:off x="8138359" y="2385071"/>
            <a:ext cx="3121843" cy="1794594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42" name="Freeform: Shape 6">
              <a:extLst>
                <a:ext uri="{FF2B5EF4-FFF2-40B4-BE49-F238E27FC236}">
                  <a16:creationId xmlns:a16="http://schemas.microsoft.com/office/drawing/2014/main" id="{275ACEAB-AA73-42ED-B3E6-29564418811F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7">
              <a:extLst>
                <a:ext uri="{FF2B5EF4-FFF2-40B4-BE49-F238E27FC236}">
                  <a16:creationId xmlns:a16="http://schemas.microsoft.com/office/drawing/2014/main" id="{430589E7-6BC6-439B-98C4-E832EF9887AB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8">
              <a:extLst>
                <a:ext uri="{FF2B5EF4-FFF2-40B4-BE49-F238E27FC236}">
                  <a16:creationId xmlns:a16="http://schemas.microsoft.com/office/drawing/2014/main" id="{3B25C681-F984-4C21-B5A8-EABB4A8319B7}"/>
                </a:ext>
              </a:extLst>
            </p:cNvPr>
            <p:cNvSpPr/>
            <p:nvPr/>
          </p:nvSpPr>
          <p:spPr>
            <a:xfrm>
              <a:off x="1343025" y="333375"/>
              <a:ext cx="3595688" cy="3479484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5" name="Freeform: Shape 9">
              <a:extLst>
                <a:ext uri="{FF2B5EF4-FFF2-40B4-BE49-F238E27FC236}">
                  <a16:creationId xmlns:a16="http://schemas.microsoft.com/office/drawing/2014/main" id="{DA918761-42E9-4F27-AAD4-07FBBE9A1571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A6A6A6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6" name="Freeform: Shape 10">
              <a:extLst>
                <a:ext uri="{FF2B5EF4-FFF2-40B4-BE49-F238E27FC236}">
                  <a16:creationId xmlns:a16="http://schemas.microsoft.com/office/drawing/2014/main" id="{5A70879A-38C1-40E7-8B61-E935B1FF552C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11">
              <a:extLst>
                <a:ext uri="{FF2B5EF4-FFF2-40B4-BE49-F238E27FC236}">
                  <a16:creationId xmlns:a16="http://schemas.microsoft.com/office/drawing/2014/main" id="{F1C88C7F-FE76-4AAC-A651-B5BE9240046B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8" name="Freeform: Shape 12">
              <a:extLst>
                <a:ext uri="{FF2B5EF4-FFF2-40B4-BE49-F238E27FC236}">
                  <a16:creationId xmlns:a16="http://schemas.microsoft.com/office/drawing/2014/main" id="{AFD51981-F6BD-45F8-BE43-3BD733237CF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9" name="Freeform: Shape 13">
              <a:extLst>
                <a:ext uri="{FF2B5EF4-FFF2-40B4-BE49-F238E27FC236}">
                  <a16:creationId xmlns:a16="http://schemas.microsoft.com/office/drawing/2014/main" id="{988BB271-77CE-4D88-9071-475E7F760B0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0" name="Freeform: Shape 14">
              <a:extLst>
                <a:ext uri="{FF2B5EF4-FFF2-40B4-BE49-F238E27FC236}">
                  <a16:creationId xmlns:a16="http://schemas.microsoft.com/office/drawing/2014/main" id="{79FE79E4-FACF-42B4-848B-6B6D3D4C321D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1" name="Freeform: Shape 15">
              <a:extLst>
                <a:ext uri="{FF2B5EF4-FFF2-40B4-BE49-F238E27FC236}">
                  <a16:creationId xmlns:a16="http://schemas.microsoft.com/office/drawing/2014/main" id="{2DE6FE79-5049-4592-8478-652DE324422E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2" name="Freeform: Shape 16">
              <a:extLst>
                <a:ext uri="{FF2B5EF4-FFF2-40B4-BE49-F238E27FC236}">
                  <a16:creationId xmlns:a16="http://schemas.microsoft.com/office/drawing/2014/main" id="{B4E6C9F4-0656-469D-AC83-844977372867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3" name="Freeform: Shape 17">
              <a:extLst>
                <a:ext uri="{FF2B5EF4-FFF2-40B4-BE49-F238E27FC236}">
                  <a16:creationId xmlns:a16="http://schemas.microsoft.com/office/drawing/2014/main" id="{98405CA2-3177-464E-BF01-020D446D0978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4" name="Freeform: Shape 18">
              <a:extLst>
                <a:ext uri="{FF2B5EF4-FFF2-40B4-BE49-F238E27FC236}">
                  <a16:creationId xmlns:a16="http://schemas.microsoft.com/office/drawing/2014/main" id="{05E7426C-2F96-41AD-A7B0-FD6AD1918BB7}"/>
                </a:ext>
              </a:extLst>
            </p:cNvPr>
            <p:cNvSpPr/>
            <p:nvPr/>
          </p:nvSpPr>
          <p:spPr>
            <a:xfrm>
              <a:off x="8358187" y="2846069"/>
              <a:ext cx="1441131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55" name="Freeform: Shape 19">
              <a:extLst>
                <a:ext uri="{FF2B5EF4-FFF2-40B4-BE49-F238E27FC236}">
                  <a16:creationId xmlns:a16="http://schemas.microsoft.com/office/drawing/2014/main" id="{53C021EA-9617-4562-9B84-FC0F080666D3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6" name="Freeform: Shape 20">
              <a:extLst>
                <a:ext uri="{FF2B5EF4-FFF2-40B4-BE49-F238E27FC236}">
                  <a16:creationId xmlns:a16="http://schemas.microsoft.com/office/drawing/2014/main" id="{666920F4-1AE8-430C-9C32-CF2C65A18491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7" name="Freeform: Shape 21">
              <a:extLst>
                <a:ext uri="{FF2B5EF4-FFF2-40B4-BE49-F238E27FC236}">
                  <a16:creationId xmlns:a16="http://schemas.microsoft.com/office/drawing/2014/main" id="{1A8EED10-D84D-409F-BA9C-283E1F9710F0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58" name="Freeform: Shape 22">
              <a:extLst>
                <a:ext uri="{FF2B5EF4-FFF2-40B4-BE49-F238E27FC236}">
                  <a16:creationId xmlns:a16="http://schemas.microsoft.com/office/drawing/2014/main" id="{75DA3583-0E05-4B31-9555-89223F7E9F23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graphicFrame>
        <p:nvGraphicFramePr>
          <p:cNvPr id="159" name="Table 24">
            <a:extLst>
              <a:ext uri="{FF2B5EF4-FFF2-40B4-BE49-F238E27FC236}">
                <a16:creationId xmlns:a16="http://schemas.microsoft.com/office/drawing/2014/main" id="{3D37014B-645E-4FC2-AB79-7AC346088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8919"/>
              </p:ext>
            </p:extLst>
          </p:nvPr>
        </p:nvGraphicFramePr>
        <p:xfrm>
          <a:off x="7145294" y="3473311"/>
          <a:ext cx="1460246" cy="761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47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679774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962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    </a:t>
                      </a:r>
                      <a:r>
                        <a:rPr lang="uz-Cyrl-UZ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Navoi</a:t>
                      </a:r>
                      <a:r>
                        <a:rPr lang="en-US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8692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110 800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62981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  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1,2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spc="-10" noProof="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mln</a:t>
                      </a:r>
                      <a:endParaRPr lang="uz-Cyrl-UZ" sz="800" kern="1200" spc="-10" noProof="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cxnSp>
        <p:nvCxnSpPr>
          <p:cNvPr id="160" name="Connector: Elbow 26">
            <a:extLst>
              <a:ext uri="{FF2B5EF4-FFF2-40B4-BE49-F238E27FC236}">
                <a16:creationId xmlns:a16="http://schemas.microsoft.com/office/drawing/2014/main" id="{6773642F-3CEC-4E56-80D0-81FD655854CC}"/>
              </a:ext>
            </a:extLst>
          </p:cNvPr>
          <p:cNvCxnSpPr>
            <a:cxnSpLocks/>
            <a:stCxn id="161" idx="2"/>
            <a:endCxn id="145" idx="367"/>
          </p:cNvCxnSpPr>
          <p:nvPr/>
        </p:nvCxnSpPr>
        <p:spPr>
          <a:xfrm rot="5400000">
            <a:off x="10108561" y="2557273"/>
            <a:ext cx="324458" cy="591221"/>
          </a:xfrm>
          <a:prstGeom prst="bentConnector2">
            <a:avLst/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1" name="Rectangle 21">
            <a:extLst>
              <a:ext uri="{FF2B5EF4-FFF2-40B4-BE49-F238E27FC236}">
                <a16:creationId xmlns:a16="http://schemas.microsoft.com/office/drawing/2014/main" id="{7FB25019-2A03-4DB4-9E85-C26D5DD087AF}"/>
              </a:ext>
            </a:extLst>
          </p:cNvPr>
          <p:cNvSpPr/>
          <p:nvPr/>
        </p:nvSpPr>
        <p:spPr>
          <a:xfrm>
            <a:off x="10093325" y="2385072"/>
            <a:ext cx="946150" cy="305582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uz-Cyrl-UZ" sz="800" dirty="0">
                <a:solidFill>
                  <a:srgbClr val="00425F"/>
                </a:solidFill>
                <a:latin typeface="Montserrat" pitchFamily="2" charset="-52"/>
              </a:rPr>
              <a:t>Navoi</a:t>
            </a:r>
            <a:r>
              <a:rPr lang="ru-RU" sz="80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en-GB" sz="800" dirty="0">
                <a:solidFill>
                  <a:srgbClr val="00425F"/>
                </a:solidFill>
                <a:latin typeface="Montserrat" pitchFamily="2" charset="-52"/>
              </a:rPr>
              <a:t>region</a:t>
            </a: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9C1BF9C9-1C96-479C-ABF3-F99C679777A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31681" y="771126"/>
            <a:ext cx="2115495" cy="438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9FBF2D-5382-4177-A37A-B8F6745197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9334" y="2260787"/>
            <a:ext cx="144000" cy="144000"/>
          </a:xfrm>
          <a:prstGeom prst="rect">
            <a:avLst/>
          </a:prstGeom>
        </p:spPr>
      </p:pic>
      <p:pic>
        <p:nvPicPr>
          <p:cNvPr id="1026" name="Picture 2" descr="Индия ">
            <a:extLst>
              <a:ext uri="{FF2B5EF4-FFF2-40B4-BE49-F238E27FC236}">
                <a16:creationId xmlns:a16="http://schemas.microsoft.com/office/drawing/2014/main" id="{7DB0B062-1A54-46B6-92BC-CD0790737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7" y="3112585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Бразилия ">
            <a:extLst>
              <a:ext uri="{FF2B5EF4-FFF2-40B4-BE49-F238E27FC236}">
                <a16:creationId xmlns:a16="http://schemas.microsoft.com/office/drawing/2014/main" id="{783E234C-C19A-46DE-8C30-B1893342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34" y="3393633"/>
            <a:ext cx="144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270AF1-DF45-46BB-A0BD-1D35EC3AE84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4" y="2850661"/>
            <a:ext cx="144000" cy="1151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527F4E-1FA4-4931-8F1E-ACA853E9E7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4" y="3968622"/>
            <a:ext cx="144000" cy="144000"/>
          </a:xfrm>
          <a:prstGeom prst="rect">
            <a:avLst/>
          </a:prstGeom>
        </p:spPr>
      </p:pic>
      <p:pic>
        <p:nvPicPr>
          <p:cNvPr id="11" name="Picture 2" descr="Египет ">
            <a:extLst>
              <a:ext uri="{FF2B5EF4-FFF2-40B4-BE49-F238E27FC236}">
                <a16:creationId xmlns:a16="http://schemas.microsoft.com/office/drawing/2014/main" id="{DEA5F791-1E6A-42DC-AD5C-C378E6F0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334" y="3703649"/>
            <a:ext cx="145846" cy="14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object 20">
            <a:extLst>
              <a:ext uri="{FF2B5EF4-FFF2-40B4-BE49-F238E27FC236}">
                <a16:creationId xmlns:a16="http://schemas.microsoft.com/office/drawing/2014/main" id="{FD84ED81-2A9D-460A-B42F-CA5C57553612}"/>
              </a:ext>
            </a:extLst>
          </p:cNvPr>
          <p:cNvSpPr/>
          <p:nvPr/>
        </p:nvSpPr>
        <p:spPr>
          <a:xfrm>
            <a:off x="1527828" y="4246176"/>
            <a:ext cx="36000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1" name="object 20">
            <a:extLst>
              <a:ext uri="{FF2B5EF4-FFF2-40B4-BE49-F238E27FC236}">
                <a16:creationId xmlns:a16="http://schemas.microsoft.com/office/drawing/2014/main" id="{6CC013C7-5CC2-43F3-A8E0-195B5442ACD4}"/>
              </a:ext>
            </a:extLst>
          </p:cNvPr>
          <p:cNvSpPr/>
          <p:nvPr/>
        </p:nvSpPr>
        <p:spPr>
          <a:xfrm>
            <a:off x="4155801" y="4259964"/>
            <a:ext cx="27033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4" name="object 20">
            <a:extLst>
              <a:ext uri="{FF2B5EF4-FFF2-40B4-BE49-F238E27FC236}">
                <a16:creationId xmlns:a16="http://schemas.microsoft.com/office/drawing/2014/main" id="{8D97E97E-E9BD-4AF5-9306-54DD0F88566D}"/>
              </a:ext>
            </a:extLst>
          </p:cNvPr>
          <p:cNvSpPr/>
          <p:nvPr/>
        </p:nvSpPr>
        <p:spPr>
          <a:xfrm>
            <a:off x="5479348" y="4242655"/>
            <a:ext cx="18000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dirty="0">
                <a:solidFill>
                  <a:srgbClr val="00425F"/>
                </a:solidFill>
                <a:latin typeface="Montserrat" pitchFamily="2" charset="-52"/>
              </a:rPr>
              <a:t>On the strategic international logistics corridor</a:t>
            </a: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F7594B80-3EDF-4C87-99F1-0EC6BF502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AA5BD-4B21-4878-9963-53F0285C0C0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667595"/>
            <a:ext cx="2702987" cy="154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A visa-free policy for tourists from </a:t>
            </a:r>
            <a:br>
              <a:rPr lang="en-US" sz="105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90 countries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Diverse range of </a:t>
            </a:r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59 carriers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in Uzbekistan’s airport</a:t>
            </a:r>
          </a:p>
          <a:p>
            <a:pPr indent="-285750"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en-US" sz="1050" b="1" dirty="0">
                <a:solidFill>
                  <a:srgbClr val="00425F"/>
                </a:solidFill>
                <a:latin typeface="Montserrat" pitchFamily="2" charset="-52"/>
              </a:rPr>
              <a:t>11 airports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across the Country, the main airports are Tashkent, Samarkand and Bukhara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148492" y="155560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</a:rPr>
              <a:t>Excellent air connectivity from Tashkent and other Uzbek airports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2367</TotalTime>
  <Words>638</Words>
  <Application>Microsoft Office PowerPoint</Application>
  <PresentationFormat>Широкоэкранный</PresentationFormat>
  <Paragraphs>168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JAVLONBEK SALOMOV</cp:lastModifiedBy>
  <cp:revision>99</cp:revision>
  <dcterms:created xsi:type="dcterms:W3CDTF">2024-07-25T07:55:13Z</dcterms:created>
  <dcterms:modified xsi:type="dcterms:W3CDTF">2025-04-26T12:16:38Z</dcterms:modified>
</cp:coreProperties>
</file>