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8FD7CD"/>
    <a:srgbClr val="5BC4BF"/>
    <a:srgbClr val="FFFFFF"/>
    <a:srgbClr val="5E90A1"/>
    <a:srgbClr val="81A7CB"/>
    <a:srgbClr val="F9F9F9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28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36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3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28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36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3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png"/><Relationship Id="rId15" Type="http://schemas.openxmlformats.org/officeDocument/2006/relationships/image" Target="../media/image2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931438" y="202537"/>
            <a:ext cx="726047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paint and lacquer products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199404"/>
            <a:ext cx="2207260" cy="96834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2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paint and lacquer products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manufacturing</a:t>
            </a:r>
            <a:r>
              <a:rPr sz="1200" spc="5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plant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32729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36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68601" y="2174552"/>
            <a:ext cx="1462145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Formulation</a:t>
            </a:r>
            <a: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:</a:t>
            </a:r>
          </a:p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</a:rPr>
              <a:t>Ingredients</a:t>
            </a:r>
          </a:p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</a:rPr>
              <a:t>Mixing</a:t>
            </a:r>
            <a:endParaRPr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98227" y="2174552"/>
            <a:ext cx="109410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Dissolving, Blending and Filtering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643776" y="2259191"/>
            <a:ext cx="1131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Application Testing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99808" y="2343829"/>
            <a:ext cx="80417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55614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075334"/>
            <a:ext cx="195008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Capability to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produce Water-based, Oil-based and Specialty paints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00612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37404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63258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6325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0167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45</a:t>
            </a:r>
            <a:r>
              <a:rPr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paint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and lacquer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399612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paint and lacquer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7418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7418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929774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ceramic products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83565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58549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45139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374767" y="5928266"/>
            <a:ext cx="9845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91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thsd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680739" y="5876392"/>
            <a:ext cx="93305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3 thsd tons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algn="ctr"/>
            <a:r>
              <a:rPr lang="en-US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(2,2 </a:t>
            </a:r>
            <a:r>
              <a:rPr lang="uz-Cyrl-UZ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r>
              <a:rPr lang="en-US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USD)</a:t>
            </a:r>
            <a:endParaRPr lang="uz-Cyrl-UZ" sz="1050" b="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812514" y="5881615"/>
            <a:ext cx="1068787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29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</a:p>
          <a:p>
            <a:pPr algn="ctr"/>
            <a:r>
              <a:rPr lang="en-US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(85 </a:t>
            </a:r>
            <a:r>
              <a:rPr lang="uz-Cyrl-UZ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r>
              <a:rPr lang="en-US" sz="8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USD)</a:t>
            </a:r>
            <a:endParaRPr lang="uz-Cyrl-UZ" sz="800" b="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107166" y="5923600"/>
            <a:ext cx="10294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117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820893" y="545139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8012521" y="545139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45139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7039" y="5860590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4891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206577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451397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494674" y="5923600"/>
            <a:ext cx="11079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280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9B6BBBA-641E-4319-85E5-CBD3BB9622A5}"/>
              </a:ext>
            </a:extLst>
          </p:cNvPr>
          <p:cNvSpPr txBox="1"/>
          <p:nvPr/>
        </p:nvSpPr>
        <p:spPr>
          <a:xfrm>
            <a:off x="300992" y="2180734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676056"/>
              </p:ext>
            </p:extLst>
          </p:nvPr>
        </p:nvGraphicFramePr>
        <p:xfrm>
          <a:off x="223226" y="3854768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Picture 2" descr="Ведро краски ">
            <a:extLst>
              <a:ext uri="{FF2B5EF4-FFF2-40B4-BE49-F238E27FC236}">
                <a16:creationId xmlns:a16="http://schemas.microsoft.com/office/drawing/2014/main" id="{C562E34F-BE41-47DF-ACDC-7155F68A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06" y="4150221"/>
            <a:ext cx="393114" cy="39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Ведро краски ">
            <a:extLst>
              <a:ext uri="{FF2B5EF4-FFF2-40B4-BE49-F238E27FC236}">
                <a16:creationId xmlns:a16="http://schemas.microsoft.com/office/drawing/2014/main" id="{F13D809D-0155-4905-8145-66BA7443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31" y="5914223"/>
            <a:ext cx="285262" cy="2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Ведро краски ">
            <a:extLst>
              <a:ext uri="{FF2B5EF4-FFF2-40B4-BE49-F238E27FC236}">
                <a16:creationId xmlns:a16="http://schemas.microsoft.com/office/drawing/2014/main" id="{03E2DCB2-A1BF-47F9-A83E-416F37A5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98" y="3388844"/>
            <a:ext cx="475503" cy="47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27267" y="209232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paint and lacquer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681303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3 934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2 915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1 856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2,4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623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Netherlands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1 469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Belgium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1 368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17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897,5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paint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8109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Paint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in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72000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3"/>
            <a:ext cx="64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1"/>
            <a:ext cx="472164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3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80225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1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4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6" y="2748923"/>
            <a:ext cx="90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20">
            <a:extLst>
              <a:ext uri="{FF2B5EF4-FFF2-40B4-BE49-F238E27FC236}">
                <a16:creationId xmlns:a16="http://schemas.microsoft.com/office/drawing/2014/main" id="{A4713E63-1049-4468-A2AF-9041FFEB9640}"/>
              </a:ext>
            </a:extLst>
          </p:cNvPr>
          <p:cNvSpPr/>
          <p:nvPr/>
        </p:nvSpPr>
        <p:spPr>
          <a:xfrm>
            <a:off x="2834314" y="3857264"/>
            <a:ext cx="64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47941"/>
            <a:ext cx="68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3"/>
            <a:ext cx="9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1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7956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79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4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1" y="2205929"/>
            <a:ext cx="9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482583"/>
            <a:ext cx="59535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6" y="2747941"/>
            <a:ext cx="82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1" y="3033671"/>
            <a:ext cx="82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2" y="3307956"/>
            <a:ext cx="64541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1" y="3583688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4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paint and lacquer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 residential construction sector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4" y="385726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2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0">
            <a:extLst>
              <a:ext uri="{FF2B5EF4-FFF2-40B4-BE49-F238E27FC236}">
                <a16:creationId xmlns:a16="http://schemas.microsoft.com/office/drawing/2014/main" id="{A170B8E1-00C3-4BA3-8DA7-40240D103B20}"/>
              </a:ext>
            </a:extLst>
          </p:cNvPr>
          <p:cNvSpPr/>
          <p:nvPr/>
        </p:nvSpPr>
        <p:spPr>
          <a:xfrm>
            <a:off x="1517194" y="4120140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5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79699" y="227220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46450" y="78880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487556"/>
            <a:ext cx="648000" cy="648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487556"/>
            <a:ext cx="648000" cy="648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37589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3663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875694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46450" y="428808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building materials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94" name="Graphic 4">
            <a:extLst>
              <a:ext uri="{FF2B5EF4-FFF2-40B4-BE49-F238E27FC236}">
                <a16:creationId xmlns:a16="http://schemas.microsoft.com/office/drawing/2014/main" id="{9EA27E2B-41C9-4C70-B7EC-6170E71C09E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11" name="Freeform: Shape 6">
              <a:extLst>
                <a:ext uri="{FF2B5EF4-FFF2-40B4-BE49-F238E27FC236}">
                  <a16:creationId xmlns:a16="http://schemas.microsoft.com/office/drawing/2014/main" id="{2EDCB533-2FD0-4A6E-801F-1B7C73C5AB46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7">
              <a:extLst>
                <a:ext uri="{FF2B5EF4-FFF2-40B4-BE49-F238E27FC236}">
                  <a16:creationId xmlns:a16="http://schemas.microsoft.com/office/drawing/2014/main" id="{1AE4EE73-B56A-4A30-8F34-120D48D40D0F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3" name="Freeform: Shape 8">
              <a:extLst>
                <a:ext uri="{FF2B5EF4-FFF2-40B4-BE49-F238E27FC236}">
                  <a16:creationId xmlns:a16="http://schemas.microsoft.com/office/drawing/2014/main" id="{857A12C3-6EAB-4E8E-B7C1-BBD12E94BB2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9">
              <a:extLst>
                <a:ext uri="{FF2B5EF4-FFF2-40B4-BE49-F238E27FC236}">
                  <a16:creationId xmlns:a16="http://schemas.microsoft.com/office/drawing/2014/main" id="{7CCD6C0E-4C6C-413A-97A4-09DAE201261E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0">
              <a:extLst>
                <a:ext uri="{FF2B5EF4-FFF2-40B4-BE49-F238E27FC236}">
                  <a16:creationId xmlns:a16="http://schemas.microsoft.com/office/drawing/2014/main" id="{45739049-8DAB-440A-B08A-835039B5679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6" name="Freeform: Shape 11">
              <a:extLst>
                <a:ext uri="{FF2B5EF4-FFF2-40B4-BE49-F238E27FC236}">
                  <a16:creationId xmlns:a16="http://schemas.microsoft.com/office/drawing/2014/main" id="{1A761F91-9A39-4338-84ED-DCBF6DD7D7D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7" name="Freeform: Shape 12">
              <a:extLst>
                <a:ext uri="{FF2B5EF4-FFF2-40B4-BE49-F238E27FC236}">
                  <a16:creationId xmlns:a16="http://schemas.microsoft.com/office/drawing/2014/main" id="{A70ED54F-04CA-4B57-BF7D-93ACB80B757F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13">
              <a:extLst>
                <a:ext uri="{FF2B5EF4-FFF2-40B4-BE49-F238E27FC236}">
                  <a16:creationId xmlns:a16="http://schemas.microsoft.com/office/drawing/2014/main" id="{2F91501A-A28C-4F33-BD4E-6D8E6A060C4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9" name="Freeform: Shape 14">
              <a:extLst>
                <a:ext uri="{FF2B5EF4-FFF2-40B4-BE49-F238E27FC236}">
                  <a16:creationId xmlns:a16="http://schemas.microsoft.com/office/drawing/2014/main" id="{F352ADD1-3CD5-47E3-AE81-DBABC7217A77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0" name="Freeform: Shape 15">
              <a:extLst>
                <a:ext uri="{FF2B5EF4-FFF2-40B4-BE49-F238E27FC236}">
                  <a16:creationId xmlns:a16="http://schemas.microsoft.com/office/drawing/2014/main" id="{5B1950E2-92D7-435C-ABC9-3E2D136C599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21" name="Freeform: Shape 16">
              <a:extLst>
                <a:ext uri="{FF2B5EF4-FFF2-40B4-BE49-F238E27FC236}">
                  <a16:creationId xmlns:a16="http://schemas.microsoft.com/office/drawing/2014/main" id="{47BFF8DF-738E-4FBA-B911-94510DFBE8C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2" name="Freeform: Shape 17">
              <a:extLst>
                <a:ext uri="{FF2B5EF4-FFF2-40B4-BE49-F238E27FC236}">
                  <a16:creationId xmlns:a16="http://schemas.microsoft.com/office/drawing/2014/main" id="{53E551A9-3F2F-45DA-AEEA-C54735ABC27A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3" name="Freeform: Shape 18">
              <a:extLst>
                <a:ext uri="{FF2B5EF4-FFF2-40B4-BE49-F238E27FC236}">
                  <a16:creationId xmlns:a16="http://schemas.microsoft.com/office/drawing/2014/main" id="{B71B1DE6-2C03-43B5-B394-7A230A0CA2D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24" name="Freeform: Shape 19">
              <a:extLst>
                <a:ext uri="{FF2B5EF4-FFF2-40B4-BE49-F238E27FC236}">
                  <a16:creationId xmlns:a16="http://schemas.microsoft.com/office/drawing/2014/main" id="{DEDBDE04-6CFA-4A9E-AEFF-5C542135336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5" name="Freeform: Shape 20">
              <a:extLst>
                <a:ext uri="{FF2B5EF4-FFF2-40B4-BE49-F238E27FC236}">
                  <a16:creationId xmlns:a16="http://schemas.microsoft.com/office/drawing/2014/main" id="{143B0121-8D61-425A-BC42-70088E538F8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6" name="Freeform: Shape 21">
              <a:extLst>
                <a:ext uri="{FF2B5EF4-FFF2-40B4-BE49-F238E27FC236}">
                  <a16:creationId xmlns:a16="http://schemas.microsoft.com/office/drawing/2014/main" id="{6380DBD7-09A6-4BFA-A6C8-E0850479FB7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7" name="Freeform: Shape 22">
              <a:extLst>
                <a:ext uri="{FF2B5EF4-FFF2-40B4-BE49-F238E27FC236}">
                  <a16:creationId xmlns:a16="http://schemas.microsoft.com/office/drawing/2014/main" id="{1DF4051C-15A0-460F-8DDB-5D91CB79926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0" name="Table 24">
            <a:extLst>
              <a:ext uri="{FF2B5EF4-FFF2-40B4-BE49-F238E27FC236}">
                <a16:creationId xmlns:a16="http://schemas.microsoft.com/office/drawing/2014/main" id="{DC76BC1D-BC4E-45F1-90F8-F68EB6979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60971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15 250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3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1" name="Rectangle 21">
            <a:extLst>
              <a:ext uri="{FF2B5EF4-FFF2-40B4-BE49-F238E27FC236}">
                <a16:creationId xmlns:a16="http://schemas.microsoft.com/office/drawing/2014/main" id="{DDE37CF7-E69D-494C-AE26-4281B3BEFAE4}"/>
              </a:ext>
            </a:extLst>
          </p:cNvPr>
          <p:cNvSpPr/>
          <p:nvPr/>
        </p:nvSpPr>
        <p:spPr>
          <a:xfrm>
            <a:off x="10286034" y="250191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Tashkent region</a:t>
            </a:r>
          </a:p>
        </p:txBody>
      </p:sp>
      <p:cxnSp>
        <p:nvCxnSpPr>
          <p:cNvPr id="132" name="Connector: Elbow 26">
            <a:extLst>
              <a:ext uri="{FF2B5EF4-FFF2-40B4-BE49-F238E27FC236}">
                <a16:creationId xmlns:a16="http://schemas.microsoft.com/office/drawing/2014/main" id="{54C0CF19-D3E4-46F1-9C4D-3F666BB5799C}"/>
              </a:ext>
            </a:extLst>
          </p:cNvPr>
          <p:cNvCxnSpPr>
            <a:cxnSpLocks/>
          </p:cNvCxnSpPr>
          <p:nvPr/>
        </p:nvCxnSpPr>
        <p:spPr>
          <a:xfrm rot="5400000">
            <a:off x="10419387" y="2954653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bject 2">
            <a:extLst>
              <a:ext uri="{FF2B5EF4-FFF2-40B4-BE49-F238E27FC236}">
                <a16:creationId xmlns:a16="http://schemas.microsoft.com/office/drawing/2014/main" id="{DAE82112-7A03-4814-9D17-0F0FA15F1A2F}"/>
              </a:ext>
            </a:extLst>
          </p:cNvPr>
          <p:cNvSpPr/>
          <p:nvPr/>
        </p:nvSpPr>
        <p:spPr>
          <a:xfrm>
            <a:off x="7079699" y="4345187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3121A08-CE82-49C2-9D90-974B11135288}"/>
              </a:ext>
            </a:extLst>
          </p:cNvPr>
          <p:cNvSpPr txBox="1"/>
          <p:nvPr/>
        </p:nvSpPr>
        <p:spPr>
          <a:xfrm>
            <a:off x="6846450" y="217976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2050" name="Picture 2" descr="Германия ">
            <a:extLst>
              <a:ext uri="{FF2B5EF4-FFF2-40B4-BE49-F238E27FC236}">
                <a16:creationId xmlns:a16="http://schemas.microsoft.com/office/drawing/2014/main" id="{5D506B87-7CFE-48EB-990D-3D79C167D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6" y="220236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единенные Штаты ">
            <a:extLst>
              <a:ext uri="{FF2B5EF4-FFF2-40B4-BE49-F238E27FC236}">
                <a16:creationId xmlns:a16="http://schemas.microsoft.com/office/drawing/2014/main" id="{173849CF-E8DB-47E2-9FEC-E8AD6F78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3" y="248093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лаг Японии ">
            <a:extLst>
              <a:ext uri="{FF2B5EF4-FFF2-40B4-BE49-F238E27FC236}">
                <a16:creationId xmlns:a16="http://schemas.microsoft.com/office/drawing/2014/main" id="{3D92920F-3901-447B-A242-1A0F5B4DC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6" y="303178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идерланды ">
            <a:extLst>
              <a:ext uri="{FF2B5EF4-FFF2-40B4-BE49-F238E27FC236}">
                <a16:creationId xmlns:a16="http://schemas.microsoft.com/office/drawing/2014/main" id="{B5F24AE2-DD12-473C-9C20-455B9C87F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4" y="330327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Италия ">
            <a:extLst>
              <a:ext uri="{FF2B5EF4-FFF2-40B4-BE49-F238E27FC236}">
                <a16:creationId xmlns:a16="http://schemas.microsoft.com/office/drawing/2014/main" id="{804B6E85-0C3E-4118-8A23-DF4A59EB1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3" y="2775819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Бельгия ">
            <a:extLst>
              <a:ext uri="{FF2B5EF4-FFF2-40B4-BE49-F238E27FC236}">
                <a16:creationId xmlns:a16="http://schemas.microsoft.com/office/drawing/2014/main" id="{B44E53DE-F84F-4223-8F02-D34C11255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4" y="358841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653</Words>
  <Application>Microsoft Office PowerPoint</Application>
  <PresentationFormat>Широкоэкранный</PresentationFormat>
  <Paragraphs>173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122</cp:revision>
  <dcterms:created xsi:type="dcterms:W3CDTF">2024-07-25T07:55:13Z</dcterms:created>
  <dcterms:modified xsi:type="dcterms:W3CDTF">2025-04-26T12:16:46Z</dcterms:modified>
</cp:coreProperties>
</file>