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47479794" r:id="rId2"/>
    <p:sldId id="2147479795" r:id="rId3"/>
    <p:sldId id="2147479797" r:id="rId4"/>
    <p:sldId id="2147479800" r:id="rId5"/>
    <p:sldId id="2147479801" r:id="rId6"/>
    <p:sldId id="2147479798" r:id="rId7"/>
    <p:sldId id="2147479776" r:id="rId8"/>
    <p:sldId id="2147479664" r:id="rId9"/>
    <p:sldId id="21474796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65" autoAdjust="0"/>
  </p:normalViewPr>
  <p:slideViewPr>
    <p:cSldViewPr snapToGrid="0">
      <p:cViewPr varScale="1">
        <p:scale>
          <a:sx n="107" d="100"/>
          <a:sy n="107" d="100"/>
        </p:scale>
        <p:origin x="7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endParaRPr lang="en-US" sz="9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endParaRPr lang="en-US" sz="900" b="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ru-RU" altLang="en-US" sz="900" b="1" dirty="0">
            <a:solidFill>
              <a:srgbClr val="00425F"/>
            </a:solidFill>
            <a:latin typeface="Montserrat" pitchFamily="2" charset="-52"/>
          </a:endParaRPr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 spcFirstLastPara="0" vert="horz" wrap="square" lIns="71120" tIns="71120" rIns="71120" bIns="711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ScaleY="102961" custLinFactNeighborX="0" custLinFactNeighborY="1547"/>
      <dgm:spPr>
        <a:xfrm rot="16200000">
          <a:off x="440138" y="-440138"/>
          <a:ext cx="715642" cy="1595919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ScaleY="102804" custLinFactNeighborX="475" custLinFactNeighborY="1995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ScaleY="93993"/>
      <dgm:spPr>
        <a:xfrm rot="10800000">
          <a:off x="0" y="715642"/>
          <a:ext cx="1595919" cy="715642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ScaleY="94494" custLinFactNeighborY="1029"/>
      <dgm:spPr>
        <a:xfrm rot="5400000">
          <a:off x="2036057" y="275504"/>
          <a:ext cx="715642" cy="1595919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FlipHor="1" custScaleX="3746" custScaleY="73301" custLinFactNeighborX="-561" custLinFactNeighborY="1322">
        <dgm:presLayoutVars>
          <dgm:chMax val="0"/>
          <dgm:chPref val="0"/>
        </dgm:presLayoutVars>
      </dgm:prSet>
      <dgm:spPr/>
    </dgm:pt>
  </dgm:ptLst>
  <dgm:cxnLst>
    <dgm:cxn modelId="{0CB3E907-998F-47BB-9548-00D1D8FAFC57}" type="presOf" srcId="{98969DB6-221D-42C7-BAD1-5D5FE6BDD7AB}" destId="{77F17806-7DD7-476E-A9AB-26200A8DA2AC}" srcOrd="1" destOrd="0" presId="urn:microsoft.com/office/officeart/2005/8/layout/matrix1"/>
    <dgm:cxn modelId="{160FB40F-4B98-49A3-8DC6-E7F1481DB978}" type="presOf" srcId="{F0B696D2-904F-4BCC-AF3B-B135758869A2}" destId="{D9FD8E4A-ABC3-4553-B9E2-1D9F1D34763C}" srcOrd="1" destOrd="0" presId="urn:microsoft.com/office/officeart/2005/8/layout/matrix1"/>
    <dgm:cxn modelId="{3B04DD2C-8C8B-4CE5-B3FB-3D395E32DF98}" type="presOf" srcId="{98969DB6-221D-42C7-BAD1-5D5FE6BDD7AB}" destId="{E1A643D9-C8B2-4BB8-ACB9-99D2DBA72391}" srcOrd="0" destOrd="0" presId="urn:microsoft.com/office/officeart/2005/8/layout/matrix1"/>
    <dgm:cxn modelId="{4DFE9435-B0BD-40F0-9CCE-BC06C549169E}" srcId="{795C57D0-9253-4CCD-9273-5FF3A6C5D9A6}" destId="{98969DB6-221D-42C7-BAD1-5D5FE6BDD7AB}" srcOrd="0" destOrd="0" parTransId="{2E342CCF-5578-42AF-957C-0BE351808316}" sibTransId="{7BDC31EE-98AF-4369-865F-1A652BD8CFC5}"/>
    <dgm:cxn modelId="{B95D0B5E-BC5D-4E6F-B572-79AD42620148}" type="presOf" srcId="{A5542061-5BEC-47D5-BA30-A84020DEA960}" destId="{97F5D52F-9296-4440-B591-EB5EF92FF65F}" srcOrd="0" destOrd="0" presId="urn:microsoft.com/office/officeart/2005/8/layout/matrix1"/>
    <dgm:cxn modelId="{1C0DF571-5D44-4445-B226-7945FC36B660}" type="presOf" srcId="{23455BE8-05A7-40FB-801E-2ECBCD00B469}" destId="{43449363-4EDA-467E-B961-270B2D8631D9}" srcOrd="0" destOrd="0" presId="urn:microsoft.com/office/officeart/2005/8/layout/matrix1"/>
    <dgm:cxn modelId="{DB99AC75-4A2A-4B34-A1A0-5948F4A18307}" srcId="{795C57D0-9253-4CCD-9273-5FF3A6C5D9A6}" destId="{F0B696D2-904F-4BCC-AF3B-B135758869A2}" srcOrd="1" destOrd="0" parTransId="{6DBB6DF5-0AFB-4F1C-BBC2-31703E49E1A9}" sibTransId="{B9000015-BB4C-476C-AD76-6D6A1919B721}"/>
    <dgm:cxn modelId="{6392318A-951F-4E8A-B9A7-8391C1358135}" type="presOf" srcId="{F0B696D2-904F-4BCC-AF3B-B135758869A2}" destId="{E7726BBB-A49C-4930-B363-0B32B57D7BC6}" srcOrd="0" destOrd="0" presId="urn:microsoft.com/office/officeart/2005/8/layout/matrix1"/>
    <dgm:cxn modelId="{66191EB4-71AC-4BCC-A165-37F75AD28D13}" srcId="{795C57D0-9253-4CCD-9273-5FF3A6C5D9A6}" destId="{23455BE8-05A7-40FB-801E-2ECBCD00B469}" srcOrd="2" destOrd="0" parTransId="{67F71C27-347E-4FDD-ACAD-23A0D80B3D79}" sibTransId="{9009592E-471B-48E1-9218-DAD9996BD927}"/>
    <dgm:cxn modelId="{AE4CB8CF-0366-4868-8E7F-A418AAF4B8B5}" srcId="{A5542061-5BEC-47D5-BA30-A84020DEA960}" destId="{795C57D0-9253-4CCD-9273-5FF3A6C5D9A6}" srcOrd="0" destOrd="0" parTransId="{61AABA27-661C-4B97-97C7-B2F7A446DCE2}" sibTransId="{4231D4F3-E390-4111-B66B-2A1D6BD9D2AF}"/>
    <dgm:cxn modelId="{BD15A1E7-0FCF-4D7A-A787-0E19B41AA099}" type="presOf" srcId="{23455BE8-05A7-40FB-801E-2ECBCD00B469}" destId="{7B313741-FE8E-45AD-9C9D-FC542759B1BF}" srcOrd="1" destOrd="0" presId="urn:microsoft.com/office/officeart/2005/8/layout/matrix1"/>
    <dgm:cxn modelId="{3D30BBEC-C0F9-4F8D-8F5B-5797262AC437}" type="presOf" srcId="{795C57D0-9253-4CCD-9273-5FF3A6C5D9A6}" destId="{A10CFAA8-7A06-484B-A328-27E6FE273152}" srcOrd="0" destOrd="0" presId="urn:microsoft.com/office/officeart/2005/8/layout/matrix1"/>
    <dgm:cxn modelId="{E69C7A76-0895-4846-950C-8E6722457E83}" type="presParOf" srcId="{97F5D52F-9296-4440-B591-EB5EF92FF65F}" destId="{B606B4EE-7B9F-4188-9E8E-4F154FBC7412}" srcOrd="0" destOrd="0" presId="urn:microsoft.com/office/officeart/2005/8/layout/matrix1"/>
    <dgm:cxn modelId="{97E0371E-3623-4081-BE03-57492D7E356E}" type="presParOf" srcId="{B606B4EE-7B9F-4188-9E8E-4F154FBC7412}" destId="{E1A643D9-C8B2-4BB8-ACB9-99D2DBA72391}" srcOrd="0" destOrd="0" presId="urn:microsoft.com/office/officeart/2005/8/layout/matrix1"/>
    <dgm:cxn modelId="{383B3ADD-267F-4E8A-97FE-721C5718695C}" type="presParOf" srcId="{B606B4EE-7B9F-4188-9E8E-4F154FBC7412}" destId="{77F17806-7DD7-476E-A9AB-26200A8DA2AC}" srcOrd="1" destOrd="0" presId="urn:microsoft.com/office/officeart/2005/8/layout/matrix1"/>
    <dgm:cxn modelId="{ADE3139C-7797-4680-9DA4-A6BB20D13EEB}" type="presParOf" srcId="{B606B4EE-7B9F-4188-9E8E-4F154FBC7412}" destId="{E7726BBB-A49C-4930-B363-0B32B57D7BC6}" srcOrd="2" destOrd="0" presId="urn:microsoft.com/office/officeart/2005/8/layout/matrix1"/>
    <dgm:cxn modelId="{0C658583-43CA-450B-8360-30DE2CC17351}" type="presParOf" srcId="{B606B4EE-7B9F-4188-9E8E-4F154FBC7412}" destId="{D9FD8E4A-ABC3-4553-B9E2-1D9F1D34763C}" srcOrd="3" destOrd="0" presId="urn:microsoft.com/office/officeart/2005/8/layout/matrix1"/>
    <dgm:cxn modelId="{3E868C8B-0EFF-488E-A267-91BB988894AC}" type="presParOf" srcId="{B606B4EE-7B9F-4188-9E8E-4F154FBC7412}" destId="{43449363-4EDA-467E-B961-270B2D8631D9}" srcOrd="4" destOrd="0" presId="urn:microsoft.com/office/officeart/2005/8/layout/matrix1"/>
    <dgm:cxn modelId="{0814FC73-AC3B-428B-8693-718E8A4644E6}" type="presParOf" srcId="{B606B4EE-7B9F-4188-9E8E-4F154FBC7412}" destId="{7B313741-FE8E-45AD-9C9D-FC542759B1BF}" srcOrd="5" destOrd="0" presId="urn:microsoft.com/office/officeart/2005/8/layout/matrix1"/>
    <dgm:cxn modelId="{F7EBAAA6-2900-4A3E-8952-015B66DB259E}" type="presParOf" srcId="{B606B4EE-7B9F-4188-9E8E-4F154FBC7412}" destId="{A0A23C6F-A844-46E1-88BE-F3410554CBA0}" srcOrd="6" destOrd="0" presId="urn:microsoft.com/office/officeart/2005/8/layout/matrix1"/>
    <dgm:cxn modelId="{09EDFD92-8356-4183-AEA3-4A196D88B6EC}" type="presParOf" srcId="{B606B4EE-7B9F-4188-9E8E-4F154FBC7412}" destId="{09292C08-1968-44CB-BE17-57B869F8110E}" srcOrd="7" destOrd="0" presId="urn:microsoft.com/office/officeart/2005/8/layout/matrix1"/>
    <dgm:cxn modelId="{D3A95E44-8FED-4D9C-AF8A-B64D716E2485}" type="presParOf" srcId="{97F5D52F-9296-4440-B591-EB5EF92FF65F}" destId="{A10CFAA8-7A06-484B-A328-27E6FE273152}" srcOrd="1" destOrd="0" presId="urn:microsoft.com/office/officeart/2005/8/layout/matrix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9BDCF"/>
        </a:solidFill>
      </dgm:spPr>
      <dgm:t>
        <a:bodyPr/>
        <a:lstStyle/>
        <a:p>
          <a:r>
            <a: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14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года
(Инвестиции составляют 0,3 - 3 млн. долларов США</a:t>
          </a: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лет (Инвестиции 5 - 10 млн. долларов США</a:t>
          </a:r>
        </a:p>
        <a:p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лет (Инвестиции 10 млн. долларов США</a:t>
          </a:r>
        </a:p>
        <a:p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ru-RU" altLang="en-US" sz="900" b="1" dirty="0">
            <a:solidFill>
              <a:srgbClr val="00425F"/>
            </a:solidFill>
            <a:latin typeface="Montserrat" pitchFamily="2" charset="-52"/>
          </a:endParaRPr>
        </a:p>
        <a:p>
          <a:pPr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лет (Инвестиции3 - 5 млн. долл. долларов США</a:t>
          </a:r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ScaleY="103880" custLinFactNeighborX="0" custLinFactNeighborY="1547"/>
      <dgm:spPr>
        <a:xfrm rot="16200000">
          <a:off x="440138" y="-440138"/>
          <a:ext cx="715642" cy="1595919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64017" custLinFactNeighborY="-11199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ScaleY="105697" custLinFactNeighborX="-235" custLinFactNeighborY="-4397"/>
      <dgm:spPr>
        <a:xfrm rot="10800000">
          <a:off x="0" y="715642"/>
          <a:ext cx="1595919" cy="715642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ScaleY="99752" custLinFactNeighborX="233" custLinFactNeighborY="-717"/>
      <dgm:spPr>
        <a:xfrm rot="5400000">
          <a:off x="2036057" y="275504"/>
          <a:ext cx="715642" cy="1595919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18782" custScaleY="109895" custLinFactNeighborX="-775" custLinFactNeighborY="1031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386040" y="-376153"/>
          <a:ext cx="1261918" cy="2034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</a:endParaRPr>
        </a:p>
      </dsp:txBody>
      <dsp:txXfrm rot="5400000">
        <a:off x="-1" y="9889"/>
        <a:ext cx="2034000" cy="946438"/>
      </dsp:txXfrm>
    </dsp:sp>
    <dsp:sp modelId="{E7726BBB-A49C-4930-B363-0B32B57D7BC6}">
      <dsp:nvSpPr>
        <dsp:cNvPr id="0" name=""/>
        <dsp:cNvSpPr/>
      </dsp:nvSpPr>
      <dsp:spPr>
        <a:xfrm>
          <a:off x="2034000" y="16340"/>
          <a:ext cx="2034000" cy="1259994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900" kern="1200" dirty="0"/>
        </a:p>
      </dsp:txBody>
      <dsp:txXfrm>
        <a:off x="2034000" y="16340"/>
        <a:ext cx="2034000" cy="944995"/>
      </dsp:txXfrm>
    </dsp:sp>
    <dsp:sp modelId="{43449363-4EDA-467E-B961-270B2D8631D9}">
      <dsp:nvSpPr>
        <dsp:cNvPr id="0" name=""/>
        <dsp:cNvSpPr/>
      </dsp:nvSpPr>
      <dsp:spPr>
        <a:xfrm rot="10800000">
          <a:off x="0" y="1271511"/>
          <a:ext cx="2034000" cy="1152004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900" b="0" kern="1200" dirty="0"/>
        </a:p>
      </dsp:txBody>
      <dsp:txXfrm rot="10800000">
        <a:off x="0" y="1559512"/>
        <a:ext cx="2034000" cy="864003"/>
      </dsp:txXfrm>
    </dsp:sp>
    <dsp:sp modelId="{A0A23C6F-A844-46E1-88BE-F3410554CBA0}">
      <dsp:nvSpPr>
        <dsp:cNvPr id="0" name=""/>
        <dsp:cNvSpPr/>
      </dsp:nvSpPr>
      <dsp:spPr>
        <a:xfrm rot="5400000">
          <a:off x="2471927" y="843125"/>
          <a:ext cx="1158144" cy="2034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FAA8-7A06-484B-A328-27E6FE273152}">
      <dsp:nvSpPr>
        <dsp:cNvPr id="0" name=""/>
        <dsp:cNvSpPr/>
      </dsp:nvSpPr>
      <dsp:spPr>
        <a:xfrm flipH="1">
          <a:off x="2004295" y="1009129"/>
          <a:ext cx="45716" cy="44919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</dsp:txBody>
      <dsp:txXfrm>
        <a:off x="2006527" y="1011361"/>
        <a:ext cx="41252" cy="44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49726" y="-59690"/>
          <a:ext cx="1221680" cy="1321133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14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года
(Инвестиции составляют 0,3 - 3 млн. долларов США</a:t>
          </a:r>
        </a:p>
      </dsp:txBody>
      <dsp:txXfrm rot="5400000">
        <a:off x="0" y="-9964"/>
        <a:ext cx="1321133" cy="916260"/>
      </dsp:txXfrm>
    </dsp:sp>
    <dsp:sp modelId="{E7726BBB-A49C-4930-B363-0B32B57D7BC6}">
      <dsp:nvSpPr>
        <dsp:cNvPr id="0" name=""/>
        <dsp:cNvSpPr/>
      </dsp:nvSpPr>
      <dsp:spPr>
        <a:xfrm>
          <a:off x="1321133" y="-5342"/>
          <a:ext cx="1321133" cy="117605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лет (Инвестиции3 - 5 млн. долл. долларов США</a:t>
          </a:r>
        </a:p>
      </dsp:txBody>
      <dsp:txXfrm>
        <a:off x="1321133" y="-5342"/>
        <a:ext cx="1321133" cy="882037"/>
      </dsp:txXfrm>
    </dsp:sp>
    <dsp:sp modelId="{43449363-4EDA-467E-B961-270B2D8631D9}">
      <dsp:nvSpPr>
        <dsp:cNvPr id="0" name=""/>
        <dsp:cNvSpPr/>
      </dsp:nvSpPr>
      <dsp:spPr>
        <a:xfrm rot="10800000">
          <a:off x="0" y="1085497"/>
          <a:ext cx="1321133" cy="1243049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лет (Инвестиции 5 - 10 млн. долларов США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396259"/>
        <a:ext cx="1321133" cy="932287"/>
      </dsp:txXfrm>
    </dsp:sp>
    <dsp:sp modelId="{A0A23C6F-A844-46E1-88BE-F3410554CBA0}">
      <dsp:nvSpPr>
        <dsp:cNvPr id="0" name=""/>
        <dsp:cNvSpPr/>
      </dsp:nvSpPr>
      <dsp:spPr>
        <a:xfrm rot="5400000">
          <a:off x="1395132" y="1089734"/>
          <a:ext cx="1173133" cy="1321133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лет (Инвестиции 10 млн. долларов США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endParaRPr lang="en-US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21133" y="1457016"/>
        <a:ext cx="1321133" cy="879850"/>
      </dsp:txXfrm>
    </dsp:sp>
    <dsp:sp modelId="{A10CFAA8-7A06-484B-A328-27E6FE273152}">
      <dsp:nvSpPr>
        <dsp:cNvPr id="0" name=""/>
        <dsp:cNvSpPr/>
      </dsp:nvSpPr>
      <dsp:spPr>
        <a:xfrm>
          <a:off x="844209" y="913611"/>
          <a:ext cx="941560" cy="646210"/>
        </a:xfrm>
        <a:prstGeom prst="roundRect">
          <a:avLst/>
        </a:prstGeom>
        <a:solidFill>
          <a:srgbClr val="59B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Освобождение от налогов</a:t>
          </a:r>
        </a:p>
      </dsp:txBody>
      <dsp:txXfrm>
        <a:off x="875754" y="945156"/>
        <a:ext cx="878470" cy="58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648A9-9620-471B-A3CB-B8775D97848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B551-C2BA-408E-BCAC-2F5A676DF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1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F0F8-4057-FB2C-F79D-3353E19D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0945A5-E3AB-5D63-9BF7-0E1BE043D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F270F7-9D68-4215-8033-D54D0A898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E8C449-6F33-6002-8144-D38263CC1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7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04DF-26CF-199A-0E75-4020FBE0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E50B96-8AF4-CBEC-836F-B0A585709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086B9F-FEF0-B3C4-7F7D-13E49FC39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2D6C2F-C7B7-3BA7-CFC5-8B03ABC68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0A9E-839F-74E2-EB2D-3B4A886C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5257C2-B805-47E6-33FF-A7B0AB60D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E987D-A63B-E048-258C-16B903469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33C01-6603-F77D-AC3B-FCD51F60D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3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49249-2667-E0E9-722C-A6D99AC2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E0FD7A4-04A8-AE4D-5689-EF5A1B8D0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A1E209-3D9C-FF2B-D624-B4535B9C4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CC98F0-3700-D282-3176-16799095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0CD1-16A6-E344-5BB7-2A1ED2C11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8A8F86-1EBC-E716-CD78-B84F231E9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B3FAD3-7C3D-C63E-6798-204F1B836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2F91E5-4953-F99F-66EC-ED667FE04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4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BCD4B-CF94-1770-8127-9DB42A6F2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7932A-B19E-E84A-8F75-F232569A7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C4FF4-A80F-5B69-0A82-7631D87D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241F9-0CE7-4BBB-6F88-A2D3A622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FC9C2-C10A-E51F-3762-90D6B226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63A48-70BF-E75D-52C9-235FF5B2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FDB13-6D14-F7D1-824C-3F2550DB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50CEE-91E0-52D1-D3E7-0E6B4450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09B4A-8E18-23F1-CA6A-DD1E3782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1C8B2-AD70-1DCC-54A0-7884CD50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388A95-0BC2-C881-7726-D95BDFC17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C4D807-1F34-D3FD-F973-06D3A68F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1D21E-A84C-1658-259F-006121CF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36928-8141-9666-180D-E33CF86B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D51F4-27C6-518E-3900-4489A0F1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EF35301-54A2-4CF5-9112-B71830E6FC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39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24ADF-C419-004A-5C7B-5EEC6153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F02FB-CD90-6F05-BC18-D53D625D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A893F-DFA9-A662-008B-9854FDCC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3D74E-46B7-BA6B-2EC2-708F63D9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1790E-A3FA-BD00-499D-AD8CC00D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1A4B9-2926-E75B-1772-0AE6C10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E8259-27B3-FFE6-919D-32A45542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60F1C-8348-C649-28BB-3A8129C4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067D7-C633-A8E7-21E5-0A0651B2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2A6A5-B3EB-B83C-DA78-BD3628E8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AD79D-F8D8-B83D-8F8A-2221CF78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53609-DEA4-F4A0-910F-0746A0AAD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DB385-ED01-E3DE-7E4F-7F88FAE7C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395B0B-E287-5010-B70B-2CB30B3D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227FA-EC47-02AC-BA15-7196C46A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3699A-6E89-6269-99CD-E637F292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ECDE1-BA01-B72D-8E21-B1D10CFD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57C7B-19BF-A8FE-B94D-234220D5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514A6-C4F5-57B9-B10E-766E8770E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6EE93B-B66B-E09E-DDA1-DF5CA54AB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53326-C859-5B59-4BEE-B039E26E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23CE7B-175E-6922-2DB9-B0ABFC55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CBC051-DE1B-5F88-EE29-FC85CFB1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5A185-5DBB-B70E-3CED-E7557C35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26AB9-5C2E-EF4F-E536-4BB552C7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00A25-C08A-4071-3E26-0F05B411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403B2F-E846-20A2-281C-271A2BC2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3EF6CB-AAB5-3BEA-6BDA-BAC0B930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A13D0-C36F-BFA0-2D11-0EE79272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C9E754-5867-18C4-7696-B5CECF34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86BA28-169E-8C92-FAC2-FC16F0A3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4B2D6-B169-445B-B1A1-2B41AD0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FF02E-A0F9-0D1B-CC39-A52FE3DD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0B82D7-B1DA-C125-2937-3E3CB9E85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BAAFC7-C37A-25CA-46BA-42427895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C375D-3811-102C-5483-A4AD7A62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83BDD-B0B2-AAE4-144C-9812ABF3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B8C11-07EF-75F9-56E5-EC1C9E81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246-D563-C15D-61E6-690F4E371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F185A-09E2-8769-E6B0-2E982617A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983B2-80B6-26FB-7167-6F8E40B3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57D53-15D5-49B3-376F-A16712AF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7D0F7-3EF0-2C77-EF2B-84B2AB3A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34DD6-9593-9FE0-FE9D-8DD22661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9B682-2007-2399-8C26-5F6D6F04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186A6-D961-92F6-FF12-1B0B8AC9C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4F5E7-54A2-BB7F-2A7F-530F0516B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B6851-9CBD-C331-358B-0A1583C8A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2.xml"/><Relationship Id="rId18" Type="http://schemas.openxmlformats.org/officeDocument/2006/relationships/hyperlink" Target="mailto:fezhazarasp@gmail.uz" TargetMode="External"/><Relationship Id="rId3" Type="http://schemas.openxmlformats.org/officeDocument/2006/relationships/diagramData" Target="../diagrams/data1.xml"/><Relationship Id="rId21" Type="http://schemas.openxmlformats.org/officeDocument/2006/relationships/image" Target="../media/image8.png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Схема 194">
            <a:extLst>
              <a:ext uri="{FF2B5EF4-FFF2-40B4-BE49-F238E27FC236}">
                <a16:creationId xmlns:a16="http://schemas.microsoft.com/office/drawing/2014/main" id="{8BB42295-A9AE-43DC-B848-E523B30DCC91}"/>
              </a:ext>
            </a:extLst>
          </p:cNvPr>
          <p:cNvGraphicFramePr/>
          <p:nvPr/>
        </p:nvGraphicFramePr>
        <p:xfrm>
          <a:off x="0" y="4408464"/>
          <a:ext cx="4068000" cy="245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76606" y="2240703"/>
            <a:ext cx="6318029" cy="1987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инвестировать в Республику Узбекистан?</a:t>
            </a: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Богатые природные ресурсы.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Узбекистан занимает лидирующие позиции в мире по запасам золота, урана, меди, серебра, свинца, цинка, вольфрама, редких металлов и других ресурсов.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Выгодное географическое положение и развитая логистика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Узбекистан расположен на перекрестке основных транспортных коридоров, служит мостом между рынками Запада и Востока, Севера и Юга и является важной логистической площадкой.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Квалифицированная рабочая сила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Более 60% населения Узбекистана составляют молодые люди в возрасте до 30 лет, которые являются образованными гражданами, жаждущими знаний и свободно владеющими иностранными языками.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Устойчивая экономика и рост ВВП. </a:t>
            </a:r>
            <a:r>
              <a:rPr kumimoji="0" lang="ru-RU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Страна демонстрирует годовой экономический рост 5-7%.</a:t>
            </a:r>
            <a:r>
              <a:rPr kumimoji="0" lang="ru-RU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последние 7 лет в страну было привлечено более 78 миллиардов долларов прямых иностранных инвестиций, реализовано более 1000 проектов и запущено производство 1800 новых видов продукции.</a:t>
            </a:r>
            <a:endParaRPr kumimoji="0" lang="ru-RU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019387" y="127678"/>
            <a:ext cx="9979364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проектов, предлагаемых к реализации в СЭЗ "Хазарасп" Хорезмской области</a:t>
            </a: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2826234" y="823647"/>
            <a:ext cx="3194878" cy="12868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Хазараспский район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- 130 кв. км;</a:t>
            </a:r>
            <a:endParaRPr lang="en-US" sz="1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- 198 тысяч человек;</a:t>
            </a:r>
            <a:endParaRPr lang="en-US" sz="1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- 68 сельских населенных пунктов, 44 МСГ;</a:t>
            </a:r>
            <a:endParaRPr lang="en-US" sz="1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- город Хазарасп;</a:t>
            </a:r>
            <a:endParaRPr lang="en-US" sz="1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специальных экономических зон - 2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Хазараспская СЭЗ и Узбекско-Китайский технопарк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>
            <a:extLst>
              <a:ext uri="{FF2B5EF4-FFF2-40B4-BE49-F238E27FC236}">
                <a16:creationId xmlns:a16="http://schemas.microsoft.com/office/drawing/2014/main" id="{38678C78-F31A-A5D8-B3DA-F72C65D74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1343"/>
              </p:ext>
            </p:extLst>
          </p:nvPr>
        </p:nvGraphicFramePr>
        <p:xfrm>
          <a:off x="9417170" y="4478724"/>
          <a:ext cx="2642266" cy="235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6" name="object 5">
            <a:extLst>
              <a:ext uri="{FF2B5EF4-FFF2-40B4-BE49-F238E27FC236}">
                <a16:creationId xmlns:a16="http://schemas.microsoft.com/office/drawing/2014/main" id="{70DD6A87-BEC4-AF30-8097-50CF7ECBD844}"/>
              </a:ext>
            </a:extLst>
          </p:cNvPr>
          <p:cNvSpPr txBox="1"/>
          <p:nvPr/>
        </p:nvSpPr>
        <p:spPr>
          <a:xfrm>
            <a:off x="9093883" y="4211241"/>
            <a:ext cx="328883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по налогам</a:t>
            </a: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510120" y="674469"/>
            <a:ext cx="5260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предложения по СЭЗ "Хазарасп"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" y="-144829"/>
            <a:ext cx="1850413" cy="878899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7F53BB56-5342-4DBD-A6DA-2BCB38FEF10E}"/>
              </a:ext>
            </a:extLst>
          </p:cNvPr>
          <p:cNvSpPr txBox="1"/>
          <p:nvPr/>
        </p:nvSpPr>
        <p:spPr>
          <a:xfrm>
            <a:off x="3829068" y="4166322"/>
            <a:ext cx="2951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отбора инвестиционных проектов: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D2C5738-269B-4FC7-B36E-91819B258735}"/>
              </a:ext>
            </a:extLst>
          </p:cNvPr>
          <p:cNvSpPr txBox="1"/>
          <p:nvPr/>
        </p:nvSpPr>
        <p:spPr>
          <a:xfrm>
            <a:off x="2085642" y="5708514"/>
            <a:ext cx="18377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Технологическое оборудование, используемое в инвестиционном проекте, должно быть новым и отвечать современным требованиям к энергоэффективности технологических процессов.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A860A76-9E13-4006-9E64-5DA84D4C8055}"/>
              </a:ext>
            </a:extLst>
          </p:cNvPr>
          <p:cNvSpPr txBox="1"/>
          <p:nvPr/>
        </p:nvSpPr>
        <p:spPr>
          <a:xfrm>
            <a:off x="-122338" y="5689253"/>
            <a:ext cx="225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Инвестиционный проект должен основываться на современном высокотехнологичном производстве, специализирующемся на производстве конкурентоспособной, импортозамещающей, экспортоориентированной готовой промышленной продукции.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82BDF23-7AB5-4E4D-B410-43A05CBC737E}"/>
              </a:ext>
            </a:extLst>
          </p:cNvPr>
          <p:cNvSpPr txBox="1"/>
          <p:nvPr/>
        </p:nvSpPr>
        <p:spPr>
          <a:xfrm>
            <a:off x="8209" y="4448694"/>
            <a:ext cx="19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Инвестиционные проекты на территории СЭЗ должны предусматривать производство новых видов продукции, которые не производятся в республике или объемы производства которых не покрывают потребности внутреннего рынка.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7D5F67A-26D9-4252-86EC-FD8DC66E3A1E}"/>
              </a:ext>
            </a:extLst>
          </p:cNvPr>
          <p:cNvSpPr txBox="1"/>
          <p:nvPr/>
        </p:nvSpPr>
        <p:spPr>
          <a:xfrm>
            <a:off x="2169352" y="4467704"/>
            <a:ext cx="16509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Показатель локализации на территории свободных экономических зон должен составлять не менее 36 процентов.</a:t>
            </a: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085D3834-DA8E-4F4A-95D9-5CEE9413567E}"/>
              </a:ext>
            </a:extLst>
          </p:cNvPr>
          <p:cNvGrpSpPr/>
          <p:nvPr/>
        </p:nvGrpSpPr>
        <p:grpSpPr>
          <a:xfrm>
            <a:off x="4100419" y="5971700"/>
            <a:ext cx="2269168" cy="479342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4" name="Блок-схема: ручное управление 173">
              <a:extLst>
                <a:ext uri="{FF2B5EF4-FFF2-40B4-BE49-F238E27FC236}">
                  <a16:creationId xmlns:a16="http://schemas.microsoft.com/office/drawing/2014/main" id="{4290300C-00CE-4CAC-8581-FF10C4763F37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5" name="Блок-схема: ручное управление 4">
              <a:extLst>
                <a:ext uri="{FF2B5EF4-FFF2-40B4-BE49-F238E27FC236}">
                  <a16:creationId xmlns:a16="http://schemas.microsoft.com/office/drawing/2014/main" id="{D2BF5DD1-A9E6-4985-9297-3839EE5982CA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931B5CA2-8D5C-4B60-AB83-600846501490}"/>
              </a:ext>
            </a:extLst>
          </p:cNvPr>
          <p:cNvGrpSpPr/>
          <p:nvPr/>
        </p:nvGrpSpPr>
        <p:grpSpPr>
          <a:xfrm>
            <a:off x="4100419" y="4423232"/>
            <a:ext cx="2449915" cy="597023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8" name="Блок-схема: ручное управление 177">
              <a:extLst>
                <a:ext uri="{FF2B5EF4-FFF2-40B4-BE49-F238E27FC236}">
                  <a16:creationId xmlns:a16="http://schemas.microsoft.com/office/drawing/2014/main" id="{6767AFE0-8FFE-4979-80BE-07AC4CA19648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9" name="Блок-схема: ручное управление 4">
              <a:extLst>
                <a:ext uri="{FF2B5EF4-FFF2-40B4-BE49-F238E27FC236}">
                  <a16:creationId xmlns:a16="http://schemas.microsoft.com/office/drawing/2014/main" id="{BE5A2AE4-5B21-4280-B18F-90C639056984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4DC771C1-196F-441A-A37C-AB3F1E43D3D9}"/>
              </a:ext>
            </a:extLst>
          </p:cNvPr>
          <p:cNvSpPr txBox="1"/>
          <p:nvPr/>
        </p:nvSpPr>
        <p:spPr>
          <a:xfrm>
            <a:off x="4286623" y="4476678"/>
            <a:ext cx="2130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инвестором заявления и технико-экономического обоснования (ТЭО)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F378199-5544-4D19-972A-0E8ED3E33D01}"/>
              </a:ext>
            </a:extLst>
          </p:cNvPr>
          <p:cNvSpPr txBox="1"/>
          <p:nvPr/>
        </p:nvSpPr>
        <p:spPr>
          <a:xfrm>
            <a:off x="4234023" y="5993066"/>
            <a:ext cx="199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инвестиционных и арендных договоров</a:t>
            </a:r>
            <a:endParaRPr lang="en-US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A607C24A-9443-412F-A12B-683C87C1E4B4}"/>
              </a:ext>
            </a:extLst>
          </p:cNvPr>
          <p:cNvGrpSpPr/>
          <p:nvPr/>
        </p:nvGrpSpPr>
        <p:grpSpPr>
          <a:xfrm>
            <a:off x="4084961" y="5041262"/>
            <a:ext cx="2409333" cy="507832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7" name="Блок-схема: ручное управление 186">
              <a:extLst>
                <a:ext uri="{FF2B5EF4-FFF2-40B4-BE49-F238E27FC236}">
                  <a16:creationId xmlns:a16="http://schemas.microsoft.com/office/drawing/2014/main" id="{139CA954-4A2A-48F9-ADB6-F59320776046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2" name="Блок-схема: ручное управление 4">
              <a:extLst>
                <a:ext uri="{FF2B5EF4-FFF2-40B4-BE49-F238E27FC236}">
                  <a16:creationId xmlns:a16="http://schemas.microsoft.com/office/drawing/2014/main" id="{B8F52261-EF74-4975-9F0B-CB83786DD4B2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83A6D796-4600-4A02-8B42-556620E1712A}"/>
              </a:ext>
            </a:extLst>
          </p:cNvPr>
          <p:cNvSpPr txBox="1"/>
          <p:nvPr/>
        </p:nvSpPr>
        <p:spPr>
          <a:xfrm>
            <a:off x="4286623" y="5002844"/>
            <a:ext cx="2072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инвестиционного проекта и проведение аукционов необходимой земельной площади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F7462C3E-8011-40A8-AD02-BC9C2ADF937E}"/>
              </a:ext>
            </a:extLst>
          </p:cNvPr>
          <p:cNvGrpSpPr/>
          <p:nvPr/>
        </p:nvGrpSpPr>
        <p:grpSpPr>
          <a:xfrm>
            <a:off x="4257637" y="5560143"/>
            <a:ext cx="2136998" cy="397687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6" name="Блок-схема: ручное управление 195">
              <a:extLst>
                <a:ext uri="{FF2B5EF4-FFF2-40B4-BE49-F238E27FC236}">
                  <a16:creationId xmlns:a16="http://schemas.microsoft.com/office/drawing/2014/main" id="{C4BCCCA7-8FD4-402F-AEDE-EAD0A4160FDB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Блок-схема: ручное управление 4">
              <a:extLst>
                <a:ext uri="{FF2B5EF4-FFF2-40B4-BE49-F238E27FC236}">
                  <a16:creationId xmlns:a16="http://schemas.microsoft.com/office/drawing/2014/main" id="{CCCCD9FD-5AA9-45B3-A5D3-BD6838F4A054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1B56D8D5-BE36-4B7D-BD7C-454A16BEEFD3}"/>
              </a:ext>
            </a:extLst>
          </p:cNvPr>
          <p:cNvSpPr txBox="1"/>
          <p:nvPr/>
        </p:nvSpPr>
        <p:spPr>
          <a:xfrm>
            <a:off x="4154849" y="5560473"/>
            <a:ext cx="213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аукционных </a:t>
            </a:r>
            <a:endParaRPr lang="en-US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  <a:endParaRPr lang="en-US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Блок-схема: ручное управление 199">
            <a:extLst>
              <a:ext uri="{FF2B5EF4-FFF2-40B4-BE49-F238E27FC236}">
                <a16:creationId xmlns:a16="http://schemas.microsoft.com/office/drawing/2014/main" id="{EB1D7799-8C47-4545-89B2-119071899BED}"/>
              </a:ext>
            </a:extLst>
          </p:cNvPr>
          <p:cNvSpPr/>
          <p:nvPr/>
        </p:nvSpPr>
        <p:spPr>
          <a:xfrm>
            <a:off x="4244052" y="6429946"/>
            <a:ext cx="2066450" cy="400878"/>
          </a:xfrm>
          <a:prstGeom prst="flowChartManualOpe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9DADD27-42A8-4936-B130-D55B231965E8}"/>
              </a:ext>
            </a:extLst>
          </p:cNvPr>
          <p:cNvSpPr txBox="1"/>
          <p:nvPr/>
        </p:nvSpPr>
        <p:spPr>
          <a:xfrm>
            <a:off x="4450238" y="6376469"/>
            <a:ext cx="1624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свидетельства об участии в деятельности СЭЗ</a:t>
            </a:r>
            <a:endParaRPr lang="en-US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53BB56-5342-4DBD-A6DA-2BCB38FEF10E}"/>
              </a:ext>
            </a:extLst>
          </p:cNvPr>
          <p:cNvSpPr txBox="1"/>
          <p:nvPr/>
        </p:nvSpPr>
        <p:spPr>
          <a:xfrm>
            <a:off x="159217" y="4168056"/>
            <a:ext cx="3705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инвестиционным проектам: </a:t>
            </a:r>
            <a:endParaRPr lang="en-US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873">
            <a:extLst>
              <a:ext uri="{FF2B5EF4-FFF2-40B4-BE49-F238E27FC236}">
                <a16:creationId xmlns:a16="http://schemas.microsoft.com/office/drawing/2014/main" id="{0A4B87B5-247A-9D2A-A307-B2E8774C85F8}"/>
              </a:ext>
            </a:extLst>
          </p:cNvPr>
          <p:cNvSpPr/>
          <p:nvPr/>
        </p:nvSpPr>
        <p:spPr>
          <a:xfrm>
            <a:off x="6660719" y="1646584"/>
            <a:ext cx="2563448" cy="618065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6EFD08D-940B-EAFF-793F-4F69406A2C76}"/>
              </a:ext>
            </a:extLst>
          </p:cNvPr>
          <p:cNvSpPr txBox="1"/>
          <p:nvPr/>
        </p:nvSpPr>
        <p:spPr>
          <a:xfrm>
            <a:off x="6463047" y="1434983"/>
            <a:ext cx="300699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Строительная промышленность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73">
            <a:extLst>
              <a:ext uri="{FF2B5EF4-FFF2-40B4-BE49-F238E27FC236}">
                <a16:creationId xmlns:a16="http://schemas.microsoft.com/office/drawing/2014/main" id="{FB029FBE-A3CC-B84D-CDED-AA1564C4B222}"/>
              </a:ext>
            </a:extLst>
          </p:cNvPr>
          <p:cNvSpPr/>
          <p:nvPr/>
        </p:nvSpPr>
        <p:spPr>
          <a:xfrm>
            <a:off x="9417170" y="1656351"/>
            <a:ext cx="2532783" cy="62622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кругленный прямоугольник 873">
            <a:extLst>
              <a:ext uri="{FF2B5EF4-FFF2-40B4-BE49-F238E27FC236}">
                <a16:creationId xmlns:a16="http://schemas.microsoft.com/office/drawing/2014/main" id="{468C746C-4552-0333-DE1B-A8C9EABC6957}"/>
              </a:ext>
            </a:extLst>
          </p:cNvPr>
          <p:cNvSpPr/>
          <p:nvPr/>
        </p:nvSpPr>
        <p:spPr>
          <a:xfrm>
            <a:off x="6664159" y="2613787"/>
            <a:ext cx="2583937" cy="660077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873">
            <a:extLst>
              <a:ext uri="{FF2B5EF4-FFF2-40B4-BE49-F238E27FC236}">
                <a16:creationId xmlns:a16="http://schemas.microsoft.com/office/drawing/2014/main" id="{08317C2F-8B4C-426A-B01C-B6E637CE86CD}"/>
              </a:ext>
            </a:extLst>
          </p:cNvPr>
          <p:cNvSpPr/>
          <p:nvPr/>
        </p:nvSpPr>
        <p:spPr>
          <a:xfrm>
            <a:off x="9417170" y="2616502"/>
            <a:ext cx="2563115" cy="648547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D54C5BE7-0065-5782-6771-72C0127DA874}"/>
              </a:ext>
            </a:extLst>
          </p:cNvPr>
          <p:cNvSpPr txBox="1"/>
          <p:nvPr/>
        </p:nvSpPr>
        <p:spPr>
          <a:xfrm>
            <a:off x="9423605" y="1435885"/>
            <a:ext cx="2768396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Товары легкой промышленности и быта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11A8DD2-8975-A82B-B67C-EA5980CD560E}"/>
              </a:ext>
            </a:extLst>
          </p:cNvPr>
          <p:cNvSpPr txBox="1"/>
          <p:nvPr/>
        </p:nvSpPr>
        <p:spPr>
          <a:xfrm>
            <a:off x="6652768" y="2382373"/>
            <a:ext cx="256764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Электротехническая промышленность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88D06A1-C2D9-DEFB-A003-BD94EFC34150}"/>
              </a:ext>
            </a:extLst>
          </p:cNvPr>
          <p:cNvSpPr txBox="1"/>
          <p:nvPr/>
        </p:nvSpPr>
        <p:spPr>
          <a:xfrm>
            <a:off x="9327819" y="2379558"/>
            <a:ext cx="278757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 автомобильных запчастей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87B4E09-6ABF-495F-2BE4-4104A0CDFFE2}"/>
              </a:ext>
            </a:extLst>
          </p:cNvPr>
          <p:cNvSpPr txBox="1"/>
          <p:nvPr/>
        </p:nvSpPr>
        <p:spPr>
          <a:xfrm>
            <a:off x="9242943" y="3296460"/>
            <a:ext cx="2911568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Энергетика и топливная промышленность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873">
            <a:extLst>
              <a:ext uri="{FF2B5EF4-FFF2-40B4-BE49-F238E27FC236}">
                <a16:creationId xmlns:a16="http://schemas.microsoft.com/office/drawing/2014/main" id="{1CF3E985-BD64-3472-983E-BB6A2332C12F}"/>
              </a:ext>
            </a:extLst>
          </p:cNvPr>
          <p:cNvSpPr/>
          <p:nvPr/>
        </p:nvSpPr>
        <p:spPr>
          <a:xfrm>
            <a:off x="6680452" y="3502278"/>
            <a:ext cx="2584318" cy="601757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кругленный прямоугольник 873">
            <a:extLst>
              <a:ext uri="{FF2B5EF4-FFF2-40B4-BE49-F238E27FC236}">
                <a16:creationId xmlns:a16="http://schemas.microsoft.com/office/drawing/2014/main" id="{5E7D2675-7E5F-7A2C-9CDA-D7301C4DD160}"/>
              </a:ext>
            </a:extLst>
          </p:cNvPr>
          <p:cNvSpPr/>
          <p:nvPr/>
        </p:nvSpPr>
        <p:spPr>
          <a:xfrm>
            <a:off x="9417170" y="3501879"/>
            <a:ext cx="2604954" cy="601757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BA92A6D-0B21-975E-F66C-78E4BF78B409}"/>
              </a:ext>
            </a:extLst>
          </p:cNvPr>
          <p:cNvSpPr txBox="1"/>
          <p:nvPr/>
        </p:nvSpPr>
        <p:spPr>
          <a:xfrm>
            <a:off x="6652768" y="3284951"/>
            <a:ext cx="256764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Медицинское оборудование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18AE6BE-6069-C709-BC18-562A450E88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9369" y="1723830"/>
            <a:ext cx="512525" cy="512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6AC982-3CE1-0A88-0E66-BA29C8D2677B}"/>
              </a:ext>
            </a:extLst>
          </p:cNvPr>
          <p:cNvSpPr txBox="1"/>
          <p:nvPr/>
        </p:nvSpPr>
        <p:spPr>
          <a:xfrm>
            <a:off x="7082814" y="1754897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B2E7EB-2B3A-98CA-B267-B3B0BB7F9C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0296" y="1730596"/>
            <a:ext cx="565726" cy="4523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E71EBED-ED6E-96E5-FAC6-7BD73290B7B5}"/>
              </a:ext>
            </a:extLst>
          </p:cNvPr>
          <p:cNvSpPr txBox="1"/>
          <p:nvPr/>
        </p:nvSpPr>
        <p:spPr>
          <a:xfrm>
            <a:off x="8295059" y="1742189"/>
            <a:ext cx="1032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$ 59,8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0ECE79-DAD6-7F9D-1632-AF7F453066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4135" y="2698883"/>
            <a:ext cx="487759" cy="4877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B05D1F-0059-78A4-1E71-D149BB17941C}"/>
              </a:ext>
            </a:extLst>
          </p:cNvPr>
          <p:cNvSpPr txBox="1"/>
          <p:nvPr/>
        </p:nvSpPr>
        <p:spPr>
          <a:xfrm>
            <a:off x="7098502" y="2708489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14AA44-0460-2832-E49D-E011848E3D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2270" y="2736073"/>
            <a:ext cx="529909" cy="4237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B6CF8B-F662-966D-2873-119E4022FA88}"/>
              </a:ext>
            </a:extLst>
          </p:cNvPr>
          <p:cNvSpPr txBox="1"/>
          <p:nvPr/>
        </p:nvSpPr>
        <p:spPr>
          <a:xfrm>
            <a:off x="8249125" y="2736073"/>
            <a:ext cx="1117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$ 13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274D4E6-60C7-30E1-0FDB-81F49CD25A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3380" y="3552876"/>
            <a:ext cx="484501" cy="48450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C346649-8DE5-7C86-D6B3-EBF2127F03D8}"/>
              </a:ext>
            </a:extLst>
          </p:cNvPr>
          <p:cNvSpPr txBox="1"/>
          <p:nvPr/>
        </p:nvSpPr>
        <p:spPr>
          <a:xfrm>
            <a:off x="7118018" y="3561894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3961CE3-BC46-B97D-63E2-B17B613C64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4814" y="3572979"/>
            <a:ext cx="549613" cy="43949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E4FE903-DEAA-09CF-0D95-BF75B72B75DC}"/>
              </a:ext>
            </a:extLst>
          </p:cNvPr>
          <p:cNvSpPr txBox="1"/>
          <p:nvPr/>
        </p:nvSpPr>
        <p:spPr>
          <a:xfrm>
            <a:off x="8337493" y="3600370"/>
            <a:ext cx="1035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$ 104,9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E30ED38-D96E-E8E8-FD39-21D111C00C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2202" y="1796096"/>
            <a:ext cx="457205" cy="45720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4D75123-2BB8-2501-AB09-FFA88B9FA360}"/>
              </a:ext>
            </a:extLst>
          </p:cNvPr>
          <p:cNvSpPr txBox="1"/>
          <p:nvPr/>
        </p:nvSpPr>
        <p:spPr>
          <a:xfrm>
            <a:off x="9842569" y="1748092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A4EE131-BA81-D01F-0A1E-6745522FF0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00845" y="1745089"/>
            <a:ext cx="551310" cy="44085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085E552-DAA7-C95F-E46C-D1C9DB99435A}"/>
              </a:ext>
            </a:extLst>
          </p:cNvPr>
          <p:cNvSpPr txBox="1"/>
          <p:nvPr/>
        </p:nvSpPr>
        <p:spPr>
          <a:xfrm>
            <a:off x="11041882" y="1748093"/>
            <a:ext cx="101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$ 5,3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03F7B27-A5A0-A954-F507-01D26EF229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0910" y="2736941"/>
            <a:ext cx="468497" cy="46849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B7BCB221-5B46-56D9-F2BE-EE14160B978F}"/>
              </a:ext>
            </a:extLst>
          </p:cNvPr>
          <p:cNvSpPr txBox="1"/>
          <p:nvPr/>
        </p:nvSpPr>
        <p:spPr>
          <a:xfrm>
            <a:off x="9810983" y="2719943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A63B6BA9-5E3D-609E-A0C6-BCD8CA3055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11351" y="2697779"/>
            <a:ext cx="543013" cy="43421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C5DDCAB-736F-3915-8463-8328D06406F4}"/>
              </a:ext>
            </a:extLst>
          </p:cNvPr>
          <p:cNvSpPr txBox="1"/>
          <p:nvPr/>
        </p:nvSpPr>
        <p:spPr>
          <a:xfrm>
            <a:off x="11001714" y="2701342"/>
            <a:ext cx="112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$ 1,1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B9BB6AA-E557-21EB-1319-1CC86F8F5C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032" y="3552876"/>
            <a:ext cx="495663" cy="49566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89EA861-B084-8A70-693A-26BBD0F850FF}"/>
              </a:ext>
            </a:extLst>
          </p:cNvPr>
          <p:cNvSpPr txBox="1"/>
          <p:nvPr/>
        </p:nvSpPr>
        <p:spPr>
          <a:xfrm>
            <a:off x="9854572" y="3569876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b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1D35B6F-6CC1-D901-B3B3-FB7B1C29A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15141" y="3581400"/>
            <a:ext cx="551121" cy="44069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E692D1F-A238-A169-0501-2563D5640C2D}"/>
              </a:ext>
            </a:extLst>
          </p:cNvPr>
          <p:cNvSpPr txBox="1"/>
          <p:nvPr/>
        </p:nvSpPr>
        <p:spPr>
          <a:xfrm>
            <a:off x="11058331" y="3569874"/>
            <a:ext cx="1017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$ 2,2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F2892FF2-48A7-8825-B9FD-D40E5FE6D684}"/>
              </a:ext>
            </a:extLst>
          </p:cNvPr>
          <p:cNvSpPr txBox="1"/>
          <p:nvPr/>
        </p:nvSpPr>
        <p:spPr>
          <a:xfrm>
            <a:off x="9810983" y="975311"/>
            <a:ext cx="2068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</a:t>
            </a: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bject 5">
            <a:extLst>
              <a:ext uri="{FF2B5EF4-FFF2-40B4-BE49-F238E27FC236}">
                <a16:creationId xmlns:a16="http://schemas.microsoft.com/office/drawing/2014/main" id="{D0F47881-5894-C0BF-951E-E64037DFF9D5}"/>
              </a:ext>
            </a:extLst>
          </p:cNvPr>
          <p:cNvSpPr txBox="1"/>
          <p:nvPr/>
        </p:nvSpPr>
        <p:spPr>
          <a:xfrm>
            <a:off x="9854572" y="1155375"/>
            <a:ext cx="23414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</a:t>
            </a: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186,3 </a:t>
            </a:r>
            <a:r>
              <a:rPr lang="ru-RU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Latn-UZ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5413CF4D-BEB1-5428-F23D-5FE185A7D4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38" y="882086"/>
            <a:ext cx="2591646" cy="1343945"/>
          </a:xfrm>
          <a:prstGeom prst="rect">
            <a:avLst/>
          </a:prstGeom>
        </p:spPr>
      </p:pic>
      <p:cxnSp>
        <p:nvCxnSpPr>
          <p:cNvPr id="129" name="Соединитель: уступ 128">
            <a:extLst>
              <a:ext uri="{FF2B5EF4-FFF2-40B4-BE49-F238E27FC236}">
                <a16:creationId xmlns:a16="http://schemas.microsoft.com/office/drawing/2014/main" id="{BA4F8604-A2B8-864F-47A8-9ECC54040109}"/>
              </a:ext>
            </a:extLst>
          </p:cNvPr>
          <p:cNvCxnSpPr>
            <a:cxnSpLocks/>
          </p:cNvCxnSpPr>
          <p:nvPr/>
        </p:nvCxnSpPr>
        <p:spPr>
          <a:xfrm rot="5400000">
            <a:off x="2128357" y="971847"/>
            <a:ext cx="675643" cy="673831"/>
          </a:xfrm>
          <a:prstGeom prst="bentConnector3">
            <a:avLst>
              <a:gd name="adj1" fmla="val -142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24" name="object 5">
            <a:extLst>
              <a:ext uri="{FF2B5EF4-FFF2-40B4-BE49-F238E27FC236}">
                <a16:creationId xmlns:a16="http://schemas.microsoft.com/office/drawing/2014/main" id="{52BD2102-BB8A-5A75-9F7E-F161CB08786A}"/>
              </a:ext>
            </a:extLst>
          </p:cNvPr>
          <p:cNvSpPr txBox="1"/>
          <p:nvPr/>
        </p:nvSpPr>
        <p:spPr>
          <a:xfrm>
            <a:off x="172952" y="648512"/>
            <a:ext cx="5260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Хорезмская область</a:t>
            </a:r>
            <a:endParaRPr lang="en-US" sz="14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F4B3ECAE-5442-FF0D-4177-7ABEDE66B2B7}"/>
              </a:ext>
            </a:extLst>
          </p:cNvPr>
          <p:cNvSpPr txBox="1"/>
          <p:nvPr/>
        </p:nvSpPr>
        <p:spPr>
          <a:xfrm>
            <a:off x="7000053" y="4507215"/>
            <a:ext cx="2417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+998 (62) 223-13-20</a:t>
            </a:r>
          </a:p>
          <a:p>
            <a:endParaRPr lang="ru-RU" sz="1400" dirty="0"/>
          </a:p>
          <a:p>
            <a:r>
              <a:rPr lang="ru-RU" sz="1400" dirty="0">
                <a:hlinkClick r:id="rId18"/>
              </a:rPr>
              <a:t>fezhazarasp@gmail.uz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Хорезмская область, город Ургенч, улица Аль-Хорезми, 23. Адрес: Дом Советов,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комната.</a:t>
            </a:r>
          </a:p>
        </p:txBody>
      </p:sp>
      <p:pic>
        <p:nvPicPr>
          <p:cNvPr id="1052" name="Рисунок 1051">
            <a:extLst>
              <a:ext uri="{FF2B5EF4-FFF2-40B4-BE49-F238E27FC236}">
                <a16:creationId xmlns:a16="http://schemas.microsoft.com/office/drawing/2014/main" id="{12BA7F8C-0FF1-1075-8A12-C3DA7F6134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7498" y="4706295"/>
            <a:ext cx="288995" cy="288995"/>
          </a:xfrm>
          <a:prstGeom prst="rect">
            <a:avLst/>
          </a:prstGeom>
        </p:spPr>
      </p:pic>
      <p:pic>
        <p:nvPicPr>
          <p:cNvPr id="1053" name="Рисунок 1052">
            <a:extLst>
              <a:ext uri="{FF2B5EF4-FFF2-40B4-BE49-F238E27FC236}">
                <a16:creationId xmlns:a16="http://schemas.microsoft.com/office/drawing/2014/main" id="{6D1C2567-773B-DA5D-585F-C30D116108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60719" y="5219149"/>
            <a:ext cx="362551" cy="249616"/>
          </a:xfrm>
          <a:prstGeom prst="rect">
            <a:avLst/>
          </a:prstGeom>
        </p:spPr>
      </p:pic>
      <p:pic>
        <p:nvPicPr>
          <p:cNvPr id="1054" name="Рисунок 1053">
            <a:extLst>
              <a:ext uri="{FF2B5EF4-FFF2-40B4-BE49-F238E27FC236}">
                <a16:creationId xmlns:a16="http://schemas.microsoft.com/office/drawing/2014/main" id="{C3B352A7-5758-66AE-1778-78E00ED097E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40405" y="5677043"/>
            <a:ext cx="352088" cy="369692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570D675C-C7FE-CD47-BD4E-9E7CFB4482DB}"/>
              </a:ext>
            </a:extLst>
          </p:cNvPr>
          <p:cNvSpPr txBox="1"/>
          <p:nvPr/>
        </p:nvSpPr>
        <p:spPr>
          <a:xfrm>
            <a:off x="6473172" y="4154234"/>
            <a:ext cx="31513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 "Дирекция свободной экономической зоны "Хазарасп"</a:t>
            </a:r>
          </a:p>
        </p:txBody>
      </p:sp>
      <p:sp>
        <p:nvSpPr>
          <p:cNvPr id="167" name="object 5">
            <a:extLst>
              <a:ext uri="{FF2B5EF4-FFF2-40B4-BE49-F238E27FC236}">
                <a16:creationId xmlns:a16="http://schemas.microsoft.com/office/drawing/2014/main" id="{F92C3F21-0604-7046-2B35-1F60662BB997}"/>
              </a:ext>
            </a:extLst>
          </p:cNvPr>
          <p:cNvSpPr txBox="1"/>
          <p:nvPr/>
        </p:nvSpPr>
        <p:spPr>
          <a:xfrm>
            <a:off x="6533766" y="960734"/>
            <a:ext cx="32320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пригодных земель </a:t>
            </a:r>
            <a:r>
              <a:rPr lang="ru-RU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(га)</a:t>
            </a: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366,4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object 5">
            <a:extLst>
              <a:ext uri="{FF2B5EF4-FFF2-40B4-BE49-F238E27FC236}">
                <a16:creationId xmlns:a16="http://schemas.microsoft.com/office/drawing/2014/main" id="{AC6A17B9-6152-845B-E6DE-A31B31ECBD1E}"/>
              </a:ext>
            </a:extLst>
          </p:cNvPr>
          <p:cNvSpPr txBox="1"/>
          <p:nvPr/>
        </p:nvSpPr>
        <p:spPr>
          <a:xfrm>
            <a:off x="6431554" y="1176906"/>
            <a:ext cx="31948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земельная площадь</a:t>
            </a: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(га)</a:t>
            </a: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168,9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84C33-8D70-8E18-25F0-0904829F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4291B4-E41C-18CC-65CC-5B4BDC6A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2606B843-0A79-19C4-CB56-5E94442F7F7D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 области промышленности строительных материалов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8E8C5615-A1C4-7BFB-8EA3-13256CC5EC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FFEBD671-D970-4EA0-CAC0-D3EA80D35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AB8F5-1306-C4FE-0814-2A52DB62EE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0A5ADD8-D3D4-EA0C-45F9-C0A48D529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8097"/>
              </p:ext>
            </p:extLst>
          </p:nvPr>
        </p:nvGraphicFramePr>
        <p:xfrm>
          <a:off x="3442997" y="666010"/>
          <a:ext cx="8727228" cy="6200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71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69328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87451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63590">
                  <a:extLst>
                    <a:ext uri="{9D8B030D-6E8A-4147-A177-3AD203B41FA5}">
                      <a16:colId xmlns:a16="http://schemas.microsoft.com/office/drawing/2014/main" val="2208157692"/>
                    </a:ext>
                  </a:extLst>
                </a:gridCol>
              </a:tblGrid>
              <a:tr h="6565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и единица измерения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миллионах долларов)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611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теплоизоляционных материалов из стеклянных отходов с использованием новых технологий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"ISLOHOTKONSALTSERVIS"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строительного поликарбоната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748800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"JAHON GROUP`S"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керамической плитки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"FLORUSHKA GOLD STAR"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487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строительных материалов (декоративной плитки)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"GLOBAL INNOVATION TRADE"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8894852"/>
                  </a:ext>
                </a:extLst>
              </a:tr>
              <a:tr h="487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переработки пластиковых отходов и производства гранул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тыс.куб.м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"GLOBAL INNOVATION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TRADE"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3874978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пенаблоков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"GENPROJECTS"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4817425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поролонов, пружин, матрасов для мебельной промышленности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56160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м/куб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"ALFA GARANT"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90616184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бумаги из тростника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 Xizmatlari Markazi"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6865016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клеев и герметика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 Xizmatlari Markazi"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3030501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полимерных продуктов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"Biznesni rivojlantirish departamenti"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384796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лифтов и других подъемных механизмов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Ideal Lift Servis"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9555915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теплоизоляционного материала - пеностекла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62488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C9CA3D-08AC-3A4B-F31A-33AC417B4FF2}"/>
              </a:ext>
            </a:extLst>
          </p:cNvPr>
          <p:cNvSpPr txBox="1"/>
          <p:nvPr/>
        </p:nvSpPr>
        <p:spPr>
          <a:xfrm>
            <a:off x="509520" y="2782348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- 12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92CC4-10DA-6B18-5D34-2486FCD8C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21" y="988561"/>
            <a:ext cx="1850413" cy="185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556F42-1B89-4D90-87FF-A50C6D2D4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08" y="3248085"/>
            <a:ext cx="3225717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F9931-1A2A-87A3-5B20-1C53EEF4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1D682E-AD14-6998-8FF0-8A5FEBDA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747EF70-E78B-FC04-BE3C-971940E02152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 области электротехнической промышленности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5C93DE48-E75F-82B7-6B1E-A1E2F3484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A5C3A822-09C2-9B2D-8CE3-D8F826E20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C1B2F-07F8-6DAC-DF0C-F888A63787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F21340-0B2D-3A67-60B2-DDA1A495A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47587"/>
              </p:ext>
            </p:extLst>
          </p:nvPr>
        </p:nvGraphicFramePr>
        <p:xfrm>
          <a:off x="3424335" y="725841"/>
          <a:ext cx="8745890" cy="5512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286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76747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69940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79632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37285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9864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и единица измерения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миллионах долларов)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943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аккумуляторов для автомобилей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149760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"JAHON GROUP`S"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1498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различных генераторов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шт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"CIVIL CONSTRUCTION GROUP"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1042267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швейных машин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Biznesni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rivojlantirish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departamenti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6865016"/>
                  </a:ext>
                </a:extLst>
              </a:tr>
              <a:tr h="1042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сварочных средств (электрод, вольфрамовые электроды)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"FLORUSHKA GOLD STAR"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104144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2B9D83-4DE0-70FE-8412-A8127CC48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13" y="974006"/>
            <a:ext cx="1696616" cy="1696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EF496C-10BD-D664-6307-9B2999CADE0F}"/>
              </a:ext>
            </a:extLst>
          </p:cNvPr>
          <p:cNvSpPr txBox="1"/>
          <p:nvPr/>
        </p:nvSpPr>
        <p:spPr>
          <a:xfrm>
            <a:off x="517393" y="2750199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- 4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FF33D1-8083-4675-8BCE-B25D36FBC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136378"/>
            <a:ext cx="3220361" cy="8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8BF35-9DF3-D485-9832-72BCF0E0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A1A74-A1C9-2B48-2DAE-78660C38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9F4A4851-58BF-76BD-1447-2E999BB2E6F4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15212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медицинскому оборудованию и продукции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6CB0BDC0-C68E-8211-50E4-E1F3F24E27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DD9266E5-25D4-3571-7228-B2263A366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4A223F-325D-2D90-60A5-A7BB34B806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A6C9B1D-F98B-914E-9DBA-04E0590FE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71247"/>
              </p:ext>
            </p:extLst>
          </p:nvPr>
        </p:nvGraphicFramePr>
        <p:xfrm>
          <a:off x="3593413" y="725840"/>
          <a:ext cx="8576810" cy="613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96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09533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818819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367931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05631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940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и единица измерения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миллионах долларов)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173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медицинских бинтов и стерильной ваты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шт.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ISLOHOTKONSALTSERVIS"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1282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фармацевтической отрасли, организация производства игольчатых шприцев различных размеров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шт.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"NAM ABDUL EXPERT“</a:t>
                      </a:r>
                      <a:r>
                        <a:rPr lang="uz-Cyrl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128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различных медицинских жидкостей (меновазин, спирт, йод, зеленка, антисептики)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 сиропов, капсул, планшетов)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 Xizmatlari Markazi"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uz-Latn-UZ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140589"/>
                  </a:ext>
                </a:extLst>
              </a:tr>
              <a:tr h="1453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Биомедицинский индустриальный парк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Агентство по развитию фармацевтической отрасли, </a:t>
                      </a:r>
                      <a:b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Хокимият Хорезмской области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775481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562DFB-F0E4-14C9-E333-0B49DD8B1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44" y="1171904"/>
            <a:ext cx="1698659" cy="1679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471166-40F4-336F-06F1-3E64E31720B2}"/>
              </a:ext>
            </a:extLst>
          </p:cNvPr>
          <p:cNvSpPr txBox="1"/>
          <p:nvPr/>
        </p:nvSpPr>
        <p:spPr>
          <a:xfrm>
            <a:off x="585330" y="3018527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- 4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354D36-9A2E-4F74-B2DF-1C3120C1A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3436736"/>
            <a:ext cx="344805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33D3A-944A-B0C3-EB12-7B7B9636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BEE6EA-168A-C82E-1870-76942FA8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023FC5C-5406-A158-2635-BAC6AA111640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15212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легкой промышленности и бытовой продукции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AC92C16A-EA81-A9DE-2BDD-72900D7B5A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589B4625-0402-FCD6-98EC-077065E83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55A4C-4122-E684-73A6-A5E727A26C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9D004A2-0A55-814F-8C0B-C235EF93C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4464"/>
              </p:ext>
            </p:extLst>
          </p:nvPr>
        </p:nvGraphicFramePr>
        <p:xfrm>
          <a:off x="3584449" y="1439993"/>
          <a:ext cx="8585775" cy="4621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288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13097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811293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378788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07309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929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и единица измерения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миллионах долларов)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15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различных видов игрушек, мягких игрушек, кукол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шт.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"ASSENT AUDIT INTERNATIONAL"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1266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поликов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чехлов для автомобилей и транспортных средств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шт.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uz-Cyrl-UZ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"COMMERCE BAY"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1266520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детских подгузников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</a:t>
                      </a:r>
                      <a:b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(млн.шт.)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"Islohotkonsaltservis"</a:t>
                      </a:r>
                      <a:r>
                        <a:rPr lang="uz-Cyrl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uz-Cyrl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63904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C68319-3375-9A50-D047-791CB862DC4F}"/>
              </a:ext>
            </a:extLst>
          </p:cNvPr>
          <p:cNvSpPr txBox="1"/>
          <p:nvPr/>
        </p:nvSpPr>
        <p:spPr>
          <a:xfrm>
            <a:off x="601897" y="2895374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- 3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EBAB6-7A0C-F735-B60B-DDBE68F85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38" t="18080" r="4755" b="40266"/>
          <a:stretch>
            <a:fillRect/>
          </a:stretch>
        </p:blipFill>
        <p:spPr>
          <a:xfrm>
            <a:off x="937929" y="1207008"/>
            <a:ext cx="1850413" cy="1607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B1F088-F081-4211-A5F6-3DA56BB74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314980"/>
            <a:ext cx="3372761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5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F8380-88C0-155D-B42A-84FCA1CB1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6FD25-E395-35D4-3FCA-E8430467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D00A447C-3892-DEF2-0B39-BE20F043F021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энергетики и топливной промышленности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22C94588-3BD2-99C6-91E0-F48D5EB96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2DAB0342-0492-4049-6376-E831EFD49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11095D-DB60-9271-F6FE-91E6CF32BF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5E99C3-0E07-560D-2082-4FB8264F9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54583"/>
              </p:ext>
            </p:extLst>
          </p:nvPr>
        </p:nvGraphicFramePr>
        <p:xfrm>
          <a:off x="3379695" y="1299881"/>
          <a:ext cx="8689391" cy="3300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818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54287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94765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33814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26707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12040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и единица измерения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миллионах долларов)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006211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газовых детекторов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"ITEG IT ACADEMY"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2298995"/>
                  </a:ext>
                </a:extLst>
              </a:tr>
              <a:tr h="109041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мини-цеха по восстановлению старых технических масел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6135923"/>
                  </a:ext>
                </a:extLst>
              </a:tr>
            </a:tbl>
          </a:graphicData>
        </a:graphic>
      </p:graphicFrame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608FBD5D-5F68-58F3-3C86-37D27817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3" y="1141534"/>
            <a:ext cx="1759018" cy="1539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A3CB4F-351E-0641-E248-E1F265242893}"/>
              </a:ext>
            </a:extLst>
          </p:cNvPr>
          <p:cNvSpPr txBox="1"/>
          <p:nvPr/>
        </p:nvSpPr>
        <p:spPr>
          <a:xfrm>
            <a:off x="517393" y="2790659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- 2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054EA0-FFC5-4961-A083-C7DBC709C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238500"/>
            <a:ext cx="3172737" cy="8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автомобильных запасных частей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20166"/>
              </p:ext>
            </p:extLst>
          </p:nvPr>
        </p:nvGraphicFramePr>
        <p:xfrm>
          <a:off x="3606373" y="1606604"/>
          <a:ext cx="8462712" cy="2803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909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44562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37172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361655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549414">
                  <a:extLst>
                    <a:ext uri="{9D8B030D-6E8A-4147-A177-3AD203B41FA5}">
                      <a16:colId xmlns:a16="http://schemas.microsoft.com/office/drawing/2014/main" val="1858209954"/>
                    </a:ext>
                  </a:extLst>
                </a:gridCol>
              </a:tblGrid>
              <a:tr h="11714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и единица измерения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миллионах долларов)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632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автомобильных фильтров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uz-Cyrl-UZ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z-Cyrl-U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(млн.шт.)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"Islohotkonsaltservis"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B3C4621-E59D-FBFC-8C44-D04DD9D6448F}"/>
              </a:ext>
            </a:extLst>
          </p:cNvPr>
          <p:cNvSpPr txBox="1"/>
          <p:nvPr/>
        </p:nvSpPr>
        <p:spPr>
          <a:xfrm>
            <a:off x="517393" y="3125107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- 1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4B7126-86EF-41AC-B5FC-3D9498A0B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42" y="1416574"/>
            <a:ext cx="1709180" cy="1649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05D018-C54D-423A-BF63-95E697A44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581400"/>
            <a:ext cx="3401336" cy="9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77182" y="179431"/>
            <a:ext cx="698603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логистические транспортные сети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623676" y="215337"/>
            <a:ext cx="88521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Высококачественное авиасообщение из Ташкента и других аэропортов Узбекистана.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369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453369" y="4507471"/>
            <a:ext cx="2670954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Безвизовый режим для туристов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90 стран.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сеть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 авиакомпаний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работающих в аэропортах Узбекистана.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стране действует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аэропортов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наиболее важными из которых являются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Ташкентский, Самаркандский и Бухарский.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1268</Words>
  <Application>Microsoft Office PowerPoint</Application>
  <PresentationFormat>Широкоэкранный</PresentationFormat>
  <Paragraphs>331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Montserrat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Job</dc:creator>
  <cp:lastModifiedBy>ws19</cp:lastModifiedBy>
  <cp:revision>23</cp:revision>
  <dcterms:created xsi:type="dcterms:W3CDTF">2025-09-25T05:18:59Z</dcterms:created>
  <dcterms:modified xsi:type="dcterms:W3CDTF">2025-10-14T07:13:19Z</dcterms:modified>
</cp:coreProperties>
</file>