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147479794" r:id="rId2"/>
    <p:sldId id="2147479795" r:id="rId3"/>
    <p:sldId id="2147479797" r:id="rId4"/>
    <p:sldId id="2147479800" r:id="rId5"/>
    <p:sldId id="2147479801" r:id="rId6"/>
    <p:sldId id="2147479798" r:id="rId7"/>
    <p:sldId id="2147479776" r:id="rId8"/>
    <p:sldId id="2147479664" r:id="rId9"/>
    <p:sldId id="214747966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005" autoAdjust="0"/>
  </p:normalViewPr>
  <p:slideViewPr>
    <p:cSldViewPr snapToGrid="0">
      <p:cViewPr varScale="1">
        <p:scale>
          <a:sx n="107" d="100"/>
          <a:sy n="107" d="100"/>
        </p:scale>
        <p:origin x="75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 spcFirstLastPara="0" vert="horz" wrap="square" lIns="71120" tIns="71120" rIns="71120" bIns="71120" numCol="1" spcCol="1270" anchor="ctr" anchorCtr="0"/>
        <a:lstStyle/>
        <a:p>
          <a:pPr>
            <a:spcAft>
              <a:spcPts val="0"/>
            </a:spcAft>
          </a:pPr>
          <a:endParaRPr lang="en-US" sz="9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 spcFirstLastPara="0" vert="horz" wrap="square" lIns="71120" tIns="71120" rIns="71120" bIns="71120" numCol="1" spcCol="1270" anchor="ctr" anchorCtr="0"/>
        <a:lstStyle/>
        <a:p>
          <a:pPr>
            <a:spcAft>
              <a:spcPts val="0"/>
            </a:spcAft>
          </a:pPr>
          <a:endParaRPr lang="en-US" sz="900" b="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endParaRPr lang="ru-RU" altLang="en-US" sz="900" b="1" dirty="0">
            <a:solidFill>
              <a:srgbClr val="00425F"/>
            </a:solidFill>
            <a:latin typeface="Montserrat" pitchFamily="2" charset="-52"/>
          </a:endParaRPr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 spcFirstLastPara="0" vert="horz" wrap="square" lIns="71120" tIns="71120" rIns="71120" bIns="7112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900" kern="1200" dirty="0">
            <a:solidFill>
              <a:schemeClr val="tx1"/>
            </a:solidFill>
          </a:endParaRPr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ScaleY="102961" custLinFactNeighborX="0" custLinFactNeighborY="1547"/>
      <dgm:spPr>
        <a:xfrm rot="16200000">
          <a:off x="440138" y="-440138"/>
          <a:ext cx="715642" cy="1595919"/>
        </a:xfrm>
        <a:prstGeom prst="round1Rect">
          <a:avLst/>
        </a:prstGeom>
      </dgm:spPr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ScaleY="102804" custLinFactNeighborX="475" custLinFactNeighborY="1995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 custScaleY="93993"/>
      <dgm:spPr>
        <a:xfrm rot="10800000">
          <a:off x="0" y="715642"/>
          <a:ext cx="1595919" cy="715642"/>
        </a:xfrm>
        <a:prstGeom prst="round1Rect">
          <a:avLst/>
        </a:prstGeom>
      </dgm:spPr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ScaleY="94494" custLinFactNeighborY="1029"/>
      <dgm:spPr>
        <a:xfrm rot="5400000">
          <a:off x="2036057" y="275504"/>
          <a:ext cx="715642" cy="1595919"/>
        </a:xfrm>
        <a:prstGeom prst="round1Rect">
          <a:avLst/>
        </a:prstGeom>
        <a:solidFill>
          <a:schemeClr val="accent5">
            <a:lumMod val="20000"/>
            <a:lumOff val="80000"/>
          </a:schemeClr>
        </a:solidFill>
      </dgm:spPr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FlipHor="1" custScaleX="3746" custScaleY="73301" custLinFactNeighborX="-561" custLinFactNeighborY="1322">
        <dgm:presLayoutVars>
          <dgm:chMax val="0"/>
          <dgm:chPref val="0"/>
        </dgm:presLayoutVars>
      </dgm:prSet>
      <dgm:spPr/>
    </dgm:pt>
  </dgm:ptLst>
  <dgm:cxnLst>
    <dgm:cxn modelId="{0CB3E907-998F-47BB-9548-00D1D8FAFC57}" type="presOf" srcId="{98969DB6-221D-42C7-BAD1-5D5FE6BDD7AB}" destId="{77F17806-7DD7-476E-A9AB-26200A8DA2AC}" srcOrd="1" destOrd="0" presId="urn:microsoft.com/office/officeart/2005/8/layout/matrix1"/>
    <dgm:cxn modelId="{160FB40F-4B98-49A3-8DC6-E7F1481DB978}" type="presOf" srcId="{F0B696D2-904F-4BCC-AF3B-B135758869A2}" destId="{D9FD8E4A-ABC3-4553-B9E2-1D9F1D34763C}" srcOrd="1" destOrd="0" presId="urn:microsoft.com/office/officeart/2005/8/layout/matrix1"/>
    <dgm:cxn modelId="{3B04DD2C-8C8B-4CE5-B3FB-3D395E32DF98}" type="presOf" srcId="{98969DB6-221D-42C7-BAD1-5D5FE6BDD7AB}" destId="{E1A643D9-C8B2-4BB8-ACB9-99D2DBA72391}" srcOrd="0" destOrd="0" presId="urn:microsoft.com/office/officeart/2005/8/layout/matrix1"/>
    <dgm:cxn modelId="{4DFE9435-B0BD-40F0-9CCE-BC06C549169E}" srcId="{795C57D0-9253-4CCD-9273-5FF3A6C5D9A6}" destId="{98969DB6-221D-42C7-BAD1-5D5FE6BDD7AB}" srcOrd="0" destOrd="0" parTransId="{2E342CCF-5578-42AF-957C-0BE351808316}" sibTransId="{7BDC31EE-98AF-4369-865F-1A652BD8CFC5}"/>
    <dgm:cxn modelId="{B95D0B5E-BC5D-4E6F-B572-79AD42620148}" type="presOf" srcId="{A5542061-5BEC-47D5-BA30-A84020DEA960}" destId="{97F5D52F-9296-4440-B591-EB5EF92FF65F}" srcOrd="0" destOrd="0" presId="urn:microsoft.com/office/officeart/2005/8/layout/matrix1"/>
    <dgm:cxn modelId="{1C0DF571-5D44-4445-B226-7945FC36B660}" type="presOf" srcId="{23455BE8-05A7-40FB-801E-2ECBCD00B469}" destId="{43449363-4EDA-467E-B961-270B2D8631D9}" srcOrd="0" destOrd="0" presId="urn:microsoft.com/office/officeart/2005/8/layout/matrix1"/>
    <dgm:cxn modelId="{DB99AC75-4A2A-4B34-A1A0-5948F4A18307}" srcId="{795C57D0-9253-4CCD-9273-5FF3A6C5D9A6}" destId="{F0B696D2-904F-4BCC-AF3B-B135758869A2}" srcOrd="1" destOrd="0" parTransId="{6DBB6DF5-0AFB-4F1C-BBC2-31703E49E1A9}" sibTransId="{B9000015-BB4C-476C-AD76-6D6A1919B721}"/>
    <dgm:cxn modelId="{6392318A-951F-4E8A-B9A7-8391C1358135}" type="presOf" srcId="{F0B696D2-904F-4BCC-AF3B-B135758869A2}" destId="{E7726BBB-A49C-4930-B363-0B32B57D7BC6}" srcOrd="0" destOrd="0" presId="urn:microsoft.com/office/officeart/2005/8/layout/matrix1"/>
    <dgm:cxn modelId="{66191EB4-71AC-4BCC-A165-37F75AD28D13}" srcId="{795C57D0-9253-4CCD-9273-5FF3A6C5D9A6}" destId="{23455BE8-05A7-40FB-801E-2ECBCD00B469}" srcOrd="2" destOrd="0" parTransId="{67F71C27-347E-4FDD-ACAD-23A0D80B3D79}" sibTransId="{9009592E-471B-48E1-9218-DAD9996BD927}"/>
    <dgm:cxn modelId="{AE4CB8CF-0366-4868-8E7F-A418AAF4B8B5}" srcId="{A5542061-5BEC-47D5-BA30-A84020DEA960}" destId="{795C57D0-9253-4CCD-9273-5FF3A6C5D9A6}" srcOrd="0" destOrd="0" parTransId="{61AABA27-661C-4B97-97C7-B2F7A446DCE2}" sibTransId="{4231D4F3-E390-4111-B66B-2A1D6BD9D2AF}"/>
    <dgm:cxn modelId="{BD15A1E7-0FCF-4D7A-A787-0E19B41AA099}" type="presOf" srcId="{23455BE8-05A7-40FB-801E-2ECBCD00B469}" destId="{7B313741-FE8E-45AD-9C9D-FC542759B1BF}" srcOrd="1" destOrd="0" presId="urn:microsoft.com/office/officeart/2005/8/layout/matrix1"/>
    <dgm:cxn modelId="{3D30BBEC-C0F9-4F8D-8F5B-5797262AC437}" type="presOf" srcId="{795C57D0-9253-4CCD-9273-5FF3A6C5D9A6}" destId="{A10CFAA8-7A06-484B-A328-27E6FE273152}" srcOrd="0" destOrd="0" presId="urn:microsoft.com/office/officeart/2005/8/layout/matrix1"/>
    <dgm:cxn modelId="{E69C7A76-0895-4846-950C-8E6722457E83}" type="presParOf" srcId="{97F5D52F-9296-4440-B591-EB5EF92FF65F}" destId="{B606B4EE-7B9F-4188-9E8E-4F154FBC7412}" srcOrd="0" destOrd="0" presId="urn:microsoft.com/office/officeart/2005/8/layout/matrix1"/>
    <dgm:cxn modelId="{97E0371E-3623-4081-BE03-57492D7E356E}" type="presParOf" srcId="{B606B4EE-7B9F-4188-9E8E-4F154FBC7412}" destId="{E1A643D9-C8B2-4BB8-ACB9-99D2DBA72391}" srcOrd="0" destOrd="0" presId="urn:microsoft.com/office/officeart/2005/8/layout/matrix1"/>
    <dgm:cxn modelId="{383B3ADD-267F-4E8A-97FE-721C5718695C}" type="presParOf" srcId="{B606B4EE-7B9F-4188-9E8E-4F154FBC7412}" destId="{77F17806-7DD7-476E-A9AB-26200A8DA2AC}" srcOrd="1" destOrd="0" presId="urn:microsoft.com/office/officeart/2005/8/layout/matrix1"/>
    <dgm:cxn modelId="{ADE3139C-7797-4680-9DA4-A6BB20D13EEB}" type="presParOf" srcId="{B606B4EE-7B9F-4188-9E8E-4F154FBC7412}" destId="{E7726BBB-A49C-4930-B363-0B32B57D7BC6}" srcOrd="2" destOrd="0" presId="urn:microsoft.com/office/officeart/2005/8/layout/matrix1"/>
    <dgm:cxn modelId="{0C658583-43CA-450B-8360-30DE2CC17351}" type="presParOf" srcId="{B606B4EE-7B9F-4188-9E8E-4F154FBC7412}" destId="{D9FD8E4A-ABC3-4553-B9E2-1D9F1D34763C}" srcOrd="3" destOrd="0" presId="urn:microsoft.com/office/officeart/2005/8/layout/matrix1"/>
    <dgm:cxn modelId="{3E868C8B-0EFF-488E-A267-91BB988894AC}" type="presParOf" srcId="{B606B4EE-7B9F-4188-9E8E-4F154FBC7412}" destId="{43449363-4EDA-467E-B961-270B2D8631D9}" srcOrd="4" destOrd="0" presId="urn:microsoft.com/office/officeart/2005/8/layout/matrix1"/>
    <dgm:cxn modelId="{0814FC73-AC3B-428B-8693-718E8A4644E6}" type="presParOf" srcId="{B606B4EE-7B9F-4188-9E8E-4F154FBC7412}" destId="{7B313741-FE8E-45AD-9C9D-FC542759B1BF}" srcOrd="5" destOrd="0" presId="urn:microsoft.com/office/officeart/2005/8/layout/matrix1"/>
    <dgm:cxn modelId="{F7EBAAA6-2900-4A3E-8952-015B66DB259E}" type="presParOf" srcId="{B606B4EE-7B9F-4188-9E8E-4F154FBC7412}" destId="{A0A23C6F-A844-46E1-88BE-F3410554CBA0}" srcOrd="6" destOrd="0" presId="urn:microsoft.com/office/officeart/2005/8/layout/matrix1"/>
    <dgm:cxn modelId="{09EDFD92-8356-4183-AEA3-4A196D88B6EC}" type="presParOf" srcId="{B606B4EE-7B9F-4188-9E8E-4F154FBC7412}" destId="{09292C08-1968-44CB-BE17-57B869F8110E}" srcOrd="7" destOrd="0" presId="urn:microsoft.com/office/officeart/2005/8/layout/matrix1"/>
    <dgm:cxn modelId="{D3A95E44-8FED-4D9C-AF8A-B64D716E2485}" type="presParOf" srcId="{97F5D52F-9296-4440-B591-EB5EF92FF65F}" destId="{A10CFAA8-7A06-484B-A328-27E6FE273152}" srcOrd="1" destOrd="0" presId="urn:microsoft.com/office/officeart/2005/8/layout/matrix1"/>
  </dgm:cxnLst>
  <dgm:bg>
    <a:solidFill>
      <a:schemeClr val="accent5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9BDCF"/>
        </a:solidFill>
      </dgm:spPr>
      <dgm:t>
        <a:bodyPr/>
        <a:lstStyle/>
        <a:p>
          <a:r>
            <a:rPr lang="en-US" sz="10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Soliqlardan</a:t>
          </a:r>
          <a:r>
            <a: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ozod</a:t>
          </a:r>
          <a:r>
            <a: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qilish</a:t>
          </a:r>
          <a:endParaRPr lang="ru-RU" sz="1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5B9BD5">
            <a:lumMod val="20000"/>
            <a:lumOff val="8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71120" tIns="71120" rIns="71120" bIns="7112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altLang="en-US" sz="1400" b="1" kern="120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 </a:t>
          </a:r>
          <a:r>
            <a:rPr lang="en-US" altLang="en-US" sz="1200" b="1" kern="1200" dirty="0" err="1">
              <a:solidFill>
                <a:srgbClr val="00425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yil</a:t>
          </a:r>
          <a:endParaRPr lang="ru-RU" altLang="en-US" sz="1200" b="1" kern="1200" dirty="0">
            <a:solidFill>
              <a:srgbClr val="00425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ctr"/>
          <a:r>
            <a:rPr lang="en-US" altLang="en-US" sz="1200" b="1" kern="1200" dirty="0">
              <a:solidFill>
                <a:srgbClr val="00425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</a:t>
          </a:r>
          <a:r>
            <a:rPr lang="en-US" altLang="en-US" sz="1200" b="1" kern="1200" dirty="0" err="1">
              <a:solidFill>
                <a:srgbClr val="00425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Investitsiya</a:t>
          </a:r>
          <a:endParaRPr lang="ru-RU" altLang="en-US" sz="1200" b="1" kern="1200" dirty="0">
            <a:solidFill>
              <a:srgbClr val="00425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ctr"/>
          <a:r>
            <a:rPr lang="pl-PL" altLang="en-US" sz="1200" b="1" kern="1200" dirty="0">
              <a:solidFill>
                <a:srgbClr val="00425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0,3 – 3 mln. </a:t>
          </a:r>
          <a:endParaRPr lang="en-US" altLang="en-US" sz="1200" b="1" kern="1200" dirty="0">
            <a:solidFill>
              <a:srgbClr val="00425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ctr"/>
          <a:r>
            <a:rPr lang="pl-PL" altLang="en-US" sz="1200" b="1" kern="1200" dirty="0">
              <a:solidFill>
                <a:srgbClr val="00425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AQSH dollari</a:t>
          </a:r>
          <a:endParaRPr lang="en-US" sz="1200" b="0" kern="1200" dirty="0">
            <a:solidFill>
              <a:srgbClr val="00425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5B9BD5">
            <a:lumMod val="20000"/>
            <a:lumOff val="8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71120" tIns="71120" rIns="71120" bIns="71120" numCol="1" spcCol="1270" anchor="ctr" anchorCtr="0"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 </a:t>
          </a:r>
          <a:r>
            <a:rPr lang="en-US" altLang="en-US" sz="1200" b="1" dirty="0" err="1">
              <a:solidFill>
                <a:srgbClr val="00425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yil</a:t>
          </a:r>
          <a:endParaRPr lang="ru-RU" altLang="en-US" sz="1200" b="1" dirty="0">
            <a:solidFill>
              <a:srgbClr val="00425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altLang="en-US" sz="1200" b="1" dirty="0">
              <a:solidFill>
                <a:srgbClr val="00425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altLang="en-US" sz="1200" b="1" dirty="0" err="1">
              <a:solidFill>
                <a:srgbClr val="00425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Investitsiya</a:t>
          </a:r>
          <a:endParaRPr lang="ru-RU" altLang="en-US" sz="1200" b="1" dirty="0">
            <a:solidFill>
              <a:srgbClr val="00425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pl-PL" altLang="en-US" sz="1200" b="1" dirty="0">
              <a:solidFill>
                <a:srgbClr val="00425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– 10 mln. </a:t>
          </a:r>
          <a:endParaRPr lang="en-US" altLang="en-US" sz="1200" b="1" dirty="0">
            <a:solidFill>
              <a:srgbClr val="00425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pl-PL" altLang="en-US" sz="1200" b="1" dirty="0">
              <a:solidFill>
                <a:srgbClr val="00425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AQSH dollari</a:t>
          </a:r>
          <a:endParaRPr lang="en-US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5B9BD5">
            <a:lumMod val="20000"/>
            <a:lumOff val="8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71120" tIns="71120" rIns="71120" bIns="71120" numCol="1" spcCol="1270" anchor="ctr" anchorCtr="0"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 </a:t>
          </a:r>
          <a:r>
            <a:rPr lang="en-US" altLang="en-US" sz="1200" b="1" dirty="0" err="1">
              <a:solidFill>
                <a:srgbClr val="00425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yil</a:t>
          </a:r>
          <a:endParaRPr lang="ru-RU" altLang="en-US" sz="1200" b="1" dirty="0">
            <a:solidFill>
              <a:srgbClr val="00425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altLang="en-US" sz="1200" b="1" dirty="0">
              <a:solidFill>
                <a:srgbClr val="00425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altLang="en-US" sz="1200" b="1" dirty="0" err="1">
              <a:solidFill>
                <a:srgbClr val="00425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Investitsiya</a:t>
          </a:r>
          <a:endParaRPr lang="ru-RU" altLang="en-US" sz="1200" b="1" dirty="0">
            <a:solidFill>
              <a:srgbClr val="00425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altLang="en-US" sz="1200" b="1" dirty="0">
              <a:solidFill>
                <a:srgbClr val="00425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 mln. </a:t>
          </a:r>
        </a:p>
        <a:p>
          <a:r>
            <a:rPr lang="en-US" altLang="en-US" sz="1200" b="1" dirty="0">
              <a:solidFill>
                <a:srgbClr val="00425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AQSH </a:t>
          </a:r>
          <a:r>
            <a:rPr lang="en-US" altLang="en-US" sz="1200" b="1" dirty="0" err="1">
              <a:solidFill>
                <a:srgbClr val="00425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dollari</a:t>
          </a:r>
          <a:endParaRPr lang="en-US" sz="12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endParaRPr lang="ru-RU" altLang="en-US" sz="900" b="1" dirty="0">
            <a:solidFill>
              <a:srgbClr val="00425F"/>
            </a:solidFill>
            <a:latin typeface="Montserrat" pitchFamily="2" charset="-52"/>
          </a:endParaRPr>
        </a:p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</a:t>
          </a:r>
          <a:r>
            <a:rPr lang="en-US" altLang="en-US" sz="1200" b="1" dirty="0" err="1">
              <a:solidFill>
                <a:srgbClr val="00425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yil</a:t>
          </a:r>
          <a:endParaRPr lang="ru-RU" altLang="en-US" sz="1200" b="1" dirty="0">
            <a:solidFill>
              <a:srgbClr val="00425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altLang="en-US" sz="1200" b="1" dirty="0">
              <a:solidFill>
                <a:srgbClr val="00425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altLang="en-US" sz="1200" b="1" dirty="0" err="1">
              <a:solidFill>
                <a:srgbClr val="00425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Investitsiya</a:t>
          </a:r>
          <a:endParaRPr lang="ru-RU" altLang="en-US" sz="1200" b="1" dirty="0">
            <a:solidFill>
              <a:srgbClr val="00425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pl-PL" altLang="en-US" sz="1200" b="1" dirty="0">
              <a:solidFill>
                <a:srgbClr val="00425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– 5 mln. </a:t>
          </a:r>
          <a:endParaRPr lang="en-US" altLang="en-US" sz="1200" b="1" dirty="0">
            <a:solidFill>
              <a:srgbClr val="00425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pl-PL" altLang="en-US" sz="1200" b="1" dirty="0">
              <a:solidFill>
                <a:srgbClr val="00425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AQSH dollari</a:t>
          </a:r>
          <a:endParaRPr lang="en-US" sz="12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ScaleY="103880" custLinFactNeighborX="0" custLinFactNeighborY="1547"/>
      <dgm:spPr>
        <a:xfrm rot="16200000">
          <a:off x="440138" y="-440138"/>
          <a:ext cx="715642" cy="1595919"/>
        </a:xfrm>
        <a:prstGeom prst="round1Rect">
          <a:avLst/>
        </a:prstGeom>
      </dgm:spPr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64017" custLinFactNeighborY="-11199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 custScaleY="105697" custLinFactNeighborX="-235" custLinFactNeighborY="-4397"/>
      <dgm:spPr>
        <a:xfrm rot="10800000">
          <a:off x="0" y="715642"/>
          <a:ext cx="1595919" cy="715642"/>
        </a:xfrm>
        <a:prstGeom prst="round1Rect">
          <a:avLst/>
        </a:prstGeom>
      </dgm:spPr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ScaleY="99752" custLinFactNeighborX="233" custLinFactNeighborY="-717"/>
      <dgm:spPr>
        <a:xfrm rot="5400000">
          <a:off x="2036057" y="275504"/>
          <a:ext cx="715642" cy="1595919"/>
        </a:xfrm>
        <a:prstGeom prst="round1Rect">
          <a:avLst/>
        </a:prstGeom>
      </dgm:spPr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14986" custScaleY="109895" custLinFactNeighborX="-775" custLinFactNeighborY="10317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386040" y="-376153"/>
          <a:ext cx="1261918" cy="2034000"/>
        </a:xfrm>
        <a:prstGeom prst="round1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altLang="en-US" sz="900" b="1" kern="1200" dirty="0">
            <a:solidFill>
              <a:srgbClr val="00425F"/>
            </a:solidFill>
            <a:latin typeface="Montserrat" pitchFamily="2" charset="-52"/>
          </a:endParaRPr>
        </a:p>
      </dsp:txBody>
      <dsp:txXfrm rot="5400000">
        <a:off x="-1" y="9889"/>
        <a:ext cx="2034000" cy="946438"/>
      </dsp:txXfrm>
    </dsp:sp>
    <dsp:sp modelId="{E7726BBB-A49C-4930-B363-0B32B57D7BC6}">
      <dsp:nvSpPr>
        <dsp:cNvPr id="0" name=""/>
        <dsp:cNvSpPr/>
      </dsp:nvSpPr>
      <dsp:spPr>
        <a:xfrm>
          <a:off x="2034000" y="16340"/>
          <a:ext cx="2034000" cy="1259994"/>
        </a:xfrm>
        <a:prstGeom prst="round1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900" kern="1200" dirty="0"/>
        </a:p>
      </dsp:txBody>
      <dsp:txXfrm>
        <a:off x="2034000" y="16340"/>
        <a:ext cx="2034000" cy="944995"/>
      </dsp:txXfrm>
    </dsp:sp>
    <dsp:sp modelId="{43449363-4EDA-467E-B961-270B2D8631D9}">
      <dsp:nvSpPr>
        <dsp:cNvPr id="0" name=""/>
        <dsp:cNvSpPr/>
      </dsp:nvSpPr>
      <dsp:spPr>
        <a:xfrm rot="10800000">
          <a:off x="0" y="1271511"/>
          <a:ext cx="2034000" cy="1152004"/>
        </a:xfrm>
        <a:prstGeom prst="round1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900" b="0" kern="1200" dirty="0"/>
        </a:p>
      </dsp:txBody>
      <dsp:txXfrm rot="10800000">
        <a:off x="0" y="1559512"/>
        <a:ext cx="2034000" cy="864003"/>
      </dsp:txXfrm>
    </dsp:sp>
    <dsp:sp modelId="{A0A23C6F-A844-46E1-88BE-F3410554CBA0}">
      <dsp:nvSpPr>
        <dsp:cNvPr id="0" name=""/>
        <dsp:cNvSpPr/>
      </dsp:nvSpPr>
      <dsp:spPr>
        <a:xfrm rot="5400000">
          <a:off x="2471927" y="843125"/>
          <a:ext cx="1158144" cy="2034000"/>
        </a:xfrm>
        <a:prstGeom prst="round1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CFAA8-7A06-484B-A328-27E6FE273152}">
      <dsp:nvSpPr>
        <dsp:cNvPr id="0" name=""/>
        <dsp:cNvSpPr/>
      </dsp:nvSpPr>
      <dsp:spPr>
        <a:xfrm flipH="1">
          <a:off x="2004295" y="1009129"/>
          <a:ext cx="45716" cy="449198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900" kern="1200" dirty="0">
            <a:solidFill>
              <a:schemeClr val="tx1"/>
            </a:solidFill>
          </a:endParaRPr>
        </a:p>
      </dsp:txBody>
      <dsp:txXfrm>
        <a:off x="2006527" y="1011361"/>
        <a:ext cx="41252" cy="4447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49726" y="-59690"/>
          <a:ext cx="1221680" cy="1321133"/>
        </a:xfrm>
        <a:prstGeom prst="round1Rect">
          <a:avLst/>
        </a:prstGeom>
        <a:solidFill>
          <a:srgbClr val="5B9BD5">
            <a:lumMod val="20000"/>
            <a:lumOff val="8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altLang="en-US" sz="1400" b="1" kern="120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 </a:t>
          </a:r>
          <a:r>
            <a:rPr lang="en-US" altLang="en-US" sz="1200" b="1" kern="1200" dirty="0" err="1">
              <a:solidFill>
                <a:srgbClr val="00425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yil</a:t>
          </a:r>
          <a:endParaRPr lang="ru-RU" altLang="en-US" sz="1200" b="1" kern="1200" dirty="0">
            <a:solidFill>
              <a:srgbClr val="00425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ctr">
            <a:spcBef>
              <a:spcPct val="0"/>
            </a:spcBef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</a:t>
          </a:r>
          <a:r>
            <a:rPr lang="en-US" altLang="en-US" sz="1200" b="1" kern="1200" dirty="0" err="1">
              <a:solidFill>
                <a:srgbClr val="00425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Investitsiya</a:t>
          </a:r>
          <a:endParaRPr lang="ru-RU" altLang="en-US" sz="1200" b="1" kern="1200" dirty="0">
            <a:solidFill>
              <a:srgbClr val="00425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ctr">
            <a:spcBef>
              <a:spcPct val="0"/>
            </a:spcBef>
            <a:buNone/>
          </a:pPr>
          <a:r>
            <a:rPr lang="pl-PL" altLang="en-US" sz="1200" b="1" kern="1200" dirty="0">
              <a:solidFill>
                <a:srgbClr val="00425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0,3 – 3 mln. </a:t>
          </a:r>
          <a:endParaRPr lang="en-US" altLang="en-US" sz="1200" b="1" kern="1200" dirty="0">
            <a:solidFill>
              <a:srgbClr val="00425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ctr">
            <a:spcBef>
              <a:spcPct val="0"/>
            </a:spcBef>
            <a:buNone/>
          </a:pPr>
          <a:r>
            <a:rPr lang="pl-PL" altLang="en-US" sz="1200" b="1" kern="1200" dirty="0">
              <a:solidFill>
                <a:srgbClr val="00425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AQSH dollari</a:t>
          </a:r>
          <a:endParaRPr lang="en-US" sz="1200" b="0" kern="1200" dirty="0">
            <a:solidFill>
              <a:srgbClr val="00425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5400000">
        <a:off x="0" y="-9964"/>
        <a:ext cx="1321133" cy="916260"/>
      </dsp:txXfrm>
    </dsp:sp>
    <dsp:sp modelId="{E7726BBB-A49C-4930-B363-0B32B57D7BC6}">
      <dsp:nvSpPr>
        <dsp:cNvPr id="0" name=""/>
        <dsp:cNvSpPr/>
      </dsp:nvSpPr>
      <dsp:spPr>
        <a:xfrm>
          <a:off x="1321133" y="-5342"/>
          <a:ext cx="1321133" cy="1176050"/>
        </a:xfrm>
        <a:prstGeom prst="round1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altLang="en-US" sz="900" b="1" kern="1200" dirty="0">
            <a:solidFill>
              <a:srgbClr val="00425F"/>
            </a:solidFill>
            <a:latin typeface="Montserrat" pitchFamily="2" charset="-52"/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</a:t>
          </a:r>
          <a:r>
            <a:rPr lang="en-US" altLang="en-US" sz="1200" b="1" kern="1200" dirty="0" err="1">
              <a:solidFill>
                <a:srgbClr val="00425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yil</a:t>
          </a:r>
          <a:endParaRPr lang="ru-RU" altLang="en-US" sz="1200" b="1" kern="1200" dirty="0">
            <a:solidFill>
              <a:srgbClr val="00425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altLang="en-US" sz="1200" b="1" kern="1200" dirty="0" err="1">
              <a:solidFill>
                <a:srgbClr val="00425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Investitsiya</a:t>
          </a:r>
          <a:endParaRPr lang="ru-RU" altLang="en-US" sz="1200" b="1" kern="1200" dirty="0">
            <a:solidFill>
              <a:srgbClr val="00425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buNone/>
          </a:pPr>
          <a:r>
            <a:rPr lang="pl-PL" altLang="en-US" sz="1200" b="1" kern="1200" dirty="0">
              <a:solidFill>
                <a:srgbClr val="00425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– 5 mln. </a:t>
          </a:r>
          <a:endParaRPr lang="en-US" altLang="en-US" sz="1200" b="1" kern="1200" dirty="0">
            <a:solidFill>
              <a:srgbClr val="00425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buNone/>
          </a:pPr>
          <a:r>
            <a:rPr lang="pl-PL" altLang="en-US" sz="1200" b="1" kern="1200" dirty="0">
              <a:solidFill>
                <a:srgbClr val="00425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AQSH dollari</a:t>
          </a:r>
          <a:endParaRPr lang="en-US" sz="1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21133" y="-5342"/>
        <a:ext cx="1321133" cy="882037"/>
      </dsp:txXfrm>
    </dsp:sp>
    <dsp:sp modelId="{43449363-4EDA-467E-B961-270B2D8631D9}">
      <dsp:nvSpPr>
        <dsp:cNvPr id="0" name=""/>
        <dsp:cNvSpPr/>
      </dsp:nvSpPr>
      <dsp:spPr>
        <a:xfrm rot="10800000">
          <a:off x="0" y="1085497"/>
          <a:ext cx="1321133" cy="1243049"/>
        </a:xfrm>
        <a:prstGeom prst="round1Rect">
          <a:avLst/>
        </a:prstGeom>
        <a:solidFill>
          <a:srgbClr val="5B9BD5">
            <a:lumMod val="20000"/>
            <a:lumOff val="8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 </a:t>
          </a:r>
          <a:r>
            <a:rPr lang="en-US" altLang="en-US" sz="1200" b="1" kern="1200" dirty="0" err="1">
              <a:solidFill>
                <a:srgbClr val="00425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yil</a:t>
          </a:r>
          <a:endParaRPr lang="ru-RU" altLang="en-US" sz="1200" b="1" kern="1200" dirty="0">
            <a:solidFill>
              <a:srgbClr val="00425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altLang="en-US" sz="1200" b="1" kern="1200" dirty="0" err="1">
              <a:solidFill>
                <a:srgbClr val="00425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Investitsiya</a:t>
          </a:r>
          <a:endParaRPr lang="ru-RU" altLang="en-US" sz="1200" b="1" kern="1200" dirty="0">
            <a:solidFill>
              <a:srgbClr val="00425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buNone/>
          </a:pPr>
          <a:r>
            <a:rPr lang="pl-PL" altLang="en-US" sz="1200" b="1" kern="1200" dirty="0">
              <a:solidFill>
                <a:srgbClr val="00425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– 10 mln. </a:t>
          </a:r>
          <a:endParaRPr lang="en-US" altLang="en-US" sz="1200" b="1" kern="1200" dirty="0">
            <a:solidFill>
              <a:srgbClr val="00425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buNone/>
          </a:pPr>
          <a:r>
            <a:rPr lang="pl-PL" altLang="en-US" sz="1200" b="1" kern="1200" dirty="0">
              <a:solidFill>
                <a:srgbClr val="00425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AQSH dollari</a:t>
          </a:r>
          <a:endParaRPr 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1396259"/>
        <a:ext cx="1321133" cy="932287"/>
      </dsp:txXfrm>
    </dsp:sp>
    <dsp:sp modelId="{A0A23C6F-A844-46E1-88BE-F3410554CBA0}">
      <dsp:nvSpPr>
        <dsp:cNvPr id="0" name=""/>
        <dsp:cNvSpPr/>
      </dsp:nvSpPr>
      <dsp:spPr>
        <a:xfrm rot="5400000">
          <a:off x="1395132" y="1089734"/>
          <a:ext cx="1173133" cy="1321133"/>
        </a:xfrm>
        <a:prstGeom prst="round1Rect">
          <a:avLst/>
        </a:prstGeom>
        <a:solidFill>
          <a:srgbClr val="5B9BD5">
            <a:lumMod val="20000"/>
            <a:lumOff val="8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 </a:t>
          </a:r>
          <a:r>
            <a:rPr lang="en-US" altLang="en-US" sz="1200" b="1" kern="1200" dirty="0" err="1">
              <a:solidFill>
                <a:srgbClr val="00425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yil</a:t>
          </a:r>
          <a:endParaRPr lang="ru-RU" altLang="en-US" sz="1200" b="1" kern="1200" dirty="0">
            <a:solidFill>
              <a:srgbClr val="00425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altLang="en-US" sz="1200" b="1" kern="1200" dirty="0" err="1">
              <a:solidFill>
                <a:srgbClr val="00425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Investitsiya</a:t>
          </a:r>
          <a:endParaRPr lang="ru-RU" altLang="en-US" sz="1200" b="1" kern="1200" dirty="0">
            <a:solidFill>
              <a:srgbClr val="00425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 mln.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AQSH </a:t>
          </a:r>
          <a:r>
            <a:rPr lang="en-US" altLang="en-US" sz="1200" b="1" kern="1200" dirty="0" err="1">
              <a:solidFill>
                <a:srgbClr val="00425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dollari</a:t>
          </a:r>
          <a:endParaRPr lang="en-US" sz="1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321133" y="1457016"/>
        <a:ext cx="1321133" cy="879850"/>
      </dsp:txXfrm>
    </dsp:sp>
    <dsp:sp modelId="{A10CFAA8-7A06-484B-A328-27E6FE273152}">
      <dsp:nvSpPr>
        <dsp:cNvPr id="0" name=""/>
        <dsp:cNvSpPr/>
      </dsp:nvSpPr>
      <dsp:spPr>
        <a:xfrm>
          <a:off x="859254" y="913611"/>
          <a:ext cx="911470" cy="646210"/>
        </a:xfrm>
        <a:prstGeom prst="roundRect">
          <a:avLst/>
        </a:prstGeom>
        <a:solidFill>
          <a:srgbClr val="59BDC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Soliqlardan</a:t>
          </a:r>
          <a:r>
            <a:rPr lang="en-US" sz="10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ozod</a:t>
          </a:r>
          <a:r>
            <a:rPr lang="en-US" sz="10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qilish</a:t>
          </a:r>
          <a:endParaRPr lang="ru-RU" sz="1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0799" y="945156"/>
        <a:ext cx="848380" cy="583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648A9-9620-471B-A3CB-B8775D978480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1B551-C2BA-408E-BCAC-2F5A676DF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118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A7E5A-9528-57E4-7338-6326A5ECE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EFAA703-9FB2-D23A-3FFF-B77E5EE5FA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D3CFFB2-1BF5-D57B-DE71-81EA1CA88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380094-984A-E75C-FB0E-790802A491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329D0-19BB-4137-8B1C-2F91A7FBBB0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71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8F0F8-4057-FB2C-F79D-3353E19DF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E0945A5-E3AB-5D63-9BF7-0E1BE043D4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BF270F7-9D68-4215-8033-D54D0A898F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E8C449-6F33-6002-8144-D38263CC1C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329D0-19BB-4137-8B1C-2F91A7FBBB0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377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D04DF-26CF-199A-0E75-4020FBE03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DE50B96-8AF4-CBEC-836F-B0A5857090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B086B9F-FEF0-B3C4-7F7D-13E49FC39E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2D6C2F-C7B7-3BA7-CFC5-8B03ABC685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329D0-19BB-4137-8B1C-2F91A7FBBB0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67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A0A9E-839F-74E2-EB2D-3B4A886C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A5257C2-B805-47E6-33FF-A7B0AB60DA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63E987D-A63B-E048-258C-16B903469E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B33C01-6603-F77D-AC3B-FCD51F60D2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329D0-19BB-4137-8B1C-2F91A7FBBB0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131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49249-2667-E0E9-722C-A6D99AC27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E0FD7A4-04A8-AE4D-5689-EF5A1B8D09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4A1E209-3D9C-FF2B-D624-B4535B9C4A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CC98F0-3700-D282-3176-167990953F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329D0-19BB-4137-8B1C-2F91A7FBBB0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40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60CD1-16A6-E344-5BB7-2A1ED2C11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E8A8F86-1EBC-E716-CD78-B84F231E93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5B3FAD3-7C3D-C63E-6798-204F1B8369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2F91E5-4953-F99F-66EC-ED667FE044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329D0-19BB-4137-8B1C-2F91A7FBBB0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245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A7E5A-9528-57E4-7338-6326A5ECE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EFAA703-9FB2-D23A-3FFF-B77E5EE5FA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D3CFFB2-1BF5-D57B-DE71-81EA1CA88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380094-984A-E75C-FB0E-790802A491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329D0-19BB-4137-8B1C-2F91A7FBBB0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21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663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4BCD4B-CF94-1770-8127-9DB42A6F2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7932A-B19E-E84A-8F75-F232569A7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3C4FF4-A80F-5B69-0A82-7631D87D1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3418-023E-48B6-8AD6-334F5E944BC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8241F9-0CE7-4BBB-6F88-A2D3A622D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FFC9C2-C10A-E51F-3762-90D6B226C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0AB68-1122-4146-A33A-85646B1C6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1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63A48-70BF-E75D-52C9-235FF5B2F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BFDB13-6D14-F7D1-824C-3F2550DBA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D50CEE-91E0-52D1-D3E7-0E6B44509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3418-023E-48B6-8AD6-334F5E944BC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809B4A-8E18-23F1-CA6A-DD1E37829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71C8B2-AD70-1DCC-54A0-7884CD50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0AB68-1122-4146-A33A-85646B1C6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388A95-0BC2-C881-7726-D95BDFC174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C4D807-1F34-D3FD-F973-06D3A68FC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71D21E-A84C-1658-259F-006121CF7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3418-023E-48B6-8AD6-334F5E944BC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D36928-8141-9666-180D-E33CF86B1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2D51F4-27C6-518E-3900-4489A0F1D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0AB68-1122-4146-A33A-85646B1C6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11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EF35301-54A2-4CF5-9112-B71830E6FC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4397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24ADF-C419-004A-5C7B-5EEC61536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CF02FB-CD90-6F05-BC18-D53D625D7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EA893F-DFA9-A662-008B-9854FDCC8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3418-023E-48B6-8AD6-334F5E944BC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83D74E-46B7-BA6B-2EC2-708F63D95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61790E-A3FA-BD00-499D-AD8CC00D1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0AB68-1122-4146-A33A-85646B1C6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B1A4B9-2926-E75B-1772-0AE6C10FD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0E8259-27B3-FFE6-919D-32A45542A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260F1C-8348-C649-28BB-3A8129C42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3418-023E-48B6-8AD6-334F5E944BC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9067D7-C633-A8E7-21E5-0A0651B2A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D2A6A5-B3EB-B83C-DA78-BD3628E86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0AB68-1122-4146-A33A-85646B1C6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7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8AD79D-F8D8-B83D-8F8A-2221CF780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953609-DEA4-F4A0-910F-0746A0AADA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2DB385-ED01-E3DE-7E4F-7F88FAE7C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395B0B-E287-5010-B70B-2CB30B3D8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3418-023E-48B6-8AD6-334F5E944BC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C227FA-EC47-02AC-BA15-7196C46A6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83699A-6E89-6269-99CD-E637F292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0AB68-1122-4146-A33A-85646B1C6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81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ECDE1-BA01-B72D-8E21-B1D10CFD0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E57C7B-19BF-A8FE-B94D-234220D51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E514A6-C4F5-57B9-B10E-766E8770E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66EE93B-B66B-E09E-DDA1-DF5CA54ABF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553326-C859-5B59-4BEE-B039E26E70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D23CE7B-175E-6922-2DB9-B0ABFC551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3418-023E-48B6-8AD6-334F5E944BC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CCBC051-DE1B-5F88-EE29-FC85CFB14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395A185-5DBB-B70E-3CED-E7557C356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0AB68-1122-4146-A33A-85646B1C6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62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226AB9-5C2E-EF4F-E536-4BB552C79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000A25-C08A-4071-3E26-0F05B4114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3418-023E-48B6-8AD6-334F5E944BC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C403B2F-E846-20A2-281C-271A2BC20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23EF6CB-AAB5-3BEA-6BDA-BAC0B9303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0AB68-1122-4146-A33A-85646B1C6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08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92A13D0-C36F-BFA0-2D11-0EE79272A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3418-023E-48B6-8AD6-334F5E944BC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3C9E754-5867-18C4-7696-B5CECF344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86BA28-169E-8C92-FAC2-FC16F0A34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0AB68-1122-4146-A33A-85646B1C6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9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4B2D6-B169-445B-B1A1-2B41AD0C7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AFF02E-A0F9-0D1B-CC39-A52FE3DD0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0B82D7-B1DA-C125-2937-3E3CB9E85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BAAFC7-C37A-25CA-46BA-42427895E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3418-023E-48B6-8AD6-334F5E944BC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CC375D-3811-102C-5483-A4AD7A626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E83BDD-B0B2-AAE4-144C-9812ABF39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0AB68-1122-4146-A33A-85646B1C6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48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8B8C11-07EF-75F9-56E5-EC1C9E814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246-D563-C15D-61E6-690F4E3717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7F185A-09E2-8769-E6B0-2E982617A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D983B2-80B6-26FB-7167-6F8E40B32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3418-023E-48B6-8AD6-334F5E944BC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957D53-15D5-49B3-376F-A16712AFC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47D0F7-3EF0-2C77-EF2B-84B2AB3A7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0AB68-1122-4146-A33A-85646B1C6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24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734DD6-9593-9FE0-FE9D-8DD22661E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D9B682-2007-2399-8C26-5F6D6F049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5186A6-D961-92F6-FF12-1B0B8AC9CA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C3418-023E-48B6-8AD6-334F5E944BC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C4F5E7-54A2-BB7F-2A7F-530F0516B3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0B6851-9CBD-C331-358B-0A1583C8A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0AB68-1122-4146-A33A-85646B1C6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5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microsoft.com/office/2007/relationships/diagramDrawing" Target="../diagrams/drawing2.xml"/><Relationship Id="rId18" Type="http://schemas.openxmlformats.org/officeDocument/2006/relationships/hyperlink" Target="mailto:fezhazarasp@gmail.uz" TargetMode="External"/><Relationship Id="rId3" Type="http://schemas.openxmlformats.org/officeDocument/2006/relationships/diagramData" Target="../diagrams/data1.xml"/><Relationship Id="rId21" Type="http://schemas.openxmlformats.org/officeDocument/2006/relationships/image" Target="../media/image8.png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3.png"/><Relationship Id="rId10" Type="http://schemas.openxmlformats.org/officeDocument/2006/relationships/diagramLayout" Target="../diagrams/layout2.xml"/><Relationship Id="rId19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Relationship Id="rId1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779C2-BB07-EB4D-05B0-97905C266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" name="Схема 194">
            <a:extLst>
              <a:ext uri="{FF2B5EF4-FFF2-40B4-BE49-F238E27FC236}">
                <a16:creationId xmlns:a16="http://schemas.microsoft.com/office/drawing/2014/main" id="{8BB42295-A9AE-43DC-B848-E523B30DCC91}"/>
              </a:ext>
            </a:extLst>
          </p:cNvPr>
          <p:cNvGraphicFramePr/>
          <p:nvPr/>
        </p:nvGraphicFramePr>
        <p:xfrm>
          <a:off x="0" y="4408464"/>
          <a:ext cx="4068000" cy="2451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3254EE-4F43-1EF7-EB59-B28B8C8E27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8" y="-15761"/>
            <a:ext cx="12192000" cy="673540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EA4AB66F-96BF-2E31-6A47-16C193B2C0CA}"/>
              </a:ext>
            </a:extLst>
          </p:cNvPr>
          <p:cNvSpPr txBox="1"/>
          <p:nvPr/>
        </p:nvSpPr>
        <p:spPr>
          <a:xfrm>
            <a:off x="76606" y="2240703"/>
            <a:ext cx="6318029" cy="18331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spcBef>
                <a:spcPts val="195"/>
              </a:spcBef>
            </a:pPr>
            <a:r>
              <a:rPr lang="en-US" sz="10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 uchun </a:t>
            </a:r>
            <a:r>
              <a:rPr lang="en-US" sz="10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</a:t>
            </a:r>
            <a:r>
              <a:rPr lang="en-US" sz="10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Respublikasiga</a:t>
            </a:r>
            <a:r>
              <a:rPr lang="en-US" sz="10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investitsiya</a:t>
            </a:r>
            <a:r>
              <a:rPr lang="en-US" sz="10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kiritish</a:t>
            </a:r>
            <a:r>
              <a:rPr lang="en-US" sz="10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sz="10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uz-Cyrl-UZ" sz="10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50" indent="-171450" algn="just">
              <a:spcBef>
                <a:spcPts val="195"/>
              </a:spcBef>
              <a:buFont typeface="Wingdings" panose="05000000000000000000" pitchFamily="2" charset="2"/>
              <a:buChar char="ü"/>
            </a:pP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Boy </a:t>
            </a:r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tabiiy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resurslar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oltin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uran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mis,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kumush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qo‘rg‘oshin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sink,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volfram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noyob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metalllar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resurslar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bo‘yicha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dunyoda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yetakchi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o‘rinlarni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egallaydi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4150" indent="-171450" algn="just">
              <a:spcBef>
                <a:spcPts val="195"/>
              </a:spcBef>
              <a:buFont typeface="Wingdings" panose="05000000000000000000" pitchFamily="2" charset="2"/>
              <a:buChar char="ü"/>
            </a:pPr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Qulay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geografik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joylashuv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 </a:t>
            </a:r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rivojlangan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logistika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transport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yo‘laklari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chorrahasida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joylashgan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bo‘lib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G‘arb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Sharq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Shimol va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Janub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bozorlari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o‘rtasida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ko‘prik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vazifasini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bajaradi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hamda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muhim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logistika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maydoni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hisoblanadi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50" indent="-171450" algn="just">
              <a:spcBef>
                <a:spcPts val="195"/>
              </a:spcBef>
              <a:buFont typeface="Wingdings" panose="05000000000000000000" pitchFamily="2" charset="2"/>
              <a:buChar char="ü"/>
            </a:pPr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Malakali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ishchi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kuchi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aholisining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60% dan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ziyodi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yoshgacha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yoshlardan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iborat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bo‘lib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ta’limli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bilimga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chanqoq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tillarini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yaxshi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biladigan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fuqarolardir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z-Cyrl-UZ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50" indent="-171450" algn="just">
              <a:spcBef>
                <a:spcPts val="195"/>
              </a:spcBef>
              <a:buFont typeface="Wingdings" panose="05000000000000000000" pitchFamily="2" charset="2"/>
              <a:buChar char="ü"/>
            </a:pPr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Barqaror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iqtisodiyot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 YAIM </a:t>
            </a:r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o‘sishi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Mamlakat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yillik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5–7%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iqtisodiy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o‘sishni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namoyon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etmoqda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z-Cyrl-UZ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50" indent="-171450" algn="just">
              <a:spcBef>
                <a:spcPts val="195"/>
              </a:spcBef>
              <a:buFont typeface="Wingdings" panose="05000000000000000000" pitchFamily="2" charset="2"/>
              <a:buChar char="ü"/>
            </a:pPr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Oxirgi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yilda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mamlakatga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78 milliard </a:t>
            </a:r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dollardan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ortiq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to‘g‘ridan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to‘g‘ri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xorijiy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investitsiyalar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jalb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qilindi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 dan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ortiq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loyiha amalga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oshirildi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 1800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turdagi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yangi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mahsulotlar ishlab chiqarish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yo‘lga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qo‘yildi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8DE97AF7-2566-0520-5AA3-4AE4E3E316AF}"/>
              </a:ext>
            </a:extLst>
          </p:cNvPr>
          <p:cNvSpPr txBox="1">
            <a:spLocks/>
          </p:cNvSpPr>
          <p:nvPr/>
        </p:nvSpPr>
        <p:spPr>
          <a:xfrm>
            <a:off x="2019387" y="127678"/>
            <a:ext cx="9979364" cy="2627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Xorazm viloyatidagi Xazorasp MIZda amalga oshirish taklif etilayotgan loyihalar ro‘yxati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BE6B5E6B-5E2B-BB36-ADE7-1E98F97B5078}"/>
              </a:ext>
            </a:extLst>
          </p:cNvPr>
          <p:cNvSpPr txBox="1"/>
          <p:nvPr/>
        </p:nvSpPr>
        <p:spPr>
          <a:xfrm>
            <a:off x="2803094" y="832674"/>
            <a:ext cx="3073983" cy="1286891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95"/>
              </a:spcBef>
            </a:pP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Xazorasp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tumani</a:t>
            </a:r>
            <a:endParaRPr lang="en-US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195"/>
              </a:spcBef>
            </a:pP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Maydoni</a:t>
            </a: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130</a:t>
            </a: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kv</a:t>
            </a: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2700" algn="just">
              <a:lnSpc>
                <a:spcPct val="100000"/>
              </a:lnSpc>
              <a:spcBef>
                <a:spcPts val="195"/>
              </a:spcBef>
            </a:pPr>
            <a:r>
              <a:rPr lang="en-US"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Aholisi</a:t>
            </a: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</a:t>
            </a: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ming.kishi</a:t>
            </a: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2700" algn="just">
              <a:lnSpc>
                <a:spcPct val="100000"/>
              </a:lnSpc>
              <a:spcBef>
                <a:spcPts val="195"/>
              </a:spcBef>
            </a:pPr>
            <a:r>
              <a:rPr lang="en-US"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Tarkibi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Qishloq </a:t>
            </a:r>
            <a:r>
              <a:rPr lang="en-US"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aholi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punktlari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68 ta, MFY 44 ta</a:t>
            </a: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2700" algn="just">
              <a:lnSpc>
                <a:spcPct val="100000"/>
              </a:lnSpc>
              <a:spcBef>
                <a:spcPts val="195"/>
              </a:spcBef>
            </a:pPr>
            <a:r>
              <a:rPr lang="en-US"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Markazi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Hazorasp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shaharchasi</a:t>
            </a:r>
            <a:endParaRPr lang="ru-RU" sz="10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195"/>
              </a:spcBef>
            </a:pPr>
            <a:r>
              <a:rPr lang="en-US"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Maxsus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iqtisodiy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zonalar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soni </a:t>
            </a: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ta</a:t>
            </a:r>
          </a:p>
          <a:p>
            <a:pPr marL="12700" algn="just">
              <a:lnSpc>
                <a:spcPct val="100000"/>
              </a:lnSpc>
              <a:spcBef>
                <a:spcPts val="195"/>
              </a:spcBef>
            </a:pP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Xazorasp EIZ va </a:t>
            </a:r>
            <a:r>
              <a:rPr lang="en-US"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O’zbekiston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Xitoy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texnoparki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6" name="AutoShape 4" descr="Динамика цены золота за последние 20 лет">
            <a:extLst>
              <a:ext uri="{FF2B5EF4-FFF2-40B4-BE49-F238E27FC236}">
                <a16:creationId xmlns:a16="http://schemas.microsoft.com/office/drawing/2014/main" id="{3454281D-6997-97A6-C88F-2C49760445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AutoShape 6" descr="Динамика цены золота за последние 20 лет">
            <a:extLst>
              <a:ext uri="{FF2B5EF4-FFF2-40B4-BE49-F238E27FC236}">
                <a16:creationId xmlns:a16="http://schemas.microsoft.com/office/drawing/2014/main" id="{1016EEC5-FBB0-5C4A-71F9-9BC15DD57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2" name="Схема 81">
            <a:extLst>
              <a:ext uri="{FF2B5EF4-FFF2-40B4-BE49-F238E27FC236}">
                <a16:creationId xmlns:a16="http://schemas.microsoft.com/office/drawing/2014/main" id="{38678C78-F31A-A5D8-B3DA-F72C65D740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8686287"/>
              </p:ext>
            </p:extLst>
          </p:nvPr>
        </p:nvGraphicFramePr>
        <p:xfrm>
          <a:off x="9481815" y="4463276"/>
          <a:ext cx="2642266" cy="2352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86" name="object 5">
            <a:extLst>
              <a:ext uri="{FF2B5EF4-FFF2-40B4-BE49-F238E27FC236}">
                <a16:creationId xmlns:a16="http://schemas.microsoft.com/office/drawing/2014/main" id="{70DD6A87-BEC4-AF30-8097-50CF7ECBD844}"/>
              </a:ext>
            </a:extLst>
          </p:cNvPr>
          <p:cNvSpPr txBox="1"/>
          <p:nvPr/>
        </p:nvSpPr>
        <p:spPr>
          <a:xfrm>
            <a:off x="9218314" y="4237744"/>
            <a:ext cx="3288839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Soliqlar bo‘yicha imtiyozlar</a:t>
            </a:r>
            <a:endParaRPr lang="ru-RU" sz="11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object 5">
            <a:extLst>
              <a:ext uri="{FF2B5EF4-FFF2-40B4-BE49-F238E27FC236}">
                <a16:creationId xmlns:a16="http://schemas.microsoft.com/office/drawing/2014/main" id="{49D8F6C6-F137-BA25-7A59-24194AE38C71}"/>
              </a:ext>
            </a:extLst>
          </p:cNvPr>
          <p:cNvSpPr txBox="1"/>
          <p:nvPr/>
        </p:nvSpPr>
        <p:spPr>
          <a:xfrm>
            <a:off x="6510120" y="674469"/>
            <a:ext cx="526028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4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Xazorasp MIZ</a:t>
            </a:r>
            <a:r>
              <a:rPr lang="uz-Cyrl-UZ" sz="14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Latn-UZ" sz="14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14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loyiha takliflari</a:t>
            </a:r>
            <a:endParaRPr lang="ru-RU" sz="14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9B085C-E087-4567-9D27-079C9CBD0812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49" y="-144829"/>
            <a:ext cx="1850413" cy="878899"/>
          </a:xfrm>
          <a:prstGeom prst="rect">
            <a:avLst/>
          </a:prstGeom>
        </p:spPr>
      </p:pic>
      <p:sp>
        <p:nvSpPr>
          <p:cNvPr id="185" name="TextBox 184">
            <a:extLst>
              <a:ext uri="{FF2B5EF4-FFF2-40B4-BE49-F238E27FC236}">
                <a16:creationId xmlns:a16="http://schemas.microsoft.com/office/drawing/2014/main" id="{7F53BB56-5342-4DBD-A6DA-2BCB38FEF10E}"/>
              </a:ext>
            </a:extLst>
          </p:cNvPr>
          <p:cNvSpPr txBox="1"/>
          <p:nvPr/>
        </p:nvSpPr>
        <p:spPr>
          <a:xfrm>
            <a:off x="3829068" y="4166322"/>
            <a:ext cx="295171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Investitsiya</a:t>
            </a:r>
            <a:r>
              <a:rPr lang="en-US" sz="11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loyihalarini</a:t>
            </a:r>
            <a:r>
              <a:rPr lang="en-US" sz="11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tanlash</a:t>
            </a:r>
            <a:r>
              <a:rPr lang="en-US" sz="11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bosqichlari</a:t>
            </a:r>
            <a:r>
              <a:rPr lang="en-US" sz="11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1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4D2C5738-269B-4FC7-B36E-91819B258735}"/>
              </a:ext>
            </a:extLst>
          </p:cNvPr>
          <p:cNvSpPr txBox="1"/>
          <p:nvPr/>
        </p:nvSpPr>
        <p:spPr>
          <a:xfrm>
            <a:off x="2118684" y="5745139"/>
            <a:ext cx="183777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Investitsion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loyihada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foydalaniladigan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texnologik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uskunalar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yangi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bo‘lishi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texnologik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jarayonlarning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energiya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samaradorligi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bo‘yicha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zamonaviy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talablarga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berishi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EA860A76-9E13-4006-9E64-5DA84D4C8055}"/>
              </a:ext>
            </a:extLst>
          </p:cNvPr>
          <p:cNvSpPr txBox="1"/>
          <p:nvPr/>
        </p:nvSpPr>
        <p:spPr>
          <a:xfrm>
            <a:off x="-8627" y="5745139"/>
            <a:ext cx="209049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Investitsiya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loyihasi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raqobatbardosh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import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o‘rnini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bosuvchi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eksportga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yo‘naltirilgan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tayyor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sanoat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mahsulotlari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ishlab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chiqarishga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ixtisoslashgan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zamonaviy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yuqori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texnologiyali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ishlab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chiqarishga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asoslanishi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982BDF23-7AB5-4E4D-B410-43A05CBC737E}"/>
              </a:ext>
            </a:extLst>
          </p:cNvPr>
          <p:cNvSpPr txBox="1"/>
          <p:nvPr/>
        </p:nvSpPr>
        <p:spPr>
          <a:xfrm>
            <a:off x="8209" y="4448694"/>
            <a:ext cx="199510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EIZ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hududida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investitsiya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loyihalari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respublikada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ishlab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chiqarilmaydigan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ishlab chiqarish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hajmlari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ichki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bozor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ehtiyojlarini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qoplamaydigan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yangi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turdagi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mahsulotlarni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ishlab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chiqarishni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nazarda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tutishi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B7D5F67A-26D9-4252-86EC-FD8DC66E3A1E}"/>
              </a:ext>
            </a:extLst>
          </p:cNvPr>
          <p:cNvSpPr txBox="1"/>
          <p:nvPr/>
        </p:nvSpPr>
        <p:spPr>
          <a:xfrm>
            <a:off x="2178167" y="4496075"/>
            <a:ext cx="15373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Erkin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iqtisodiy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zonalar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hududida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mahalliylashtirish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ko’rsatkichi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36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foizdan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bo’lmasligi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3" name="Группа 172">
            <a:extLst>
              <a:ext uri="{FF2B5EF4-FFF2-40B4-BE49-F238E27FC236}">
                <a16:creationId xmlns:a16="http://schemas.microsoft.com/office/drawing/2014/main" id="{085D3834-DA8E-4F4A-95D9-5CEE9413567E}"/>
              </a:ext>
            </a:extLst>
          </p:cNvPr>
          <p:cNvGrpSpPr/>
          <p:nvPr/>
        </p:nvGrpSpPr>
        <p:grpSpPr>
          <a:xfrm>
            <a:off x="4100419" y="5971700"/>
            <a:ext cx="2269168" cy="479342"/>
            <a:chOff x="1700311" y="407831"/>
            <a:chExt cx="3313588" cy="59702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74" name="Блок-схема: ручное управление 173">
              <a:extLst>
                <a:ext uri="{FF2B5EF4-FFF2-40B4-BE49-F238E27FC236}">
                  <a16:creationId xmlns:a16="http://schemas.microsoft.com/office/drawing/2014/main" id="{4290300C-00CE-4CAC-8581-FF10C4763F37}"/>
                </a:ext>
              </a:extLst>
            </p:cNvPr>
            <p:cNvSpPr/>
            <p:nvPr/>
          </p:nvSpPr>
          <p:spPr>
            <a:xfrm>
              <a:off x="1700311" y="407831"/>
              <a:ext cx="3313588" cy="597023"/>
            </a:xfrm>
            <a:prstGeom prst="flowChartManualOperati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75" name="Блок-схема: ручное управление 4">
              <a:extLst>
                <a:ext uri="{FF2B5EF4-FFF2-40B4-BE49-F238E27FC236}">
                  <a16:creationId xmlns:a16="http://schemas.microsoft.com/office/drawing/2014/main" id="{D2BF5DD1-A9E6-4985-9297-3839EE5982CA}"/>
                </a:ext>
              </a:extLst>
            </p:cNvPr>
            <p:cNvSpPr txBox="1"/>
            <p:nvPr/>
          </p:nvSpPr>
          <p:spPr>
            <a:xfrm rot="5400000">
              <a:off x="3058593" y="-287733"/>
              <a:ext cx="597023" cy="19881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0" rIns="57150" bIns="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None/>
              </a:pPr>
              <a:endParaRPr lang="ru-RU" sz="900" kern="1200" dirty="0"/>
            </a:p>
          </p:txBody>
        </p:sp>
      </p:grpSp>
      <p:grpSp>
        <p:nvGrpSpPr>
          <p:cNvPr id="176" name="Группа 175">
            <a:extLst>
              <a:ext uri="{FF2B5EF4-FFF2-40B4-BE49-F238E27FC236}">
                <a16:creationId xmlns:a16="http://schemas.microsoft.com/office/drawing/2014/main" id="{931B5CA2-8D5C-4B60-AB83-600846501490}"/>
              </a:ext>
            </a:extLst>
          </p:cNvPr>
          <p:cNvGrpSpPr/>
          <p:nvPr/>
        </p:nvGrpSpPr>
        <p:grpSpPr>
          <a:xfrm>
            <a:off x="4100419" y="4423232"/>
            <a:ext cx="2449915" cy="597023"/>
            <a:chOff x="1700311" y="407831"/>
            <a:chExt cx="3313588" cy="59702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78" name="Блок-схема: ручное управление 177">
              <a:extLst>
                <a:ext uri="{FF2B5EF4-FFF2-40B4-BE49-F238E27FC236}">
                  <a16:creationId xmlns:a16="http://schemas.microsoft.com/office/drawing/2014/main" id="{6767AFE0-8FFE-4979-80BE-07AC4CA19648}"/>
                </a:ext>
              </a:extLst>
            </p:cNvPr>
            <p:cNvSpPr/>
            <p:nvPr/>
          </p:nvSpPr>
          <p:spPr>
            <a:xfrm>
              <a:off x="1700311" y="407831"/>
              <a:ext cx="3313588" cy="597023"/>
            </a:xfrm>
            <a:prstGeom prst="flowChartManualOperati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79" name="Блок-схема: ручное управление 4">
              <a:extLst>
                <a:ext uri="{FF2B5EF4-FFF2-40B4-BE49-F238E27FC236}">
                  <a16:creationId xmlns:a16="http://schemas.microsoft.com/office/drawing/2014/main" id="{BE5A2AE4-5B21-4280-B18F-90C639056984}"/>
                </a:ext>
              </a:extLst>
            </p:cNvPr>
            <p:cNvSpPr txBox="1"/>
            <p:nvPr/>
          </p:nvSpPr>
          <p:spPr>
            <a:xfrm rot="5400000">
              <a:off x="3058593" y="-287733"/>
              <a:ext cx="597023" cy="19881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0" rIns="57150" bIns="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None/>
              </a:pPr>
              <a:endParaRPr lang="ru-RU" sz="900" kern="1200" dirty="0"/>
            </a:p>
          </p:txBody>
        </p:sp>
      </p:grpSp>
      <p:sp>
        <p:nvSpPr>
          <p:cNvPr id="181" name="TextBox 180">
            <a:extLst>
              <a:ext uri="{FF2B5EF4-FFF2-40B4-BE49-F238E27FC236}">
                <a16:creationId xmlns:a16="http://schemas.microsoft.com/office/drawing/2014/main" id="{4DC771C1-196F-441A-A37C-AB3F1E43D3D9}"/>
              </a:ext>
            </a:extLst>
          </p:cNvPr>
          <p:cNvSpPr txBox="1"/>
          <p:nvPr/>
        </p:nvSpPr>
        <p:spPr>
          <a:xfrm>
            <a:off x="4272267" y="4438428"/>
            <a:ext cx="21041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Investor </a:t>
            </a:r>
            <a:r>
              <a:rPr lang="en-US" sz="900" b="1" spc="-1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tomonidan</a:t>
            </a:r>
            <a:r>
              <a:rPr lang="en-US" sz="900" b="1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spc="-1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ariza</a:t>
            </a:r>
            <a:r>
              <a:rPr lang="en-US" sz="900" b="1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</a:t>
            </a:r>
          </a:p>
          <a:p>
            <a:pPr algn="ctr"/>
            <a:r>
              <a:rPr lang="en-US" sz="900" b="1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texnik </a:t>
            </a:r>
            <a:r>
              <a:rPr lang="en-US" sz="900" b="1" spc="-1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iqtisodiy</a:t>
            </a:r>
            <a:r>
              <a:rPr lang="en-US" sz="900" b="1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spc="-1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asosnomani</a:t>
            </a:r>
            <a:r>
              <a:rPr lang="en-US" sz="900" b="1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(TIA)</a:t>
            </a:r>
          </a:p>
          <a:p>
            <a:pPr algn="ctr"/>
            <a:r>
              <a:rPr lang="en-US" sz="900" b="1" spc="-1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taqdim</a:t>
            </a:r>
            <a:r>
              <a:rPr lang="en-US" sz="900" b="1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etish</a:t>
            </a:r>
            <a:endParaRPr lang="ru-RU" dirty="0"/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DF378199-5544-4D19-972A-0E8ED3E33D01}"/>
              </a:ext>
            </a:extLst>
          </p:cNvPr>
          <p:cNvSpPr txBox="1"/>
          <p:nvPr/>
        </p:nvSpPr>
        <p:spPr>
          <a:xfrm>
            <a:off x="4234023" y="5993066"/>
            <a:ext cx="1998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900" b="1" spc="-1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Investitsiya</a:t>
            </a:r>
            <a:r>
              <a:rPr lang="en-US" sz="900" b="1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 </a:t>
            </a:r>
            <a:r>
              <a:rPr lang="en-US" sz="900" b="1" spc="-1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ijara</a:t>
            </a:r>
            <a:r>
              <a:rPr lang="en-US" sz="900" b="1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spc="-1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shartnomalarini</a:t>
            </a:r>
            <a:r>
              <a:rPr lang="en-US" sz="900" b="1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spc="-1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imzolash</a:t>
            </a:r>
            <a:endParaRPr lang="ru-RU" dirty="0"/>
          </a:p>
        </p:txBody>
      </p:sp>
      <p:grpSp>
        <p:nvGrpSpPr>
          <p:cNvPr id="184" name="Группа 183">
            <a:extLst>
              <a:ext uri="{FF2B5EF4-FFF2-40B4-BE49-F238E27FC236}">
                <a16:creationId xmlns:a16="http://schemas.microsoft.com/office/drawing/2014/main" id="{A607C24A-9443-412F-A12B-683C87C1E4B4}"/>
              </a:ext>
            </a:extLst>
          </p:cNvPr>
          <p:cNvGrpSpPr/>
          <p:nvPr/>
        </p:nvGrpSpPr>
        <p:grpSpPr>
          <a:xfrm>
            <a:off x="4084961" y="5041262"/>
            <a:ext cx="2409333" cy="507832"/>
            <a:chOff x="1700311" y="407831"/>
            <a:chExt cx="3313588" cy="59702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87" name="Блок-схема: ручное управление 186">
              <a:extLst>
                <a:ext uri="{FF2B5EF4-FFF2-40B4-BE49-F238E27FC236}">
                  <a16:creationId xmlns:a16="http://schemas.microsoft.com/office/drawing/2014/main" id="{139CA954-4A2A-48F9-ADB6-F59320776046}"/>
                </a:ext>
              </a:extLst>
            </p:cNvPr>
            <p:cNvSpPr/>
            <p:nvPr/>
          </p:nvSpPr>
          <p:spPr>
            <a:xfrm>
              <a:off x="1700311" y="407831"/>
              <a:ext cx="3313588" cy="597023"/>
            </a:xfrm>
            <a:prstGeom prst="flowChartManualOperati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92" name="Блок-схема: ручное управление 4">
              <a:extLst>
                <a:ext uri="{FF2B5EF4-FFF2-40B4-BE49-F238E27FC236}">
                  <a16:creationId xmlns:a16="http://schemas.microsoft.com/office/drawing/2014/main" id="{B8F52261-EF74-4975-9F0B-CB83786DD4B2}"/>
                </a:ext>
              </a:extLst>
            </p:cNvPr>
            <p:cNvSpPr txBox="1"/>
            <p:nvPr/>
          </p:nvSpPr>
          <p:spPr>
            <a:xfrm rot="5400000">
              <a:off x="3058593" y="-287733"/>
              <a:ext cx="597023" cy="19881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0" rIns="57150" bIns="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None/>
              </a:pPr>
              <a:endParaRPr lang="ru-RU" sz="900" kern="1200" dirty="0"/>
            </a:p>
          </p:txBody>
        </p:sp>
      </p:grpSp>
      <p:sp>
        <p:nvSpPr>
          <p:cNvPr id="193" name="TextBox 192">
            <a:extLst>
              <a:ext uri="{FF2B5EF4-FFF2-40B4-BE49-F238E27FC236}">
                <a16:creationId xmlns:a16="http://schemas.microsoft.com/office/drawing/2014/main" id="{83A6D796-4600-4A02-8B42-556620E1712A}"/>
              </a:ext>
            </a:extLst>
          </p:cNvPr>
          <p:cNvSpPr txBox="1"/>
          <p:nvPr/>
        </p:nvSpPr>
        <p:spPr>
          <a:xfrm>
            <a:off x="3876043" y="5046231"/>
            <a:ext cx="27788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Investitsiya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loyiha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tahlili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</a:t>
            </a:r>
          </a:p>
          <a:p>
            <a:pPr algn="ctr"/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zarur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yer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maydonini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auksionga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qo‘yish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4" name="Группа 193">
            <a:extLst>
              <a:ext uri="{FF2B5EF4-FFF2-40B4-BE49-F238E27FC236}">
                <a16:creationId xmlns:a16="http://schemas.microsoft.com/office/drawing/2014/main" id="{F7462C3E-8011-40A8-AD02-BC9C2ADF937E}"/>
              </a:ext>
            </a:extLst>
          </p:cNvPr>
          <p:cNvGrpSpPr/>
          <p:nvPr/>
        </p:nvGrpSpPr>
        <p:grpSpPr>
          <a:xfrm>
            <a:off x="4257637" y="5560143"/>
            <a:ext cx="2136998" cy="397687"/>
            <a:chOff x="1700311" y="407831"/>
            <a:chExt cx="3313588" cy="59702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6" name="Блок-схема: ручное управление 195">
              <a:extLst>
                <a:ext uri="{FF2B5EF4-FFF2-40B4-BE49-F238E27FC236}">
                  <a16:creationId xmlns:a16="http://schemas.microsoft.com/office/drawing/2014/main" id="{C4BCCCA7-8FD4-402F-AEDE-EAD0A4160FDB}"/>
                </a:ext>
              </a:extLst>
            </p:cNvPr>
            <p:cNvSpPr/>
            <p:nvPr/>
          </p:nvSpPr>
          <p:spPr>
            <a:xfrm>
              <a:off x="1700311" y="407831"/>
              <a:ext cx="3313588" cy="597023"/>
            </a:xfrm>
            <a:prstGeom prst="flowChartManualOperati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97" name="Блок-схема: ручное управление 4">
              <a:extLst>
                <a:ext uri="{FF2B5EF4-FFF2-40B4-BE49-F238E27FC236}">
                  <a16:creationId xmlns:a16="http://schemas.microsoft.com/office/drawing/2014/main" id="{CCCCD9FD-5AA9-45B3-A5D3-BD6838F4A054}"/>
                </a:ext>
              </a:extLst>
            </p:cNvPr>
            <p:cNvSpPr txBox="1"/>
            <p:nvPr/>
          </p:nvSpPr>
          <p:spPr>
            <a:xfrm rot="5400000">
              <a:off x="3058593" y="-287733"/>
              <a:ext cx="597023" cy="19881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0" rIns="57150" bIns="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None/>
              </a:pPr>
              <a:endParaRPr lang="ru-RU" sz="900" kern="1200" dirty="0"/>
            </a:p>
          </p:txBody>
        </p:sp>
      </p:grpSp>
      <p:sp>
        <p:nvSpPr>
          <p:cNvPr id="199" name="TextBox 198">
            <a:extLst>
              <a:ext uri="{FF2B5EF4-FFF2-40B4-BE49-F238E27FC236}">
                <a16:creationId xmlns:a16="http://schemas.microsoft.com/office/drawing/2014/main" id="{1B56D8D5-BE36-4B7D-BD7C-454A16BEEFD3}"/>
              </a:ext>
            </a:extLst>
          </p:cNvPr>
          <p:cNvSpPr txBox="1"/>
          <p:nvPr/>
        </p:nvSpPr>
        <p:spPr>
          <a:xfrm>
            <a:off x="4154849" y="5560473"/>
            <a:ext cx="213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spc="-1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Auksion</a:t>
            </a:r>
            <a:r>
              <a:rPr lang="en-US" sz="900" b="1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spc="-1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savdosi</a:t>
            </a:r>
            <a:endParaRPr lang="en-US" sz="900" b="1" spc="-1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00" b="1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tashkil etish</a:t>
            </a:r>
            <a:endParaRPr lang="ru-RU" sz="900" b="1" spc="-1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0" name="Блок-схема: ручное управление 199">
            <a:extLst>
              <a:ext uri="{FF2B5EF4-FFF2-40B4-BE49-F238E27FC236}">
                <a16:creationId xmlns:a16="http://schemas.microsoft.com/office/drawing/2014/main" id="{EB1D7799-8C47-4545-89B2-119071899BED}"/>
              </a:ext>
            </a:extLst>
          </p:cNvPr>
          <p:cNvSpPr/>
          <p:nvPr/>
        </p:nvSpPr>
        <p:spPr>
          <a:xfrm>
            <a:off x="4234023" y="6457123"/>
            <a:ext cx="2066450" cy="400878"/>
          </a:xfrm>
          <a:prstGeom prst="flowChartManualOperati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99DADD27-42A8-4936-B130-D55B231965E8}"/>
              </a:ext>
            </a:extLst>
          </p:cNvPr>
          <p:cNvSpPr txBox="1"/>
          <p:nvPr/>
        </p:nvSpPr>
        <p:spPr>
          <a:xfrm>
            <a:off x="4477177" y="6446188"/>
            <a:ext cx="162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900" b="1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MIZ </a:t>
            </a:r>
            <a:r>
              <a:rPr lang="en-US" sz="900" b="1" spc="-1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ishtirokchisi</a:t>
            </a:r>
            <a:r>
              <a:rPr lang="en-US" sz="900" b="1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spc="-1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guvohnomasini</a:t>
            </a:r>
            <a:r>
              <a:rPr lang="en-US" sz="900" b="1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spc="-1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berish</a:t>
            </a:r>
            <a:endParaRPr lang="en-US" sz="900" b="1" spc="-1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53BB56-5342-4DBD-A6DA-2BCB38FEF10E}"/>
              </a:ext>
            </a:extLst>
          </p:cNvPr>
          <p:cNvSpPr txBox="1"/>
          <p:nvPr/>
        </p:nvSpPr>
        <p:spPr>
          <a:xfrm>
            <a:off x="159217" y="4168056"/>
            <a:ext cx="37059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1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Investitsiya</a:t>
            </a:r>
            <a:r>
              <a:rPr lang="en-US" sz="11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loyihalariga</a:t>
            </a:r>
            <a:r>
              <a:rPr lang="en-US" sz="11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qo‘yiladigan</a:t>
            </a:r>
            <a:r>
              <a:rPr lang="en-US" sz="11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umumiy</a:t>
            </a:r>
            <a:r>
              <a:rPr lang="en-US" sz="11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talablar</a:t>
            </a:r>
            <a:r>
              <a:rPr lang="en-US" sz="11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Скругленный прямоугольник 873">
            <a:extLst>
              <a:ext uri="{FF2B5EF4-FFF2-40B4-BE49-F238E27FC236}">
                <a16:creationId xmlns:a16="http://schemas.microsoft.com/office/drawing/2014/main" id="{0A4B87B5-247A-9D2A-A307-B2E8774C85F8}"/>
              </a:ext>
            </a:extLst>
          </p:cNvPr>
          <p:cNvSpPr/>
          <p:nvPr/>
        </p:nvSpPr>
        <p:spPr>
          <a:xfrm>
            <a:off x="6654866" y="1673566"/>
            <a:ext cx="2563448" cy="618065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6EFD08D-940B-EAFF-793F-4F69406A2C76}"/>
              </a:ext>
            </a:extLst>
          </p:cNvPr>
          <p:cNvSpPr txBox="1"/>
          <p:nvPr/>
        </p:nvSpPr>
        <p:spPr>
          <a:xfrm>
            <a:off x="6398394" y="1442451"/>
            <a:ext cx="3006994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Qurilish materiallari sanoati</a:t>
            </a:r>
            <a:endParaRPr kumimoji="0" lang="ru-RU" sz="1050" b="1" i="0" u="none" strike="noStrike" kern="120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73">
            <a:extLst>
              <a:ext uri="{FF2B5EF4-FFF2-40B4-BE49-F238E27FC236}">
                <a16:creationId xmlns:a16="http://schemas.microsoft.com/office/drawing/2014/main" id="{FB029FBE-A3CC-B84D-CDED-AA1564C4B222}"/>
              </a:ext>
            </a:extLst>
          </p:cNvPr>
          <p:cNvSpPr/>
          <p:nvPr/>
        </p:nvSpPr>
        <p:spPr>
          <a:xfrm>
            <a:off x="9407949" y="1680255"/>
            <a:ext cx="2563115" cy="610349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Скругленный прямоугольник 873">
            <a:extLst>
              <a:ext uri="{FF2B5EF4-FFF2-40B4-BE49-F238E27FC236}">
                <a16:creationId xmlns:a16="http://schemas.microsoft.com/office/drawing/2014/main" id="{468C746C-4552-0333-DE1B-A8C9EABC6957}"/>
              </a:ext>
            </a:extLst>
          </p:cNvPr>
          <p:cNvSpPr/>
          <p:nvPr/>
        </p:nvSpPr>
        <p:spPr>
          <a:xfrm>
            <a:off x="6664159" y="2642152"/>
            <a:ext cx="2583937" cy="597346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Скругленный прямоугольник 873">
            <a:extLst>
              <a:ext uri="{FF2B5EF4-FFF2-40B4-BE49-F238E27FC236}">
                <a16:creationId xmlns:a16="http://schemas.microsoft.com/office/drawing/2014/main" id="{08317C2F-8B4C-426A-B01C-B6E637CE86CD}"/>
              </a:ext>
            </a:extLst>
          </p:cNvPr>
          <p:cNvSpPr/>
          <p:nvPr/>
        </p:nvSpPr>
        <p:spPr>
          <a:xfrm>
            <a:off x="9417170" y="2642710"/>
            <a:ext cx="2563115" cy="596788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D54C5BE7-0065-5782-6771-72C0127DA874}"/>
              </a:ext>
            </a:extLst>
          </p:cNvPr>
          <p:cNvSpPr txBox="1"/>
          <p:nvPr/>
        </p:nvSpPr>
        <p:spPr>
          <a:xfrm>
            <a:off x="9365767" y="1427633"/>
            <a:ext cx="2632984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 algn="ctr">
              <a:lnSpc>
                <a:spcPct val="100000"/>
              </a:lnSpc>
              <a:spcBef>
                <a:spcPts val="95"/>
              </a:spcBef>
              <a:defRPr/>
            </a:pPr>
            <a:r>
              <a:rPr lang="en-US" sz="10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Yengil sanoat va maishiy mahsulotlar</a:t>
            </a:r>
            <a:endParaRPr lang="ru-RU" sz="105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411A8DD2-8975-A82B-B67C-EA5980CD560E}"/>
              </a:ext>
            </a:extLst>
          </p:cNvPr>
          <p:cNvSpPr txBox="1"/>
          <p:nvPr/>
        </p:nvSpPr>
        <p:spPr>
          <a:xfrm>
            <a:off x="6640405" y="2371097"/>
            <a:ext cx="2607691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Elektr texnika sanoati</a:t>
            </a: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888D06A1-C2D9-DEFB-A003-BD94EFC34150}"/>
              </a:ext>
            </a:extLst>
          </p:cNvPr>
          <p:cNvSpPr txBox="1"/>
          <p:nvPr/>
        </p:nvSpPr>
        <p:spPr>
          <a:xfrm>
            <a:off x="9454480" y="2379558"/>
            <a:ext cx="2567644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Latn-UZ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Avtomobil ehtiyot qismlari ishlab chiqarish</a:t>
            </a:r>
            <a:endParaRPr kumimoji="0" lang="ru-RU" sz="1050" b="1" i="0" u="none" strike="noStrike" kern="120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B87B4E09-6ABF-495F-2BE4-4104A0CDFFE2}"/>
              </a:ext>
            </a:extLst>
          </p:cNvPr>
          <p:cNvSpPr txBox="1"/>
          <p:nvPr/>
        </p:nvSpPr>
        <p:spPr>
          <a:xfrm>
            <a:off x="9454480" y="3278978"/>
            <a:ext cx="2567644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Energetika va yoqilg‘i sanoati</a:t>
            </a:r>
            <a:endParaRPr kumimoji="0" lang="ru-RU" sz="1050" b="1" i="0" u="none" strike="noStrike" kern="120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873">
            <a:extLst>
              <a:ext uri="{FF2B5EF4-FFF2-40B4-BE49-F238E27FC236}">
                <a16:creationId xmlns:a16="http://schemas.microsoft.com/office/drawing/2014/main" id="{1CF3E985-BD64-3472-983E-BB6A2332C12F}"/>
              </a:ext>
            </a:extLst>
          </p:cNvPr>
          <p:cNvSpPr/>
          <p:nvPr/>
        </p:nvSpPr>
        <p:spPr>
          <a:xfrm>
            <a:off x="6680452" y="3502278"/>
            <a:ext cx="2584318" cy="601757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Скругленный прямоугольник 873">
            <a:extLst>
              <a:ext uri="{FF2B5EF4-FFF2-40B4-BE49-F238E27FC236}">
                <a16:creationId xmlns:a16="http://schemas.microsoft.com/office/drawing/2014/main" id="{5E7D2675-7E5F-7A2C-9CDA-D7301C4DD160}"/>
              </a:ext>
            </a:extLst>
          </p:cNvPr>
          <p:cNvSpPr/>
          <p:nvPr/>
        </p:nvSpPr>
        <p:spPr>
          <a:xfrm>
            <a:off x="9398018" y="3502278"/>
            <a:ext cx="2593230" cy="601757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bject 5">
            <a:extLst>
              <a:ext uri="{FF2B5EF4-FFF2-40B4-BE49-F238E27FC236}">
                <a16:creationId xmlns:a16="http://schemas.microsoft.com/office/drawing/2014/main" id="{8BA92A6D-0B21-975E-F66C-78E4BF78B409}"/>
              </a:ext>
            </a:extLst>
          </p:cNvPr>
          <p:cNvSpPr txBox="1"/>
          <p:nvPr/>
        </p:nvSpPr>
        <p:spPr>
          <a:xfrm>
            <a:off x="6652768" y="3284951"/>
            <a:ext cx="2567644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Tibbiy uskunalar </a:t>
            </a:r>
            <a:endParaRPr kumimoji="0" lang="ru-RU" sz="1050" b="1" i="0" u="none" strike="noStrike" kern="120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18AE6BE-6069-C709-BC18-562A450E881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99369" y="1723830"/>
            <a:ext cx="512525" cy="5125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B6AC982-3CE1-0A88-0E66-BA29C8D2677B}"/>
              </a:ext>
            </a:extLst>
          </p:cNvPr>
          <p:cNvSpPr txBox="1"/>
          <p:nvPr/>
        </p:nvSpPr>
        <p:spPr>
          <a:xfrm>
            <a:off x="7042750" y="1747998"/>
            <a:ext cx="8837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 ta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Loyiha</a:t>
            </a:r>
            <a:r>
              <a:rPr kumimoji="0" lang="uz-Cyrl-UZ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4B2E7EB-2B3A-98CA-B267-B3B0BB7F9CA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30296" y="1730596"/>
            <a:ext cx="565726" cy="45237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E71EBED-ED6E-96E5-FAC6-7BD73290B7B5}"/>
              </a:ext>
            </a:extLst>
          </p:cNvPr>
          <p:cNvSpPr txBox="1"/>
          <p:nvPr/>
        </p:nvSpPr>
        <p:spPr>
          <a:xfrm>
            <a:off x="8314827" y="1721309"/>
            <a:ext cx="9846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Qiymati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$ 59,8 mln. 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00ECE79-DAD6-7F9D-1632-AF7F4530669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24135" y="2698883"/>
            <a:ext cx="487759" cy="48775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4B05D1F-0059-78A4-1E71-D149BB17941C}"/>
              </a:ext>
            </a:extLst>
          </p:cNvPr>
          <p:cNvSpPr txBox="1"/>
          <p:nvPr/>
        </p:nvSpPr>
        <p:spPr>
          <a:xfrm>
            <a:off x="7050961" y="2714964"/>
            <a:ext cx="8837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ta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Loyiha</a:t>
            </a:r>
            <a:r>
              <a:rPr kumimoji="0" lang="uz-Cyrl-UZ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314AA44-0460-2832-E49D-E011848E3DD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62270" y="2736073"/>
            <a:ext cx="529909" cy="42373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5B6CF8B-F662-966D-2873-119E4022FA88}"/>
              </a:ext>
            </a:extLst>
          </p:cNvPr>
          <p:cNvSpPr txBox="1"/>
          <p:nvPr/>
        </p:nvSpPr>
        <p:spPr>
          <a:xfrm>
            <a:off x="8333965" y="2684030"/>
            <a:ext cx="8687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Qiymati </a:t>
            </a:r>
            <a:br>
              <a:rPr lang="en-US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$ 13 mln.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4274D4E6-60C7-30E1-0FDB-81F49CD25A8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80787" y="3542943"/>
            <a:ext cx="484501" cy="484501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0C346649-8DE5-7C86-D6B3-EBF2127F03D8}"/>
              </a:ext>
            </a:extLst>
          </p:cNvPr>
          <p:cNvSpPr txBox="1"/>
          <p:nvPr/>
        </p:nvSpPr>
        <p:spPr>
          <a:xfrm>
            <a:off x="7121508" y="3564224"/>
            <a:ext cx="8837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Loyiha</a:t>
            </a:r>
            <a:r>
              <a:rPr kumimoji="0" lang="uz-Cyrl-UZ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3961CE3-BC46-B97D-63E2-B17B613C648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21884" y="3572981"/>
            <a:ext cx="549613" cy="439493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4E4FE903-DEAA-09CF-0D95-BF75B72B75DC}"/>
              </a:ext>
            </a:extLst>
          </p:cNvPr>
          <p:cNvSpPr txBox="1"/>
          <p:nvPr/>
        </p:nvSpPr>
        <p:spPr>
          <a:xfrm>
            <a:off x="8357840" y="3559742"/>
            <a:ext cx="10072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Qiymati</a:t>
            </a:r>
            <a:br>
              <a:rPr lang="en-US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$ 104,9 mln.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3E30ED38-D96E-E8E8-FD39-21D111C00C5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86763" y="1732090"/>
            <a:ext cx="492963" cy="492963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04D75123-2BB8-2501-AB09-FFA88B9FA360}"/>
              </a:ext>
            </a:extLst>
          </p:cNvPr>
          <p:cNvSpPr txBox="1"/>
          <p:nvPr/>
        </p:nvSpPr>
        <p:spPr>
          <a:xfrm>
            <a:off x="9820270" y="1747738"/>
            <a:ext cx="8837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ta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Loyiha</a:t>
            </a:r>
            <a:r>
              <a:rPr kumimoji="0" lang="uz-Cyrl-UZ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4A4EE131-BA81-D01F-0A1E-6745522FF03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652708" y="1752042"/>
            <a:ext cx="551310" cy="440850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5085E552-DAA7-C95F-E46C-D1C9DB99435A}"/>
              </a:ext>
            </a:extLst>
          </p:cNvPr>
          <p:cNvSpPr txBox="1"/>
          <p:nvPr/>
        </p:nvSpPr>
        <p:spPr>
          <a:xfrm>
            <a:off x="10979892" y="1739973"/>
            <a:ext cx="11251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Qiymati </a:t>
            </a:r>
          </a:p>
          <a:p>
            <a:pPr lvl="0" algn="ctr">
              <a:defRPr/>
            </a:pPr>
            <a:r>
              <a:rPr lang="en-US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$ 5,3 mln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503F7B27-A5A0-A954-F507-01D26EF229A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81815" y="2673483"/>
            <a:ext cx="513159" cy="513159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B7BCB221-5B46-56D9-F2BE-EE14160B978F}"/>
              </a:ext>
            </a:extLst>
          </p:cNvPr>
          <p:cNvSpPr txBox="1"/>
          <p:nvPr/>
        </p:nvSpPr>
        <p:spPr>
          <a:xfrm>
            <a:off x="9876429" y="2684030"/>
            <a:ext cx="8837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ta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Loyiha</a:t>
            </a:r>
            <a:r>
              <a:rPr kumimoji="0" lang="uz-Cyrl-UZ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A63B6BA9-5E3D-609E-A0C6-BCD8CA3055F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644818" y="2684030"/>
            <a:ext cx="548886" cy="438912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9C5DDCAB-736F-3915-8463-8328D06406F4}"/>
              </a:ext>
            </a:extLst>
          </p:cNvPr>
          <p:cNvSpPr txBox="1"/>
          <p:nvPr/>
        </p:nvSpPr>
        <p:spPr>
          <a:xfrm>
            <a:off x="11070206" y="2675272"/>
            <a:ext cx="1004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Qiymati </a:t>
            </a:r>
            <a:br>
              <a:rPr lang="en-US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$ 1,1 mln.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5B9BB6AA-E557-21EB-1319-1CC86F8F5CD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10146" y="3554439"/>
            <a:ext cx="495663" cy="495663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C89EA861-B084-8A70-693A-26BBD0F850FF}"/>
              </a:ext>
            </a:extLst>
          </p:cNvPr>
          <p:cNvSpPr txBox="1"/>
          <p:nvPr/>
        </p:nvSpPr>
        <p:spPr>
          <a:xfrm>
            <a:off x="9845039" y="3587076"/>
            <a:ext cx="8837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ta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Loyiha</a:t>
            </a:r>
            <a:r>
              <a:rPr kumimoji="0" lang="uz-Cyrl-UZ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61D35B6F-6CC1-D901-B3B3-FB7B1C29AAD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654112" y="3581388"/>
            <a:ext cx="551121" cy="440699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0E692D1F-A238-A169-0501-2563D5640C2D}"/>
              </a:ext>
            </a:extLst>
          </p:cNvPr>
          <p:cNvSpPr txBox="1"/>
          <p:nvPr/>
        </p:nvSpPr>
        <p:spPr>
          <a:xfrm>
            <a:off x="11095260" y="3578009"/>
            <a:ext cx="9547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Qiymati </a:t>
            </a:r>
            <a:br>
              <a:rPr lang="en-US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$ 2,2 mln.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0" name="object 5">
            <a:extLst>
              <a:ext uri="{FF2B5EF4-FFF2-40B4-BE49-F238E27FC236}">
                <a16:creationId xmlns:a16="http://schemas.microsoft.com/office/drawing/2014/main" id="{F2892FF2-48A7-8825-B9FD-D40E5FE6D684}"/>
              </a:ext>
            </a:extLst>
          </p:cNvPr>
          <p:cNvSpPr txBox="1"/>
          <p:nvPr/>
        </p:nvSpPr>
        <p:spPr>
          <a:xfrm>
            <a:off x="9227955" y="931738"/>
            <a:ext cx="206836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Loyihalar soni : </a:t>
            </a:r>
            <a:r>
              <a:rPr lang="en-US" sz="12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ta</a:t>
            </a:r>
            <a:endParaRPr lang="ru-RU" sz="1200" b="1" i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object 5">
            <a:extLst>
              <a:ext uri="{FF2B5EF4-FFF2-40B4-BE49-F238E27FC236}">
                <a16:creationId xmlns:a16="http://schemas.microsoft.com/office/drawing/2014/main" id="{D0F47881-5894-C0BF-951E-E64037DFF9D5}"/>
              </a:ext>
            </a:extLst>
          </p:cNvPr>
          <p:cNvSpPr txBox="1"/>
          <p:nvPr/>
        </p:nvSpPr>
        <p:spPr>
          <a:xfrm>
            <a:off x="9429570" y="1154296"/>
            <a:ext cx="22543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Umimiy qiymati : $ </a:t>
            </a:r>
            <a:r>
              <a:rPr lang="en-US" sz="12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186,3 mln.</a:t>
            </a:r>
            <a:r>
              <a:rPr lang="uz-Latn-UZ" sz="12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i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6" name="Рисунок 125">
            <a:extLst>
              <a:ext uri="{FF2B5EF4-FFF2-40B4-BE49-F238E27FC236}">
                <a16:creationId xmlns:a16="http://schemas.microsoft.com/office/drawing/2014/main" id="{5413CF4D-BEB1-5428-F23D-5FE185A7D4A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7738" y="882086"/>
            <a:ext cx="2591646" cy="1343945"/>
          </a:xfrm>
          <a:prstGeom prst="rect">
            <a:avLst/>
          </a:prstGeom>
        </p:spPr>
      </p:pic>
      <p:cxnSp>
        <p:nvCxnSpPr>
          <p:cNvPr id="129" name="Соединитель: уступ 128">
            <a:extLst>
              <a:ext uri="{FF2B5EF4-FFF2-40B4-BE49-F238E27FC236}">
                <a16:creationId xmlns:a16="http://schemas.microsoft.com/office/drawing/2014/main" id="{BA4F8604-A2B8-864F-47A8-9ECC54040109}"/>
              </a:ext>
            </a:extLst>
          </p:cNvPr>
          <p:cNvCxnSpPr>
            <a:cxnSpLocks/>
          </p:cNvCxnSpPr>
          <p:nvPr/>
        </p:nvCxnSpPr>
        <p:spPr>
          <a:xfrm rot="5400000">
            <a:off x="2128357" y="971847"/>
            <a:ext cx="675643" cy="673831"/>
          </a:xfrm>
          <a:prstGeom prst="bentConnector3">
            <a:avLst>
              <a:gd name="adj1" fmla="val -1428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24" name="object 5">
            <a:extLst>
              <a:ext uri="{FF2B5EF4-FFF2-40B4-BE49-F238E27FC236}">
                <a16:creationId xmlns:a16="http://schemas.microsoft.com/office/drawing/2014/main" id="{52BD2102-BB8A-5A75-9F7E-F161CB08786A}"/>
              </a:ext>
            </a:extLst>
          </p:cNvPr>
          <p:cNvSpPr txBox="1"/>
          <p:nvPr/>
        </p:nvSpPr>
        <p:spPr>
          <a:xfrm>
            <a:off x="172952" y="648512"/>
            <a:ext cx="526028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95"/>
              </a:spcBef>
            </a:pPr>
            <a:r>
              <a:rPr lang="en-US" sz="14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Xorazm viloyati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570D675C-C7FE-CD47-BD4E-9E7CFB4482DB}"/>
              </a:ext>
            </a:extLst>
          </p:cNvPr>
          <p:cNvSpPr txBox="1"/>
          <p:nvPr/>
        </p:nvSpPr>
        <p:spPr>
          <a:xfrm>
            <a:off x="6461900" y="4191390"/>
            <a:ext cx="315137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1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Hazorasp</a:t>
            </a:r>
            <a:r>
              <a:rPr lang="en-US" sz="11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11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erkin</a:t>
            </a:r>
            <a:r>
              <a:rPr lang="en-US" sz="11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iqtisodiy</a:t>
            </a:r>
            <a:r>
              <a:rPr lang="en-US" sz="11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zonasi</a:t>
            </a:r>
            <a:r>
              <a:rPr lang="en-US" sz="11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direksiyasi</a:t>
            </a:r>
            <a:r>
              <a:rPr lang="en-US" sz="11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DUK</a:t>
            </a:r>
            <a:endParaRPr lang="ru-RU" sz="11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object 5">
            <a:extLst>
              <a:ext uri="{FF2B5EF4-FFF2-40B4-BE49-F238E27FC236}">
                <a16:creationId xmlns:a16="http://schemas.microsoft.com/office/drawing/2014/main" id="{F92C3F21-0604-7046-2B35-1F60662BB997}"/>
              </a:ext>
            </a:extLst>
          </p:cNvPr>
          <p:cNvSpPr txBox="1"/>
          <p:nvPr/>
        </p:nvSpPr>
        <p:spPr>
          <a:xfrm>
            <a:off x="6693119" y="933989"/>
            <a:ext cx="206836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Umumiy yer maydoni :</a:t>
            </a:r>
            <a:r>
              <a:rPr lang="en-US" sz="12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366,4 ga</a:t>
            </a:r>
            <a:endParaRPr lang="ru-RU" sz="1200" b="1" i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object 5">
            <a:extLst>
              <a:ext uri="{FF2B5EF4-FFF2-40B4-BE49-F238E27FC236}">
                <a16:creationId xmlns:a16="http://schemas.microsoft.com/office/drawing/2014/main" id="{AC6A17B9-6152-845B-E6DE-A31B31ECBD1E}"/>
              </a:ext>
            </a:extLst>
          </p:cNvPr>
          <p:cNvSpPr txBox="1"/>
          <p:nvPr/>
        </p:nvSpPr>
        <p:spPr>
          <a:xfrm>
            <a:off x="6590551" y="1177835"/>
            <a:ext cx="206836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Bo’sh yer maydoni : </a:t>
            </a:r>
            <a:r>
              <a:rPr lang="en-US" sz="12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168,9 ga</a:t>
            </a:r>
            <a:endParaRPr lang="ru-RU" sz="1200" b="1" i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7B02634-F087-49EC-A292-3B88630B595E}"/>
              </a:ext>
            </a:extLst>
          </p:cNvPr>
          <p:cNvSpPr txBox="1"/>
          <p:nvPr/>
        </p:nvSpPr>
        <p:spPr>
          <a:xfrm>
            <a:off x="7045898" y="4504989"/>
            <a:ext cx="241773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400" dirty="0"/>
          </a:p>
          <a:p>
            <a:r>
              <a:rPr lang="ru-RU" sz="1400" dirty="0"/>
              <a:t>+998 (62) 223-13-20</a:t>
            </a:r>
          </a:p>
          <a:p>
            <a:endParaRPr lang="ru-RU" sz="1400" dirty="0"/>
          </a:p>
          <a:p>
            <a:r>
              <a:rPr lang="ru-RU" sz="1400" dirty="0">
                <a:hlinkClick r:id="rId18"/>
              </a:rPr>
              <a:t>fezhazarasp@gmail.uz</a:t>
            </a:r>
            <a:endParaRPr lang="ru-RU" sz="1400" dirty="0"/>
          </a:p>
          <a:p>
            <a:endParaRPr lang="ru-RU" sz="1400" dirty="0"/>
          </a:p>
          <a:p>
            <a:r>
              <a:rPr lang="en-US" sz="1400" dirty="0"/>
              <a:t>Xorazm viloyati, Urganch </a:t>
            </a:r>
            <a:r>
              <a:rPr lang="en-US" sz="1400" dirty="0" err="1"/>
              <a:t>shahri</a:t>
            </a:r>
            <a:r>
              <a:rPr lang="en-US" sz="1400" dirty="0"/>
              <a:t>, Al-Xorazmiy </a:t>
            </a:r>
            <a:r>
              <a:rPr lang="en-US" sz="1400" dirty="0" err="1"/>
              <a:t>ko‘chasi</a:t>
            </a:r>
            <a:r>
              <a:rPr lang="en-US" sz="1400" dirty="0"/>
              <a:t>, 23. Manzil: </a:t>
            </a:r>
            <a:r>
              <a:rPr lang="en-US" sz="1400" dirty="0" err="1"/>
              <a:t>Sovetlar</a:t>
            </a:r>
            <a:r>
              <a:rPr lang="en-US" sz="1400" dirty="0"/>
              <a:t> </a:t>
            </a:r>
            <a:r>
              <a:rPr lang="en-US" sz="1400" dirty="0" err="1"/>
              <a:t>uyi</a:t>
            </a:r>
            <a:r>
              <a:rPr lang="en-US" sz="1400" dirty="0"/>
              <a:t>, 107-xona.</a:t>
            </a:r>
            <a:endParaRPr lang="ru-RU" sz="1400" dirty="0"/>
          </a:p>
        </p:txBody>
      </p:sp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EC8AB832-8B0D-4482-B8A0-6DF5A50F0C1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97498" y="4706295"/>
            <a:ext cx="288995" cy="288995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DA4F6E9B-CEAA-4F81-BFA8-18B269C8F5D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60719" y="5219149"/>
            <a:ext cx="362551" cy="249616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5A985AE0-62B6-49F8-851B-FD21D2131AB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640405" y="5677043"/>
            <a:ext cx="352088" cy="36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4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184C33-8D70-8E18-25F0-0904829F5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74291B4-E41C-18CC-65CC-5B4BDC6A1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775" y="-7530"/>
            <a:ext cx="12192000" cy="673540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2606B843-0A79-19C4-CB56-5E94442F7F7D}"/>
              </a:ext>
            </a:extLst>
          </p:cNvPr>
          <p:cNvSpPr txBox="1">
            <a:spLocks/>
          </p:cNvSpPr>
          <p:nvPr/>
        </p:nvSpPr>
        <p:spPr>
          <a:xfrm>
            <a:off x="3039871" y="213923"/>
            <a:ext cx="9578441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lvl="0" algn="ctr">
              <a:lnSpc>
                <a:spcPct val="100000"/>
              </a:lnSpc>
              <a:spcBef>
                <a:spcPts val="95"/>
              </a:spcBef>
              <a:defRPr/>
            </a:pP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Qurilish materiallari sanoati bo‘yicha loyihalar</a:t>
            </a:r>
            <a:endParaRPr lang="ru-RU" sz="18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AutoShape 4" descr="Динамика цены золота за последние 20 лет">
            <a:extLst>
              <a:ext uri="{FF2B5EF4-FFF2-40B4-BE49-F238E27FC236}">
                <a16:creationId xmlns:a16="http://schemas.microsoft.com/office/drawing/2014/main" id="{8E8C5615-A1C4-7BFB-8EA3-13256CC5EC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AutoShape 6" descr="Динамика цены золота за последние 20 лет">
            <a:extLst>
              <a:ext uri="{FF2B5EF4-FFF2-40B4-BE49-F238E27FC236}">
                <a16:creationId xmlns:a16="http://schemas.microsoft.com/office/drawing/2014/main" id="{FFEBD671-D970-4EA0-CAC0-D3EA80D352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EAB8F5-1306-C4FE-0814-2A52DB62EE3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4" y="-94144"/>
            <a:ext cx="1850413" cy="878899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0A5ADD8-D3D4-EA0C-45F9-C0A48D5293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101478"/>
              </p:ext>
            </p:extLst>
          </p:nvPr>
        </p:nvGraphicFramePr>
        <p:xfrm>
          <a:off x="3495676" y="666011"/>
          <a:ext cx="8674550" cy="61932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168">
                  <a:extLst>
                    <a:ext uri="{9D8B030D-6E8A-4147-A177-3AD203B41FA5}">
                      <a16:colId xmlns:a16="http://schemas.microsoft.com/office/drawing/2014/main" val="3740690573"/>
                    </a:ext>
                  </a:extLst>
                </a:gridCol>
                <a:gridCol w="3448387">
                  <a:extLst>
                    <a:ext uri="{9D8B030D-6E8A-4147-A177-3AD203B41FA5}">
                      <a16:colId xmlns:a16="http://schemas.microsoft.com/office/drawing/2014/main" val="4080480593"/>
                    </a:ext>
                  </a:extLst>
                </a:gridCol>
                <a:gridCol w="1755503">
                  <a:extLst>
                    <a:ext uri="{9D8B030D-6E8A-4147-A177-3AD203B41FA5}">
                      <a16:colId xmlns:a16="http://schemas.microsoft.com/office/drawing/2014/main" val="266207058"/>
                    </a:ext>
                  </a:extLst>
                </a:gridCol>
                <a:gridCol w="1402280">
                  <a:extLst>
                    <a:ext uri="{9D8B030D-6E8A-4147-A177-3AD203B41FA5}">
                      <a16:colId xmlns:a16="http://schemas.microsoft.com/office/drawing/2014/main" val="2620646426"/>
                    </a:ext>
                  </a:extLst>
                </a:gridCol>
                <a:gridCol w="1689212">
                  <a:extLst>
                    <a:ext uri="{9D8B030D-6E8A-4147-A177-3AD203B41FA5}">
                      <a16:colId xmlns:a16="http://schemas.microsoft.com/office/drawing/2014/main" val="2208157692"/>
                    </a:ext>
                  </a:extLst>
                </a:gridCol>
              </a:tblGrid>
              <a:tr h="41164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en-US" sz="1200" u="none" strike="noStrike" dirty="0">
                        <a:effectLst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Loyiha nomi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Unumdorligi</a:t>
                      </a:r>
                      <a:r>
                        <a:rPr lang="en-US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va </a:t>
                      </a:r>
                    </a:p>
                    <a:p>
                      <a:pPr algn="ctr" fontAlgn="ctr"/>
                      <a:r>
                        <a:rPr lang="en-US" sz="13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o‘lchov</a:t>
                      </a:r>
                      <a:r>
                        <a:rPr lang="en-US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birligi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Qiymati (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mln.dollarda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Loyiha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muallifi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15131387"/>
                  </a:ext>
                </a:extLst>
              </a:tr>
              <a:tr h="616444"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Yangi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texnologiyalar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yordamida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shisha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qoldiqlaridan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issiqlik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saqlovchi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teploizolyatsion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materiallar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ishlab chiqarish</a:t>
                      </a:r>
                    </a:p>
                  </a:txBody>
                  <a:tcPr marL="7620" marR="7620" marT="7620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(ming tonna)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  <a:endParaRPr lang="ru-RU" sz="14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"ISLOHOTKONSALTSERVIS"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MCHJ</a:t>
                      </a:r>
                      <a:endParaRPr lang="ru-RU" sz="12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80948071"/>
                  </a:ext>
                </a:extLst>
              </a:tr>
              <a:tr h="615356"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Qurilish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polikarbonati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ishlab chiqarish</a:t>
                      </a:r>
                    </a:p>
                  </a:txBody>
                  <a:tcPr marL="7620" marR="7620" marT="7620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748800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m2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"JAHON GROUP`S" MCHJ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65496740"/>
                  </a:ext>
                </a:extLst>
              </a:tr>
              <a:tr h="474067"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Keramik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plitkalar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ishlab chiqarish </a:t>
                      </a:r>
                    </a:p>
                  </a:txBody>
                  <a:tcPr marL="7620" marR="7620" marT="7620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420000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kv.m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4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"FLORUSHKA GOLD STAR" MCHJ</a:t>
                      </a:r>
                      <a:endParaRPr lang="ru-RU" sz="12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78894852"/>
                  </a:ext>
                </a:extLst>
              </a:tr>
              <a:tr h="474067"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Qurilish materiallari (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dekorativ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plitkalar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ishlab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chiqarishni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tashkil etish</a:t>
                      </a:r>
                    </a:p>
                  </a:txBody>
                  <a:tcPr marL="7620" marR="7620" marT="7620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kv.m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26,3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"GLOBAL INNOVATION TRADE" MCHJ</a:t>
                      </a:r>
                      <a:endParaRPr lang="ru-RU" sz="12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84817425"/>
                  </a:ext>
                </a:extLst>
              </a:tr>
              <a:tr h="475783"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Plastik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chiqindilarni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qayta ishlab,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granulalar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ishlab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chiqarishni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tashkil etish</a:t>
                      </a:r>
                    </a:p>
                  </a:txBody>
                  <a:tcPr marL="7620" marR="7620" marT="7620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27,9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Cyrl-U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ming.m.kub</a:t>
                      </a:r>
                      <a:r>
                        <a:rPr lang="uz-Cyrl-U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Latn-UZ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"GLOBAL INNOVATION</a:t>
                      </a:r>
                      <a:endParaRPr lang="en-US" sz="12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uz-Latn-UZ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TRADE" </a:t>
                      </a:r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MCHJ</a:t>
                      </a:r>
                      <a:endParaRPr lang="ru-RU" sz="12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66865016"/>
                  </a:ext>
                </a:extLst>
              </a:tr>
              <a:tr h="475783"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Penablok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ishlab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chiqarishni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tashkil etish</a:t>
                      </a:r>
                    </a:p>
                  </a:txBody>
                  <a:tcPr marL="7620" marR="7620" marT="7620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(tonna)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Latn-UZ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"GENPROJECTS" </a:t>
                      </a:r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MCHJ</a:t>
                      </a:r>
                      <a:endParaRPr lang="ru-RU" sz="12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66381383"/>
                  </a:ext>
                </a:extLst>
              </a:tr>
              <a:tr h="442854"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Mebel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sanoati uchun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paralon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prujina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matras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ishlab chiqarish</a:t>
                      </a:r>
                    </a:p>
                  </a:txBody>
                  <a:tcPr marL="7620" marR="7620" marT="7620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56160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Cyrl-U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m/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kub</a:t>
                      </a:r>
                      <a:r>
                        <a:rPr lang="uz-Cyrl-U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4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Latn-UZ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"ALFA GARANT"</a:t>
                      </a:r>
                      <a:endParaRPr lang="ru-RU" sz="12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MCHJ</a:t>
                      </a:r>
                      <a:endParaRPr lang="ru-RU" sz="12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3522759"/>
                  </a:ext>
                </a:extLst>
              </a:tr>
              <a:tr h="442854"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Qamishdan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qogʼoz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ishlab chiqarish</a:t>
                      </a:r>
                    </a:p>
                  </a:txBody>
                  <a:tcPr marL="7620" marR="7620" marT="7620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2,4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mln.kv.m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Latn-UZ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"Biznes Xizmatlari Markazi" </a:t>
                      </a:r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MCHJ</a:t>
                      </a:r>
                      <a:endParaRPr lang="ru-RU" sz="12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01039527"/>
                  </a:ext>
                </a:extLst>
              </a:tr>
              <a:tr h="442854"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Yelimlar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va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germetiklar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ishlab chiqarish</a:t>
                      </a:r>
                    </a:p>
                  </a:txBody>
                  <a:tcPr marL="7620" marR="7620" marT="7620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130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(tonna)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Latn-UZ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"Biznes Xizmatlari Markazi" </a:t>
                      </a:r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MCHJ</a:t>
                      </a:r>
                      <a:endParaRPr lang="ru-RU" sz="12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39011999"/>
                  </a:ext>
                </a:extLst>
              </a:tr>
              <a:tr h="442854"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Polimer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mahsulotlari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ishlab chiqarish</a:t>
                      </a:r>
                    </a:p>
                  </a:txBody>
                  <a:tcPr marL="7620" marR="7620" marT="7620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810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(tonna)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4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Latn-UZ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"Biznesni rivojlantirish departamenti" </a:t>
                      </a:r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MCHJ</a:t>
                      </a:r>
                      <a:endParaRPr lang="ru-RU" sz="12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28912398"/>
                  </a:ext>
                </a:extLst>
              </a:tr>
              <a:tr h="442073"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Liftlar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va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boshqa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yuk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ko‘tarish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mexanizmlarini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ishlab chiqarish</a:t>
                      </a:r>
                    </a:p>
                  </a:txBody>
                  <a:tcPr marL="7620" marR="7620" marT="7620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 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dona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4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Ideal Lift Servis" MCHJ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50982826"/>
                  </a:ext>
                </a:extLst>
              </a:tr>
              <a:tr h="4365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Issiqlik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izolyatsiyasi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materiali-ko‘pikli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shisha ishlab chiqarish</a:t>
                      </a:r>
                    </a:p>
                  </a:txBody>
                  <a:tcPr marL="7620" marR="7620" marT="7620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24000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kub.m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4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1404870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7C9CA3D-08AC-3A4B-F31A-33AC417B4FF2}"/>
              </a:ext>
            </a:extLst>
          </p:cNvPr>
          <p:cNvSpPr txBox="1"/>
          <p:nvPr/>
        </p:nvSpPr>
        <p:spPr>
          <a:xfrm>
            <a:off x="461892" y="2838974"/>
            <a:ext cx="25224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Loyihalar soni </a:t>
            </a:r>
            <a:r>
              <a:rPr lang="ru-RU" sz="16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6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ru-RU" sz="16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770E97-BAF6-DEEC-2933-7D01B8C681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329" y="871369"/>
            <a:ext cx="1967605" cy="19676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8A1641-B14C-4A9E-BFBA-6C45475DDF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526" y="3276600"/>
            <a:ext cx="3319292" cy="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6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0F9931-1A2A-87A3-5B20-1C53EEF48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1D682E-AD14-6998-8FF0-8A5FEBDA8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775" y="-7530"/>
            <a:ext cx="12192000" cy="673540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E747EF70-E78B-FC04-BE3C-971940E02152}"/>
              </a:ext>
            </a:extLst>
          </p:cNvPr>
          <p:cNvSpPr txBox="1">
            <a:spLocks/>
          </p:cNvSpPr>
          <p:nvPr/>
        </p:nvSpPr>
        <p:spPr>
          <a:xfrm>
            <a:off x="3039871" y="213923"/>
            <a:ext cx="9578441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lvl="0" algn="ctr">
              <a:lnSpc>
                <a:spcPct val="100000"/>
              </a:lnSpc>
              <a:spcBef>
                <a:spcPts val="95"/>
              </a:spcBef>
              <a:defRPr/>
            </a:pP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 texnika sanoati bo‘yicha loyihalar</a:t>
            </a:r>
            <a:endParaRPr lang="ru-RU" sz="18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AutoShape 4" descr="Динамика цены золота за последние 20 лет">
            <a:extLst>
              <a:ext uri="{FF2B5EF4-FFF2-40B4-BE49-F238E27FC236}">
                <a16:creationId xmlns:a16="http://schemas.microsoft.com/office/drawing/2014/main" id="{5C93DE48-E75F-82B7-6B1E-A1E2F3484F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AutoShape 6" descr="Динамика цены золота за последние 20 лет">
            <a:extLst>
              <a:ext uri="{FF2B5EF4-FFF2-40B4-BE49-F238E27FC236}">
                <a16:creationId xmlns:a16="http://schemas.microsoft.com/office/drawing/2014/main" id="{A5C3A822-09C2-9B2D-8CE3-D8F826E20E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4C1B2F-07F8-6DAC-DF0C-F888A63787F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4" y="-94144"/>
            <a:ext cx="1850413" cy="878899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3F21340-0B2D-3A67-60B2-DDA1A495A7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803554"/>
              </p:ext>
            </p:extLst>
          </p:nvPr>
        </p:nvGraphicFramePr>
        <p:xfrm>
          <a:off x="3717828" y="1099828"/>
          <a:ext cx="8351258" cy="52247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036">
                  <a:extLst>
                    <a:ext uri="{9D8B030D-6E8A-4147-A177-3AD203B41FA5}">
                      <a16:colId xmlns:a16="http://schemas.microsoft.com/office/drawing/2014/main" val="3740690573"/>
                    </a:ext>
                  </a:extLst>
                </a:gridCol>
                <a:gridCol w="3319870">
                  <a:extLst>
                    <a:ext uri="{9D8B030D-6E8A-4147-A177-3AD203B41FA5}">
                      <a16:colId xmlns:a16="http://schemas.microsoft.com/office/drawing/2014/main" val="4080480593"/>
                    </a:ext>
                  </a:extLst>
                </a:gridCol>
                <a:gridCol w="1690077">
                  <a:extLst>
                    <a:ext uri="{9D8B030D-6E8A-4147-A177-3AD203B41FA5}">
                      <a16:colId xmlns:a16="http://schemas.microsoft.com/office/drawing/2014/main" val="266207058"/>
                    </a:ext>
                  </a:extLst>
                </a:gridCol>
                <a:gridCol w="1412868">
                  <a:extLst>
                    <a:ext uri="{9D8B030D-6E8A-4147-A177-3AD203B41FA5}">
                      <a16:colId xmlns:a16="http://schemas.microsoft.com/office/drawing/2014/main" val="2620646426"/>
                    </a:ext>
                  </a:extLst>
                </a:gridCol>
                <a:gridCol w="1563407">
                  <a:extLst>
                    <a:ext uri="{9D8B030D-6E8A-4147-A177-3AD203B41FA5}">
                      <a16:colId xmlns:a16="http://schemas.microsoft.com/office/drawing/2014/main" val="3833911858"/>
                    </a:ext>
                  </a:extLst>
                </a:gridCol>
              </a:tblGrid>
              <a:tr h="8647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en-US" sz="12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Loyiha nomi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Unumdorligi</a:t>
                      </a:r>
                      <a:r>
                        <a:rPr lang="en-US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va </a:t>
                      </a:r>
                    </a:p>
                    <a:p>
                      <a:pPr algn="ctr" fontAlgn="ctr"/>
                      <a:r>
                        <a:rPr lang="en-US" sz="13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o‘lchov</a:t>
                      </a:r>
                      <a:r>
                        <a:rPr lang="en-US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birligi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Qiymati (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mln.dollarda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Loyiha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muallifi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15131387"/>
                  </a:ext>
                </a:extLst>
              </a:tr>
              <a:tr h="9411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vtomobillar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uchun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akkumulyatorlar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ishlab chiqarish</a:t>
                      </a:r>
                    </a:p>
                  </a:txBody>
                  <a:tcPr marL="7620" marR="7620" marT="7620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149760 </a:t>
                      </a:r>
                    </a:p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(dona)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6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"JAHON GROUP`S"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MCHJ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81778497"/>
                  </a:ext>
                </a:extLst>
              </a:tr>
              <a:tr h="11488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Turli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generatorlar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ishlab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chiqarishni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tashkil etish </a:t>
                      </a:r>
                    </a:p>
                  </a:txBody>
                  <a:tcPr marL="7620" marR="7620" marT="7620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(ming dona)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6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"CIVIL CONSTRUCTION GROUP"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MCHJ</a:t>
                      </a:r>
                      <a:endParaRPr lang="ru-RU" sz="12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66865016"/>
                  </a:ext>
                </a:extLst>
              </a:tr>
              <a:tr h="10830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Tikuv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mashinkalari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ishlab chiqarish</a:t>
                      </a:r>
                    </a:p>
                  </a:txBody>
                  <a:tcPr marL="7620" marR="7620" marT="7620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(dona)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6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en-US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Biznesni</a:t>
                      </a:r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rivojlantirish</a:t>
                      </a:r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departamenti</a:t>
                      </a:r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MCHJ</a:t>
                      </a:r>
                      <a:endParaRPr lang="ru-RU" sz="12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30641892"/>
                  </a:ext>
                </a:extLst>
              </a:tr>
              <a:tr h="11870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Payvandlash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vositalari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ishlab chiqarish </a:t>
                      </a:r>
                    </a:p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elektrod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volframli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elektrodlar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7620" marR="7620" marT="7620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(tonna)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Latn-UZ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"FLORUSHKA GOLD STAR"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MCHJ</a:t>
                      </a:r>
                      <a:endParaRPr lang="ru-RU" sz="12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43469760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A2B9D83-4DE0-70FE-8412-A8127CC48B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324" y="1099828"/>
            <a:ext cx="1696616" cy="1696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AEF496C-10BD-D664-6307-9B2999CADE0F}"/>
              </a:ext>
            </a:extLst>
          </p:cNvPr>
          <p:cNvSpPr txBox="1"/>
          <p:nvPr/>
        </p:nvSpPr>
        <p:spPr>
          <a:xfrm>
            <a:off x="517393" y="2895213"/>
            <a:ext cx="25224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Loyihalar soni </a:t>
            </a:r>
            <a:r>
              <a:rPr lang="ru-RU" sz="16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ru-RU" sz="16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96461F-C60B-4142-A3B3-8DCF0A35BA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914" y="3332536"/>
            <a:ext cx="3500492" cy="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32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A8BF35-9DF3-D485-9832-72BCF0E0C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0A1A74-A1C9-2B48-2DAE-78660C385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775" y="-7530"/>
            <a:ext cx="12192000" cy="673540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9F4A4851-58BF-76BD-1447-2E999BB2E6F4}"/>
              </a:ext>
            </a:extLst>
          </p:cNvPr>
          <p:cNvSpPr txBox="1">
            <a:spLocks/>
          </p:cNvSpPr>
          <p:nvPr/>
        </p:nvSpPr>
        <p:spPr>
          <a:xfrm>
            <a:off x="3039871" y="213923"/>
            <a:ext cx="9152129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lvl="0" algn="ctr">
              <a:lnSpc>
                <a:spcPct val="100000"/>
              </a:lnSpc>
              <a:spcBef>
                <a:spcPts val="95"/>
              </a:spcBef>
              <a:defRPr/>
            </a:pP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Tibbiy</a:t>
            </a:r>
            <a:r>
              <a:rPr lang="uz-Cyrl-UZ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uskunalar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mahsulotlar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bo‘yicha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loyihalar</a:t>
            </a:r>
            <a:endParaRPr lang="ru-RU" sz="18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AutoShape 4" descr="Динамика цены золота за последние 20 лет">
            <a:extLst>
              <a:ext uri="{FF2B5EF4-FFF2-40B4-BE49-F238E27FC236}">
                <a16:creationId xmlns:a16="http://schemas.microsoft.com/office/drawing/2014/main" id="{6CB0BDC0-C68E-8211-50E4-E1F3F24E27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AutoShape 6" descr="Динамика цены золота за последние 20 лет">
            <a:extLst>
              <a:ext uri="{FF2B5EF4-FFF2-40B4-BE49-F238E27FC236}">
                <a16:creationId xmlns:a16="http://schemas.microsoft.com/office/drawing/2014/main" id="{DD9266E5-25D4-3571-7228-B2263A3663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4A223F-325D-2D90-60A5-A7BB34B8064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4" y="-94144"/>
            <a:ext cx="1850413" cy="878899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A6C9B1D-F98B-914E-9DBA-04E0590FE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049396"/>
              </p:ext>
            </p:extLst>
          </p:nvPr>
        </p:nvGraphicFramePr>
        <p:xfrm>
          <a:off x="3702424" y="666010"/>
          <a:ext cx="8467801" cy="6170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131">
                  <a:extLst>
                    <a:ext uri="{9D8B030D-6E8A-4147-A177-3AD203B41FA5}">
                      <a16:colId xmlns:a16="http://schemas.microsoft.com/office/drawing/2014/main" val="3740690573"/>
                    </a:ext>
                  </a:extLst>
                </a:gridCol>
                <a:gridCol w="3366199">
                  <a:extLst>
                    <a:ext uri="{9D8B030D-6E8A-4147-A177-3AD203B41FA5}">
                      <a16:colId xmlns:a16="http://schemas.microsoft.com/office/drawing/2014/main" val="4080480593"/>
                    </a:ext>
                  </a:extLst>
                </a:gridCol>
                <a:gridCol w="1713663">
                  <a:extLst>
                    <a:ext uri="{9D8B030D-6E8A-4147-A177-3AD203B41FA5}">
                      <a16:colId xmlns:a16="http://schemas.microsoft.com/office/drawing/2014/main" val="266207058"/>
                    </a:ext>
                  </a:extLst>
                </a:gridCol>
                <a:gridCol w="1432585">
                  <a:extLst>
                    <a:ext uri="{9D8B030D-6E8A-4147-A177-3AD203B41FA5}">
                      <a16:colId xmlns:a16="http://schemas.microsoft.com/office/drawing/2014/main" val="2620646426"/>
                    </a:ext>
                  </a:extLst>
                </a:gridCol>
                <a:gridCol w="1585223">
                  <a:extLst>
                    <a:ext uri="{9D8B030D-6E8A-4147-A177-3AD203B41FA5}">
                      <a16:colId xmlns:a16="http://schemas.microsoft.com/office/drawing/2014/main" val="3833911858"/>
                    </a:ext>
                  </a:extLst>
                </a:gridCol>
              </a:tblGrid>
              <a:tr h="97396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en-US" sz="12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Loyiha nomi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Unumdorligi</a:t>
                      </a:r>
                      <a:r>
                        <a:rPr lang="en-US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va </a:t>
                      </a:r>
                    </a:p>
                    <a:p>
                      <a:pPr algn="ctr" fontAlgn="ctr"/>
                      <a:r>
                        <a:rPr lang="en-US" sz="13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o‘lchov</a:t>
                      </a:r>
                      <a:r>
                        <a:rPr lang="en-US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birligi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Qiymati (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mln.dollarda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Loyihani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tayyorlagan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tashkilot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15131387"/>
                  </a:ext>
                </a:extLst>
              </a:tr>
              <a:tr h="12147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Tibbiyot binti va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sterillangan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paxta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ishlab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chiqarishni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tashkil etish</a:t>
                      </a:r>
                    </a:p>
                  </a:txBody>
                  <a:tcPr marL="7620" marR="7620" marT="7620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tonna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Latn-UZ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"COMMERCE BAY"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MCHJ</a:t>
                      </a:r>
                      <a:endParaRPr lang="ru-RU" sz="14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81778497"/>
                  </a:ext>
                </a:extLst>
              </a:tr>
              <a:tr h="1327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Farmatsevtika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tarmog‘ini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rivojlantirish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xar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xil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o‘lchamdagi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ignali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shpritslar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ishlab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chiqarishni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tashkil etish</a:t>
                      </a:r>
                    </a:p>
                  </a:txBody>
                  <a:tcPr marL="7620" marR="7620" marT="7620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dona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600" b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Latn-UZ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"NAM ABDUL EXPERT“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MCHJ</a:t>
                      </a:r>
                      <a:endParaRPr lang="ru-RU" sz="14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80948071"/>
                  </a:ext>
                </a:extLst>
              </a:tr>
              <a:tr h="13273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Turli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xildagi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tibbiyot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suyuqlik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Menovazin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spirt, yod,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zelyonka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antiseptik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lar ishlab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chiqarishni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tashkil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etish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(million sirop,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kapsulalar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planshetlar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  <a:endParaRPr lang="ru-RU" sz="1600" b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Latn-UZ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"Biznes Xizmatlari Markazi" 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MCHJ</a:t>
                      </a:r>
                      <a:endParaRPr lang="ru-RU" sz="14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39058399"/>
                  </a:ext>
                </a:extLst>
              </a:tr>
              <a:tr h="13273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Biotibbiyot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sanoat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parki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600" b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Farmatsevtika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tarmog‘ini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rivojlantirish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agentligi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b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Xorazm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viloyati </a:t>
                      </a:r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hokimligi</a:t>
                      </a:r>
                      <a:endParaRPr lang="ru-RU" sz="14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10561487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0562DFB-F0E4-14C9-E333-0B49DD8B15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302" y="1258038"/>
            <a:ext cx="1698659" cy="1679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2471166-40F4-336F-06F1-3E64E31720B2}"/>
              </a:ext>
            </a:extLst>
          </p:cNvPr>
          <p:cNvSpPr txBox="1"/>
          <p:nvPr/>
        </p:nvSpPr>
        <p:spPr>
          <a:xfrm>
            <a:off x="517393" y="3049304"/>
            <a:ext cx="25224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Loyihalar soni </a:t>
            </a:r>
            <a:r>
              <a:rPr lang="ru-RU" sz="16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ru-RU" sz="16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C209C4-52E3-47A8-B079-9A2B85EB0E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28" y="3470143"/>
            <a:ext cx="3532343" cy="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46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033D3A-944A-B0C3-EB12-7B7B96363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2BEE6EA-168A-C82E-1870-76942FA82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775" y="-7530"/>
            <a:ext cx="12192000" cy="673540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8023FC5C-5406-A158-2635-BAC6AA111640}"/>
              </a:ext>
            </a:extLst>
          </p:cNvPr>
          <p:cNvSpPr txBox="1">
            <a:spLocks/>
          </p:cNvSpPr>
          <p:nvPr/>
        </p:nvSpPr>
        <p:spPr>
          <a:xfrm>
            <a:off x="3039871" y="213923"/>
            <a:ext cx="9152129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lvl="0" algn="ctr">
              <a:lnSpc>
                <a:spcPct val="100000"/>
              </a:lnSpc>
              <a:spcBef>
                <a:spcPts val="95"/>
              </a:spcBef>
              <a:defRPr/>
            </a:pP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Yengil sanoat va maishiy mahsulotlar bo‘yicha loyihalar</a:t>
            </a:r>
            <a:endParaRPr lang="ru-RU" sz="18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AutoShape 4" descr="Динамика цены золота за последние 20 лет">
            <a:extLst>
              <a:ext uri="{FF2B5EF4-FFF2-40B4-BE49-F238E27FC236}">
                <a16:creationId xmlns:a16="http://schemas.microsoft.com/office/drawing/2014/main" id="{AC92C16A-EA81-A9DE-2BDD-72900D7B5A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AutoShape 6" descr="Динамика цены золота за последние 20 лет">
            <a:extLst>
              <a:ext uri="{FF2B5EF4-FFF2-40B4-BE49-F238E27FC236}">
                <a16:creationId xmlns:a16="http://schemas.microsoft.com/office/drawing/2014/main" id="{589B4625-0402-FCD6-98EC-077065E83D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055A4C-4122-E684-73A6-A5E727A26C9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4" y="-94144"/>
            <a:ext cx="1850413" cy="878899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9D004A2-0A55-814F-8C0B-C235EF93C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68878"/>
              </p:ext>
            </p:extLst>
          </p:nvPr>
        </p:nvGraphicFramePr>
        <p:xfrm>
          <a:off x="3775886" y="1270692"/>
          <a:ext cx="8327968" cy="46214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4019">
                  <a:extLst>
                    <a:ext uri="{9D8B030D-6E8A-4147-A177-3AD203B41FA5}">
                      <a16:colId xmlns:a16="http://schemas.microsoft.com/office/drawing/2014/main" val="3740690573"/>
                    </a:ext>
                  </a:extLst>
                </a:gridCol>
                <a:gridCol w="3310611">
                  <a:extLst>
                    <a:ext uri="{9D8B030D-6E8A-4147-A177-3AD203B41FA5}">
                      <a16:colId xmlns:a16="http://schemas.microsoft.com/office/drawing/2014/main" val="4080480593"/>
                    </a:ext>
                  </a:extLst>
                </a:gridCol>
                <a:gridCol w="1685364">
                  <a:extLst>
                    <a:ext uri="{9D8B030D-6E8A-4147-A177-3AD203B41FA5}">
                      <a16:colId xmlns:a16="http://schemas.microsoft.com/office/drawing/2014/main" val="266207058"/>
                    </a:ext>
                  </a:extLst>
                </a:gridCol>
                <a:gridCol w="1408928">
                  <a:extLst>
                    <a:ext uri="{9D8B030D-6E8A-4147-A177-3AD203B41FA5}">
                      <a16:colId xmlns:a16="http://schemas.microsoft.com/office/drawing/2014/main" val="2620646426"/>
                    </a:ext>
                  </a:extLst>
                </a:gridCol>
                <a:gridCol w="1559046">
                  <a:extLst>
                    <a:ext uri="{9D8B030D-6E8A-4147-A177-3AD203B41FA5}">
                      <a16:colId xmlns:a16="http://schemas.microsoft.com/office/drawing/2014/main" val="3833911858"/>
                    </a:ext>
                  </a:extLst>
                </a:gridCol>
              </a:tblGrid>
              <a:tr h="92931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</a:rPr>
                        <a:t>№</a:t>
                      </a:r>
                      <a:endParaRPr lang="en-US" sz="1200" u="none" strike="noStrike" dirty="0">
                        <a:effectLst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Loyiha nomi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Unumdorligi</a:t>
                      </a:r>
                      <a:r>
                        <a:rPr lang="en-US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va </a:t>
                      </a:r>
                    </a:p>
                    <a:p>
                      <a:pPr algn="ctr" fontAlgn="ctr"/>
                      <a:r>
                        <a:rPr lang="en-US" sz="13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o‘lchov</a:t>
                      </a:r>
                      <a:r>
                        <a:rPr lang="en-US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birligi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Qiymati (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mln.dollarda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Loyihani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tayyorlagan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tashkilot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15131387"/>
                  </a:ext>
                </a:extLst>
              </a:tr>
              <a:tr h="1159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xil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turdagi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3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yinchoqlar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yumshoq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3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yinchoqlar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qo</a:t>
                      </a:r>
                      <a:r>
                        <a:rPr lang="en-US" sz="13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gʼirchoqlar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ishlab chiqarish </a:t>
                      </a:r>
                    </a:p>
                  </a:txBody>
                  <a:tcPr marL="7620" marR="7620" marT="7620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(ming dona)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6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"ASSENT AUDIT INTERNATIONAL" MCHJ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81778497"/>
                  </a:ext>
                </a:extLst>
              </a:tr>
              <a:tr h="1266520"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Avtomobil va transport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vositalariga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polik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chexol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ishlab chiqarish</a:t>
                      </a:r>
                    </a:p>
                  </a:txBody>
                  <a:tcPr marL="7620" marR="7620" marT="7620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dona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Latn-UZ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"COMMERCE BAY"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MCHJ</a:t>
                      </a:r>
                      <a:endParaRPr lang="ru-RU" sz="12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81237537"/>
                  </a:ext>
                </a:extLst>
              </a:tr>
              <a:tr h="1266520"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Bolalar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tagliklari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ishlab chiqarish</a:t>
                      </a:r>
                    </a:p>
                  </a:txBody>
                  <a:tcPr marL="7620" marR="7620" marT="7620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mln.dona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600" b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Latn-UZ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"Islohotkonsaltservis"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MCHJ</a:t>
                      </a:r>
                      <a:endParaRPr lang="ru-RU" sz="12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7758457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AC68319-3375-9A50-D047-791CB862DC4F}"/>
              </a:ext>
            </a:extLst>
          </p:cNvPr>
          <p:cNvSpPr txBox="1"/>
          <p:nvPr/>
        </p:nvSpPr>
        <p:spPr>
          <a:xfrm>
            <a:off x="601897" y="2895374"/>
            <a:ext cx="25224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Loyihalar soni </a:t>
            </a:r>
            <a:r>
              <a:rPr lang="ru-RU" sz="16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ru-RU" sz="16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A12B22-C1E8-769A-5DD4-7A254428E20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438" t="18080" r="4755" b="40266"/>
          <a:stretch>
            <a:fillRect/>
          </a:stretch>
        </p:blipFill>
        <p:spPr>
          <a:xfrm>
            <a:off x="1048120" y="1207008"/>
            <a:ext cx="1850413" cy="1607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44CBD64-3631-4C57-B3F3-B83FF8B2FC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46" y="3276600"/>
            <a:ext cx="3569454" cy="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57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FF8380-88C0-155D-B42A-84FCA1CB1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06FD25-E395-35D4-3FCA-E84304676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775" y="-7530"/>
            <a:ext cx="12192000" cy="673540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D00A447C-3892-DEF2-0B39-BE20F043F021}"/>
              </a:ext>
            </a:extLst>
          </p:cNvPr>
          <p:cNvSpPr txBox="1">
            <a:spLocks/>
          </p:cNvSpPr>
          <p:nvPr/>
        </p:nvSpPr>
        <p:spPr>
          <a:xfrm>
            <a:off x="3039871" y="213923"/>
            <a:ext cx="9578441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lvl="0" algn="ctr">
              <a:lnSpc>
                <a:spcPct val="100000"/>
              </a:lnSpc>
              <a:spcBef>
                <a:spcPts val="95"/>
              </a:spcBef>
              <a:defRPr/>
            </a:pP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Energetika va yoqilg‘i sanoati bo‘yicha loyihalar</a:t>
            </a:r>
            <a:endParaRPr lang="ru-RU" sz="18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AutoShape 4" descr="Динамика цены золота за последние 20 лет">
            <a:extLst>
              <a:ext uri="{FF2B5EF4-FFF2-40B4-BE49-F238E27FC236}">
                <a16:creationId xmlns:a16="http://schemas.microsoft.com/office/drawing/2014/main" id="{22C94588-3BD2-99C6-91E0-F48D5EB96C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AutoShape 6" descr="Динамика цены золота за последние 20 лет">
            <a:extLst>
              <a:ext uri="{FF2B5EF4-FFF2-40B4-BE49-F238E27FC236}">
                <a16:creationId xmlns:a16="http://schemas.microsoft.com/office/drawing/2014/main" id="{2DAB0342-0492-4049-6376-E831EFD490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11095D-DB60-9271-F6FE-91E6CF32BFA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4" y="-94144"/>
            <a:ext cx="1850413" cy="878899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C5E99C3-0E07-560D-2082-4FB8264F9F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411346"/>
              </p:ext>
            </p:extLst>
          </p:nvPr>
        </p:nvGraphicFramePr>
        <p:xfrm>
          <a:off x="3411429" y="1546058"/>
          <a:ext cx="8621800" cy="30635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6863">
                  <a:extLst>
                    <a:ext uri="{9D8B030D-6E8A-4147-A177-3AD203B41FA5}">
                      <a16:colId xmlns:a16="http://schemas.microsoft.com/office/drawing/2014/main" val="3740690573"/>
                    </a:ext>
                  </a:extLst>
                </a:gridCol>
                <a:gridCol w="3446226">
                  <a:extLst>
                    <a:ext uri="{9D8B030D-6E8A-4147-A177-3AD203B41FA5}">
                      <a16:colId xmlns:a16="http://schemas.microsoft.com/office/drawing/2014/main" val="4080480593"/>
                    </a:ext>
                  </a:extLst>
                </a:gridCol>
                <a:gridCol w="1726018">
                  <a:extLst>
                    <a:ext uri="{9D8B030D-6E8A-4147-A177-3AD203B41FA5}">
                      <a16:colId xmlns:a16="http://schemas.microsoft.com/office/drawing/2014/main" val="266207058"/>
                    </a:ext>
                  </a:extLst>
                </a:gridCol>
                <a:gridCol w="1458639">
                  <a:extLst>
                    <a:ext uri="{9D8B030D-6E8A-4147-A177-3AD203B41FA5}">
                      <a16:colId xmlns:a16="http://schemas.microsoft.com/office/drawing/2014/main" val="2620646426"/>
                    </a:ext>
                  </a:extLst>
                </a:gridCol>
                <a:gridCol w="1614054">
                  <a:extLst>
                    <a:ext uri="{9D8B030D-6E8A-4147-A177-3AD203B41FA5}">
                      <a16:colId xmlns:a16="http://schemas.microsoft.com/office/drawing/2014/main" val="3833911858"/>
                    </a:ext>
                  </a:extLst>
                </a:gridCol>
              </a:tblGrid>
              <a:tr h="10070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en-US" sz="12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Loyiha nomi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Unumdorligi</a:t>
                      </a:r>
                      <a:r>
                        <a:rPr lang="en-US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va </a:t>
                      </a:r>
                    </a:p>
                    <a:p>
                      <a:pPr algn="ctr" fontAlgn="ctr"/>
                      <a:r>
                        <a:rPr lang="en-US" sz="13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o‘lchov</a:t>
                      </a:r>
                      <a:r>
                        <a:rPr lang="en-US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birligi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Qiymati (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mln.dollarda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Loyiha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muallifi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15131387"/>
                  </a:ext>
                </a:extLst>
              </a:tr>
              <a:tr h="1028253"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Gaz detektorlarini ishlab chiqarish</a:t>
                      </a:r>
                    </a:p>
                  </a:txBody>
                  <a:tcPr marL="7620" marR="7620" marT="7620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 </a:t>
                      </a:r>
                    </a:p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(dona)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6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"ITEG IT ACADEMY"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MCHJ</a:t>
                      </a:r>
                      <a:endParaRPr lang="ru-RU" sz="12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42298995"/>
                  </a:ext>
                </a:extLst>
              </a:tr>
              <a:tr h="10282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Eski texnik moylarni qayta tiklash uchun kichik sex tashkil etish</a:t>
                      </a:r>
                    </a:p>
                  </a:txBody>
                  <a:tcPr marL="7620" marR="7620" marT="7620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4160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(tonna)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6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25187960"/>
                  </a:ext>
                </a:extLst>
              </a:tr>
            </a:tbl>
          </a:graphicData>
        </a:graphic>
      </p:graphicFrame>
      <p:pic>
        <p:nvPicPr>
          <p:cNvPr id="9" name="Picture 2" descr="Picture background">
            <a:extLst>
              <a:ext uri="{FF2B5EF4-FFF2-40B4-BE49-F238E27FC236}">
                <a16:creationId xmlns:a16="http://schemas.microsoft.com/office/drawing/2014/main" id="{608FBD5D-5F68-58F3-3C86-37D27817D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40" y="1091481"/>
            <a:ext cx="1727139" cy="15398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BA3CB4F-351E-0641-E248-E1F265242893}"/>
              </a:ext>
            </a:extLst>
          </p:cNvPr>
          <p:cNvSpPr txBox="1"/>
          <p:nvPr/>
        </p:nvSpPr>
        <p:spPr>
          <a:xfrm>
            <a:off x="395935" y="2938046"/>
            <a:ext cx="25224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Loyihalar soni </a:t>
            </a:r>
            <a:r>
              <a:rPr lang="ru-RU" sz="16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ru-RU" sz="16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EF4772-77A1-4701-961D-858758C245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914" y="3274220"/>
            <a:ext cx="3202992" cy="9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49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C779C2-BB07-EB4D-05B0-97905C266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3254EE-4F43-1EF7-EB59-B28B8C8E2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775" y="-7530"/>
            <a:ext cx="12192000" cy="673540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8DE97AF7-2566-0520-5AA3-4AE4E3E316AF}"/>
              </a:ext>
            </a:extLst>
          </p:cNvPr>
          <p:cNvSpPr txBox="1">
            <a:spLocks/>
          </p:cNvSpPr>
          <p:nvPr/>
        </p:nvSpPr>
        <p:spPr>
          <a:xfrm>
            <a:off x="3039871" y="213923"/>
            <a:ext cx="9578441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lvl="0" algn="ctr">
              <a:lnSpc>
                <a:spcPct val="100000"/>
              </a:lnSpc>
              <a:spcBef>
                <a:spcPts val="95"/>
              </a:spcBef>
              <a:defRPr/>
            </a:pP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Avtomobil ehtiyot qismlari ishlab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chiqarish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bo‘yicha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loyihalar</a:t>
            </a:r>
            <a:endParaRPr lang="ru-RU" sz="18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AutoShape 4" descr="Динамика цены золота за последние 20 лет">
            <a:extLst>
              <a:ext uri="{FF2B5EF4-FFF2-40B4-BE49-F238E27FC236}">
                <a16:creationId xmlns:a16="http://schemas.microsoft.com/office/drawing/2014/main" id="{3454281D-6997-97A6-C88F-2C49760445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AutoShape 6" descr="Динамика цены золота за последние 20 лет">
            <a:extLst>
              <a:ext uri="{FF2B5EF4-FFF2-40B4-BE49-F238E27FC236}">
                <a16:creationId xmlns:a16="http://schemas.microsoft.com/office/drawing/2014/main" id="{1016EEC5-FBB0-5C4A-71F9-9BC15DD57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9B085C-E087-4567-9D27-079C9CBD081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4" y="-94144"/>
            <a:ext cx="1850413" cy="878899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219D6D8-E69A-4D51-9E83-BEA19A911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284571"/>
              </p:ext>
            </p:extLst>
          </p:nvPr>
        </p:nvGraphicFramePr>
        <p:xfrm>
          <a:off x="3588443" y="1652151"/>
          <a:ext cx="8480645" cy="25433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693">
                  <a:extLst>
                    <a:ext uri="{9D8B030D-6E8A-4147-A177-3AD203B41FA5}">
                      <a16:colId xmlns:a16="http://schemas.microsoft.com/office/drawing/2014/main" val="3740690573"/>
                    </a:ext>
                  </a:extLst>
                </a:gridCol>
                <a:gridCol w="3451861">
                  <a:extLst>
                    <a:ext uri="{9D8B030D-6E8A-4147-A177-3AD203B41FA5}">
                      <a16:colId xmlns:a16="http://schemas.microsoft.com/office/drawing/2014/main" val="4080480593"/>
                    </a:ext>
                  </a:extLst>
                </a:gridCol>
                <a:gridCol w="1552697">
                  <a:extLst>
                    <a:ext uri="{9D8B030D-6E8A-4147-A177-3AD203B41FA5}">
                      <a16:colId xmlns:a16="http://schemas.microsoft.com/office/drawing/2014/main" val="266207058"/>
                    </a:ext>
                  </a:extLst>
                </a:gridCol>
                <a:gridCol w="1470269">
                  <a:extLst>
                    <a:ext uri="{9D8B030D-6E8A-4147-A177-3AD203B41FA5}">
                      <a16:colId xmlns:a16="http://schemas.microsoft.com/office/drawing/2014/main" val="2620646426"/>
                    </a:ext>
                  </a:extLst>
                </a:gridCol>
                <a:gridCol w="1635125">
                  <a:extLst>
                    <a:ext uri="{9D8B030D-6E8A-4147-A177-3AD203B41FA5}">
                      <a16:colId xmlns:a16="http://schemas.microsoft.com/office/drawing/2014/main" val="1858209954"/>
                    </a:ext>
                  </a:extLst>
                </a:gridCol>
              </a:tblGrid>
              <a:tr h="106274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</a:rPr>
                        <a:t>№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Loyiha nomi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Unumdorligi</a:t>
                      </a: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va </a:t>
                      </a:r>
                      <a:r>
                        <a:rPr lang="en-US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o‘lchov</a:t>
                      </a: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birligi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Qiymati (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mln.dollarda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Loyiha </a:t>
                      </a:r>
                    </a:p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muallifi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15131387"/>
                  </a:ext>
                </a:extLst>
              </a:tr>
              <a:tr h="1480590"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Avtomobil filtrlari ishlab chiqarish </a:t>
                      </a:r>
                    </a:p>
                  </a:txBody>
                  <a:tcPr marL="7620" marR="7620" marT="7620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b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uz-Latn-U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mln.dona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uz-Latn-UZ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Latn-UZ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"Islohotkonsaltservi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uz-Latn-UZ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MCHJ</a:t>
                      </a:r>
                      <a:endParaRPr lang="ru-RU" sz="14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4" marR="5744" marT="5744" marB="0" anchor="ctr">
                    <a:gradFill>
                      <a:gsLst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7627564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6B3C4621-E59D-FBFC-8C44-D04DD9D6448F}"/>
              </a:ext>
            </a:extLst>
          </p:cNvPr>
          <p:cNvSpPr txBox="1"/>
          <p:nvPr/>
        </p:nvSpPr>
        <p:spPr>
          <a:xfrm>
            <a:off x="463816" y="3152014"/>
            <a:ext cx="25224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Loyihalar soni </a:t>
            </a:r>
            <a:r>
              <a:rPr lang="ru-RU" sz="16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ru-RU" sz="16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E0776F-04E3-4FA0-8BFB-074C84D751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120" y="1458507"/>
            <a:ext cx="1631576" cy="1574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476E98-262E-4E80-9FA6-6CAA90366C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914" y="3596032"/>
            <a:ext cx="3346427" cy="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60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-332" y="-1357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2952547" y="235032"/>
            <a:ext cx="6986038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Xalqaro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logistika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transport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tarmoqlari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Mazar-</a:t>
            </a: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-Sharif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Afghanistan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Kashgar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Karachi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Bandar-e-Abbas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Chakhbahar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Moscow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Minsk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Sankt-Peterburg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Klaipeda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Brest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Lviv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Chop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Mersin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Saraxa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Xirat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Peshavar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Saksaulskaya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Kandiagash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Beyney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Astraxan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Volgograd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Povorina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Aktogay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Ulan-Bator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Malatya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Bayangal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-Mangal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5" name="Рисунок 164">
            <a:extLst>
              <a:ext uri="{FF2B5EF4-FFF2-40B4-BE49-F238E27FC236}">
                <a16:creationId xmlns:a16="http://schemas.microsoft.com/office/drawing/2014/main" id="{1FCDFBDE-A70F-491A-AB1F-DBBBDAF3F8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" t="10557" r="3456" b="21888"/>
          <a:stretch/>
        </p:blipFill>
        <p:spPr>
          <a:xfrm>
            <a:off x="245807" y="18307"/>
            <a:ext cx="1663578" cy="59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88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2846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2943532" y="278685"/>
            <a:ext cx="8084132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Toshkent va O‘zbekistonning </a:t>
            </a:r>
            <a:r>
              <a:rPr lang="en-US" b="1" dirty="0" err="1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en-US" b="1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aeroportlaridan</a:t>
            </a:r>
            <a:r>
              <a:rPr lang="en-US" b="1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yuqori</a:t>
            </a:r>
            <a:r>
              <a:rPr lang="en-US" b="1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sifatli</a:t>
            </a:r>
            <a:r>
              <a:rPr lang="en-US" b="1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havo</a:t>
            </a:r>
            <a:r>
              <a:rPr lang="en-US" b="1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qatnovi</a:t>
            </a:r>
            <a:r>
              <a:rPr lang="en-US" b="1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369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453369" y="4345888"/>
            <a:ext cx="2670954" cy="1869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90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mamlakatdan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kelgan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sayyohlar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uchun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vizasiz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rejim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aeroportlarida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xizmat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ko‘rsatayotgan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59 ta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aviakompaniyaning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keng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tarmog‘i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Butun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05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mamlakat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bo‘yicha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11 ta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aeroport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05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mavjud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05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bo‘lib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05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ularning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05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05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asosiylari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Toshkent, Samarqand va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Buxoro</a:t>
            </a:r>
            <a:r>
              <a:rPr kumimoji="0" lang="en-US" sz="105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05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joylashgan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York</a:t>
            </a: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2C76313-1FA0-4A8F-A574-E30C83DC5F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" t="16007" r="3559" b="20960"/>
          <a:stretch/>
        </p:blipFill>
        <p:spPr>
          <a:xfrm>
            <a:off x="235975" y="66205"/>
            <a:ext cx="1671484" cy="55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2208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7895</TotalTime>
  <Words>1436</Words>
  <Application>Microsoft Office PowerPoint</Application>
  <PresentationFormat>Широкоэкранный</PresentationFormat>
  <Paragraphs>350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Montserrat</vt:lpstr>
      <vt:lpstr>Times New Roman</vt:lpstr>
      <vt:lpstr>Wingdings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Job</dc:creator>
  <cp:lastModifiedBy>ws19</cp:lastModifiedBy>
  <cp:revision>72</cp:revision>
  <dcterms:created xsi:type="dcterms:W3CDTF">2025-09-25T05:18:59Z</dcterms:created>
  <dcterms:modified xsi:type="dcterms:W3CDTF">2025-10-14T07:13:36Z</dcterms:modified>
</cp:coreProperties>
</file>