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147479750" r:id="rId2"/>
    <p:sldId id="2147479774" r:id="rId3"/>
    <p:sldId id="2147479776" r:id="rId4"/>
    <p:sldId id="2147479779" r:id="rId5"/>
    <p:sldId id="2147479780" r:id="rId6"/>
    <p:sldId id="2147479781" r:id="rId7"/>
    <p:sldId id="2147479782" r:id="rId8"/>
    <p:sldId id="2147479783" r:id="rId9"/>
    <p:sldId id="2147479784" r:id="rId10"/>
    <p:sldId id="2147479785" r:id="rId11"/>
    <p:sldId id="2147479786" r:id="rId12"/>
    <p:sldId id="2147479787" r:id="rId13"/>
    <p:sldId id="2147479788" r:id="rId14"/>
    <p:sldId id="2147479790" r:id="rId15"/>
    <p:sldId id="2147479702" r:id="rId16"/>
    <p:sldId id="2147479665" r:id="rId17"/>
    <p:sldId id="3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42061-5BEC-47D5-BA30-A84020DEA96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6B79785-6FEA-44E9-8009-3A5015B36541}">
      <dgm:prSet phldrT="[Текст]" custT="1"/>
      <dgm:spPr>
        <a:solidFill>
          <a:srgbClr val="59BDCF"/>
        </a:solidFill>
      </dgm:spPr>
      <dgm:t>
        <a:bodyPr/>
        <a:lstStyle/>
        <a:p>
          <a:r>
            <a:rPr lang="en-US" sz="1200" dirty="0">
              <a:solidFill>
                <a:schemeClr val="bg1"/>
              </a:solidFill>
              <a:latin typeface="Times New Roman" panose="02020603050405020304" pitchFamily="18" charset="0"/>
              <a:cs typeface="Times New Roman" panose="02020603050405020304" pitchFamily="18" charset="0"/>
            </a:rPr>
            <a:t>Exemption from taxes</a:t>
          </a:r>
        </a:p>
      </dgm:t>
    </dgm:pt>
    <dgm:pt modelId="{C2CAE0D2-F976-4FB1-9BDB-E82FABF9BE8B}" type="parTrans" cxnId="{2F1C375A-A050-423C-86E3-32C72EC0E32E}">
      <dgm:prSet/>
      <dgm:spPr/>
      <dgm:t>
        <a:bodyPr/>
        <a:lstStyle/>
        <a:p>
          <a:endParaRPr lang="en-US"/>
        </a:p>
      </dgm:t>
    </dgm:pt>
    <dgm:pt modelId="{974B8F99-FEA9-44DF-8DAE-70B2DBE65315}" type="sibTrans" cxnId="{2F1C375A-A050-423C-86E3-32C72EC0E32E}">
      <dgm:prSet/>
      <dgm:spPr/>
      <dgm:t>
        <a:bodyPr/>
        <a:lstStyle/>
        <a:p>
          <a:endParaRPr lang="en-US"/>
        </a:p>
      </dgm:t>
    </dgm:pt>
    <dgm:pt modelId="{795C57D0-9253-4CCD-9273-5FF3A6C5D9A6}">
      <dgm:prSet phldrT="[Текст]" custT="1"/>
      <dgm:spPr>
        <a:solidFill>
          <a:srgbClr val="5B9BD5">
            <a:lumMod val="20000"/>
            <a:lumOff val="80000"/>
          </a:srgbClr>
        </a:solidFill>
        <a:ln w="12700" cap="flat" cmpd="sng" algn="ctr">
          <a:solidFill>
            <a:prstClr val="white">
              <a:hueOff val="0"/>
              <a:satOff val="0"/>
              <a:lumOff val="0"/>
              <a:alphaOff val="0"/>
            </a:prstClr>
          </a:solidFill>
          <a:prstDash val="solid"/>
          <a:miter lim="800000"/>
        </a:ln>
        <a:effectLst/>
      </dgm:spPr>
      <dgm:t>
        <a:bodyPr spcFirstLastPara="0" vert="horz" wrap="square" lIns="71120" tIns="71120" rIns="71120" bIns="71120" numCol="1" spcCol="1270" anchor="ctr" anchorCtr="0"/>
        <a:lstStyle/>
        <a:p>
          <a:pPr marL="0" lvl="0" indent="0" algn="ctr" defTabSz="444500">
            <a:lnSpc>
              <a:spcPct val="90000"/>
            </a:lnSpc>
            <a:spcBef>
              <a:spcPct val="0"/>
            </a:spcBef>
            <a:spcAft>
              <a:spcPts val="0"/>
            </a:spcAft>
            <a:buNone/>
          </a:pP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3 years</a:t>
          </a:r>
        </a:p>
        <a:p>
          <a:pPr algn="ct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a:t>
          </a:r>
          <a:r>
            <a:rPr lang="en-US" altLang="en-US" sz="1000" b="0" kern="1200" dirty="0">
              <a:solidFill>
                <a:srgbClr val="00425F"/>
              </a:solidFill>
              <a:latin typeface="Times New Roman" panose="02020603050405020304" pitchFamily="18" charset="0"/>
              <a:ea typeface="+mn-ea"/>
              <a:cs typeface="Times New Roman" panose="02020603050405020304" pitchFamily="18" charset="0"/>
            </a:rPr>
            <a:t>Investment</a:t>
          </a:r>
        </a:p>
        <a:p>
          <a:pPr algn="ct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0.3 - 3 </a:t>
          </a:r>
          <a:r>
            <a:rPr lang="en-US" altLang="en-US" sz="1000" b="1" kern="1200" dirty="0" err="1">
              <a:solidFill>
                <a:srgbClr val="00425F"/>
              </a:solidFill>
              <a:latin typeface="Times New Roman" panose="02020603050405020304" pitchFamily="18" charset="0"/>
              <a:ea typeface="+mn-ea"/>
              <a:cs typeface="Times New Roman" panose="02020603050405020304" pitchFamily="18" charset="0"/>
            </a:rPr>
            <a:t>mln</a:t>
          </a: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 </a:t>
          </a:r>
          <a:r>
            <a:rPr lang="en-US" altLang="en-US" sz="1000" b="0" kern="1200" dirty="0">
              <a:solidFill>
                <a:srgbClr val="00425F"/>
              </a:solidFill>
              <a:latin typeface="Times New Roman" panose="02020603050405020304" pitchFamily="18" charset="0"/>
              <a:ea typeface="+mn-ea"/>
              <a:cs typeface="Times New Roman" panose="02020603050405020304" pitchFamily="18" charset="0"/>
            </a:rPr>
            <a:t>USD</a:t>
          </a: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a:t>
          </a:r>
          <a:endParaRPr lang="en-US" sz="1000" b="0" kern="1200" dirty="0">
            <a:solidFill>
              <a:srgbClr val="00425F"/>
            </a:solidFill>
            <a:latin typeface="Times New Roman" panose="02020603050405020304" pitchFamily="18" charset="0"/>
            <a:ea typeface="+mn-ea"/>
            <a:cs typeface="Times New Roman" panose="02020603050405020304" pitchFamily="18" charset="0"/>
          </a:endParaRPr>
        </a:p>
      </dgm:t>
    </dgm:pt>
    <dgm:pt modelId="{61AABA27-661C-4B97-97C7-B2F7A446DCE2}" type="parTrans" cxnId="{AE4CB8CF-0366-4868-8E7F-A418AAF4B8B5}">
      <dgm:prSet/>
      <dgm:spPr/>
      <dgm:t>
        <a:bodyPr/>
        <a:lstStyle/>
        <a:p>
          <a:endParaRPr lang="en-US"/>
        </a:p>
      </dgm:t>
    </dgm:pt>
    <dgm:pt modelId="{4231D4F3-E390-4111-B66B-2A1D6BD9D2AF}" type="sibTrans" cxnId="{AE4CB8CF-0366-4868-8E7F-A418AAF4B8B5}">
      <dgm:prSet/>
      <dgm:spPr/>
      <dgm:t>
        <a:bodyPr/>
        <a:lstStyle/>
        <a:p>
          <a:endParaRPr lang="en-US"/>
        </a:p>
      </dgm:t>
    </dgm:pt>
    <dgm:pt modelId="{98969DB6-221D-42C7-BAD1-5D5FE6BDD7AB}">
      <dgm:prSet phldrT="[Текст]" custT="1"/>
      <dgm:spPr>
        <a:solidFill>
          <a:schemeClr val="accent5">
            <a:lumMod val="20000"/>
            <a:lumOff val="80000"/>
          </a:schemeClr>
        </a:solidFill>
      </dgm:spPr>
      <dgm:t>
        <a:bodyPr/>
        <a:lstStyle/>
        <a:p>
          <a:pPr>
            <a:spcAft>
              <a:spcPts val="0"/>
            </a:spcAft>
          </a:pPr>
          <a:r>
            <a:rPr lang="en-US" altLang="en-US" sz="1000" b="1" dirty="0">
              <a:solidFill>
                <a:srgbClr val="00425F"/>
              </a:solidFill>
              <a:latin typeface="Times New Roman" panose="02020603050405020304" pitchFamily="18" charset="0"/>
              <a:cs typeface="Times New Roman" panose="02020603050405020304" pitchFamily="18" charset="0"/>
            </a:rPr>
            <a:t>5 years </a:t>
          </a:r>
        </a:p>
        <a:p>
          <a:r>
            <a:rPr lang="en-US" altLang="en-US" sz="1000" b="0" dirty="0">
              <a:solidFill>
                <a:srgbClr val="00425F"/>
              </a:solidFill>
              <a:latin typeface="Times New Roman" panose="02020603050405020304" pitchFamily="18" charset="0"/>
              <a:cs typeface="Times New Roman" panose="02020603050405020304" pitchFamily="18" charset="0"/>
            </a:rPr>
            <a:t>(Investment</a:t>
          </a:r>
        </a:p>
        <a:p>
          <a:r>
            <a:rPr lang="en-US" altLang="en-US" sz="1000" b="1" dirty="0">
              <a:solidFill>
                <a:srgbClr val="00425F"/>
              </a:solidFill>
              <a:latin typeface="Times New Roman" panose="02020603050405020304" pitchFamily="18" charset="0"/>
              <a:cs typeface="Times New Roman" panose="02020603050405020304" pitchFamily="18" charset="0"/>
            </a:rPr>
            <a:t>3-5 </a:t>
          </a:r>
          <a:r>
            <a:rPr lang="en-US" altLang="en-US" sz="1000" b="1" dirty="0" err="1">
              <a:solidFill>
                <a:srgbClr val="00425F"/>
              </a:solidFill>
              <a:latin typeface="Times New Roman" panose="02020603050405020304" pitchFamily="18" charset="0"/>
              <a:cs typeface="Times New Roman" panose="02020603050405020304" pitchFamily="18" charset="0"/>
            </a:rPr>
            <a:t>mln</a:t>
          </a:r>
          <a:r>
            <a:rPr lang="en-US" altLang="en-US" sz="1000" b="1" dirty="0">
              <a:solidFill>
                <a:srgbClr val="00425F"/>
              </a:solidFill>
              <a:latin typeface="Times New Roman" panose="02020603050405020304" pitchFamily="18" charset="0"/>
              <a:cs typeface="Times New Roman" panose="02020603050405020304" pitchFamily="18" charset="0"/>
            </a:rPr>
            <a:t>. </a:t>
          </a:r>
          <a:r>
            <a:rPr lang="en-US" altLang="en-US" sz="1000" b="0" dirty="0">
              <a:solidFill>
                <a:srgbClr val="00425F"/>
              </a:solidFill>
              <a:latin typeface="Times New Roman" panose="02020603050405020304" pitchFamily="18" charset="0"/>
              <a:cs typeface="Times New Roman" panose="02020603050405020304" pitchFamily="18" charset="0"/>
            </a:rPr>
            <a:t>USD</a:t>
          </a:r>
          <a:r>
            <a:rPr lang="en-US" altLang="en-US" sz="1000" b="0" dirty="0">
              <a:solidFill>
                <a:srgbClr val="00425F"/>
              </a:solidFill>
              <a:latin typeface="Montserrat" pitchFamily="2" charset="-52"/>
            </a:rPr>
            <a:t>)</a:t>
          </a:r>
          <a:endParaRPr lang="en-US" sz="1000" b="0" dirty="0"/>
        </a:p>
      </dgm:t>
    </dgm:pt>
    <dgm:pt modelId="{2E342CCF-5578-42AF-957C-0BE351808316}" type="parTrans" cxnId="{4DFE9435-B0BD-40F0-9CCE-BC06C549169E}">
      <dgm:prSet/>
      <dgm:spPr/>
      <dgm:t>
        <a:bodyPr/>
        <a:lstStyle/>
        <a:p>
          <a:endParaRPr lang="en-US"/>
        </a:p>
      </dgm:t>
    </dgm:pt>
    <dgm:pt modelId="{7BDC31EE-98AF-4369-865F-1A652BD8CFC5}" type="sibTrans" cxnId="{4DFE9435-B0BD-40F0-9CCE-BC06C549169E}">
      <dgm:prSet/>
      <dgm:spPr/>
      <dgm:t>
        <a:bodyPr/>
        <a:lstStyle/>
        <a:p>
          <a:endParaRPr lang="en-US"/>
        </a:p>
      </dgm:t>
    </dgm:pt>
    <dgm:pt modelId="{F0B696D2-904F-4BCC-AF3B-B135758869A2}">
      <dgm:prSet phldrT="[Текст]" custT="1"/>
      <dgm:spPr>
        <a:solidFill>
          <a:srgbClr val="5B9BD5">
            <a:lumMod val="20000"/>
            <a:lumOff val="80000"/>
          </a:srgbClr>
        </a:solidFill>
        <a:ln w="12700" cap="flat" cmpd="sng" algn="ctr">
          <a:solidFill>
            <a:prstClr val="white">
              <a:hueOff val="0"/>
              <a:satOff val="0"/>
              <a:lumOff val="0"/>
              <a:alphaOff val="0"/>
            </a:prstClr>
          </a:solidFill>
          <a:prstDash val="solid"/>
          <a:miter lim="800000"/>
        </a:ln>
        <a:effectLst/>
      </dgm:spPr>
      <dgm:t>
        <a:bodyPr spcFirstLastPara="0" vert="horz" wrap="square" lIns="71120" tIns="71120" rIns="71120" bIns="71120" numCol="1" spcCol="1270" anchor="ctr" anchorCtr="0"/>
        <a:lstStyle/>
        <a:p>
          <a:pPr>
            <a:spcAft>
              <a:spcPts val="0"/>
            </a:spcAft>
          </a:pPr>
          <a:r>
            <a:rPr lang="en-US" altLang="en-US" sz="1000" b="1" dirty="0">
              <a:solidFill>
                <a:srgbClr val="00425F"/>
              </a:solidFill>
              <a:latin typeface="Times New Roman" panose="02020603050405020304" pitchFamily="18" charset="0"/>
              <a:cs typeface="Times New Roman" panose="02020603050405020304" pitchFamily="18" charset="0"/>
            </a:rPr>
            <a:t>7 years </a:t>
          </a:r>
        </a:p>
        <a:p>
          <a:r>
            <a:rPr lang="en-US" altLang="en-US" sz="1000" b="1" dirty="0">
              <a:solidFill>
                <a:srgbClr val="00425F"/>
              </a:solidFill>
              <a:latin typeface="Times New Roman" panose="02020603050405020304" pitchFamily="18" charset="0"/>
              <a:cs typeface="Times New Roman" panose="02020603050405020304" pitchFamily="18" charset="0"/>
            </a:rPr>
            <a:t>(</a:t>
          </a:r>
          <a:r>
            <a:rPr lang="en-US" altLang="en-US" sz="1000" b="0" dirty="0">
              <a:solidFill>
                <a:srgbClr val="00425F"/>
              </a:solidFill>
              <a:latin typeface="Times New Roman" panose="02020603050405020304" pitchFamily="18" charset="0"/>
              <a:cs typeface="Times New Roman" panose="02020603050405020304" pitchFamily="18" charset="0"/>
            </a:rPr>
            <a:t>Investment </a:t>
          </a:r>
        </a:p>
        <a:p>
          <a:r>
            <a:rPr lang="en-US" altLang="en-US" sz="1000" b="1" dirty="0">
              <a:solidFill>
                <a:srgbClr val="00425F"/>
              </a:solidFill>
              <a:latin typeface="Times New Roman" panose="02020603050405020304" pitchFamily="18" charset="0"/>
              <a:cs typeface="Times New Roman" panose="02020603050405020304" pitchFamily="18" charset="0"/>
            </a:rPr>
            <a:t>5-10 </a:t>
          </a:r>
          <a:r>
            <a:rPr lang="en-US" altLang="en-US" sz="1000" b="1" dirty="0" err="1">
              <a:solidFill>
                <a:srgbClr val="00425F"/>
              </a:solidFill>
              <a:latin typeface="Times New Roman" panose="02020603050405020304" pitchFamily="18" charset="0"/>
              <a:cs typeface="Times New Roman" panose="02020603050405020304" pitchFamily="18" charset="0"/>
            </a:rPr>
            <a:t>mln</a:t>
          </a:r>
          <a:r>
            <a:rPr lang="en-US" altLang="en-US" sz="1000" b="1" dirty="0">
              <a:solidFill>
                <a:srgbClr val="00425F"/>
              </a:solidFill>
              <a:latin typeface="Times New Roman" panose="02020603050405020304" pitchFamily="18" charset="0"/>
              <a:cs typeface="Times New Roman" panose="02020603050405020304" pitchFamily="18" charset="0"/>
            </a:rPr>
            <a:t>. </a:t>
          </a:r>
          <a:r>
            <a:rPr lang="en-US" altLang="en-US" sz="1000" b="0" dirty="0">
              <a:solidFill>
                <a:srgbClr val="00425F"/>
              </a:solidFill>
              <a:latin typeface="Times New Roman" panose="02020603050405020304" pitchFamily="18" charset="0"/>
              <a:cs typeface="Times New Roman" panose="02020603050405020304" pitchFamily="18" charset="0"/>
            </a:rPr>
            <a:t>USD</a:t>
          </a:r>
          <a:r>
            <a:rPr lang="en-US" altLang="en-US" sz="1000" b="1" dirty="0">
              <a:solidFill>
                <a:srgbClr val="00425F"/>
              </a:solidFill>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dgm:t>
    </dgm:pt>
    <dgm:pt modelId="{6DBB6DF5-0AFB-4F1C-BBC2-31703E49E1A9}" type="parTrans" cxnId="{DB99AC75-4A2A-4B34-A1A0-5948F4A18307}">
      <dgm:prSet/>
      <dgm:spPr/>
      <dgm:t>
        <a:bodyPr/>
        <a:lstStyle/>
        <a:p>
          <a:endParaRPr lang="en-US"/>
        </a:p>
      </dgm:t>
    </dgm:pt>
    <dgm:pt modelId="{B9000015-BB4C-476C-AD76-6D6A1919B721}" type="sibTrans" cxnId="{DB99AC75-4A2A-4B34-A1A0-5948F4A18307}">
      <dgm:prSet/>
      <dgm:spPr/>
      <dgm:t>
        <a:bodyPr/>
        <a:lstStyle/>
        <a:p>
          <a:endParaRPr lang="en-US"/>
        </a:p>
      </dgm:t>
    </dgm:pt>
    <dgm:pt modelId="{23455BE8-05A7-40FB-801E-2ECBCD00B469}">
      <dgm:prSet phldrT="[Текст]" custT="1"/>
      <dgm:spPr>
        <a:solidFill>
          <a:srgbClr val="5B9BD5">
            <a:lumMod val="20000"/>
            <a:lumOff val="80000"/>
          </a:srgbClr>
        </a:solidFill>
        <a:ln w="12700" cap="flat" cmpd="sng" algn="ctr">
          <a:solidFill>
            <a:prstClr val="white">
              <a:hueOff val="0"/>
              <a:satOff val="0"/>
              <a:lumOff val="0"/>
              <a:alphaOff val="0"/>
            </a:prstClr>
          </a:solidFill>
          <a:prstDash val="solid"/>
          <a:miter lim="800000"/>
        </a:ln>
        <a:effectLst/>
      </dgm:spPr>
      <dgm:t>
        <a:bodyPr spcFirstLastPara="0" vert="horz" wrap="square" lIns="71120" tIns="71120" rIns="71120" bIns="71120" numCol="1" spcCol="1270" anchor="ctr" anchorCtr="0"/>
        <a:lstStyle/>
        <a:p>
          <a:pPr>
            <a:spcAft>
              <a:spcPts val="0"/>
            </a:spcAft>
          </a:pPr>
          <a:r>
            <a:rPr lang="en-US" altLang="en-US" sz="1000" b="1" i="0" dirty="0">
              <a:solidFill>
                <a:srgbClr val="00425F"/>
              </a:solidFill>
              <a:latin typeface="Modern No. 20" panose="02070704070505020303" pitchFamily="18" charset="0"/>
            </a:rPr>
            <a:t>10 years</a:t>
          </a:r>
        </a:p>
        <a:p>
          <a:r>
            <a:rPr lang="en-US" altLang="en-US" sz="1000" b="1" i="0" dirty="0">
              <a:solidFill>
                <a:srgbClr val="00425F"/>
              </a:solidFill>
              <a:latin typeface="Modern No. 20" panose="02070704070505020303" pitchFamily="18" charset="0"/>
            </a:rPr>
            <a:t>(</a:t>
          </a:r>
          <a:r>
            <a:rPr lang="en-US" altLang="en-US" sz="1000" b="0" i="0" dirty="0">
              <a:solidFill>
                <a:srgbClr val="00425F"/>
              </a:solidFill>
              <a:latin typeface="Modern No. 20" panose="02070704070505020303" pitchFamily="18" charset="0"/>
            </a:rPr>
            <a:t>Investment</a:t>
          </a:r>
        </a:p>
        <a:p>
          <a:r>
            <a:rPr lang="en-US" altLang="en-US" sz="1000" b="1" i="0" dirty="0">
              <a:solidFill>
                <a:srgbClr val="00425F"/>
              </a:solidFill>
              <a:latin typeface="Modern No. 20" panose="02070704070505020303" pitchFamily="18" charset="0"/>
            </a:rPr>
            <a:t>10 </a:t>
          </a:r>
          <a:r>
            <a:rPr lang="en-US" altLang="en-US" sz="1000" b="1" i="0" dirty="0" err="1">
              <a:solidFill>
                <a:srgbClr val="00425F"/>
              </a:solidFill>
              <a:latin typeface="Modern No. 20" panose="02070704070505020303" pitchFamily="18" charset="0"/>
            </a:rPr>
            <a:t>mln</a:t>
          </a:r>
          <a:r>
            <a:rPr lang="en-US" altLang="en-US" sz="1000" b="1" i="0" dirty="0">
              <a:solidFill>
                <a:srgbClr val="00425F"/>
              </a:solidFill>
              <a:latin typeface="Modern No. 20" panose="02070704070505020303" pitchFamily="18" charset="0"/>
            </a:rPr>
            <a:t>. </a:t>
          </a:r>
          <a:r>
            <a:rPr lang="en-US" altLang="en-US" sz="1000" b="0" i="0" dirty="0">
              <a:solidFill>
                <a:srgbClr val="00425F"/>
              </a:solidFill>
              <a:latin typeface="Modern No. 20" panose="02070704070505020303" pitchFamily="18" charset="0"/>
            </a:rPr>
            <a:t>USD</a:t>
          </a:r>
          <a:r>
            <a:rPr lang="en-US" altLang="en-US" sz="1000" b="1" i="0" dirty="0">
              <a:solidFill>
                <a:srgbClr val="00425F"/>
              </a:solidFill>
              <a:latin typeface="Modern No. 20" panose="02070704070505020303" pitchFamily="18" charset="0"/>
            </a:rPr>
            <a:t>)</a:t>
          </a:r>
          <a:endParaRPr lang="en-US" sz="1000" b="0" i="0" dirty="0">
            <a:latin typeface="Modern No. 20" panose="02070704070505020303" pitchFamily="18" charset="0"/>
          </a:endParaRPr>
        </a:p>
      </dgm:t>
    </dgm:pt>
    <dgm:pt modelId="{67F71C27-347E-4FDD-ACAD-23A0D80B3D79}" type="parTrans" cxnId="{66191EB4-71AC-4BCC-A165-37F75AD28D13}">
      <dgm:prSet/>
      <dgm:spPr/>
      <dgm:t>
        <a:bodyPr/>
        <a:lstStyle/>
        <a:p>
          <a:endParaRPr lang="en-US"/>
        </a:p>
      </dgm:t>
    </dgm:pt>
    <dgm:pt modelId="{9009592E-471B-48E1-9218-DAD9996BD927}" type="sibTrans" cxnId="{66191EB4-71AC-4BCC-A165-37F75AD28D13}">
      <dgm:prSet/>
      <dgm:spPr/>
      <dgm:t>
        <a:bodyPr/>
        <a:lstStyle/>
        <a:p>
          <a:endParaRPr lang="en-US"/>
        </a:p>
      </dgm:t>
    </dgm:pt>
    <dgm:pt modelId="{97F5D52F-9296-4440-B591-EB5EF92FF65F}" type="pres">
      <dgm:prSet presAssocID="{A5542061-5BEC-47D5-BA30-A84020DEA960}" presName="diagram" presStyleCnt="0">
        <dgm:presLayoutVars>
          <dgm:chMax val="1"/>
          <dgm:dir/>
          <dgm:animLvl val="ctr"/>
          <dgm:resizeHandles val="exact"/>
        </dgm:presLayoutVars>
      </dgm:prSet>
      <dgm:spPr/>
    </dgm:pt>
    <dgm:pt modelId="{B606B4EE-7B9F-4188-9E8E-4F154FBC7412}" type="pres">
      <dgm:prSet presAssocID="{A5542061-5BEC-47D5-BA30-A84020DEA960}" presName="matrix" presStyleCnt="0"/>
      <dgm:spPr/>
    </dgm:pt>
    <dgm:pt modelId="{E1A643D9-C8B2-4BB8-ACB9-99D2DBA72391}" type="pres">
      <dgm:prSet presAssocID="{A5542061-5BEC-47D5-BA30-A84020DEA960}" presName="tile1" presStyleLbl="node1" presStyleIdx="0" presStyleCnt="4" custLinFactNeighborX="-261"/>
      <dgm:spPr>
        <a:xfrm rot="16200000">
          <a:off x="440138" y="-440138"/>
          <a:ext cx="715642" cy="1595919"/>
        </a:xfrm>
        <a:prstGeom prst="round1Rect">
          <a:avLst/>
        </a:prstGeom>
      </dgm:spPr>
    </dgm:pt>
    <dgm:pt modelId="{77F17806-7DD7-476E-A9AB-26200A8DA2AC}" type="pres">
      <dgm:prSet presAssocID="{A5542061-5BEC-47D5-BA30-A84020DEA960}" presName="tile1text" presStyleLbl="node1" presStyleIdx="0" presStyleCnt="4">
        <dgm:presLayoutVars>
          <dgm:chMax val="0"/>
          <dgm:chPref val="0"/>
          <dgm:bulletEnabled val="1"/>
        </dgm:presLayoutVars>
      </dgm:prSet>
      <dgm:spPr/>
    </dgm:pt>
    <dgm:pt modelId="{E7726BBB-A49C-4930-B363-0B32B57D7BC6}" type="pres">
      <dgm:prSet presAssocID="{A5542061-5BEC-47D5-BA30-A84020DEA960}" presName="tile2" presStyleLbl="node1" presStyleIdx="1" presStyleCnt="4" custLinFactNeighborX="1452" custLinFactNeighborY="-2082"/>
      <dgm:spPr/>
    </dgm:pt>
    <dgm:pt modelId="{D9FD8E4A-ABC3-4553-B9E2-1D9F1D34763C}" type="pres">
      <dgm:prSet presAssocID="{A5542061-5BEC-47D5-BA30-A84020DEA960}" presName="tile2text" presStyleLbl="node1" presStyleIdx="1" presStyleCnt="4">
        <dgm:presLayoutVars>
          <dgm:chMax val="0"/>
          <dgm:chPref val="0"/>
          <dgm:bulletEnabled val="1"/>
        </dgm:presLayoutVars>
      </dgm:prSet>
      <dgm:spPr/>
    </dgm:pt>
    <dgm:pt modelId="{43449363-4EDA-467E-B961-270B2D8631D9}" type="pres">
      <dgm:prSet presAssocID="{A5542061-5BEC-47D5-BA30-A84020DEA960}" presName="tile3" presStyleLbl="node1" presStyleIdx="2" presStyleCnt="4"/>
      <dgm:spPr>
        <a:xfrm rot="10800000">
          <a:off x="0" y="715642"/>
          <a:ext cx="1595919" cy="715642"/>
        </a:xfrm>
        <a:prstGeom prst="round1Rect">
          <a:avLst/>
        </a:prstGeom>
      </dgm:spPr>
    </dgm:pt>
    <dgm:pt modelId="{7B313741-FE8E-45AD-9C9D-FC542759B1BF}" type="pres">
      <dgm:prSet presAssocID="{A5542061-5BEC-47D5-BA30-A84020DEA960}" presName="tile3text" presStyleLbl="node1" presStyleIdx="2" presStyleCnt="4">
        <dgm:presLayoutVars>
          <dgm:chMax val="0"/>
          <dgm:chPref val="0"/>
          <dgm:bulletEnabled val="1"/>
        </dgm:presLayoutVars>
      </dgm:prSet>
      <dgm:spPr/>
    </dgm:pt>
    <dgm:pt modelId="{A0A23C6F-A844-46E1-88BE-F3410554CBA0}" type="pres">
      <dgm:prSet presAssocID="{A5542061-5BEC-47D5-BA30-A84020DEA960}" presName="tile4" presStyleLbl="node1" presStyleIdx="3" presStyleCnt="4" custLinFactNeighborY="1029"/>
      <dgm:spPr>
        <a:xfrm rot="5400000">
          <a:off x="2036057" y="275504"/>
          <a:ext cx="715642" cy="1595919"/>
        </a:xfrm>
        <a:prstGeom prst="round1Rect">
          <a:avLst/>
        </a:prstGeom>
      </dgm:spPr>
    </dgm:pt>
    <dgm:pt modelId="{09292C08-1968-44CB-BE17-57B869F8110E}" type="pres">
      <dgm:prSet presAssocID="{A5542061-5BEC-47D5-BA30-A84020DEA960}" presName="tile4text" presStyleLbl="node1" presStyleIdx="3" presStyleCnt="4">
        <dgm:presLayoutVars>
          <dgm:chMax val="0"/>
          <dgm:chPref val="0"/>
          <dgm:bulletEnabled val="1"/>
        </dgm:presLayoutVars>
      </dgm:prSet>
      <dgm:spPr/>
    </dgm:pt>
    <dgm:pt modelId="{A10CFAA8-7A06-484B-A328-27E6FE273152}" type="pres">
      <dgm:prSet presAssocID="{A5542061-5BEC-47D5-BA30-A84020DEA960}" presName="centerTile" presStyleLbl="fgShp" presStyleIdx="0" presStyleCnt="1" custScaleX="122509" custScaleY="111148">
        <dgm:presLayoutVars>
          <dgm:chMax val="0"/>
          <dgm:chPref val="0"/>
        </dgm:presLayoutVars>
      </dgm:prSet>
      <dgm:spPr/>
    </dgm:pt>
  </dgm:ptLst>
  <dgm:cxnLst>
    <dgm:cxn modelId="{6EF6F91D-C2C6-4137-8A72-C02A866CF1E1}" type="presOf" srcId="{F0B696D2-904F-4BCC-AF3B-B135758869A2}" destId="{7B313741-FE8E-45AD-9C9D-FC542759B1BF}" srcOrd="1" destOrd="0" presId="urn:microsoft.com/office/officeart/2005/8/layout/matrix1"/>
    <dgm:cxn modelId="{75415F28-DD55-4F75-9A46-21969785CBF3}" type="presOf" srcId="{F0B696D2-904F-4BCC-AF3B-B135758869A2}" destId="{43449363-4EDA-467E-B961-270B2D8631D9}" srcOrd="0" destOrd="0" presId="urn:microsoft.com/office/officeart/2005/8/layout/matrix1"/>
    <dgm:cxn modelId="{4DFE9435-B0BD-40F0-9CCE-BC06C549169E}" srcId="{26B79785-6FEA-44E9-8009-3A5015B36541}" destId="{98969DB6-221D-42C7-BAD1-5D5FE6BDD7AB}" srcOrd="1" destOrd="0" parTransId="{2E342CCF-5578-42AF-957C-0BE351808316}" sibTransId="{7BDC31EE-98AF-4369-865F-1A652BD8CFC5}"/>
    <dgm:cxn modelId="{72B03349-33C2-41E3-81BA-724762574B8D}" type="presOf" srcId="{98969DB6-221D-42C7-BAD1-5D5FE6BDD7AB}" destId="{D9FD8E4A-ABC3-4553-B9E2-1D9F1D34763C}" srcOrd="1" destOrd="0" presId="urn:microsoft.com/office/officeart/2005/8/layout/matrix1"/>
    <dgm:cxn modelId="{483CAD4C-5531-4561-B790-2C72F68F9ECA}" type="presOf" srcId="{795C57D0-9253-4CCD-9273-5FF3A6C5D9A6}" destId="{77F17806-7DD7-476E-A9AB-26200A8DA2AC}" srcOrd="1" destOrd="0" presId="urn:microsoft.com/office/officeart/2005/8/layout/matrix1"/>
    <dgm:cxn modelId="{B6F56E4F-EBC4-477C-ACA3-98962FA05135}" type="presOf" srcId="{A5542061-5BEC-47D5-BA30-A84020DEA960}" destId="{97F5D52F-9296-4440-B591-EB5EF92FF65F}" srcOrd="0" destOrd="0" presId="urn:microsoft.com/office/officeart/2005/8/layout/matrix1"/>
    <dgm:cxn modelId="{DB99AC75-4A2A-4B34-A1A0-5948F4A18307}" srcId="{26B79785-6FEA-44E9-8009-3A5015B36541}" destId="{F0B696D2-904F-4BCC-AF3B-B135758869A2}" srcOrd="2" destOrd="0" parTransId="{6DBB6DF5-0AFB-4F1C-BBC2-31703E49E1A9}" sibTransId="{B9000015-BB4C-476C-AD76-6D6A1919B721}"/>
    <dgm:cxn modelId="{2F1C375A-A050-423C-86E3-32C72EC0E32E}" srcId="{A5542061-5BEC-47D5-BA30-A84020DEA960}" destId="{26B79785-6FEA-44E9-8009-3A5015B36541}" srcOrd="0" destOrd="0" parTransId="{C2CAE0D2-F976-4FB1-9BDB-E82FABF9BE8B}" sibTransId="{974B8F99-FEA9-44DF-8DAE-70B2DBE65315}"/>
    <dgm:cxn modelId="{4EEE258E-B5E4-4ADF-B012-F2742B68377E}" type="presOf" srcId="{23455BE8-05A7-40FB-801E-2ECBCD00B469}" destId="{A0A23C6F-A844-46E1-88BE-F3410554CBA0}" srcOrd="0" destOrd="0" presId="urn:microsoft.com/office/officeart/2005/8/layout/matrix1"/>
    <dgm:cxn modelId="{265CE29A-EF13-44B6-9C04-2DB956C0AB1B}" type="presOf" srcId="{98969DB6-221D-42C7-BAD1-5D5FE6BDD7AB}" destId="{E7726BBB-A49C-4930-B363-0B32B57D7BC6}" srcOrd="0" destOrd="0" presId="urn:microsoft.com/office/officeart/2005/8/layout/matrix1"/>
    <dgm:cxn modelId="{953899B3-87A2-45D4-B728-ECAECDF04647}" type="presOf" srcId="{26B79785-6FEA-44E9-8009-3A5015B36541}" destId="{A10CFAA8-7A06-484B-A328-27E6FE273152}" srcOrd="0" destOrd="0" presId="urn:microsoft.com/office/officeart/2005/8/layout/matrix1"/>
    <dgm:cxn modelId="{66191EB4-71AC-4BCC-A165-37F75AD28D13}" srcId="{26B79785-6FEA-44E9-8009-3A5015B36541}" destId="{23455BE8-05A7-40FB-801E-2ECBCD00B469}" srcOrd="3" destOrd="0" parTransId="{67F71C27-347E-4FDD-ACAD-23A0D80B3D79}" sibTransId="{9009592E-471B-48E1-9218-DAD9996BD927}"/>
    <dgm:cxn modelId="{AE4CB8CF-0366-4868-8E7F-A418AAF4B8B5}" srcId="{26B79785-6FEA-44E9-8009-3A5015B36541}" destId="{795C57D0-9253-4CCD-9273-5FF3A6C5D9A6}" srcOrd="0" destOrd="0" parTransId="{61AABA27-661C-4B97-97C7-B2F7A446DCE2}" sibTransId="{4231D4F3-E390-4111-B66B-2A1D6BD9D2AF}"/>
    <dgm:cxn modelId="{8201C5E3-95DA-448C-9B69-4BF474933F4F}" type="presOf" srcId="{795C57D0-9253-4CCD-9273-5FF3A6C5D9A6}" destId="{E1A643D9-C8B2-4BB8-ACB9-99D2DBA72391}" srcOrd="0" destOrd="0" presId="urn:microsoft.com/office/officeart/2005/8/layout/matrix1"/>
    <dgm:cxn modelId="{BA8992E5-FB43-480B-833E-23EAE4048558}" type="presOf" srcId="{23455BE8-05A7-40FB-801E-2ECBCD00B469}" destId="{09292C08-1968-44CB-BE17-57B869F8110E}" srcOrd="1" destOrd="0" presId="urn:microsoft.com/office/officeart/2005/8/layout/matrix1"/>
    <dgm:cxn modelId="{335E1CE3-288E-4E75-8204-B03FAF84E56A}" type="presParOf" srcId="{97F5D52F-9296-4440-B591-EB5EF92FF65F}" destId="{B606B4EE-7B9F-4188-9E8E-4F154FBC7412}" srcOrd="0" destOrd="0" presId="urn:microsoft.com/office/officeart/2005/8/layout/matrix1"/>
    <dgm:cxn modelId="{3F4EBFBA-BC53-47CB-A8BB-6AB87E3D76F7}" type="presParOf" srcId="{B606B4EE-7B9F-4188-9E8E-4F154FBC7412}" destId="{E1A643D9-C8B2-4BB8-ACB9-99D2DBA72391}" srcOrd="0" destOrd="0" presId="urn:microsoft.com/office/officeart/2005/8/layout/matrix1"/>
    <dgm:cxn modelId="{A944CA7D-7336-48E5-8E3B-4F805465735F}" type="presParOf" srcId="{B606B4EE-7B9F-4188-9E8E-4F154FBC7412}" destId="{77F17806-7DD7-476E-A9AB-26200A8DA2AC}" srcOrd="1" destOrd="0" presId="urn:microsoft.com/office/officeart/2005/8/layout/matrix1"/>
    <dgm:cxn modelId="{CBC8650E-3432-4932-B640-E9FB52871216}" type="presParOf" srcId="{B606B4EE-7B9F-4188-9E8E-4F154FBC7412}" destId="{E7726BBB-A49C-4930-B363-0B32B57D7BC6}" srcOrd="2" destOrd="0" presId="urn:microsoft.com/office/officeart/2005/8/layout/matrix1"/>
    <dgm:cxn modelId="{7B1D6EEF-3104-472E-93F2-0F6E24CEF281}" type="presParOf" srcId="{B606B4EE-7B9F-4188-9E8E-4F154FBC7412}" destId="{D9FD8E4A-ABC3-4553-B9E2-1D9F1D34763C}" srcOrd="3" destOrd="0" presId="urn:microsoft.com/office/officeart/2005/8/layout/matrix1"/>
    <dgm:cxn modelId="{97723EEC-38B9-4400-942E-5BB8EF4E4BA1}" type="presParOf" srcId="{B606B4EE-7B9F-4188-9E8E-4F154FBC7412}" destId="{43449363-4EDA-467E-B961-270B2D8631D9}" srcOrd="4" destOrd="0" presId="urn:microsoft.com/office/officeart/2005/8/layout/matrix1"/>
    <dgm:cxn modelId="{8B7B695F-93EC-495D-8B57-7068F194861E}" type="presParOf" srcId="{B606B4EE-7B9F-4188-9E8E-4F154FBC7412}" destId="{7B313741-FE8E-45AD-9C9D-FC542759B1BF}" srcOrd="5" destOrd="0" presId="urn:microsoft.com/office/officeart/2005/8/layout/matrix1"/>
    <dgm:cxn modelId="{A100AFF8-8336-4F28-AE37-8D30B754BFDE}" type="presParOf" srcId="{B606B4EE-7B9F-4188-9E8E-4F154FBC7412}" destId="{A0A23C6F-A844-46E1-88BE-F3410554CBA0}" srcOrd="6" destOrd="0" presId="urn:microsoft.com/office/officeart/2005/8/layout/matrix1"/>
    <dgm:cxn modelId="{954E939C-7712-4833-BA14-52DE32D9B2B0}" type="presParOf" srcId="{B606B4EE-7B9F-4188-9E8E-4F154FBC7412}" destId="{09292C08-1968-44CB-BE17-57B869F8110E}" srcOrd="7" destOrd="0" presId="urn:microsoft.com/office/officeart/2005/8/layout/matrix1"/>
    <dgm:cxn modelId="{BB24B9B8-D034-4D92-A096-A743BA106941}" type="presParOf" srcId="{97F5D52F-9296-4440-B591-EB5EF92FF65F}" destId="{A10CFAA8-7A06-484B-A328-27E6FE273152}" srcOrd="1" destOrd="0" presId="urn:microsoft.com/office/officeart/2005/8/layout/matrix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643D9-C8B2-4BB8-ACB9-99D2DBA72391}">
      <dsp:nvSpPr>
        <dsp:cNvPr id="0" name=""/>
        <dsp:cNvSpPr/>
      </dsp:nvSpPr>
      <dsp:spPr>
        <a:xfrm rot="16200000">
          <a:off x="386253" y="-386253"/>
          <a:ext cx="760871" cy="1533379"/>
        </a:xfrm>
        <a:prstGeom prst="round1Rect">
          <a:avLst/>
        </a:prstGeom>
        <a:solidFill>
          <a:srgbClr val="5B9BD5">
            <a:lumMod val="20000"/>
            <a:lumOff val="8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ts val="0"/>
            </a:spcAft>
            <a:buNone/>
          </a:pP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3 years</a:t>
          </a:r>
        </a:p>
        <a:p>
          <a:pPr algn="ctr">
            <a:spcBef>
              <a:spcPct val="0"/>
            </a:spcBef>
            <a:buNone/>
          </a:pP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a:t>
          </a:r>
          <a:r>
            <a:rPr lang="en-US" altLang="en-US" sz="1000" b="0" kern="1200" dirty="0">
              <a:solidFill>
                <a:srgbClr val="00425F"/>
              </a:solidFill>
              <a:latin typeface="Times New Roman" panose="02020603050405020304" pitchFamily="18" charset="0"/>
              <a:ea typeface="+mn-ea"/>
              <a:cs typeface="Times New Roman" panose="02020603050405020304" pitchFamily="18" charset="0"/>
            </a:rPr>
            <a:t>Investment</a:t>
          </a:r>
        </a:p>
        <a:p>
          <a:pPr algn="ctr">
            <a:spcBef>
              <a:spcPct val="0"/>
            </a:spcBef>
            <a:buNone/>
          </a:pP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0.3 - 3 </a:t>
          </a:r>
          <a:r>
            <a:rPr lang="en-US" altLang="en-US" sz="1000" b="1" kern="1200" dirty="0" err="1">
              <a:solidFill>
                <a:srgbClr val="00425F"/>
              </a:solidFill>
              <a:latin typeface="Times New Roman" panose="02020603050405020304" pitchFamily="18" charset="0"/>
              <a:ea typeface="+mn-ea"/>
              <a:cs typeface="Times New Roman" panose="02020603050405020304" pitchFamily="18" charset="0"/>
            </a:rPr>
            <a:t>mln</a:t>
          </a: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 </a:t>
          </a:r>
          <a:r>
            <a:rPr lang="en-US" altLang="en-US" sz="1000" b="0" kern="1200" dirty="0">
              <a:solidFill>
                <a:srgbClr val="00425F"/>
              </a:solidFill>
              <a:latin typeface="Times New Roman" panose="02020603050405020304" pitchFamily="18" charset="0"/>
              <a:ea typeface="+mn-ea"/>
              <a:cs typeface="Times New Roman" panose="02020603050405020304" pitchFamily="18" charset="0"/>
            </a:rPr>
            <a:t>USD</a:t>
          </a:r>
          <a:r>
            <a:rPr lang="en-US" altLang="en-US" sz="1000" b="1" kern="1200" dirty="0">
              <a:solidFill>
                <a:srgbClr val="00425F"/>
              </a:solidFill>
              <a:latin typeface="Times New Roman" panose="02020603050405020304" pitchFamily="18" charset="0"/>
              <a:ea typeface="+mn-ea"/>
              <a:cs typeface="Times New Roman" panose="02020603050405020304" pitchFamily="18" charset="0"/>
            </a:rPr>
            <a:t>)</a:t>
          </a:r>
          <a:endParaRPr lang="en-US" sz="1000" b="0" kern="1200" dirty="0">
            <a:solidFill>
              <a:srgbClr val="00425F"/>
            </a:solidFill>
            <a:latin typeface="Times New Roman" panose="02020603050405020304" pitchFamily="18" charset="0"/>
            <a:ea typeface="+mn-ea"/>
            <a:cs typeface="Times New Roman" panose="02020603050405020304" pitchFamily="18" charset="0"/>
          </a:endParaRPr>
        </a:p>
      </dsp:txBody>
      <dsp:txXfrm rot="5400000">
        <a:off x="-1" y="1"/>
        <a:ext cx="1533379" cy="570653"/>
      </dsp:txXfrm>
    </dsp:sp>
    <dsp:sp modelId="{E7726BBB-A49C-4930-B363-0B32B57D7BC6}">
      <dsp:nvSpPr>
        <dsp:cNvPr id="0" name=""/>
        <dsp:cNvSpPr/>
      </dsp:nvSpPr>
      <dsp:spPr>
        <a:xfrm>
          <a:off x="1533379" y="0"/>
          <a:ext cx="1533379" cy="760871"/>
        </a:xfrm>
        <a:prstGeom prst="round1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ts val="0"/>
            </a:spcAft>
            <a:buNone/>
          </a:pPr>
          <a:r>
            <a:rPr lang="en-US" altLang="en-US" sz="1000" b="1" kern="1200" dirty="0">
              <a:solidFill>
                <a:srgbClr val="00425F"/>
              </a:solidFill>
              <a:latin typeface="Times New Roman" panose="02020603050405020304" pitchFamily="18" charset="0"/>
              <a:cs typeface="Times New Roman" panose="02020603050405020304" pitchFamily="18" charset="0"/>
            </a:rPr>
            <a:t>5 years </a:t>
          </a:r>
        </a:p>
        <a:p>
          <a:pPr marL="0" lvl="0" indent="0" algn="ctr" defTabSz="444500">
            <a:lnSpc>
              <a:spcPct val="90000"/>
            </a:lnSpc>
            <a:spcBef>
              <a:spcPct val="0"/>
            </a:spcBef>
            <a:buNone/>
          </a:pPr>
          <a:r>
            <a:rPr lang="en-US" altLang="en-US" sz="1000" b="0" kern="1200" dirty="0">
              <a:solidFill>
                <a:srgbClr val="00425F"/>
              </a:solidFill>
              <a:latin typeface="Times New Roman" panose="02020603050405020304" pitchFamily="18" charset="0"/>
              <a:cs typeface="Times New Roman" panose="02020603050405020304" pitchFamily="18" charset="0"/>
            </a:rPr>
            <a:t>(Investment</a:t>
          </a:r>
        </a:p>
        <a:p>
          <a:pPr marL="0" lvl="0" indent="0" algn="ctr" defTabSz="444500">
            <a:lnSpc>
              <a:spcPct val="90000"/>
            </a:lnSpc>
            <a:spcBef>
              <a:spcPct val="0"/>
            </a:spcBef>
            <a:buNone/>
          </a:pPr>
          <a:r>
            <a:rPr lang="en-US" altLang="en-US" sz="1000" b="1" kern="1200" dirty="0">
              <a:solidFill>
                <a:srgbClr val="00425F"/>
              </a:solidFill>
              <a:latin typeface="Times New Roman" panose="02020603050405020304" pitchFamily="18" charset="0"/>
              <a:cs typeface="Times New Roman" panose="02020603050405020304" pitchFamily="18" charset="0"/>
            </a:rPr>
            <a:t>3-5 </a:t>
          </a:r>
          <a:r>
            <a:rPr lang="en-US" altLang="en-US" sz="1000" b="1" kern="1200" dirty="0" err="1">
              <a:solidFill>
                <a:srgbClr val="00425F"/>
              </a:solidFill>
              <a:latin typeface="Times New Roman" panose="02020603050405020304" pitchFamily="18" charset="0"/>
              <a:cs typeface="Times New Roman" panose="02020603050405020304" pitchFamily="18" charset="0"/>
            </a:rPr>
            <a:t>mln</a:t>
          </a:r>
          <a:r>
            <a:rPr lang="en-US" altLang="en-US" sz="1000" b="1" kern="1200" dirty="0">
              <a:solidFill>
                <a:srgbClr val="00425F"/>
              </a:solidFill>
              <a:latin typeface="Times New Roman" panose="02020603050405020304" pitchFamily="18" charset="0"/>
              <a:cs typeface="Times New Roman" panose="02020603050405020304" pitchFamily="18" charset="0"/>
            </a:rPr>
            <a:t>. </a:t>
          </a:r>
          <a:r>
            <a:rPr lang="en-US" altLang="en-US" sz="1000" b="0" kern="1200" dirty="0">
              <a:solidFill>
                <a:srgbClr val="00425F"/>
              </a:solidFill>
              <a:latin typeface="Times New Roman" panose="02020603050405020304" pitchFamily="18" charset="0"/>
              <a:cs typeface="Times New Roman" panose="02020603050405020304" pitchFamily="18" charset="0"/>
            </a:rPr>
            <a:t>USD</a:t>
          </a:r>
          <a:r>
            <a:rPr lang="en-US" altLang="en-US" sz="1000" b="0" kern="1200" dirty="0">
              <a:solidFill>
                <a:srgbClr val="00425F"/>
              </a:solidFill>
              <a:latin typeface="Montserrat" pitchFamily="2" charset="-52"/>
            </a:rPr>
            <a:t>)</a:t>
          </a:r>
          <a:endParaRPr lang="en-US" sz="1000" b="0" kern="1200" dirty="0"/>
        </a:p>
      </dsp:txBody>
      <dsp:txXfrm>
        <a:off x="1533379" y="0"/>
        <a:ext cx="1533379" cy="570653"/>
      </dsp:txXfrm>
    </dsp:sp>
    <dsp:sp modelId="{43449363-4EDA-467E-B961-270B2D8631D9}">
      <dsp:nvSpPr>
        <dsp:cNvPr id="0" name=""/>
        <dsp:cNvSpPr/>
      </dsp:nvSpPr>
      <dsp:spPr>
        <a:xfrm rot="10800000">
          <a:off x="0" y="760871"/>
          <a:ext cx="1533379" cy="760871"/>
        </a:xfrm>
        <a:prstGeom prst="round1Rect">
          <a:avLst/>
        </a:prstGeom>
        <a:solidFill>
          <a:srgbClr val="5B9BD5">
            <a:lumMod val="20000"/>
            <a:lumOff val="8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ts val="0"/>
            </a:spcAft>
            <a:buNone/>
          </a:pPr>
          <a:r>
            <a:rPr lang="en-US" altLang="en-US" sz="1000" b="1" kern="1200" dirty="0">
              <a:solidFill>
                <a:srgbClr val="00425F"/>
              </a:solidFill>
              <a:latin typeface="Times New Roman" panose="02020603050405020304" pitchFamily="18" charset="0"/>
              <a:cs typeface="Times New Roman" panose="02020603050405020304" pitchFamily="18" charset="0"/>
            </a:rPr>
            <a:t>7 years </a:t>
          </a:r>
        </a:p>
        <a:p>
          <a:pPr marL="0" lvl="0" indent="0" algn="ctr" defTabSz="444500">
            <a:lnSpc>
              <a:spcPct val="90000"/>
            </a:lnSpc>
            <a:spcBef>
              <a:spcPct val="0"/>
            </a:spcBef>
            <a:buNone/>
          </a:pPr>
          <a:r>
            <a:rPr lang="en-US" altLang="en-US" sz="1000" b="1" kern="1200" dirty="0">
              <a:solidFill>
                <a:srgbClr val="00425F"/>
              </a:solidFill>
              <a:latin typeface="Times New Roman" panose="02020603050405020304" pitchFamily="18" charset="0"/>
              <a:cs typeface="Times New Roman" panose="02020603050405020304" pitchFamily="18" charset="0"/>
            </a:rPr>
            <a:t>(</a:t>
          </a:r>
          <a:r>
            <a:rPr lang="en-US" altLang="en-US" sz="1000" b="0" kern="1200" dirty="0">
              <a:solidFill>
                <a:srgbClr val="00425F"/>
              </a:solidFill>
              <a:latin typeface="Times New Roman" panose="02020603050405020304" pitchFamily="18" charset="0"/>
              <a:cs typeface="Times New Roman" panose="02020603050405020304" pitchFamily="18" charset="0"/>
            </a:rPr>
            <a:t>Investment </a:t>
          </a:r>
        </a:p>
        <a:p>
          <a:pPr marL="0" lvl="0" indent="0" algn="ctr" defTabSz="444500">
            <a:lnSpc>
              <a:spcPct val="90000"/>
            </a:lnSpc>
            <a:spcBef>
              <a:spcPct val="0"/>
            </a:spcBef>
            <a:buNone/>
          </a:pPr>
          <a:r>
            <a:rPr lang="en-US" altLang="en-US" sz="1000" b="1" kern="1200" dirty="0">
              <a:solidFill>
                <a:srgbClr val="00425F"/>
              </a:solidFill>
              <a:latin typeface="Times New Roman" panose="02020603050405020304" pitchFamily="18" charset="0"/>
              <a:cs typeface="Times New Roman" panose="02020603050405020304" pitchFamily="18" charset="0"/>
            </a:rPr>
            <a:t>5-10 </a:t>
          </a:r>
          <a:r>
            <a:rPr lang="en-US" altLang="en-US" sz="1000" b="1" kern="1200" dirty="0" err="1">
              <a:solidFill>
                <a:srgbClr val="00425F"/>
              </a:solidFill>
              <a:latin typeface="Times New Roman" panose="02020603050405020304" pitchFamily="18" charset="0"/>
              <a:cs typeface="Times New Roman" panose="02020603050405020304" pitchFamily="18" charset="0"/>
            </a:rPr>
            <a:t>mln</a:t>
          </a:r>
          <a:r>
            <a:rPr lang="en-US" altLang="en-US" sz="1000" b="1" kern="1200" dirty="0">
              <a:solidFill>
                <a:srgbClr val="00425F"/>
              </a:solidFill>
              <a:latin typeface="Times New Roman" panose="02020603050405020304" pitchFamily="18" charset="0"/>
              <a:cs typeface="Times New Roman" panose="02020603050405020304" pitchFamily="18" charset="0"/>
            </a:rPr>
            <a:t>. </a:t>
          </a:r>
          <a:r>
            <a:rPr lang="en-US" altLang="en-US" sz="1000" b="0" kern="1200" dirty="0">
              <a:solidFill>
                <a:srgbClr val="00425F"/>
              </a:solidFill>
              <a:latin typeface="Times New Roman" panose="02020603050405020304" pitchFamily="18" charset="0"/>
              <a:cs typeface="Times New Roman" panose="02020603050405020304" pitchFamily="18" charset="0"/>
            </a:rPr>
            <a:t>USD</a:t>
          </a:r>
          <a:r>
            <a:rPr lang="en-US" altLang="en-US" sz="1000" b="1" kern="1200" dirty="0">
              <a:solidFill>
                <a:srgbClr val="00425F"/>
              </a:solidFill>
              <a:latin typeface="Times New Roman" panose="02020603050405020304" pitchFamily="18" charset="0"/>
              <a:cs typeface="Times New Roman" panose="02020603050405020304" pitchFamily="18" charset="0"/>
            </a:rPr>
            <a:t>)</a:t>
          </a:r>
          <a:endParaRPr lang="en-US" sz="1100" kern="1200" dirty="0">
            <a:latin typeface="Times New Roman" panose="02020603050405020304" pitchFamily="18" charset="0"/>
            <a:cs typeface="Times New Roman" panose="02020603050405020304" pitchFamily="18" charset="0"/>
          </a:endParaRPr>
        </a:p>
      </dsp:txBody>
      <dsp:txXfrm rot="10800000">
        <a:off x="0" y="951089"/>
        <a:ext cx="1533379" cy="570653"/>
      </dsp:txXfrm>
    </dsp:sp>
    <dsp:sp modelId="{A0A23C6F-A844-46E1-88BE-F3410554CBA0}">
      <dsp:nvSpPr>
        <dsp:cNvPr id="0" name=""/>
        <dsp:cNvSpPr/>
      </dsp:nvSpPr>
      <dsp:spPr>
        <a:xfrm rot="5400000">
          <a:off x="1919633" y="374617"/>
          <a:ext cx="760871" cy="1533379"/>
        </a:xfrm>
        <a:prstGeom prst="round1Rect">
          <a:avLst/>
        </a:prstGeom>
        <a:solidFill>
          <a:srgbClr val="5B9BD5">
            <a:lumMod val="20000"/>
            <a:lumOff val="80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ts val="0"/>
            </a:spcAft>
            <a:buNone/>
          </a:pPr>
          <a:r>
            <a:rPr lang="en-US" altLang="en-US" sz="1000" b="1" i="0" kern="1200" dirty="0">
              <a:solidFill>
                <a:srgbClr val="00425F"/>
              </a:solidFill>
              <a:latin typeface="Modern No. 20" panose="02070704070505020303" pitchFamily="18" charset="0"/>
            </a:rPr>
            <a:t>10 years</a:t>
          </a:r>
        </a:p>
        <a:p>
          <a:pPr marL="0" lvl="0" indent="0" algn="ctr" defTabSz="444500">
            <a:lnSpc>
              <a:spcPct val="90000"/>
            </a:lnSpc>
            <a:spcBef>
              <a:spcPct val="0"/>
            </a:spcBef>
            <a:buNone/>
          </a:pPr>
          <a:r>
            <a:rPr lang="en-US" altLang="en-US" sz="1000" b="1" i="0" kern="1200" dirty="0">
              <a:solidFill>
                <a:srgbClr val="00425F"/>
              </a:solidFill>
              <a:latin typeface="Modern No. 20" panose="02070704070505020303" pitchFamily="18" charset="0"/>
            </a:rPr>
            <a:t>(</a:t>
          </a:r>
          <a:r>
            <a:rPr lang="en-US" altLang="en-US" sz="1000" b="0" i="0" kern="1200" dirty="0">
              <a:solidFill>
                <a:srgbClr val="00425F"/>
              </a:solidFill>
              <a:latin typeface="Modern No. 20" panose="02070704070505020303" pitchFamily="18" charset="0"/>
            </a:rPr>
            <a:t>Investment</a:t>
          </a:r>
        </a:p>
        <a:p>
          <a:pPr marL="0" lvl="0" indent="0" algn="ctr" defTabSz="444500">
            <a:lnSpc>
              <a:spcPct val="90000"/>
            </a:lnSpc>
            <a:spcBef>
              <a:spcPct val="0"/>
            </a:spcBef>
            <a:buNone/>
          </a:pPr>
          <a:r>
            <a:rPr lang="en-US" altLang="en-US" sz="1000" b="1" i="0" kern="1200" dirty="0">
              <a:solidFill>
                <a:srgbClr val="00425F"/>
              </a:solidFill>
              <a:latin typeface="Modern No. 20" panose="02070704070505020303" pitchFamily="18" charset="0"/>
            </a:rPr>
            <a:t>10 </a:t>
          </a:r>
          <a:r>
            <a:rPr lang="en-US" altLang="en-US" sz="1000" b="1" i="0" kern="1200" dirty="0" err="1">
              <a:solidFill>
                <a:srgbClr val="00425F"/>
              </a:solidFill>
              <a:latin typeface="Modern No. 20" panose="02070704070505020303" pitchFamily="18" charset="0"/>
            </a:rPr>
            <a:t>mln</a:t>
          </a:r>
          <a:r>
            <a:rPr lang="en-US" altLang="en-US" sz="1000" b="1" i="0" kern="1200" dirty="0">
              <a:solidFill>
                <a:srgbClr val="00425F"/>
              </a:solidFill>
              <a:latin typeface="Modern No. 20" panose="02070704070505020303" pitchFamily="18" charset="0"/>
            </a:rPr>
            <a:t>. </a:t>
          </a:r>
          <a:r>
            <a:rPr lang="en-US" altLang="en-US" sz="1000" b="0" i="0" kern="1200" dirty="0">
              <a:solidFill>
                <a:srgbClr val="00425F"/>
              </a:solidFill>
              <a:latin typeface="Modern No. 20" panose="02070704070505020303" pitchFamily="18" charset="0"/>
            </a:rPr>
            <a:t>USD</a:t>
          </a:r>
          <a:r>
            <a:rPr lang="en-US" altLang="en-US" sz="1000" b="1" i="0" kern="1200" dirty="0">
              <a:solidFill>
                <a:srgbClr val="00425F"/>
              </a:solidFill>
              <a:latin typeface="Modern No. 20" panose="02070704070505020303" pitchFamily="18" charset="0"/>
            </a:rPr>
            <a:t>)</a:t>
          </a:r>
          <a:endParaRPr lang="en-US" sz="1000" b="0" i="0" kern="1200" dirty="0">
            <a:latin typeface="Modern No. 20" panose="02070704070505020303" pitchFamily="18" charset="0"/>
          </a:endParaRPr>
        </a:p>
      </dsp:txBody>
      <dsp:txXfrm rot="-5400000">
        <a:off x="1533379" y="951089"/>
        <a:ext cx="1533379" cy="570653"/>
      </dsp:txXfrm>
    </dsp:sp>
    <dsp:sp modelId="{A10CFAA8-7A06-484B-A328-27E6FE273152}">
      <dsp:nvSpPr>
        <dsp:cNvPr id="0" name=""/>
        <dsp:cNvSpPr/>
      </dsp:nvSpPr>
      <dsp:spPr>
        <a:xfrm>
          <a:off x="969821" y="549448"/>
          <a:ext cx="1127116" cy="422846"/>
        </a:xfrm>
        <a:prstGeom prst="roundRect">
          <a:avLst/>
        </a:prstGeom>
        <a:solidFill>
          <a:srgbClr val="59BD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Times New Roman" panose="02020603050405020304" pitchFamily="18" charset="0"/>
              <a:cs typeface="Times New Roman" panose="02020603050405020304" pitchFamily="18" charset="0"/>
            </a:rPr>
            <a:t>Exemption from taxes</a:t>
          </a:r>
        </a:p>
      </dsp:txBody>
      <dsp:txXfrm>
        <a:off x="990463" y="570090"/>
        <a:ext cx="1085832" cy="38156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3A087-DD03-40EB-AA8E-5ABA9EA92C57}" type="datetimeFigureOut">
              <a:rPr lang="en-US" smtClean="0"/>
              <a:t>6/23/2025</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CB446-E614-4308-92E4-D58EE574DC5F}" type="slidenum">
              <a:rPr lang="en-US" smtClean="0"/>
              <a:t>‹#›</a:t>
            </a:fld>
            <a:endParaRPr lang="en-US"/>
          </a:p>
        </p:txBody>
      </p:sp>
    </p:spTree>
    <p:extLst>
      <p:ext uri="{BB962C8B-B14F-4D97-AF65-F5344CB8AC3E}">
        <p14:creationId xmlns:p14="http://schemas.microsoft.com/office/powerpoint/2010/main" val="244364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a:t>
            </a:fld>
            <a:endParaRPr lang="ru-RU"/>
          </a:p>
        </p:txBody>
      </p:sp>
    </p:spTree>
    <p:extLst>
      <p:ext uri="{BB962C8B-B14F-4D97-AF65-F5344CB8AC3E}">
        <p14:creationId xmlns:p14="http://schemas.microsoft.com/office/powerpoint/2010/main" val="180247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11</a:t>
            </a:fld>
            <a:endParaRPr lang="ru-RU"/>
          </a:p>
        </p:txBody>
      </p:sp>
    </p:spTree>
    <p:extLst>
      <p:ext uri="{BB962C8B-B14F-4D97-AF65-F5344CB8AC3E}">
        <p14:creationId xmlns:p14="http://schemas.microsoft.com/office/powerpoint/2010/main" val="316622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12</a:t>
            </a:fld>
            <a:endParaRPr lang="ru-RU"/>
          </a:p>
        </p:txBody>
      </p:sp>
    </p:spTree>
    <p:extLst>
      <p:ext uri="{BB962C8B-B14F-4D97-AF65-F5344CB8AC3E}">
        <p14:creationId xmlns:p14="http://schemas.microsoft.com/office/powerpoint/2010/main" val="80288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13</a:t>
            </a:fld>
            <a:endParaRPr lang="ru-RU"/>
          </a:p>
        </p:txBody>
      </p:sp>
    </p:spTree>
    <p:extLst>
      <p:ext uri="{BB962C8B-B14F-4D97-AF65-F5344CB8AC3E}">
        <p14:creationId xmlns:p14="http://schemas.microsoft.com/office/powerpoint/2010/main" val="1433785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14</a:t>
            </a:fld>
            <a:endParaRPr lang="ru-RU"/>
          </a:p>
        </p:txBody>
      </p:sp>
    </p:spTree>
    <p:extLst>
      <p:ext uri="{BB962C8B-B14F-4D97-AF65-F5344CB8AC3E}">
        <p14:creationId xmlns:p14="http://schemas.microsoft.com/office/powerpoint/2010/main" val="223380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66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1AAC0-7743-4B1A-9EF2-71D739F4FC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8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3</a:t>
            </a:fld>
            <a:endParaRPr lang="ru-RU"/>
          </a:p>
        </p:txBody>
      </p:sp>
    </p:spTree>
    <p:extLst>
      <p:ext uri="{BB962C8B-B14F-4D97-AF65-F5344CB8AC3E}">
        <p14:creationId xmlns:p14="http://schemas.microsoft.com/office/powerpoint/2010/main" val="143321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4</a:t>
            </a:fld>
            <a:endParaRPr lang="ru-RU"/>
          </a:p>
        </p:txBody>
      </p:sp>
    </p:spTree>
    <p:extLst>
      <p:ext uri="{BB962C8B-B14F-4D97-AF65-F5344CB8AC3E}">
        <p14:creationId xmlns:p14="http://schemas.microsoft.com/office/powerpoint/2010/main" val="130551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5</a:t>
            </a:fld>
            <a:endParaRPr lang="ru-RU"/>
          </a:p>
        </p:txBody>
      </p:sp>
    </p:spTree>
    <p:extLst>
      <p:ext uri="{BB962C8B-B14F-4D97-AF65-F5344CB8AC3E}">
        <p14:creationId xmlns:p14="http://schemas.microsoft.com/office/powerpoint/2010/main" val="1134579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446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3329D0-19BB-4137-8B1C-2F91A7FBBB0D}"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59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8</a:t>
            </a:fld>
            <a:endParaRPr lang="ru-RU"/>
          </a:p>
        </p:txBody>
      </p:sp>
    </p:spTree>
    <p:extLst>
      <p:ext uri="{BB962C8B-B14F-4D97-AF65-F5344CB8AC3E}">
        <p14:creationId xmlns:p14="http://schemas.microsoft.com/office/powerpoint/2010/main" val="2077488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9</a:t>
            </a:fld>
            <a:endParaRPr lang="ru-RU"/>
          </a:p>
        </p:txBody>
      </p:sp>
    </p:spTree>
    <p:extLst>
      <p:ext uri="{BB962C8B-B14F-4D97-AF65-F5344CB8AC3E}">
        <p14:creationId xmlns:p14="http://schemas.microsoft.com/office/powerpoint/2010/main" val="3411464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7E5A-9528-57E4-7338-6326A5ECED03}"/>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6EFAA703-9FB2-D23A-3FFF-B77E5EE5FACE}"/>
              </a:ext>
            </a:extLst>
          </p:cNvPr>
          <p:cNvSpPr>
            <a:spLocks noGrp="1" noRot="1" noChangeAspect="1"/>
          </p:cNvSpPr>
          <p:nvPr>
            <p:ph type="sldImg"/>
          </p:nvPr>
        </p:nvSpPr>
        <p:spPr/>
      </p:sp>
      <p:sp>
        <p:nvSpPr>
          <p:cNvPr id="3" name="Заметки 2">
            <a:extLst>
              <a:ext uri="{FF2B5EF4-FFF2-40B4-BE49-F238E27FC236}">
                <a16:creationId xmlns:a16="http://schemas.microsoft.com/office/drawing/2014/main" id="{5D3CFFB2-1BF5-D57B-DE71-81EA1CA88799}"/>
              </a:ext>
            </a:extLst>
          </p:cNvPr>
          <p:cNvSpPr>
            <a:spLocks noGrp="1"/>
          </p:cNvSpPr>
          <p:nvPr>
            <p:ph type="body" idx="1"/>
          </p:nvPr>
        </p:nvSpPr>
        <p:spPr/>
        <p:txBody>
          <a:bodyPr/>
          <a:lstStyle/>
          <a:p>
            <a:endParaRPr lang="ru-RU" dirty="0"/>
          </a:p>
        </p:txBody>
      </p:sp>
      <p:sp>
        <p:nvSpPr>
          <p:cNvPr id="4" name="Номер слайда 3">
            <a:extLst>
              <a:ext uri="{FF2B5EF4-FFF2-40B4-BE49-F238E27FC236}">
                <a16:creationId xmlns:a16="http://schemas.microsoft.com/office/drawing/2014/main" id="{C0380094-984A-E75C-FB0E-790802A4916B}"/>
              </a:ext>
            </a:extLst>
          </p:cNvPr>
          <p:cNvSpPr>
            <a:spLocks noGrp="1"/>
          </p:cNvSpPr>
          <p:nvPr>
            <p:ph type="sldNum" sz="quarter" idx="5"/>
          </p:nvPr>
        </p:nvSpPr>
        <p:spPr/>
        <p:txBody>
          <a:bodyPr/>
          <a:lstStyle/>
          <a:p>
            <a:fld id="{E13329D0-19BB-4137-8B1C-2F91A7FBBB0D}" type="slidenum">
              <a:rPr lang="ru-RU" smtClean="0"/>
              <a:t>10</a:t>
            </a:fld>
            <a:endParaRPr lang="ru-RU"/>
          </a:p>
        </p:txBody>
      </p:sp>
    </p:spTree>
    <p:extLst>
      <p:ext uri="{BB962C8B-B14F-4D97-AF65-F5344CB8AC3E}">
        <p14:creationId xmlns:p14="http://schemas.microsoft.com/office/powerpoint/2010/main" val="158648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2878C7-DD3B-834F-7714-02A945CBC57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Подзаголовок 2">
            <a:extLst>
              <a:ext uri="{FF2B5EF4-FFF2-40B4-BE49-F238E27FC236}">
                <a16:creationId xmlns:a16="http://schemas.microsoft.com/office/drawing/2014/main" id="{D8F2366A-8E9B-BAC7-04DB-DEF6E1663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Дата 3">
            <a:extLst>
              <a:ext uri="{FF2B5EF4-FFF2-40B4-BE49-F238E27FC236}">
                <a16:creationId xmlns:a16="http://schemas.microsoft.com/office/drawing/2014/main" id="{050F4484-C04E-BD0F-5F64-4E8CCB4095E1}"/>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5" name="Нижний колонтитул 4">
            <a:extLst>
              <a:ext uri="{FF2B5EF4-FFF2-40B4-BE49-F238E27FC236}">
                <a16:creationId xmlns:a16="http://schemas.microsoft.com/office/drawing/2014/main" id="{A4482EDB-46E7-2C8C-B399-F67EE8942865}"/>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68A9DAC5-5636-56CE-9F78-118BE2B8A7A0}"/>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52357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33CDFE-53E0-A1F2-E892-9059886448A2}"/>
              </a:ext>
            </a:extLst>
          </p:cNvPr>
          <p:cNvSpPr>
            <a:spLocks noGrp="1"/>
          </p:cNvSpPr>
          <p:nvPr>
            <p:ph type="title"/>
          </p:nvPr>
        </p:nvSpPr>
        <p:spPr/>
        <p:txBody>
          <a:bodyPr/>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4DC6D5E1-CC30-36A8-B875-4981776AB04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0EDFDE79-E705-8341-68DA-27472EB2A0BE}"/>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5" name="Нижний колонтитул 4">
            <a:extLst>
              <a:ext uri="{FF2B5EF4-FFF2-40B4-BE49-F238E27FC236}">
                <a16:creationId xmlns:a16="http://schemas.microsoft.com/office/drawing/2014/main" id="{75996D51-A7D7-ACA4-B2C9-8119652BC1C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9A7CC921-BC9C-D255-F304-84379666B95A}"/>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188998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A26A609-9D9C-130A-2C66-D0D11149DD0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Вертикальный текст 2">
            <a:extLst>
              <a:ext uri="{FF2B5EF4-FFF2-40B4-BE49-F238E27FC236}">
                <a16:creationId xmlns:a16="http://schemas.microsoft.com/office/drawing/2014/main" id="{E3693E59-E5D0-EE7F-D696-3AEA738816B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5E9B12B9-4B63-4B8D-AE52-A7D4D4B0C4F3}"/>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5" name="Нижний колонтитул 4">
            <a:extLst>
              <a:ext uri="{FF2B5EF4-FFF2-40B4-BE49-F238E27FC236}">
                <a16:creationId xmlns:a16="http://schemas.microsoft.com/office/drawing/2014/main" id="{54982CF0-5AAC-0128-EC6C-BF5B4325007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23CC61CF-57C3-FF8B-EEB5-61470ACDC80B}"/>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279461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EF35301-54A2-4CF5-9112-B71830E6FC54}"/>
              </a:ext>
            </a:extLst>
          </p:cNvPr>
          <p:cNvSpPr>
            <a:spLocks noGrp="1"/>
          </p:cNvSpPr>
          <p:nvPr>
            <p:ph type="pic" sz="quarter" idx="10"/>
          </p:nvPr>
        </p:nvSpPr>
        <p:spPr>
          <a:xfrm>
            <a:off x="0" y="0"/>
            <a:ext cx="12192000" cy="6858000"/>
          </a:xfrm>
          <a:prstGeom prst="rect">
            <a:avLst/>
          </a:prstGeom>
        </p:spPr>
        <p:txBody>
          <a:bodyPr/>
          <a:lstStyle>
            <a:lvl1pPr marL="0" indent="0" algn="ctr">
              <a:buNone/>
              <a:defRPr sz="2500">
                <a:solidFill>
                  <a:schemeClr val="tx1">
                    <a:lumMod val="65000"/>
                    <a:lumOff val="35000"/>
                  </a:schemeClr>
                </a:solidFill>
              </a:defRPr>
            </a:lvl1pPr>
          </a:lstStyle>
          <a:p>
            <a:endParaRPr lang="id-ID" dirty="0"/>
          </a:p>
        </p:txBody>
      </p:sp>
    </p:spTree>
    <p:extLst>
      <p:ext uri="{BB962C8B-B14F-4D97-AF65-F5344CB8AC3E}">
        <p14:creationId xmlns:p14="http://schemas.microsoft.com/office/powerpoint/2010/main" val="399617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01631D-67BC-36D8-C924-75DDCAB1FC07}"/>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E452570D-C9A7-7C21-BE14-C44440B9D2F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8F97EFA6-68D8-0344-4503-FF80A23063D6}"/>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5" name="Нижний колонтитул 4">
            <a:extLst>
              <a:ext uri="{FF2B5EF4-FFF2-40B4-BE49-F238E27FC236}">
                <a16:creationId xmlns:a16="http://schemas.microsoft.com/office/drawing/2014/main" id="{057E38AC-1344-9BEE-BD0B-EF5B2EABFE33}"/>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C2ADD051-99DC-15F5-51F0-193F56864494}"/>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942681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966228-ABC4-FF43-2B37-8BF81867D3F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Текст 2">
            <a:extLst>
              <a:ext uri="{FF2B5EF4-FFF2-40B4-BE49-F238E27FC236}">
                <a16:creationId xmlns:a16="http://schemas.microsoft.com/office/drawing/2014/main" id="{2297D9A1-09F8-77F1-F0E0-CEA0B6868F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12BDA08-F6A3-2EE8-29A5-66E855FDC20B}"/>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5" name="Нижний колонтитул 4">
            <a:extLst>
              <a:ext uri="{FF2B5EF4-FFF2-40B4-BE49-F238E27FC236}">
                <a16:creationId xmlns:a16="http://schemas.microsoft.com/office/drawing/2014/main" id="{ADA733F5-AFC1-CB78-FA61-47157F9BD861}"/>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F801DC7-7221-C948-0562-2232822B645F}"/>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617107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EBF077-D9CE-3613-7282-99871E1C51EB}"/>
              </a:ext>
            </a:extLst>
          </p:cNvPr>
          <p:cNvSpPr>
            <a:spLocks noGrp="1"/>
          </p:cNvSpPr>
          <p:nvPr>
            <p:ph type="title"/>
          </p:nvPr>
        </p:nvSpPr>
        <p:spPr/>
        <p:txBody>
          <a:bodyPr/>
          <a:lstStyle/>
          <a:p>
            <a:r>
              <a:rPr lang="ru-RU"/>
              <a:t>Образец заголовка</a:t>
            </a:r>
            <a:endParaRPr lang="en-US"/>
          </a:p>
        </p:txBody>
      </p:sp>
      <p:sp>
        <p:nvSpPr>
          <p:cNvPr id="3" name="Объект 2">
            <a:extLst>
              <a:ext uri="{FF2B5EF4-FFF2-40B4-BE49-F238E27FC236}">
                <a16:creationId xmlns:a16="http://schemas.microsoft.com/office/drawing/2014/main" id="{38AB7BF2-5E5D-4CFD-3656-96AA99F84A5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a:extLst>
              <a:ext uri="{FF2B5EF4-FFF2-40B4-BE49-F238E27FC236}">
                <a16:creationId xmlns:a16="http://schemas.microsoft.com/office/drawing/2014/main" id="{AC62507D-13CC-3816-EEDD-A6B4B16897A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66B55D4B-411D-9507-AEEC-E53D0AC4ADFA}"/>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6" name="Нижний колонтитул 5">
            <a:extLst>
              <a:ext uri="{FF2B5EF4-FFF2-40B4-BE49-F238E27FC236}">
                <a16:creationId xmlns:a16="http://schemas.microsoft.com/office/drawing/2014/main" id="{9CD8E33B-F1F0-F992-B473-DD98C2763467}"/>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E791F02D-44E9-1850-6A44-523B239CB836}"/>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102534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7C1700-D4FF-4186-832B-77213469D1D9}"/>
              </a:ext>
            </a:extLst>
          </p:cNvPr>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Текст 2">
            <a:extLst>
              <a:ext uri="{FF2B5EF4-FFF2-40B4-BE49-F238E27FC236}">
                <a16:creationId xmlns:a16="http://schemas.microsoft.com/office/drawing/2014/main" id="{97AE04AD-FDB5-28ED-3259-157FAAA5C0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E4412FF-CF69-45BB-C869-D9081B069A8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a:extLst>
              <a:ext uri="{FF2B5EF4-FFF2-40B4-BE49-F238E27FC236}">
                <a16:creationId xmlns:a16="http://schemas.microsoft.com/office/drawing/2014/main" id="{DE3ACFBE-D2F0-59C1-14C4-C2E5D5A22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4A4D571-F662-4E77-42FF-CE401B93FE3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CDA949A6-E65D-7B5D-3E1A-EF4E2785D369}"/>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8" name="Нижний колонтитул 7">
            <a:extLst>
              <a:ext uri="{FF2B5EF4-FFF2-40B4-BE49-F238E27FC236}">
                <a16:creationId xmlns:a16="http://schemas.microsoft.com/office/drawing/2014/main" id="{18B9EEA6-EE67-8879-EA5A-D49F5CFAB66B}"/>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02694B5E-2908-8059-50D1-3465053C16D4}"/>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385645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E19E1-B467-D452-530E-DBE752533EDB}"/>
              </a:ext>
            </a:extLst>
          </p:cNvPr>
          <p:cNvSpPr>
            <a:spLocks noGrp="1"/>
          </p:cNvSpPr>
          <p:nvPr>
            <p:ph type="title"/>
          </p:nvPr>
        </p:nvSpPr>
        <p:spPr/>
        <p:txBody>
          <a:bodyPr/>
          <a:lstStyle/>
          <a:p>
            <a:r>
              <a:rPr lang="ru-RU"/>
              <a:t>Образец заголовка</a:t>
            </a:r>
            <a:endParaRPr lang="en-US"/>
          </a:p>
        </p:txBody>
      </p:sp>
      <p:sp>
        <p:nvSpPr>
          <p:cNvPr id="3" name="Дата 2">
            <a:extLst>
              <a:ext uri="{FF2B5EF4-FFF2-40B4-BE49-F238E27FC236}">
                <a16:creationId xmlns:a16="http://schemas.microsoft.com/office/drawing/2014/main" id="{FBA4CD1B-80B0-8B92-1FEE-CF0BA0A50E42}"/>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4" name="Нижний колонтитул 3">
            <a:extLst>
              <a:ext uri="{FF2B5EF4-FFF2-40B4-BE49-F238E27FC236}">
                <a16:creationId xmlns:a16="http://schemas.microsoft.com/office/drawing/2014/main" id="{375DE287-22EC-0560-7896-B4A0C98C07C6}"/>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6729E51A-23FD-CA38-4197-90A2C72FDC00}"/>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139195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C7BB82F-E204-949C-9AD2-9CEABBDF7EBE}"/>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3" name="Нижний колонтитул 2">
            <a:extLst>
              <a:ext uri="{FF2B5EF4-FFF2-40B4-BE49-F238E27FC236}">
                <a16:creationId xmlns:a16="http://schemas.microsoft.com/office/drawing/2014/main" id="{9E6391C8-EE32-3C96-4A40-018B963490C0}"/>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A6574344-1544-9646-1E44-571421B202AB}"/>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827040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0C580F-02B9-9BA3-A0D5-11DC60AFF77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Объект 2">
            <a:extLst>
              <a:ext uri="{FF2B5EF4-FFF2-40B4-BE49-F238E27FC236}">
                <a16:creationId xmlns:a16="http://schemas.microsoft.com/office/drawing/2014/main" id="{807C99C1-7D68-0C02-F2F1-287A14317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a:extLst>
              <a:ext uri="{FF2B5EF4-FFF2-40B4-BE49-F238E27FC236}">
                <a16:creationId xmlns:a16="http://schemas.microsoft.com/office/drawing/2014/main" id="{31D9E05F-2CC4-1178-CE3E-4196DAE4D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FC4AB04-13B6-1D6A-7295-D6A909C51044}"/>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6" name="Нижний колонтитул 5">
            <a:extLst>
              <a:ext uri="{FF2B5EF4-FFF2-40B4-BE49-F238E27FC236}">
                <a16:creationId xmlns:a16="http://schemas.microsoft.com/office/drawing/2014/main" id="{62766BAD-2E10-163D-E63E-406AB613DF43}"/>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317D4DB5-2BEA-2DB2-E7A6-6F482B7A559E}"/>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80183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8AE1B5-E94B-57A7-F3F9-254600455A3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Рисунок 2">
            <a:extLst>
              <a:ext uri="{FF2B5EF4-FFF2-40B4-BE49-F238E27FC236}">
                <a16:creationId xmlns:a16="http://schemas.microsoft.com/office/drawing/2014/main" id="{D923DDC1-7C34-C3F4-98F8-279591D39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a:extLst>
              <a:ext uri="{FF2B5EF4-FFF2-40B4-BE49-F238E27FC236}">
                <a16:creationId xmlns:a16="http://schemas.microsoft.com/office/drawing/2014/main" id="{91112236-B61B-7F81-2C83-38E3F2967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50D82DC-0175-046B-36C5-02E1B8FE7566}"/>
              </a:ext>
            </a:extLst>
          </p:cNvPr>
          <p:cNvSpPr>
            <a:spLocks noGrp="1"/>
          </p:cNvSpPr>
          <p:nvPr>
            <p:ph type="dt" sz="half" idx="10"/>
          </p:nvPr>
        </p:nvSpPr>
        <p:spPr/>
        <p:txBody>
          <a:bodyPr/>
          <a:lstStyle/>
          <a:p>
            <a:fld id="{B3F41298-6BC5-4800-BACA-79BFF72CB326}" type="datetimeFigureOut">
              <a:rPr lang="en-US" smtClean="0"/>
              <a:t>6/23/2025</a:t>
            </a:fld>
            <a:endParaRPr lang="en-US"/>
          </a:p>
        </p:txBody>
      </p:sp>
      <p:sp>
        <p:nvSpPr>
          <p:cNvPr id="6" name="Нижний колонтитул 5">
            <a:extLst>
              <a:ext uri="{FF2B5EF4-FFF2-40B4-BE49-F238E27FC236}">
                <a16:creationId xmlns:a16="http://schemas.microsoft.com/office/drawing/2014/main" id="{ECF39459-B7FA-64D2-AF15-21B66D729090}"/>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167E775D-A487-D635-3AC7-4DE224822E17}"/>
              </a:ext>
            </a:extLst>
          </p:cNvPr>
          <p:cNvSpPr>
            <a:spLocks noGrp="1"/>
          </p:cNvSpPr>
          <p:nvPr>
            <p:ph type="sldNum" sz="quarter" idx="12"/>
          </p:nvPr>
        </p:nvSpPr>
        <p:spPr/>
        <p:txBody>
          <a:bodyPr/>
          <a:lstStyle/>
          <a:p>
            <a:fld id="{1D7478E2-93AD-4973-B771-FAE158C92CA2}" type="slidenum">
              <a:rPr lang="en-US" smtClean="0"/>
              <a:t>‹#›</a:t>
            </a:fld>
            <a:endParaRPr lang="en-US"/>
          </a:p>
        </p:txBody>
      </p:sp>
    </p:spTree>
    <p:extLst>
      <p:ext uri="{BB962C8B-B14F-4D97-AF65-F5344CB8AC3E}">
        <p14:creationId xmlns:p14="http://schemas.microsoft.com/office/powerpoint/2010/main" val="287999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B78B7A-BB50-2958-5808-F13792B32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Текст 2">
            <a:extLst>
              <a:ext uri="{FF2B5EF4-FFF2-40B4-BE49-F238E27FC236}">
                <a16:creationId xmlns:a16="http://schemas.microsoft.com/office/drawing/2014/main" id="{DDA10128-C72B-5118-0FDB-1FF35161B8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3">
            <a:extLst>
              <a:ext uri="{FF2B5EF4-FFF2-40B4-BE49-F238E27FC236}">
                <a16:creationId xmlns:a16="http://schemas.microsoft.com/office/drawing/2014/main" id="{C4911F45-0539-677E-8D2C-40638526E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41298-6BC5-4800-BACA-79BFF72CB326}" type="datetimeFigureOut">
              <a:rPr lang="en-US" smtClean="0"/>
              <a:t>6/23/2025</a:t>
            </a:fld>
            <a:endParaRPr lang="en-US"/>
          </a:p>
        </p:txBody>
      </p:sp>
      <p:sp>
        <p:nvSpPr>
          <p:cNvPr id="5" name="Нижний колонтитул 4">
            <a:extLst>
              <a:ext uri="{FF2B5EF4-FFF2-40B4-BE49-F238E27FC236}">
                <a16:creationId xmlns:a16="http://schemas.microsoft.com/office/drawing/2014/main" id="{C16E3954-37B7-2216-A5A3-F77D09621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a:extLst>
              <a:ext uri="{FF2B5EF4-FFF2-40B4-BE49-F238E27FC236}">
                <a16:creationId xmlns:a16="http://schemas.microsoft.com/office/drawing/2014/main" id="{A9E0A437-41FB-140E-1B99-BC1913A61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478E2-93AD-4973-B771-FAE158C92CA2}" type="slidenum">
              <a:rPr lang="en-US" smtClean="0"/>
              <a:t>‹#›</a:t>
            </a:fld>
            <a:endParaRPr lang="en-US"/>
          </a:p>
        </p:txBody>
      </p:sp>
    </p:spTree>
    <p:extLst>
      <p:ext uri="{BB962C8B-B14F-4D97-AF65-F5344CB8AC3E}">
        <p14:creationId xmlns:p14="http://schemas.microsoft.com/office/powerpoint/2010/main" val="421897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diagramQuickStyle" Target="../diagrams/quickStyle1.xml"/><Relationship Id="rId5" Type="http://schemas.openxmlformats.org/officeDocument/2006/relationships/image" Target="../media/image3.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34" name="Рисунок 33">
            <a:extLst>
              <a:ext uri="{FF2B5EF4-FFF2-40B4-BE49-F238E27FC236}">
                <a16:creationId xmlns:a16="http://schemas.microsoft.com/office/drawing/2014/main" id="{0F7D32A7-4A2E-4DC1-ABB2-FDB143FDF0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66" y="844039"/>
            <a:ext cx="2661219" cy="1696336"/>
          </a:xfrm>
          <a:prstGeom prst="rect">
            <a:avLst/>
          </a:prstGeom>
        </p:spPr>
      </p:pic>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4"/>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88340" y="2598173"/>
            <a:ext cx="6307806" cy="2551339"/>
          </a:xfrm>
          <a:prstGeom prst="rect">
            <a:avLst/>
          </a:prstGeom>
        </p:spPr>
        <p:txBody>
          <a:bodyPr vert="horz" wrap="square" lIns="0" tIns="12065" rIns="0" bIns="0" rtlCol="0">
            <a:spAutoFit/>
          </a:bodyPr>
          <a:lstStyle/>
          <a:p>
            <a:pPr marL="12700" algn="just">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Invest in the Republic of Uzbekistan</a:t>
            </a:r>
            <a:r>
              <a:rPr lang="ru-RU" sz="1200" b="1" spc="-10" dirty="0">
                <a:solidFill>
                  <a:srgbClr val="0070C0"/>
                </a:solidFill>
                <a:latin typeface="Times New Roman" panose="02020603050405020304" pitchFamily="18" charset="0"/>
                <a:cs typeface="Times New Roman" panose="02020603050405020304" pitchFamily="18" charset="0"/>
              </a:rPr>
              <a:t>?</a:t>
            </a:r>
            <a:endParaRPr lang="en-US" sz="1200" b="1" spc="-10" dirty="0">
              <a:solidFill>
                <a:srgbClr val="0070C0"/>
              </a:solidFill>
              <a:latin typeface="Times New Roman" panose="02020603050405020304" pitchFamily="18" charset="0"/>
              <a:cs typeface="Times New Roman" panose="02020603050405020304" pitchFamily="18" charset="0"/>
            </a:endParaRP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Rich natural resources. </a:t>
            </a:r>
            <a:r>
              <a:rPr lang="en-US" sz="1100" dirty="0">
                <a:latin typeface="Times New Roman" panose="02020603050405020304" pitchFamily="18" charset="0"/>
                <a:cs typeface="Times New Roman" panose="02020603050405020304" pitchFamily="18" charset="0"/>
              </a:rPr>
              <a:t>Uzbekistan holds leading global positions in the production of gold, uranium, copper, silver, lead, zinc, tungsten, rare metals, and other resources.</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Favorable conditions and incentives for investors. </a:t>
            </a:r>
            <a:r>
              <a:rPr lang="en-US" sz="1100" dirty="0">
                <a:latin typeface="Times New Roman" panose="02020603050405020304" pitchFamily="18" charset="0"/>
                <a:cs typeface="Times New Roman" panose="02020603050405020304" pitchFamily="18" charset="0"/>
              </a:rPr>
              <a:t>To attract foreign capital, Uzbekistan offers tax and customs benefits, has established more than 20 free economic zones, and implements a public-private partnership program.</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Strategic geographic location and developed logistics. </a:t>
            </a:r>
            <a:r>
              <a:rPr lang="en-US" sz="1100" dirty="0">
                <a:latin typeface="Times New Roman" panose="02020603050405020304" pitchFamily="18" charset="0"/>
                <a:cs typeface="Times New Roman" panose="02020603050405020304" pitchFamily="18" charset="0"/>
              </a:rPr>
              <a:t>Uzbekistan is situated at the crossroads of major transport corridors and serves as a bridge between Western and Eastern, Northern and Southern markets, making it an important logistics hub.</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Qualified workforce. </a:t>
            </a:r>
            <a:r>
              <a:rPr lang="en-US" sz="1100" dirty="0">
                <a:latin typeface="Times New Roman" panose="02020603050405020304" pitchFamily="18" charset="0"/>
                <a:cs typeface="Times New Roman" panose="02020603050405020304" pitchFamily="18" charset="0"/>
              </a:rPr>
              <a:t>Over 60% of Uzbekistan’s population consists of young people under the age of 30 – they are well-educated, eager to learn, and fluent in foreign languages</a:t>
            </a:r>
            <a:r>
              <a:rPr lang="en-US" sz="1100" b="1" dirty="0">
                <a:latin typeface="Times New Roman" panose="02020603050405020304" pitchFamily="18" charset="0"/>
                <a:cs typeface="Times New Roman" panose="02020603050405020304" pitchFamily="18" charset="0"/>
              </a:rPr>
              <a:t>.</a:t>
            </a:r>
          </a:p>
          <a:p>
            <a:pPr marL="184150" indent="-171450" algn="just">
              <a:spcBef>
                <a:spcPts val="195"/>
              </a:spcBef>
              <a:buFont typeface="Wingdings" panose="05000000000000000000" pitchFamily="2" charset="2"/>
              <a:buChar char="ü"/>
            </a:pPr>
            <a:r>
              <a:rPr lang="en-US" sz="1100" b="1" i="1" dirty="0">
                <a:latin typeface="Times New Roman" panose="02020603050405020304" pitchFamily="18" charset="0"/>
                <a:cs typeface="Times New Roman" panose="02020603050405020304" pitchFamily="18" charset="0"/>
              </a:rPr>
              <a:t>Stable economy and GDP growth. </a:t>
            </a:r>
            <a:r>
              <a:rPr lang="en-US" sz="1100" dirty="0">
                <a:latin typeface="Times New Roman" panose="02020603050405020304" pitchFamily="18" charset="0"/>
                <a:cs typeface="Times New Roman" panose="02020603050405020304" pitchFamily="18" charset="0"/>
              </a:rPr>
              <a:t>The country shows consistent growth of 5–7% per year. </a:t>
            </a:r>
          </a:p>
          <a:p>
            <a:pPr marL="12700" algn="just">
              <a:spcBef>
                <a:spcPts val="195"/>
              </a:spcBef>
            </a:pPr>
            <a:r>
              <a:rPr lang="en-US" sz="1100" b="1" i="1" dirty="0">
                <a:latin typeface="Times New Roman" panose="02020603050405020304" pitchFamily="18" charset="0"/>
                <a:cs typeface="Times New Roman" panose="02020603050405020304" pitchFamily="18" charset="0"/>
              </a:rPr>
              <a:t>Over the past seven years, Uzbekistan has attracted more than $78 billion in foreign direct investment, launched over 1,000 projects, and established production of 1,800 new product types.</a:t>
            </a:r>
            <a:endParaRPr lang="ru-RU" sz="1100" b="1" i="1" dirty="0">
              <a:latin typeface="Times New Roman" panose="02020603050405020304" pitchFamily="18" charset="0"/>
              <a:cs typeface="Times New Roman" panose="02020603050405020304" pitchFamily="18" charset="0"/>
            </a:endParaRP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Promising Projects of the Investment Program of the Republic of Uzbekistan for 2025</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8" name="object 12">
            <a:extLst>
              <a:ext uri="{FF2B5EF4-FFF2-40B4-BE49-F238E27FC236}">
                <a16:creationId xmlns:a16="http://schemas.microsoft.com/office/drawing/2014/main" id="{BE6B5E6B-5E2B-BB36-ADE7-1E98F97B5078}"/>
              </a:ext>
            </a:extLst>
          </p:cNvPr>
          <p:cNvSpPr txBox="1"/>
          <p:nvPr/>
        </p:nvSpPr>
        <p:spPr>
          <a:xfrm>
            <a:off x="3037284" y="686647"/>
            <a:ext cx="3310076" cy="1912703"/>
          </a:xfrm>
          <a:prstGeom prst="rect">
            <a:avLst/>
          </a:prstGeom>
        </p:spPr>
        <p:txBody>
          <a:bodyPr vert="horz" wrap="square" lIns="0" tIns="24765" rIns="0" bIns="0" rtlCol="0">
            <a:spAutoFit/>
          </a:bodyPr>
          <a:lstStyle/>
          <a:p>
            <a:pPr marL="12700">
              <a:lnSpc>
                <a:spcPct val="100000"/>
              </a:lnSpc>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Republic of Uzbekistan</a:t>
            </a: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Located in Central Asia.</a:t>
            </a:r>
            <a:endParaRPr lang="ru-RU"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Area – 448,924 sq. km.</a:t>
            </a:r>
            <a:endParaRPr lang="ru-RU"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Population – 38 million people.</a:t>
            </a:r>
            <a:endParaRPr lang="ru-RU"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GDP – $115 billion.</a:t>
            </a:r>
            <a:endParaRPr lang="ru-RU"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Capital – Tashkent city.</a:t>
            </a:r>
            <a:endParaRPr lang="ru-RU"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The climate is continental and arid, with hot summers and moderately cold winters.</a:t>
            </a:r>
            <a:endParaRPr lang="ru-RU" sz="1100" spc="-10" dirty="0">
              <a:latin typeface="Times New Roman" panose="02020603050405020304" pitchFamily="18" charset="0"/>
              <a:cs typeface="Times New Roman" panose="02020603050405020304" pitchFamily="18" charset="0"/>
            </a:endParaRPr>
          </a:p>
          <a:p>
            <a:pPr marL="12700">
              <a:lnSpc>
                <a:spcPct val="100000"/>
              </a:lnSpc>
              <a:spcBef>
                <a:spcPts val="195"/>
              </a:spcBef>
            </a:pPr>
            <a:r>
              <a:rPr lang="en-US" sz="1100" spc="-10" dirty="0">
                <a:latin typeface="Times New Roman" panose="02020603050405020304" pitchFamily="18" charset="0"/>
                <a:cs typeface="Times New Roman" panose="02020603050405020304" pitchFamily="18" charset="0"/>
              </a:rPr>
              <a:t>The most promising projects are included in the country's Investment Program.</a:t>
            </a:r>
            <a:endParaRPr lang="ru-RU" sz="1100" spc="-10" dirty="0">
              <a:latin typeface="Times New Roman" panose="02020603050405020304" pitchFamily="18" charset="0"/>
              <a:cs typeface="Times New Roman" panose="02020603050405020304" pitchFamily="18" charset="0"/>
            </a:endParaRPr>
          </a:p>
        </p:txBody>
      </p:sp>
      <p:sp>
        <p:nvSpPr>
          <p:cNvPr id="33" name="object 12">
            <a:extLst>
              <a:ext uri="{FF2B5EF4-FFF2-40B4-BE49-F238E27FC236}">
                <a16:creationId xmlns:a16="http://schemas.microsoft.com/office/drawing/2014/main" id="{3DEB236E-AD6D-C198-1F8F-ABD00F8D0AF6}"/>
              </a:ext>
            </a:extLst>
          </p:cNvPr>
          <p:cNvSpPr txBox="1"/>
          <p:nvPr/>
        </p:nvSpPr>
        <p:spPr>
          <a:xfrm>
            <a:off x="6675653" y="5059285"/>
            <a:ext cx="2301221" cy="1317668"/>
          </a:xfrm>
          <a:prstGeom prst="rect">
            <a:avLst/>
          </a:prstGeom>
        </p:spPr>
        <p:txBody>
          <a:bodyPr vert="horz" wrap="square" lIns="0" tIns="24765" rIns="0" bIns="0" rtlCol="0">
            <a:spAutoFit/>
          </a:bodyPr>
          <a:lstStyle/>
          <a:p>
            <a:pPr marL="12700">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Project Location Proposals</a:t>
            </a:r>
          </a:p>
          <a:p>
            <a:pPr marL="12700">
              <a:spcBef>
                <a:spcPts val="95"/>
              </a:spcBef>
            </a:pPr>
            <a:endParaRPr lang="ru-RU" sz="1200" b="1" spc="-10" dirty="0">
              <a:solidFill>
                <a:srgbClr val="0070C0"/>
              </a:solidFill>
              <a:latin typeface="Times New Roman" panose="02020603050405020304" pitchFamily="18" charset="0"/>
              <a:cs typeface="Times New Roman" panose="02020603050405020304" pitchFamily="18" charset="0"/>
            </a:endParaRPr>
          </a:p>
          <a:p>
            <a:pPr marL="184150" indent="-171450" algn="just">
              <a:spcBef>
                <a:spcPts val="95"/>
              </a:spcBef>
              <a:buFont typeface="Wingdings" panose="05000000000000000000" pitchFamily="2" charset="2"/>
              <a:buChar char="q"/>
            </a:pPr>
            <a:r>
              <a:rPr lang="en-US" sz="1100" dirty="0">
                <a:latin typeface="Times New Roman" panose="02020603050405020304" pitchFamily="18" charset="0"/>
                <a:cs typeface="Times New Roman" panose="02020603050405020304" pitchFamily="18" charset="0"/>
              </a:rPr>
              <a:t>More than 20 Free Economic Zones</a:t>
            </a:r>
          </a:p>
          <a:p>
            <a:pPr marL="184150" indent="-171450" algn="just">
              <a:spcBef>
                <a:spcPts val="95"/>
              </a:spcBef>
              <a:buFont typeface="Wingdings" panose="05000000000000000000" pitchFamily="2" charset="2"/>
              <a:buChar char="q"/>
            </a:pPr>
            <a:endParaRPr lang="en-US" sz="1100" dirty="0">
              <a:latin typeface="Times New Roman" panose="02020603050405020304" pitchFamily="18" charset="0"/>
              <a:cs typeface="Times New Roman" panose="02020603050405020304" pitchFamily="18" charset="0"/>
            </a:endParaRPr>
          </a:p>
          <a:p>
            <a:pPr marL="184150" indent="-171450" algn="just">
              <a:spcBef>
                <a:spcPts val="95"/>
              </a:spcBef>
              <a:buFont typeface="Wingdings" panose="05000000000000000000" pitchFamily="2" charset="2"/>
              <a:buChar char="q"/>
            </a:pPr>
            <a:r>
              <a:rPr lang="en-US" sz="1100" dirty="0">
                <a:latin typeface="Times New Roman" panose="02020603050405020304" pitchFamily="18" charset="0"/>
                <a:cs typeface="Times New Roman" panose="02020603050405020304" pitchFamily="18" charset="0"/>
              </a:rPr>
              <a:t>Regional Targeted Industrial Zones</a:t>
            </a:r>
          </a:p>
          <a:p>
            <a:pPr marL="184150" indent="-171450" algn="just">
              <a:spcBef>
                <a:spcPts val="95"/>
              </a:spcBef>
              <a:buFont typeface="Wingdings" panose="05000000000000000000" pitchFamily="2" charset="2"/>
              <a:buChar char="q"/>
            </a:pPr>
            <a:endParaRPr lang="en-US" sz="1100" dirty="0">
              <a:latin typeface="Times New Roman" panose="02020603050405020304" pitchFamily="18" charset="0"/>
              <a:cs typeface="Times New Roman" panose="02020603050405020304" pitchFamily="18" charset="0"/>
            </a:endParaRPr>
          </a:p>
          <a:p>
            <a:pPr marL="184150" indent="-171450" algn="just">
              <a:spcBef>
                <a:spcPts val="95"/>
              </a:spcBef>
              <a:buFont typeface="Wingdings" panose="05000000000000000000" pitchFamily="2" charset="2"/>
              <a:buChar char="q"/>
            </a:pPr>
            <a:r>
              <a:rPr lang="en-US" sz="1100" dirty="0">
                <a:latin typeface="Times New Roman" panose="02020603050405020304" pitchFamily="18" charset="0"/>
                <a:cs typeface="Times New Roman" panose="02020603050405020304" pitchFamily="18" charset="0"/>
              </a:rPr>
              <a:t>New Industrial Zones</a:t>
            </a:r>
            <a:endParaRPr lang="ru-RU" sz="1100" dirty="0">
              <a:latin typeface="Times New Roman" panose="02020603050405020304" pitchFamily="18" charset="0"/>
              <a:cs typeface="Times New Roman" panose="02020603050405020304" pitchFamily="18" charset="0"/>
            </a:endParaRPr>
          </a:p>
        </p:txBody>
      </p:sp>
      <p:grpSp>
        <p:nvGrpSpPr>
          <p:cNvPr id="38" name="Группа 37">
            <a:extLst>
              <a:ext uri="{FF2B5EF4-FFF2-40B4-BE49-F238E27FC236}">
                <a16:creationId xmlns:a16="http://schemas.microsoft.com/office/drawing/2014/main" id="{EDE6FE55-46CD-2DB4-2074-38369E4DA182}"/>
              </a:ext>
            </a:extLst>
          </p:cNvPr>
          <p:cNvGrpSpPr/>
          <p:nvPr/>
        </p:nvGrpSpPr>
        <p:grpSpPr>
          <a:xfrm>
            <a:off x="173339" y="5842376"/>
            <a:ext cx="6531738" cy="686951"/>
            <a:chOff x="6369104" y="961390"/>
            <a:chExt cx="4238840" cy="686951"/>
          </a:xfrm>
        </p:grpSpPr>
        <p:grpSp>
          <p:nvGrpSpPr>
            <p:cNvPr id="39" name="Group 17">
              <a:extLst>
                <a:ext uri="{FF2B5EF4-FFF2-40B4-BE49-F238E27FC236}">
                  <a16:creationId xmlns:a16="http://schemas.microsoft.com/office/drawing/2014/main" id="{911EA1F3-51D3-F096-E509-AD8A90A1D2F4}"/>
                </a:ext>
              </a:extLst>
            </p:cNvPr>
            <p:cNvGrpSpPr>
              <a:grpSpLocks noChangeAspect="1"/>
            </p:cNvGrpSpPr>
            <p:nvPr/>
          </p:nvGrpSpPr>
          <p:grpSpPr bwMode="auto">
            <a:xfrm>
              <a:off x="6477883" y="1404952"/>
              <a:ext cx="2146760" cy="243389"/>
              <a:chOff x="4973" y="3723"/>
              <a:chExt cx="2445" cy="404"/>
            </a:xfrm>
            <a:solidFill>
              <a:srgbClr val="92D050"/>
            </a:solidFill>
          </p:grpSpPr>
          <p:sp>
            <p:nvSpPr>
              <p:cNvPr id="55" name="Freeform 19">
                <a:extLst>
                  <a:ext uri="{FF2B5EF4-FFF2-40B4-BE49-F238E27FC236}">
                    <a16:creationId xmlns:a16="http://schemas.microsoft.com/office/drawing/2014/main" id="{85E1FD25-E76F-2963-B644-93B66DF1BAE0}"/>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6" name="Freeform 20">
                <a:extLst>
                  <a:ext uri="{FF2B5EF4-FFF2-40B4-BE49-F238E27FC236}">
                    <a16:creationId xmlns:a16="http://schemas.microsoft.com/office/drawing/2014/main" id="{BC7158C6-270C-D652-E6C1-9F41ACDB88EA}"/>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7" name="Freeform 21">
                <a:extLst>
                  <a:ext uri="{FF2B5EF4-FFF2-40B4-BE49-F238E27FC236}">
                    <a16:creationId xmlns:a16="http://schemas.microsoft.com/office/drawing/2014/main" id="{B23464B2-6CF6-064F-8635-685D4EA6C8BD}"/>
                  </a:ext>
                </a:extLst>
              </p:cNvPr>
              <p:cNvSpPr>
                <a:spLocks noEditPoints="1"/>
              </p:cNvSpPr>
              <p:nvPr/>
            </p:nvSpPr>
            <p:spPr bwMode="auto">
              <a:xfrm>
                <a:off x="7175" y="3748"/>
                <a:ext cx="243" cy="379"/>
              </a:xfrm>
              <a:custGeom>
                <a:avLst/>
                <a:gdLst>
                  <a:gd name="T0" fmla="*/ 1318 w 2825"/>
                  <a:gd name="T1" fmla="*/ 1421 h 3410"/>
                  <a:gd name="T2" fmla="*/ 1123 w 2825"/>
                  <a:gd name="T3" fmla="*/ 1605 h 3410"/>
                  <a:gd name="T4" fmla="*/ 997 w 2825"/>
                  <a:gd name="T5" fmla="*/ 1817 h 3410"/>
                  <a:gd name="T6" fmla="*/ 1054 w 2825"/>
                  <a:gd name="T7" fmla="*/ 2017 h 3410"/>
                  <a:gd name="T8" fmla="*/ 1278 w 2825"/>
                  <a:gd name="T9" fmla="*/ 2142 h 3410"/>
                  <a:gd name="T10" fmla="*/ 1189 w 2825"/>
                  <a:gd name="T11" fmla="*/ 2403 h 3410"/>
                  <a:gd name="T12" fmla="*/ 1115 w 2825"/>
                  <a:gd name="T13" fmla="*/ 2277 h 3410"/>
                  <a:gd name="T14" fmla="*/ 997 w 2825"/>
                  <a:gd name="T15" fmla="*/ 2310 h 3410"/>
                  <a:gd name="T16" fmla="*/ 1022 w 2825"/>
                  <a:gd name="T17" fmla="*/ 2453 h 3410"/>
                  <a:gd name="T18" fmla="*/ 1234 w 2825"/>
                  <a:gd name="T19" fmla="*/ 2634 h 3410"/>
                  <a:gd name="T20" fmla="*/ 1348 w 2825"/>
                  <a:gd name="T21" fmla="*/ 2820 h 3410"/>
                  <a:gd name="T22" fmla="*/ 1467 w 2825"/>
                  <a:gd name="T23" fmla="*/ 2803 h 3410"/>
                  <a:gd name="T24" fmla="*/ 1608 w 2825"/>
                  <a:gd name="T25" fmla="*/ 2640 h 3410"/>
                  <a:gd name="T26" fmla="*/ 1816 w 2825"/>
                  <a:gd name="T27" fmla="*/ 2455 h 3410"/>
                  <a:gd name="T28" fmla="*/ 1802 w 2825"/>
                  <a:gd name="T29" fmla="*/ 2199 h 3410"/>
                  <a:gd name="T30" fmla="*/ 1808 w 2825"/>
                  <a:gd name="T31" fmla="*/ 2211 h 3410"/>
                  <a:gd name="T32" fmla="*/ 1797 w 2825"/>
                  <a:gd name="T33" fmla="*/ 2190 h 3410"/>
                  <a:gd name="T34" fmla="*/ 1798 w 2825"/>
                  <a:gd name="T35" fmla="*/ 2191 h 3410"/>
                  <a:gd name="T36" fmla="*/ 1713 w 2825"/>
                  <a:gd name="T37" fmla="*/ 2106 h 3410"/>
                  <a:gd name="T38" fmla="*/ 1484 w 2825"/>
                  <a:gd name="T39" fmla="*/ 1701 h 3410"/>
                  <a:gd name="T40" fmla="*/ 1645 w 2825"/>
                  <a:gd name="T41" fmla="*/ 1800 h 3410"/>
                  <a:gd name="T42" fmla="*/ 1716 w 2825"/>
                  <a:gd name="T43" fmla="*/ 1892 h 3410"/>
                  <a:gd name="T44" fmla="*/ 1820 w 2825"/>
                  <a:gd name="T45" fmla="*/ 1832 h 3410"/>
                  <a:gd name="T46" fmla="*/ 1761 w 2825"/>
                  <a:gd name="T47" fmla="*/ 1672 h 3410"/>
                  <a:gd name="T48" fmla="*/ 1516 w 2825"/>
                  <a:gd name="T49" fmla="*/ 1536 h 3410"/>
                  <a:gd name="T50" fmla="*/ 1435 w 2825"/>
                  <a:gd name="T51" fmla="*/ 1363 h 3410"/>
                  <a:gd name="T52" fmla="*/ 957 w 2825"/>
                  <a:gd name="T53" fmla="*/ 25 h 3410"/>
                  <a:gd name="T54" fmla="*/ 1185 w 2825"/>
                  <a:gd name="T55" fmla="*/ 116 h 3410"/>
                  <a:gd name="T56" fmla="*/ 1418 w 2825"/>
                  <a:gd name="T57" fmla="*/ 109 h 3410"/>
                  <a:gd name="T58" fmla="*/ 1705 w 2825"/>
                  <a:gd name="T59" fmla="*/ 31 h 3410"/>
                  <a:gd name="T60" fmla="*/ 1928 w 2825"/>
                  <a:gd name="T61" fmla="*/ 17 h 3410"/>
                  <a:gd name="T62" fmla="*/ 1938 w 2825"/>
                  <a:gd name="T63" fmla="*/ 163 h 3410"/>
                  <a:gd name="T64" fmla="*/ 1836 w 2825"/>
                  <a:gd name="T65" fmla="*/ 421 h 3410"/>
                  <a:gd name="T66" fmla="*/ 1654 w 2825"/>
                  <a:gd name="T67" fmla="*/ 682 h 3410"/>
                  <a:gd name="T68" fmla="*/ 1803 w 2825"/>
                  <a:gd name="T69" fmla="*/ 856 h 3410"/>
                  <a:gd name="T70" fmla="*/ 2102 w 2825"/>
                  <a:gd name="T71" fmla="*/ 1100 h 3410"/>
                  <a:gd name="T72" fmla="*/ 2382 w 2825"/>
                  <a:gd name="T73" fmla="*/ 1417 h 3410"/>
                  <a:gd name="T74" fmla="*/ 2613 w 2825"/>
                  <a:gd name="T75" fmla="*/ 1780 h 3410"/>
                  <a:gd name="T76" fmla="*/ 2770 w 2825"/>
                  <a:gd name="T77" fmla="*/ 2163 h 3410"/>
                  <a:gd name="T78" fmla="*/ 2825 w 2825"/>
                  <a:gd name="T79" fmla="*/ 2537 h 3410"/>
                  <a:gd name="T80" fmla="*/ 2751 w 2825"/>
                  <a:gd name="T81" fmla="*/ 2876 h 3410"/>
                  <a:gd name="T82" fmla="*/ 2522 w 2825"/>
                  <a:gd name="T83" fmla="*/ 3153 h 3410"/>
                  <a:gd name="T84" fmla="*/ 2108 w 2825"/>
                  <a:gd name="T85" fmla="*/ 3340 h 3410"/>
                  <a:gd name="T86" fmla="*/ 1484 w 2825"/>
                  <a:gd name="T87" fmla="*/ 3410 h 3410"/>
                  <a:gd name="T88" fmla="*/ 786 w 2825"/>
                  <a:gd name="T89" fmla="*/ 3345 h 3410"/>
                  <a:gd name="T90" fmla="*/ 336 w 2825"/>
                  <a:gd name="T91" fmla="*/ 3156 h 3410"/>
                  <a:gd name="T92" fmla="*/ 84 w 2825"/>
                  <a:gd name="T93" fmla="*/ 2868 h 3410"/>
                  <a:gd name="T94" fmla="*/ 0 w 2825"/>
                  <a:gd name="T95" fmla="*/ 2512 h 3410"/>
                  <a:gd name="T96" fmla="*/ 54 w 2825"/>
                  <a:gd name="T97" fmla="*/ 2120 h 3410"/>
                  <a:gd name="T98" fmla="*/ 213 w 2825"/>
                  <a:gd name="T99" fmla="*/ 1722 h 3410"/>
                  <a:gd name="T100" fmla="*/ 449 w 2825"/>
                  <a:gd name="T101" fmla="*/ 1350 h 3410"/>
                  <a:gd name="T102" fmla="*/ 730 w 2825"/>
                  <a:gd name="T103" fmla="*/ 1034 h 3410"/>
                  <a:gd name="T104" fmla="*/ 1024 w 2825"/>
                  <a:gd name="T105" fmla="*/ 805 h 3410"/>
                  <a:gd name="T106" fmla="*/ 925 w 2825"/>
                  <a:gd name="T107" fmla="*/ 597 h 3410"/>
                  <a:gd name="T108" fmla="*/ 757 w 2825"/>
                  <a:gd name="T109" fmla="*/ 316 h 3410"/>
                  <a:gd name="T110" fmla="*/ 727 w 2825"/>
                  <a:gd name="T111" fmla="*/ 84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25" h="3410">
                    <a:moveTo>
                      <a:pt x="1397" y="1356"/>
                    </a:moveTo>
                    <a:lnTo>
                      <a:pt x="1378" y="1358"/>
                    </a:lnTo>
                    <a:lnTo>
                      <a:pt x="1361" y="1365"/>
                    </a:lnTo>
                    <a:lnTo>
                      <a:pt x="1344" y="1376"/>
                    </a:lnTo>
                    <a:lnTo>
                      <a:pt x="1333" y="1390"/>
                    </a:lnTo>
                    <a:lnTo>
                      <a:pt x="1323" y="1404"/>
                    </a:lnTo>
                    <a:lnTo>
                      <a:pt x="1318" y="1421"/>
                    </a:lnTo>
                    <a:lnTo>
                      <a:pt x="1316" y="1438"/>
                    </a:lnTo>
                    <a:lnTo>
                      <a:pt x="1316" y="1532"/>
                    </a:lnTo>
                    <a:lnTo>
                      <a:pt x="1275" y="1539"/>
                    </a:lnTo>
                    <a:lnTo>
                      <a:pt x="1234" y="1550"/>
                    </a:lnTo>
                    <a:lnTo>
                      <a:pt x="1195" y="1565"/>
                    </a:lnTo>
                    <a:lnTo>
                      <a:pt x="1158" y="1584"/>
                    </a:lnTo>
                    <a:lnTo>
                      <a:pt x="1123" y="1605"/>
                    </a:lnTo>
                    <a:lnTo>
                      <a:pt x="1090" y="1632"/>
                    </a:lnTo>
                    <a:lnTo>
                      <a:pt x="1064" y="1660"/>
                    </a:lnTo>
                    <a:lnTo>
                      <a:pt x="1040" y="1692"/>
                    </a:lnTo>
                    <a:lnTo>
                      <a:pt x="1021" y="1727"/>
                    </a:lnTo>
                    <a:lnTo>
                      <a:pt x="1010" y="1756"/>
                    </a:lnTo>
                    <a:lnTo>
                      <a:pt x="1002" y="1786"/>
                    </a:lnTo>
                    <a:lnTo>
                      <a:pt x="997" y="1817"/>
                    </a:lnTo>
                    <a:lnTo>
                      <a:pt x="996" y="1848"/>
                    </a:lnTo>
                    <a:lnTo>
                      <a:pt x="998" y="1879"/>
                    </a:lnTo>
                    <a:lnTo>
                      <a:pt x="1002" y="1909"/>
                    </a:lnTo>
                    <a:lnTo>
                      <a:pt x="1011" y="1939"/>
                    </a:lnTo>
                    <a:lnTo>
                      <a:pt x="1022" y="1968"/>
                    </a:lnTo>
                    <a:lnTo>
                      <a:pt x="1037" y="1994"/>
                    </a:lnTo>
                    <a:lnTo>
                      <a:pt x="1054" y="2017"/>
                    </a:lnTo>
                    <a:lnTo>
                      <a:pt x="1074" y="2039"/>
                    </a:lnTo>
                    <a:lnTo>
                      <a:pt x="1097" y="2057"/>
                    </a:lnTo>
                    <a:lnTo>
                      <a:pt x="1129" y="2080"/>
                    </a:lnTo>
                    <a:lnTo>
                      <a:pt x="1164" y="2100"/>
                    </a:lnTo>
                    <a:lnTo>
                      <a:pt x="1201" y="2116"/>
                    </a:lnTo>
                    <a:lnTo>
                      <a:pt x="1239" y="2130"/>
                    </a:lnTo>
                    <a:lnTo>
                      <a:pt x="1278" y="2142"/>
                    </a:lnTo>
                    <a:lnTo>
                      <a:pt x="1316" y="2153"/>
                    </a:lnTo>
                    <a:lnTo>
                      <a:pt x="1316" y="2484"/>
                    </a:lnTo>
                    <a:lnTo>
                      <a:pt x="1287" y="2475"/>
                    </a:lnTo>
                    <a:lnTo>
                      <a:pt x="1259" y="2461"/>
                    </a:lnTo>
                    <a:lnTo>
                      <a:pt x="1233" y="2446"/>
                    </a:lnTo>
                    <a:lnTo>
                      <a:pt x="1210" y="2426"/>
                    </a:lnTo>
                    <a:lnTo>
                      <a:pt x="1189" y="2403"/>
                    </a:lnTo>
                    <a:lnTo>
                      <a:pt x="1172" y="2378"/>
                    </a:lnTo>
                    <a:lnTo>
                      <a:pt x="1160" y="2352"/>
                    </a:lnTo>
                    <a:lnTo>
                      <a:pt x="1155" y="2337"/>
                    </a:lnTo>
                    <a:lnTo>
                      <a:pt x="1150" y="2322"/>
                    </a:lnTo>
                    <a:lnTo>
                      <a:pt x="1142" y="2305"/>
                    </a:lnTo>
                    <a:lnTo>
                      <a:pt x="1131" y="2289"/>
                    </a:lnTo>
                    <a:lnTo>
                      <a:pt x="1115" y="2277"/>
                    </a:lnTo>
                    <a:lnTo>
                      <a:pt x="1098" y="2269"/>
                    </a:lnTo>
                    <a:lnTo>
                      <a:pt x="1079" y="2265"/>
                    </a:lnTo>
                    <a:lnTo>
                      <a:pt x="1058" y="2265"/>
                    </a:lnTo>
                    <a:lnTo>
                      <a:pt x="1040" y="2271"/>
                    </a:lnTo>
                    <a:lnTo>
                      <a:pt x="1023" y="2280"/>
                    </a:lnTo>
                    <a:lnTo>
                      <a:pt x="1009" y="2293"/>
                    </a:lnTo>
                    <a:lnTo>
                      <a:pt x="997" y="2310"/>
                    </a:lnTo>
                    <a:lnTo>
                      <a:pt x="991" y="2325"/>
                    </a:lnTo>
                    <a:lnTo>
                      <a:pt x="988" y="2341"/>
                    </a:lnTo>
                    <a:lnTo>
                      <a:pt x="988" y="2357"/>
                    </a:lnTo>
                    <a:lnTo>
                      <a:pt x="990" y="2371"/>
                    </a:lnTo>
                    <a:lnTo>
                      <a:pt x="994" y="2386"/>
                    </a:lnTo>
                    <a:lnTo>
                      <a:pt x="1004" y="2416"/>
                    </a:lnTo>
                    <a:lnTo>
                      <a:pt x="1022" y="2453"/>
                    </a:lnTo>
                    <a:lnTo>
                      <a:pt x="1043" y="2488"/>
                    </a:lnTo>
                    <a:lnTo>
                      <a:pt x="1068" y="2520"/>
                    </a:lnTo>
                    <a:lnTo>
                      <a:pt x="1097" y="2549"/>
                    </a:lnTo>
                    <a:lnTo>
                      <a:pt x="1128" y="2576"/>
                    </a:lnTo>
                    <a:lnTo>
                      <a:pt x="1161" y="2598"/>
                    </a:lnTo>
                    <a:lnTo>
                      <a:pt x="1197" y="2618"/>
                    </a:lnTo>
                    <a:lnTo>
                      <a:pt x="1234" y="2634"/>
                    </a:lnTo>
                    <a:lnTo>
                      <a:pt x="1273" y="2647"/>
                    </a:lnTo>
                    <a:lnTo>
                      <a:pt x="1316" y="2656"/>
                    </a:lnTo>
                    <a:lnTo>
                      <a:pt x="1316" y="2754"/>
                    </a:lnTo>
                    <a:lnTo>
                      <a:pt x="1318" y="2773"/>
                    </a:lnTo>
                    <a:lnTo>
                      <a:pt x="1324" y="2791"/>
                    </a:lnTo>
                    <a:lnTo>
                      <a:pt x="1335" y="2806"/>
                    </a:lnTo>
                    <a:lnTo>
                      <a:pt x="1348" y="2820"/>
                    </a:lnTo>
                    <a:lnTo>
                      <a:pt x="1365" y="2830"/>
                    </a:lnTo>
                    <a:lnTo>
                      <a:pt x="1383" y="2837"/>
                    </a:lnTo>
                    <a:lnTo>
                      <a:pt x="1402" y="2838"/>
                    </a:lnTo>
                    <a:lnTo>
                      <a:pt x="1422" y="2834"/>
                    </a:lnTo>
                    <a:lnTo>
                      <a:pt x="1439" y="2828"/>
                    </a:lnTo>
                    <a:lnTo>
                      <a:pt x="1455" y="2817"/>
                    </a:lnTo>
                    <a:lnTo>
                      <a:pt x="1467" y="2803"/>
                    </a:lnTo>
                    <a:lnTo>
                      <a:pt x="1476" y="2789"/>
                    </a:lnTo>
                    <a:lnTo>
                      <a:pt x="1482" y="2771"/>
                    </a:lnTo>
                    <a:lnTo>
                      <a:pt x="1484" y="2754"/>
                    </a:lnTo>
                    <a:lnTo>
                      <a:pt x="1484" y="2664"/>
                    </a:lnTo>
                    <a:lnTo>
                      <a:pt x="1525" y="2659"/>
                    </a:lnTo>
                    <a:lnTo>
                      <a:pt x="1568" y="2652"/>
                    </a:lnTo>
                    <a:lnTo>
                      <a:pt x="1608" y="2640"/>
                    </a:lnTo>
                    <a:lnTo>
                      <a:pt x="1648" y="2624"/>
                    </a:lnTo>
                    <a:lnTo>
                      <a:pt x="1685" y="2605"/>
                    </a:lnTo>
                    <a:lnTo>
                      <a:pt x="1720" y="2581"/>
                    </a:lnTo>
                    <a:lnTo>
                      <a:pt x="1750" y="2555"/>
                    </a:lnTo>
                    <a:lnTo>
                      <a:pt x="1777" y="2525"/>
                    </a:lnTo>
                    <a:lnTo>
                      <a:pt x="1799" y="2491"/>
                    </a:lnTo>
                    <a:lnTo>
                      <a:pt x="1816" y="2455"/>
                    </a:lnTo>
                    <a:lnTo>
                      <a:pt x="1829" y="2417"/>
                    </a:lnTo>
                    <a:lnTo>
                      <a:pt x="1836" y="2377"/>
                    </a:lnTo>
                    <a:lnTo>
                      <a:pt x="1838" y="2341"/>
                    </a:lnTo>
                    <a:lnTo>
                      <a:pt x="1835" y="2304"/>
                    </a:lnTo>
                    <a:lnTo>
                      <a:pt x="1829" y="2268"/>
                    </a:lnTo>
                    <a:lnTo>
                      <a:pt x="1817" y="2232"/>
                    </a:lnTo>
                    <a:lnTo>
                      <a:pt x="1802" y="2199"/>
                    </a:lnTo>
                    <a:lnTo>
                      <a:pt x="1803" y="2201"/>
                    </a:lnTo>
                    <a:lnTo>
                      <a:pt x="1805" y="2203"/>
                    </a:lnTo>
                    <a:lnTo>
                      <a:pt x="1806" y="2205"/>
                    </a:lnTo>
                    <a:lnTo>
                      <a:pt x="1807" y="2207"/>
                    </a:lnTo>
                    <a:lnTo>
                      <a:pt x="1808" y="2210"/>
                    </a:lnTo>
                    <a:lnTo>
                      <a:pt x="1808" y="2210"/>
                    </a:lnTo>
                    <a:lnTo>
                      <a:pt x="1808" y="2211"/>
                    </a:lnTo>
                    <a:lnTo>
                      <a:pt x="1808" y="2210"/>
                    </a:lnTo>
                    <a:lnTo>
                      <a:pt x="1807" y="2208"/>
                    </a:lnTo>
                    <a:lnTo>
                      <a:pt x="1806" y="2206"/>
                    </a:lnTo>
                    <a:lnTo>
                      <a:pt x="1804" y="2202"/>
                    </a:lnTo>
                    <a:lnTo>
                      <a:pt x="1802" y="2198"/>
                    </a:lnTo>
                    <a:lnTo>
                      <a:pt x="1799" y="2194"/>
                    </a:lnTo>
                    <a:lnTo>
                      <a:pt x="1797" y="2190"/>
                    </a:lnTo>
                    <a:lnTo>
                      <a:pt x="1796" y="2188"/>
                    </a:lnTo>
                    <a:lnTo>
                      <a:pt x="1795" y="2187"/>
                    </a:lnTo>
                    <a:lnTo>
                      <a:pt x="1795" y="2186"/>
                    </a:lnTo>
                    <a:lnTo>
                      <a:pt x="1795" y="2187"/>
                    </a:lnTo>
                    <a:lnTo>
                      <a:pt x="1796" y="2187"/>
                    </a:lnTo>
                    <a:lnTo>
                      <a:pt x="1797" y="2189"/>
                    </a:lnTo>
                    <a:lnTo>
                      <a:pt x="1798" y="2191"/>
                    </a:lnTo>
                    <a:lnTo>
                      <a:pt x="1799" y="2193"/>
                    </a:lnTo>
                    <a:lnTo>
                      <a:pt x="1800" y="2195"/>
                    </a:lnTo>
                    <a:lnTo>
                      <a:pt x="1802" y="2198"/>
                    </a:lnTo>
                    <a:lnTo>
                      <a:pt x="1783" y="2171"/>
                    </a:lnTo>
                    <a:lnTo>
                      <a:pt x="1762" y="2146"/>
                    </a:lnTo>
                    <a:lnTo>
                      <a:pt x="1739" y="2125"/>
                    </a:lnTo>
                    <a:lnTo>
                      <a:pt x="1713" y="2106"/>
                    </a:lnTo>
                    <a:lnTo>
                      <a:pt x="1686" y="2088"/>
                    </a:lnTo>
                    <a:lnTo>
                      <a:pt x="1657" y="2074"/>
                    </a:lnTo>
                    <a:lnTo>
                      <a:pt x="1627" y="2061"/>
                    </a:lnTo>
                    <a:lnTo>
                      <a:pt x="1580" y="2045"/>
                    </a:lnTo>
                    <a:lnTo>
                      <a:pt x="1532" y="2030"/>
                    </a:lnTo>
                    <a:lnTo>
                      <a:pt x="1484" y="2019"/>
                    </a:lnTo>
                    <a:lnTo>
                      <a:pt x="1484" y="1701"/>
                    </a:lnTo>
                    <a:lnTo>
                      <a:pt x="1514" y="1708"/>
                    </a:lnTo>
                    <a:lnTo>
                      <a:pt x="1544" y="1717"/>
                    </a:lnTo>
                    <a:lnTo>
                      <a:pt x="1572" y="1730"/>
                    </a:lnTo>
                    <a:lnTo>
                      <a:pt x="1599" y="1746"/>
                    </a:lnTo>
                    <a:lnTo>
                      <a:pt x="1621" y="1765"/>
                    </a:lnTo>
                    <a:lnTo>
                      <a:pt x="1638" y="1788"/>
                    </a:lnTo>
                    <a:lnTo>
                      <a:pt x="1645" y="1800"/>
                    </a:lnTo>
                    <a:lnTo>
                      <a:pt x="1652" y="1814"/>
                    </a:lnTo>
                    <a:lnTo>
                      <a:pt x="1657" y="1828"/>
                    </a:lnTo>
                    <a:lnTo>
                      <a:pt x="1661" y="1842"/>
                    </a:lnTo>
                    <a:lnTo>
                      <a:pt x="1670" y="1859"/>
                    </a:lnTo>
                    <a:lnTo>
                      <a:pt x="1683" y="1874"/>
                    </a:lnTo>
                    <a:lnTo>
                      <a:pt x="1698" y="1885"/>
                    </a:lnTo>
                    <a:lnTo>
                      <a:pt x="1716" y="1892"/>
                    </a:lnTo>
                    <a:lnTo>
                      <a:pt x="1736" y="1896"/>
                    </a:lnTo>
                    <a:lnTo>
                      <a:pt x="1755" y="1894"/>
                    </a:lnTo>
                    <a:lnTo>
                      <a:pt x="1774" y="1888"/>
                    </a:lnTo>
                    <a:lnTo>
                      <a:pt x="1790" y="1878"/>
                    </a:lnTo>
                    <a:lnTo>
                      <a:pt x="1804" y="1864"/>
                    </a:lnTo>
                    <a:lnTo>
                      <a:pt x="1815" y="1847"/>
                    </a:lnTo>
                    <a:lnTo>
                      <a:pt x="1820" y="1832"/>
                    </a:lnTo>
                    <a:lnTo>
                      <a:pt x="1823" y="1816"/>
                    </a:lnTo>
                    <a:lnTo>
                      <a:pt x="1822" y="1799"/>
                    </a:lnTo>
                    <a:lnTo>
                      <a:pt x="1818" y="1785"/>
                    </a:lnTo>
                    <a:lnTo>
                      <a:pt x="1814" y="1769"/>
                    </a:lnTo>
                    <a:lnTo>
                      <a:pt x="1802" y="1739"/>
                    </a:lnTo>
                    <a:lnTo>
                      <a:pt x="1784" y="1704"/>
                    </a:lnTo>
                    <a:lnTo>
                      <a:pt x="1761" y="1672"/>
                    </a:lnTo>
                    <a:lnTo>
                      <a:pt x="1736" y="1643"/>
                    </a:lnTo>
                    <a:lnTo>
                      <a:pt x="1705" y="1616"/>
                    </a:lnTo>
                    <a:lnTo>
                      <a:pt x="1670" y="1592"/>
                    </a:lnTo>
                    <a:lnTo>
                      <a:pt x="1634" y="1573"/>
                    </a:lnTo>
                    <a:lnTo>
                      <a:pt x="1596" y="1558"/>
                    </a:lnTo>
                    <a:lnTo>
                      <a:pt x="1556" y="1545"/>
                    </a:lnTo>
                    <a:lnTo>
                      <a:pt x="1516" y="1536"/>
                    </a:lnTo>
                    <a:lnTo>
                      <a:pt x="1484" y="1531"/>
                    </a:lnTo>
                    <a:lnTo>
                      <a:pt x="1484" y="1438"/>
                    </a:lnTo>
                    <a:lnTo>
                      <a:pt x="1482" y="1420"/>
                    </a:lnTo>
                    <a:lnTo>
                      <a:pt x="1475" y="1402"/>
                    </a:lnTo>
                    <a:lnTo>
                      <a:pt x="1464" y="1386"/>
                    </a:lnTo>
                    <a:lnTo>
                      <a:pt x="1451" y="1373"/>
                    </a:lnTo>
                    <a:lnTo>
                      <a:pt x="1435" y="1363"/>
                    </a:lnTo>
                    <a:lnTo>
                      <a:pt x="1417" y="1357"/>
                    </a:lnTo>
                    <a:lnTo>
                      <a:pt x="1397" y="1356"/>
                    </a:lnTo>
                    <a:close/>
                    <a:moveTo>
                      <a:pt x="843" y="0"/>
                    </a:moveTo>
                    <a:lnTo>
                      <a:pt x="870" y="1"/>
                    </a:lnTo>
                    <a:lnTo>
                      <a:pt x="898" y="6"/>
                    </a:lnTo>
                    <a:lnTo>
                      <a:pt x="927" y="15"/>
                    </a:lnTo>
                    <a:lnTo>
                      <a:pt x="957" y="25"/>
                    </a:lnTo>
                    <a:lnTo>
                      <a:pt x="988" y="36"/>
                    </a:lnTo>
                    <a:lnTo>
                      <a:pt x="1019" y="50"/>
                    </a:lnTo>
                    <a:lnTo>
                      <a:pt x="1052" y="64"/>
                    </a:lnTo>
                    <a:lnTo>
                      <a:pt x="1084" y="79"/>
                    </a:lnTo>
                    <a:lnTo>
                      <a:pt x="1117" y="92"/>
                    </a:lnTo>
                    <a:lnTo>
                      <a:pt x="1150" y="105"/>
                    </a:lnTo>
                    <a:lnTo>
                      <a:pt x="1185" y="116"/>
                    </a:lnTo>
                    <a:lnTo>
                      <a:pt x="1218" y="124"/>
                    </a:lnTo>
                    <a:lnTo>
                      <a:pt x="1252" y="130"/>
                    </a:lnTo>
                    <a:lnTo>
                      <a:pt x="1285" y="133"/>
                    </a:lnTo>
                    <a:lnTo>
                      <a:pt x="1319" y="131"/>
                    </a:lnTo>
                    <a:lnTo>
                      <a:pt x="1348" y="125"/>
                    </a:lnTo>
                    <a:lnTo>
                      <a:pt x="1381" y="118"/>
                    </a:lnTo>
                    <a:lnTo>
                      <a:pt x="1418" y="109"/>
                    </a:lnTo>
                    <a:lnTo>
                      <a:pt x="1455" y="98"/>
                    </a:lnTo>
                    <a:lnTo>
                      <a:pt x="1495" y="87"/>
                    </a:lnTo>
                    <a:lnTo>
                      <a:pt x="1536" y="76"/>
                    </a:lnTo>
                    <a:lnTo>
                      <a:pt x="1578" y="64"/>
                    </a:lnTo>
                    <a:lnTo>
                      <a:pt x="1621" y="52"/>
                    </a:lnTo>
                    <a:lnTo>
                      <a:pt x="1663" y="41"/>
                    </a:lnTo>
                    <a:lnTo>
                      <a:pt x="1705" y="31"/>
                    </a:lnTo>
                    <a:lnTo>
                      <a:pt x="1745" y="22"/>
                    </a:lnTo>
                    <a:lnTo>
                      <a:pt x="1784" y="16"/>
                    </a:lnTo>
                    <a:lnTo>
                      <a:pt x="1822" y="10"/>
                    </a:lnTo>
                    <a:lnTo>
                      <a:pt x="1857" y="8"/>
                    </a:lnTo>
                    <a:lnTo>
                      <a:pt x="1889" y="8"/>
                    </a:lnTo>
                    <a:lnTo>
                      <a:pt x="1917" y="11"/>
                    </a:lnTo>
                    <a:lnTo>
                      <a:pt x="1928" y="17"/>
                    </a:lnTo>
                    <a:lnTo>
                      <a:pt x="1938" y="27"/>
                    </a:lnTo>
                    <a:lnTo>
                      <a:pt x="1944" y="40"/>
                    </a:lnTo>
                    <a:lnTo>
                      <a:pt x="1948" y="58"/>
                    </a:lnTo>
                    <a:lnTo>
                      <a:pt x="1949" y="80"/>
                    </a:lnTo>
                    <a:lnTo>
                      <a:pt x="1947" y="105"/>
                    </a:lnTo>
                    <a:lnTo>
                      <a:pt x="1944" y="132"/>
                    </a:lnTo>
                    <a:lnTo>
                      <a:pt x="1938" y="163"/>
                    </a:lnTo>
                    <a:lnTo>
                      <a:pt x="1929" y="195"/>
                    </a:lnTo>
                    <a:lnTo>
                      <a:pt x="1918" y="229"/>
                    </a:lnTo>
                    <a:lnTo>
                      <a:pt x="1905" y="265"/>
                    </a:lnTo>
                    <a:lnTo>
                      <a:pt x="1891" y="304"/>
                    </a:lnTo>
                    <a:lnTo>
                      <a:pt x="1874" y="342"/>
                    </a:lnTo>
                    <a:lnTo>
                      <a:pt x="1856" y="381"/>
                    </a:lnTo>
                    <a:lnTo>
                      <a:pt x="1836" y="421"/>
                    </a:lnTo>
                    <a:lnTo>
                      <a:pt x="1814" y="461"/>
                    </a:lnTo>
                    <a:lnTo>
                      <a:pt x="1791" y="501"/>
                    </a:lnTo>
                    <a:lnTo>
                      <a:pt x="1767" y="539"/>
                    </a:lnTo>
                    <a:lnTo>
                      <a:pt x="1740" y="577"/>
                    </a:lnTo>
                    <a:lnTo>
                      <a:pt x="1713" y="614"/>
                    </a:lnTo>
                    <a:lnTo>
                      <a:pt x="1684" y="649"/>
                    </a:lnTo>
                    <a:lnTo>
                      <a:pt x="1654" y="682"/>
                    </a:lnTo>
                    <a:lnTo>
                      <a:pt x="1623" y="713"/>
                    </a:lnTo>
                    <a:lnTo>
                      <a:pt x="1591" y="742"/>
                    </a:lnTo>
                    <a:lnTo>
                      <a:pt x="1632" y="761"/>
                    </a:lnTo>
                    <a:lnTo>
                      <a:pt x="1674" y="780"/>
                    </a:lnTo>
                    <a:lnTo>
                      <a:pt x="1717" y="804"/>
                    </a:lnTo>
                    <a:lnTo>
                      <a:pt x="1759" y="829"/>
                    </a:lnTo>
                    <a:lnTo>
                      <a:pt x="1803" y="856"/>
                    </a:lnTo>
                    <a:lnTo>
                      <a:pt x="1845" y="885"/>
                    </a:lnTo>
                    <a:lnTo>
                      <a:pt x="1889" y="916"/>
                    </a:lnTo>
                    <a:lnTo>
                      <a:pt x="1931" y="949"/>
                    </a:lnTo>
                    <a:lnTo>
                      <a:pt x="1975" y="985"/>
                    </a:lnTo>
                    <a:lnTo>
                      <a:pt x="2017" y="1022"/>
                    </a:lnTo>
                    <a:lnTo>
                      <a:pt x="2060" y="1060"/>
                    </a:lnTo>
                    <a:lnTo>
                      <a:pt x="2102" y="1100"/>
                    </a:lnTo>
                    <a:lnTo>
                      <a:pt x="2144" y="1141"/>
                    </a:lnTo>
                    <a:lnTo>
                      <a:pt x="2185" y="1185"/>
                    </a:lnTo>
                    <a:lnTo>
                      <a:pt x="2225" y="1228"/>
                    </a:lnTo>
                    <a:lnTo>
                      <a:pt x="2266" y="1274"/>
                    </a:lnTo>
                    <a:lnTo>
                      <a:pt x="2305" y="1320"/>
                    </a:lnTo>
                    <a:lnTo>
                      <a:pt x="2343" y="1368"/>
                    </a:lnTo>
                    <a:lnTo>
                      <a:pt x="2382" y="1417"/>
                    </a:lnTo>
                    <a:lnTo>
                      <a:pt x="2418" y="1466"/>
                    </a:lnTo>
                    <a:lnTo>
                      <a:pt x="2453" y="1517"/>
                    </a:lnTo>
                    <a:lnTo>
                      <a:pt x="2488" y="1569"/>
                    </a:lnTo>
                    <a:lnTo>
                      <a:pt x="2522" y="1621"/>
                    </a:lnTo>
                    <a:lnTo>
                      <a:pt x="2554" y="1674"/>
                    </a:lnTo>
                    <a:lnTo>
                      <a:pt x="2584" y="1727"/>
                    </a:lnTo>
                    <a:lnTo>
                      <a:pt x="2613" y="1780"/>
                    </a:lnTo>
                    <a:lnTo>
                      <a:pt x="2641" y="1834"/>
                    </a:lnTo>
                    <a:lnTo>
                      <a:pt x="2667" y="1889"/>
                    </a:lnTo>
                    <a:lnTo>
                      <a:pt x="2691" y="1943"/>
                    </a:lnTo>
                    <a:lnTo>
                      <a:pt x="2714" y="1998"/>
                    </a:lnTo>
                    <a:lnTo>
                      <a:pt x="2735" y="2053"/>
                    </a:lnTo>
                    <a:lnTo>
                      <a:pt x="2754" y="2108"/>
                    </a:lnTo>
                    <a:lnTo>
                      <a:pt x="2770" y="2163"/>
                    </a:lnTo>
                    <a:lnTo>
                      <a:pt x="2785" y="2218"/>
                    </a:lnTo>
                    <a:lnTo>
                      <a:pt x="2798" y="2272"/>
                    </a:lnTo>
                    <a:lnTo>
                      <a:pt x="2808" y="2326"/>
                    </a:lnTo>
                    <a:lnTo>
                      <a:pt x="2816" y="2379"/>
                    </a:lnTo>
                    <a:lnTo>
                      <a:pt x="2822" y="2432"/>
                    </a:lnTo>
                    <a:lnTo>
                      <a:pt x="2825" y="2485"/>
                    </a:lnTo>
                    <a:lnTo>
                      <a:pt x="2825" y="2537"/>
                    </a:lnTo>
                    <a:lnTo>
                      <a:pt x="2824" y="2589"/>
                    </a:lnTo>
                    <a:lnTo>
                      <a:pt x="2819" y="2639"/>
                    </a:lnTo>
                    <a:lnTo>
                      <a:pt x="2812" y="2688"/>
                    </a:lnTo>
                    <a:lnTo>
                      <a:pt x="2801" y="2737"/>
                    </a:lnTo>
                    <a:lnTo>
                      <a:pt x="2788" y="2785"/>
                    </a:lnTo>
                    <a:lnTo>
                      <a:pt x="2771" y="2831"/>
                    </a:lnTo>
                    <a:lnTo>
                      <a:pt x="2751" y="2876"/>
                    </a:lnTo>
                    <a:lnTo>
                      <a:pt x="2729" y="2920"/>
                    </a:lnTo>
                    <a:lnTo>
                      <a:pt x="2703" y="2963"/>
                    </a:lnTo>
                    <a:lnTo>
                      <a:pt x="2674" y="3004"/>
                    </a:lnTo>
                    <a:lnTo>
                      <a:pt x="2641" y="3044"/>
                    </a:lnTo>
                    <a:lnTo>
                      <a:pt x="2604" y="3082"/>
                    </a:lnTo>
                    <a:lnTo>
                      <a:pt x="2565" y="3118"/>
                    </a:lnTo>
                    <a:lnTo>
                      <a:pt x="2522" y="3153"/>
                    </a:lnTo>
                    <a:lnTo>
                      <a:pt x="2474" y="3186"/>
                    </a:lnTo>
                    <a:lnTo>
                      <a:pt x="2423" y="3217"/>
                    </a:lnTo>
                    <a:lnTo>
                      <a:pt x="2368" y="3246"/>
                    </a:lnTo>
                    <a:lnTo>
                      <a:pt x="2309" y="3273"/>
                    </a:lnTo>
                    <a:lnTo>
                      <a:pt x="2246" y="3297"/>
                    </a:lnTo>
                    <a:lnTo>
                      <a:pt x="2180" y="3319"/>
                    </a:lnTo>
                    <a:lnTo>
                      <a:pt x="2108" y="3340"/>
                    </a:lnTo>
                    <a:lnTo>
                      <a:pt x="2033" y="3358"/>
                    </a:lnTo>
                    <a:lnTo>
                      <a:pt x="1952" y="3373"/>
                    </a:lnTo>
                    <a:lnTo>
                      <a:pt x="1868" y="3386"/>
                    </a:lnTo>
                    <a:lnTo>
                      <a:pt x="1779" y="3396"/>
                    </a:lnTo>
                    <a:lnTo>
                      <a:pt x="1686" y="3403"/>
                    </a:lnTo>
                    <a:lnTo>
                      <a:pt x="1587" y="3409"/>
                    </a:lnTo>
                    <a:lnTo>
                      <a:pt x="1484" y="3410"/>
                    </a:lnTo>
                    <a:lnTo>
                      <a:pt x="1376" y="3409"/>
                    </a:lnTo>
                    <a:lnTo>
                      <a:pt x="1263" y="3404"/>
                    </a:lnTo>
                    <a:lnTo>
                      <a:pt x="1145" y="3397"/>
                    </a:lnTo>
                    <a:lnTo>
                      <a:pt x="1048" y="3389"/>
                    </a:lnTo>
                    <a:lnTo>
                      <a:pt x="956" y="3378"/>
                    </a:lnTo>
                    <a:lnTo>
                      <a:pt x="869" y="3363"/>
                    </a:lnTo>
                    <a:lnTo>
                      <a:pt x="786" y="3345"/>
                    </a:lnTo>
                    <a:lnTo>
                      <a:pt x="708" y="3326"/>
                    </a:lnTo>
                    <a:lnTo>
                      <a:pt x="636" y="3303"/>
                    </a:lnTo>
                    <a:lnTo>
                      <a:pt x="566" y="3278"/>
                    </a:lnTo>
                    <a:lnTo>
                      <a:pt x="502" y="3251"/>
                    </a:lnTo>
                    <a:lnTo>
                      <a:pt x="442" y="3221"/>
                    </a:lnTo>
                    <a:lnTo>
                      <a:pt x="387" y="3190"/>
                    </a:lnTo>
                    <a:lnTo>
                      <a:pt x="336" y="3156"/>
                    </a:lnTo>
                    <a:lnTo>
                      <a:pt x="288" y="3120"/>
                    </a:lnTo>
                    <a:lnTo>
                      <a:pt x="244" y="3082"/>
                    </a:lnTo>
                    <a:lnTo>
                      <a:pt x="205" y="3043"/>
                    </a:lnTo>
                    <a:lnTo>
                      <a:pt x="169" y="3001"/>
                    </a:lnTo>
                    <a:lnTo>
                      <a:pt x="137" y="2959"/>
                    </a:lnTo>
                    <a:lnTo>
                      <a:pt x="109" y="2914"/>
                    </a:lnTo>
                    <a:lnTo>
                      <a:pt x="84" y="2868"/>
                    </a:lnTo>
                    <a:lnTo>
                      <a:pt x="62" y="2821"/>
                    </a:lnTo>
                    <a:lnTo>
                      <a:pt x="43" y="2772"/>
                    </a:lnTo>
                    <a:lnTo>
                      <a:pt x="29" y="2721"/>
                    </a:lnTo>
                    <a:lnTo>
                      <a:pt x="17" y="2671"/>
                    </a:lnTo>
                    <a:lnTo>
                      <a:pt x="8" y="2619"/>
                    </a:lnTo>
                    <a:lnTo>
                      <a:pt x="3" y="2566"/>
                    </a:lnTo>
                    <a:lnTo>
                      <a:pt x="0" y="2512"/>
                    </a:lnTo>
                    <a:lnTo>
                      <a:pt x="0" y="2458"/>
                    </a:lnTo>
                    <a:lnTo>
                      <a:pt x="2" y="2402"/>
                    </a:lnTo>
                    <a:lnTo>
                      <a:pt x="8" y="2347"/>
                    </a:lnTo>
                    <a:lnTo>
                      <a:pt x="16" y="2290"/>
                    </a:lnTo>
                    <a:lnTo>
                      <a:pt x="26" y="2234"/>
                    </a:lnTo>
                    <a:lnTo>
                      <a:pt x="38" y="2177"/>
                    </a:lnTo>
                    <a:lnTo>
                      <a:pt x="54" y="2120"/>
                    </a:lnTo>
                    <a:lnTo>
                      <a:pt x="70" y="2063"/>
                    </a:lnTo>
                    <a:lnTo>
                      <a:pt x="90" y="2006"/>
                    </a:lnTo>
                    <a:lnTo>
                      <a:pt x="111" y="1948"/>
                    </a:lnTo>
                    <a:lnTo>
                      <a:pt x="135" y="1891"/>
                    </a:lnTo>
                    <a:lnTo>
                      <a:pt x="159" y="1835"/>
                    </a:lnTo>
                    <a:lnTo>
                      <a:pt x="185" y="1778"/>
                    </a:lnTo>
                    <a:lnTo>
                      <a:pt x="213" y="1722"/>
                    </a:lnTo>
                    <a:lnTo>
                      <a:pt x="243" y="1668"/>
                    </a:lnTo>
                    <a:lnTo>
                      <a:pt x="274" y="1613"/>
                    </a:lnTo>
                    <a:lnTo>
                      <a:pt x="308" y="1558"/>
                    </a:lnTo>
                    <a:lnTo>
                      <a:pt x="342" y="1505"/>
                    </a:lnTo>
                    <a:lnTo>
                      <a:pt x="376" y="1452"/>
                    </a:lnTo>
                    <a:lnTo>
                      <a:pt x="412" y="1401"/>
                    </a:lnTo>
                    <a:lnTo>
                      <a:pt x="449" y="1350"/>
                    </a:lnTo>
                    <a:lnTo>
                      <a:pt x="488" y="1301"/>
                    </a:lnTo>
                    <a:lnTo>
                      <a:pt x="526" y="1253"/>
                    </a:lnTo>
                    <a:lnTo>
                      <a:pt x="566" y="1206"/>
                    </a:lnTo>
                    <a:lnTo>
                      <a:pt x="607" y="1161"/>
                    </a:lnTo>
                    <a:lnTo>
                      <a:pt x="647" y="1117"/>
                    </a:lnTo>
                    <a:lnTo>
                      <a:pt x="689" y="1075"/>
                    </a:lnTo>
                    <a:lnTo>
                      <a:pt x="730" y="1034"/>
                    </a:lnTo>
                    <a:lnTo>
                      <a:pt x="771" y="995"/>
                    </a:lnTo>
                    <a:lnTo>
                      <a:pt x="814" y="959"/>
                    </a:lnTo>
                    <a:lnTo>
                      <a:pt x="856" y="923"/>
                    </a:lnTo>
                    <a:lnTo>
                      <a:pt x="899" y="890"/>
                    </a:lnTo>
                    <a:lnTo>
                      <a:pt x="940" y="860"/>
                    </a:lnTo>
                    <a:lnTo>
                      <a:pt x="983" y="831"/>
                    </a:lnTo>
                    <a:lnTo>
                      <a:pt x="1024" y="805"/>
                    </a:lnTo>
                    <a:lnTo>
                      <a:pt x="1066" y="781"/>
                    </a:lnTo>
                    <a:lnTo>
                      <a:pt x="1106" y="761"/>
                    </a:lnTo>
                    <a:lnTo>
                      <a:pt x="1067" y="733"/>
                    </a:lnTo>
                    <a:lnTo>
                      <a:pt x="1028" y="703"/>
                    </a:lnTo>
                    <a:lnTo>
                      <a:pt x="992" y="669"/>
                    </a:lnTo>
                    <a:lnTo>
                      <a:pt x="958" y="634"/>
                    </a:lnTo>
                    <a:lnTo>
                      <a:pt x="925" y="597"/>
                    </a:lnTo>
                    <a:lnTo>
                      <a:pt x="894" y="559"/>
                    </a:lnTo>
                    <a:lnTo>
                      <a:pt x="866" y="519"/>
                    </a:lnTo>
                    <a:lnTo>
                      <a:pt x="839" y="479"/>
                    </a:lnTo>
                    <a:lnTo>
                      <a:pt x="815" y="437"/>
                    </a:lnTo>
                    <a:lnTo>
                      <a:pt x="793" y="397"/>
                    </a:lnTo>
                    <a:lnTo>
                      <a:pt x="774" y="357"/>
                    </a:lnTo>
                    <a:lnTo>
                      <a:pt x="757" y="316"/>
                    </a:lnTo>
                    <a:lnTo>
                      <a:pt x="744" y="278"/>
                    </a:lnTo>
                    <a:lnTo>
                      <a:pt x="733" y="239"/>
                    </a:lnTo>
                    <a:lnTo>
                      <a:pt x="725" y="204"/>
                    </a:lnTo>
                    <a:lnTo>
                      <a:pt x="721" y="170"/>
                    </a:lnTo>
                    <a:lnTo>
                      <a:pt x="720" y="139"/>
                    </a:lnTo>
                    <a:lnTo>
                      <a:pt x="722" y="110"/>
                    </a:lnTo>
                    <a:lnTo>
                      <a:pt x="727" y="84"/>
                    </a:lnTo>
                    <a:lnTo>
                      <a:pt x="736" y="62"/>
                    </a:lnTo>
                    <a:lnTo>
                      <a:pt x="750" y="44"/>
                    </a:lnTo>
                    <a:lnTo>
                      <a:pt x="770" y="24"/>
                    </a:lnTo>
                    <a:lnTo>
                      <a:pt x="793" y="11"/>
                    </a:lnTo>
                    <a:lnTo>
                      <a:pt x="818" y="3"/>
                    </a:lnTo>
                    <a:lnTo>
                      <a:pt x="84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58" name="Freeform 22">
                <a:extLst>
                  <a:ext uri="{FF2B5EF4-FFF2-40B4-BE49-F238E27FC236}">
                    <a16:creationId xmlns:a16="http://schemas.microsoft.com/office/drawing/2014/main" id="{CFD4C2A5-4B41-F50B-EF8D-C7B9EADB50DA}"/>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40" name="object 57">
              <a:extLst>
                <a:ext uri="{FF2B5EF4-FFF2-40B4-BE49-F238E27FC236}">
                  <a16:creationId xmlns:a16="http://schemas.microsoft.com/office/drawing/2014/main" id="{9014F26A-6BBD-76D6-876E-AFC43590A69B}"/>
                </a:ext>
              </a:extLst>
            </p:cNvPr>
            <p:cNvSpPr txBox="1"/>
            <p:nvPr/>
          </p:nvSpPr>
          <p:spPr>
            <a:xfrm>
              <a:off x="6624497" y="1005060"/>
              <a:ext cx="1034950" cy="197490"/>
            </a:xfrm>
            <a:prstGeom prst="rect">
              <a:avLst/>
            </a:prstGeom>
          </p:spPr>
          <p:txBody>
            <a:bodyPr vert="horz" wrap="square" lIns="0" tIns="12700" rIns="0" bIns="0" rtlCol="0">
              <a:spAutoFit/>
            </a:bodyPr>
            <a:lstStyle/>
            <a:p>
              <a:pPr marL="12700" marR="5080">
                <a:lnSpc>
                  <a:spcPct val="100000"/>
                </a:lnSpc>
                <a:spcBef>
                  <a:spcPts val="100"/>
                </a:spcBef>
              </a:pPr>
              <a:r>
                <a:rPr lang="en-US" sz="1200" b="1" dirty="0">
                  <a:latin typeface="Times New Roman" panose="02020603050405020304" pitchFamily="18" charset="0"/>
                  <a:cs typeface="Times New Roman" panose="02020603050405020304" pitchFamily="18" charset="0"/>
                </a:rPr>
                <a:t>Number of projects</a:t>
              </a:r>
              <a:endParaRPr lang="ru-RU" sz="1200" b="1" dirty="0">
                <a:latin typeface="Times New Roman" panose="02020603050405020304" pitchFamily="18" charset="0"/>
                <a:cs typeface="Times New Roman" panose="02020603050405020304" pitchFamily="18" charset="0"/>
              </a:endParaRPr>
            </a:p>
          </p:txBody>
        </p:sp>
        <p:sp>
          <p:nvSpPr>
            <p:cNvPr id="41" name="object 58">
              <a:extLst>
                <a:ext uri="{FF2B5EF4-FFF2-40B4-BE49-F238E27FC236}">
                  <a16:creationId xmlns:a16="http://schemas.microsoft.com/office/drawing/2014/main" id="{ED0A0FFC-1FE5-20C2-9B7B-D4B3A4158C55}"/>
                </a:ext>
              </a:extLst>
            </p:cNvPr>
            <p:cNvSpPr txBox="1"/>
            <p:nvPr/>
          </p:nvSpPr>
          <p:spPr>
            <a:xfrm>
              <a:off x="8672025" y="984170"/>
              <a:ext cx="1111792" cy="197490"/>
            </a:xfrm>
            <a:prstGeom prst="rect">
              <a:avLst/>
            </a:prstGeom>
          </p:spPr>
          <p:txBody>
            <a:bodyPr vert="horz" wrap="square" lIns="0" tIns="12700" rIns="0" bIns="0" rtlCol="0">
              <a:spAutoFit/>
            </a:bodyPr>
            <a:lstStyle/>
            <a:p>
              <a:pPr marL="12700" marR="5080">
                <a:lnSpc>
                  <a:spcPct val="100000"/>
                </a:lnSpc>
                <a:spcBef>
                  <a:spcPts val="100"/>
                </a:spcBef>
              </a:pPr>
              <a:r>
                <a:rPr lang="en-US" sz="1200" b="1" dirty="0">
                  <a:latin typeface="Times New Roman" panose="02020603050405020304" pitchFamily="18" charset="0"/>
                  <a:cs typeface="Times New Roman" panose="02020603050405020304" pitchFamily="18" charset="0"/>
                </a:rPr>
                <a:t>Total cost</a:t>
              </a:r>
              <a:endParaRPr lang="ru-RU" sz="1200" b="1" dirty="0">
                <a:latin typeface="Times New Roman" panose="02020603050405020304" pitchFamily="18" charset="0"/>
                <a:cs typeface="Times New Roman" panose="02020603050405020304" pitchFamily="18" charset="0"/>
              </a:endParaRPr>
            </a:p>
          </p:txBody>
        </p:sp>
        <p:pic>
          <p:nvPicPr>
            <p:cNvPr id="45" name="object 52">
              <a:extLst>
                <a:ext uri="{FF2B5EF4-FFF2-40B4-BE49-F238E27FC236}">
                  <a16:creationId xmlns:a16="http://schemas.microsoft.com/office/drawing/2014/main" id="{2162DCC8-3CBE-8AD7-B576-F84224A2A99E}"/>
                </a:ext>
              </a:extLst>
            </p:cNvPr>
            <p:cNvPicPr/>
            <p:nvPr/>
          </p:nvPicPr>
          <p:blipFill>
            <a:blip r:embed="rId5" cstate="print"/>
            <a:stretch>
              <a:fillRect/>
            </a:stretch>
          </p:blipFill>
          <p:spPr>
            <a:xfrm rot="10800000" flipV="1">
              <a:off x="6369104" y="970578"/>
              <a:ext cx="194826" cy="281178"/>
            </a:xfrm>
            <a:prstGeom prst="rect">
              <a:avLst/>
            </a:prstGeom>
          </p:spPr>
        </p:pic>
        <p:sp>
          <p:nvSpPr>
            <p:cNvPr id="47" name="object 60">
              <a:extLst>
                <a:ext uri="{FF2B5EF4-FFF2-40B4-BE49-F238E27FC236}">
                  <a16:creationId xmlns:a16="http://schemas.microsoft.com/office/drawing/2014/main" id="{6AB7618A-8871-E2FA-5FCD-C663920A18B3}"/>
                </a:ext>
              </a:extLst>
            </p:cNvPr>
            <p:cNvSpPr txBox="1"/>
            <p:nvPr/>
          </p:nvSpPr>
          <p:spPr>
            <a:xfrm>
              <a:off x="7528441" y="965279"/>
              <a:ext cx="914353" cy="228268"/>
            </a:xfrm>
            <a:prstGeom prst="rect">
              <a:avLst/>
            </a:prstGeom>
          </p:spPr>
          <p:txBody>
            <a:bodyPr vert="horz" wrap="square" lIns="0" tIns="12700" rIns="0" bIns="0" rtlCol="0">
              <a:spAutoFit/>
            </a:bodyPr>
            <a:lstStyle/>
            <a:p>
              <a:pPr marL="12700">
                <a:lnSpc>
                  <a:spcPct val="100000"/>
                </a:lnSpc>
                <a:spcBef>
                  <a:spcPts val="100"/>
                </a:spcBef>
              </a:pPr>
              <a:r>
                <a:rPr lang="ru-RU"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t>
              </a:r>
              <a:r>
                <a:rPr lang="uz-Cyrl-UZ" sz="1400" b="1" dirty="0">
                  <a:latin typeface="Times New Roman" panose="02020603050405020304" pitchFamily="18" charset="0"/>
                  <a:cs typeface="Times New Roman" panose="02020603050405020304" pitchFamily="18" charset="0"/>
                </a:rPr>
                <a:t>108</a:t>
              </a:r>
              <a:r>
                <a:rPr lang="ru-RU" sz="1400" b="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project</a:t>
              </a:r>
              <a:r>
                <a:rPr lang="ru-RU" sz="1100" dirty="0">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sp>
          <p:nvSpPr>
            <p:cNvPr id="48" name="object 66">
              <a:extLst>
                <a:ext uri="{FF2B5EF4-FFF2-40B4-BE49-F238E27FC236}">
                  <a16:creationId xmlns:a16="http://schemas.microsoft.com/office/drawing/2014/main" id="{A394C8C1-6EFD-B55E-3440-A07CCEE577A5}"/>
                </a:ext>
              </a:extLst>
            </p:cNvPr>
            <p:cNvSpPr txBox="1"/>
            <p:nvPr/>
          </p:nvSpPr>
          <p:spPr>
            <a:xfrm>
              <a:off x="9828861" y="961390"/>
              <a:ext cx="779083"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panose="02020603050405020304" pitchFamily="18" charset="0"/>
                  <a:cs typeface="Times New Roman" panose="02020603050405020304" pitchFamily="18" charset="0"/>
                </a:rPr>
                <a:t>$</a:t>
              </a:r>
              <a:r>
                <a:rPr lang="uz-Cyrl-UZ" sz="1400" b="1" dirty="0">
                  <a:latin typeface="Times New Roman" panose="02020603050405020304" pitchFamily="18" charset="0"/>
                  <a:cs typeface="Times New Roman" panose="02020603050405020304" pitchFamily="18" charset="0"/>
                </a:rPr>
                <a:t> 30,4</a:t>
              </a:r>
              <a:r>
                <a:rPr sz="1400" b="1" spc="-70" dirty="0">
                  <a:latin typeface="Times New Roman" panose="02020603050405020304" pitchFamily="18" charset="0"/>
                  <a:cs typeface="Times New Roman" panose="02020603050405020304" pitchFamily="18" charset="0"/>
                </a:rPr>
                <a:t> </a:t>
              </a:r>
              <a:r>
                <a:rPr lang="en-US" sz="1400" spc="-10" dirty="0">
                  <a:latin typeface="Times New Roman" panose="02020603050405020304" pitchFamily="18" charset="0"/>
                  <a:cs typeface="Times New Roman" panose="02020603050405020304" pitchFamily="18" charset="0"/>
                </a:rPr>
                <a:t>billion</a:t>
              </a:r>
              <a:endParaRPr sz="1400" dirty="0">
                <a:latin typeface="Times New Roman" panose="02020603050405020304" pitchFamily="18" charset="0"/>
                <a:cs typeface="Times New Roman" panose="02020603050405020304" pitchFamily="18" charset="0"/>
              </a:endParaRPr>
            </a:p>
          </p:txBody>
        </p:sp>
      </p:gr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72" name="object 13">
            <a:extLst>
              <a:ext uri="{FF2B5EF4-FFF2-40B4-BE49-F238E27FC236}">
                <a16:creationId xmlns:a16="http://schemas.microsoft.com/office/drawing/2014/main" id="{0934A274-F526-F83D-BE3F-76F25B834F20}"/>
              </a:ext>
            </a:extLst>
          </p:cNvPr>
          <p:cNvSpPr txBox="1"/>
          <p:nvPr/>
        </p:nvSpPr>
        <p:spPr>
          <a:xfrm>
            <a:off x="170254" y="5555438"/>
            <a:ext cx="3617320" cy="196849"/>
          </a:xfrm>
          <a:prstGeom prst="rect">
            <a:avLst/>
          </a:prstGeom>
        </p:spPr>
        <p:txBody>
          <a:bodyPr vert="horz" wrap="square" lIns="0" tIns="12065" rIns="0" bIns="0" rtlCol="0">
            <a:spAutoFit/>
          </a:bodyPr>
          <a:lstStyle/>
          <a:p>
            <a:pPr marL="12700" marR="7620" algn="just">
              <a:spcBef>
                <a:spcPts val="195"/>
              </a:spcBef>
              <a:tabLst>
                <a:tab pos="184785" algn="l"/>
              </a:tabLst>
            </a:pPr>
            <a:r>
              <a:rPr lang="en-US" sz="1200" b="1" spc="-10" dirty="0">
                <a:solidFill>
                  <a:srgbClr val="0070C0"/>
                </a:solidFill>
                <a:latin typeface="Times New Roman" panose="02020603050405020304" pitchFamily="18" charset="0"/>
                <a:cs typeface="Times New Roman" panose="02020603050405020304" pitchFamily="18" charset="0"/>
              </a:rPr>
              <a:t>Key Indicators of Proposed Projects</a:t>
            </a:r>
            <a:endParaRPr lang="ru-RU" sz="1100" spc="-10" dirty="0">
              <a:latin typeface="Times New Roman" panose="02020603050405020304" pitchFamily="18" charset="0"/>
              <a:cs typeface="Times New Roman" panose="02020603050405020304" pitchFamily="18" charset="0"/>
            </a:endParaRPr>
          </a:p>
        </p:txBody>
      </p:sp>
      <p:grpSp>
        <p:nvGrpSpPr>
          <p:cNvPr id="63" name="Группа 62">
            <a:extLst>
              <a:ext uri="{FF2B5EF4-FFF2-40B4-BE49-F238E27FC236}">
                <a16:creationId xmlns:a16="http://schemas.microsoft.com/office/drawing/2014/main" id="{6E35F99B-98AD-D2F2-FABE-189F02B21332}"/>
              </a:ext>
            </a:extLst>
          </p:cNvPr>
          <p:cNvGrpSpPr/>
          <p:nvPr/>
        </p:nvGrpSpPr>
        <p:grpSpPr>
          <a:xfrm>
            <a:off x="169351" y="5843240"/>
            <a:ext cx="5293233" cy="722127"/>
            <a:chOff x="4404149" y="1136984"/>
            <a:chExt cx="4003469" cy="722127"/>
          </a:xfrm>
        </p:grpSpPr>
        <p:grpSp>
          <p:nvGrpSpPr>
            <p:cNvPr id="64" name="Group 17">
              <a:extLst>
                <a:ext uri="{FF2B5EF4-FFF2-40B4-BE49-F238E27FC236}">
                  <a16:creationId xmlns:a16="http://schemas.microsoft.com/office/drawing/2014/main" id="{783629F7-29E3-16AF-D898-D1D7843C097D}"/>
                </a:ext>
              </a:extLst>
            </p:cNvPr>
            <p:cNvGrpSpPr>
              <a:grpSpLocks noChangeAspect="1"/>
            </p:cNvGrpSpPr>
            <p:nvPr/>
          </p:nvGrpSpPr>
          <p:grpSpPr bwMode="auto">
            <a:xfrm>
              <a:off x="6477869" y="1404934"/>
              <a:ext cx="50047" cy="53015"/>
              <a:chOff x="4973" y="3723"/>
              <a:chExt cx="57" cy="88"/>
            </a:xfrm>
            <a:solidFill>
              <a:srgbClr val="92D050"/>
            </a:solidFill>
          </p:grpSpPr>
          <p:sp>
            <p:nvSpPr>
              <p:cNvPr id="81" name="Freeform 19">
                <a:extLst>
                  <a:ext uri="{FF2B5EF4-FFF2-40B4-BE49-F238E27FC236}">
                    <a16:creationId xmlns:a16="http://schemas.microsoft.com/office/drawing/2014/main" id="{492875F4-05B3-4D30-A945-9D7187DE1DC9}"/>
                  </a:ext>
                </a:extLst>
              </p:cNvPr>
              <p:cNvSpPr>
                <a:spLocks/>
              </p:cNvSpPr>
              <p:nvPr/>
            </p:nvSpPr>
            <p:spPr bwMode="auto">
              <a:xfrm>
                <a:off x="5009" y="3778"/>
                <a:ext cx="21" cy="33"/>
              </a:xfrm>
              <a:custGeom>
                <a:avLst/>
                <a:gdLst>
                  <a:gd name="T0" fmla="*/ 0 w 186"/>
                  <a:gd name="T1" fmla="*/ 0 h 305"/>
                  <a:gd name="T2" fmla="*/ 39 w 186"/>
                  <a:gd name="T3" fmla="*/ 10 h 305"/>
                  <a:gd name="T4" fmla="*/ 78 w 186"/>
                  <a:gd name="T5" fmla="*/ 24 h 305"/>
                  <a:gd name="T6" fmla="*/ 115 w 186"/>
                  <a:gd name="T7" fmla="*/ 40 h 305"/>
                  <a:gd name="T8" fmla="*/ 131 w 186"/>
                  <a:gd name="T9" fmla="*/ 50 h 305"/>
                  <a:gd name="T10" fmla="*/ 147 w 186"/>
                  <a:gd name="T11" fmla="*/ 60 h 305"/>
                  <a:gd name="T12" fmla="*/ 160 w 186"/>
                  <a:gd name="T13" fmla="*/ 73 h 305"/>
                  <a:gd name="T14" fmla="*/ 171 w 186"/>
                  <a:gd name="T15" fmla="*/ 87 h 305"/>
                  <a:gd name="T16" fmla="*/ 178 w 186"/>
                  <a:gd name="T17" fmla="*/ 103 h 305"/>
                  <a:gd name="T18" fmla="*/ 183 w 186"/>
                  <a:gd name="T19" fmla="*/ 119 h 305"/>
                  <a:gd name="T20" fmla="*/ 186 w 186"/>
                  <a:gd name="T21" fmla="*/ 143 h 305"/>
                  <a:gd name="T22" fmla="*/ 185 w 186"/>
                  <a:gd name="T23" fmla="*/ 168 h 305"/>
                  <a:gd name="T24" fmla="*/ 180 w 186"/>
                  <a:gd name="T25" fmla="*/ 192 h 305"/>
                  <a:gd name="T26" fmla="*/ 170 w 186"/>
                  <a:gd name="T27" fmla="*/ 214 h 305"/>
                  <a:gd name="T28" fmla="*/ 156 w 186"/>
                  <a:gd name="T29" fmla="*/ 235 h 305"/>
                  <a:gd name="T30" fmla="*/ 139 w 186"/>
                  <a:gd name="T31" fmla="*/ 253 h 305"/>
                  <a:gd name="T32" fmla="*/ 118 w 186"/>
                  <a:gd name="T33" fmla="*/ 267 h 305"/>
                  <a:gd name="T34" fmla="*/ 96 w 186"/>
                  <a:gd name="T35" fmla="*/ 279 h 305"/>
                  <a:gd name="T36" fmla="*/ 72 w 186"/>
                  <a:gd name="T37" fmla="*/ 288 h 305"/>
                  <a:gd name="T38" fmla="*/ 49 w 186"/>
                  <a:gd name="T39" fmla="*/ 295 h 305"/>
                  <a:gd name="T40" fmla="*/ 24 w 186"/>
                  <a:gd name="T41" fmla="*/ 300 h 305"/>
                  <a:gd name="T42" fmla="*/ 0 w 186"/>
                  <a:gd name="T43" fmla="*/ 305 h 305"/>
                  <a:gd name="T44" fmla="*/ 0 w 186"/>
                  <a:gd name="T45"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6" h="305">
                    <a:moveTo>
                      <a:pt x="0" y="0"/>
                    </a:moveTo>
                    <a:lnTo>
                      <a:pt x="39" y="10"/>
                    </a:lnTo>
                    <a:lnTo>
                      <a:pt x="78" y="24"/>
                    </a:lnTo>
                    <a:lnTo>
                      <a:pt x="115" y="40"/>
                    </a:lnTo>
                    <a:lnTo>
                      <a:pt x="131" y="50"/>
                    </a:lnTo>
                    <a:lnTo>
                      <a:pt x="147" y="60"/>
                    </a:lnTo>
                    <a:lnTo>
                      <a:pt x="160" y="73"/>
                    </a:lnTo>
                    <a:lnTo>
                      <a:pt x="171" y="87"/>
                    </a:lnTo>
                    <a:lnTo>
                      <a:pt x="178" y="103"/>
                    </a:lnTo>
                    <a:lnTo>
                      <a:pt x="183" y="119"/>
                    </a:lnTo>
                    <a:lnTo>
                      <a:pt x="186" y="143"/>
                    </a:lnTo>
                    <a:lnTo>
                      <a:pt x="185" y="168"/>
                    </a:lnTo>
                    <a:lnTo>
                      <a:pt x="180" y="192"/>
                    </a:lnTo>
                    <a:lnTo>
                      <a:pt x="170" y="214"/>
                    </a:lnTo>
                    <a:lnTo>
                      <a:pt x="156" y="235"/>
                    </a:lnTo>
                    <a:lnTo>
                      <a:pt x="139" y="253"/>
                    </a:lnTo>
                    <a:lnTo>
                      <a:pt x="118" y="267"/>
                    </a:lnTo>
                    <a:lnTo>
                      <a:pt x="96" y="279"/>
                    </a:lnTo>
                    <a:lnTo>
                      <a:pt x="72" y="288"/>
                    </a:lnTo>
                    <a:lnTo>
                      <a:pt x="49" y="295"/>
                    </a:lnTo>
                    <a:lnTo>
                      <a:pt x="24" y="300"/>
                    </a:lnTo>
                    <a:lnTo>
                      <a:pt x="0" y="305"/>
                    </a:lnTo>
                    <a:lnTo>
                      <a:pt x="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83" name="Freeform 20">
                <a:extLst>
                  <a:ext uri="{FF2B5EF4-FFF2-40B4-BE49-F238E27FC236}">
                    <a16:creationId xmlns:a16="http://schemas.microsoft.com/office/drawing/2014/main" id="{76A81AEF-53CB-1085-FE29-F59E3EF2747F}"/>
                  </a:ext>
                </a:extLst>
              </p:cNvPr>
              <p:cNvSpPr>
                <a:spLocks/>
              </p:cNvSpPr>
              <p:nvPr/>
            </p:nvSpPr>
            <p:spPr bwMode="auto">
              <a:xfrm>
                <a:off x="4973" y="3723"/>
                <a:ext cx="17" cy="31"/>
              </a:xfrm>
              <a:custGeom>
                <a:avLst/>
                <a:gdLst>
                  <a:gd name="T0" fmla="*/ 152 w 152"/>
                  <a:gd name="T1" fmla="*/ 0 h 276"/>
                  <a:gd name="T2" fmla="*/ 152 w 152"/>
                  <a:gd name="T3" fmla="*/ 276 h 276"/>
                  <a:gd name="T4" fmla="*/ 124 w 152"/>
                  <a:gd name="T5" fmla="*/ 267 h 276"/>
                  <a:gd name="T6" fmla="*/ 98 w 152"/>
                  <a:gd name="T7" fmla="*/ 258 h 276"/>
                  <a:gd name="T8" fmla="*/ 70 w 152"/>
                  <a:gd name="T9" fmla="*/ 244 h 276"/>
                  <a:gd name="T10" fmla="*/ 43 w 152"/>
                  <a:gd name="T11" fmla="*/ 229 h 276"/>
                  <a:gd name="T12" fmla="*/ 29 w 152"/>
                  <a:gd name="T13" fmla="*/ 217 h 276"/>
                  <a:gd name="T14" fmla="*/ 17 w 152"/>
                  <a:gd name="T15" fmla="*/ 205 h 276"/>
                  <a:gd name="T16" fmla="*/ 7 w 152"/>
                  <a:gd name="T17" fmla="*/ 188 h 276"/>
                  <a:gd name="T18" fmla="*/ 2 w 152"/>
                  <a:gd name="T19" fmla="*/ 170 h 276"/>
                  <a:gd name="T20" fmla="*/ 0 w 152"/>
                  <a:gd name="T21" fmla="*/ 149 h 276"/>
                  <a:gd name="T22" fmla="*/ 0 w 152"/>
                  <a:gd name="T23" fmla="*/ 129 h 276"/>
                  <a:gd name="T24" fmla="*/ 4 w 152"/>
                  <a:gd name="T25" fmla="*/ 111 h 276"/>
                  <a:gd name="T26" fmla="*/ 10 w 152"/>
                  <a:gd name="T27" fmla="*/ 92 h 276"/>
                  <a:gd name="T28" fmla="*/ 21 w 152"/>
                  <a:gd name="T29" fmla="*/ 75 h 276"/>
                  <a:gd name="T30" fmla="*/ 36 w 152"/>
                  <a:gd name="T31" fmla="*/ 56 h 276"/>
                  <a:gd name="T32" fmla="*/ 57 w 152"/>
                  <a:gd name="T33" fmla="*/ 39 h 276"/>
                  <a:gd name="T34" fmla="*/ 79 w 152"/>
                  <a:gd name="T35" fmla="*/ 26 h 276"/>
                  <a:gd name="T36" fmla="*/ 102 w 152"/>
                  <a:gd name="T37" fmla="*/ 14 h 276"/>
                  <a:gd name="T38" fmla="*/ 127 w 152"/>
                  <a:gd name="T39" fmla="*/ 6 h 276"/>
                  <a:gd name="T40" fmla="*/ 152 w 152"/>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276">
                    <a:moveTo>
                      <a:pt x="152" y="0"/>
                    </a:moveTo>
                    <a:lnTo>
                      <a:pt x="152" y="276"/>
                    </a:lnTo>
                    <a:lnTo>
                      <a:pt x="124" y="267"/>
                    </a:lnTo>
                    <a:lnTo>
                      <a:pt x="98" y="258"/>
                    </a:lnTo>
                    <a:lnTo>
                      <a:pt x="70" y="244"/>
                    </a:lnTo>
                    <a:lnTo>
                      <a:pt x="43" y="229"/>
                    </a:lnTo>
                    <a:lnTo>
                      <a:pt x="29" y="217"/>
                    </a:lnTo>
                    <a:lnTo>
                      <a:pt x="17" y="205"/>
                    </a:lnTo>
                    <a:lnTo>
                      <a:pt x="7" y="188"/>
                    </a:lnTo>
                    <a:lnTo>
                      <a:pt x="2" y="170"/>
                    </a:lnTo>
                    <a:lnTo>
                      <a:pt x="0" y="149"/>
                    </a:lnTo>
                    <a:lnTo>
                      <a:pt x="0" y="129"/>
                    </a:lnTo>
                    <a:lnTo>
                      <a:pt x="4" y="111"/>
                    </a:lnTo>
                    <a:lnTo>
                      <a:pt x="10" y="92"/>
                    </a:lnTo>
                    <a:lnTo>
                      <a:pt x="21" y="75"/>
                    </a:lnTo>
                    <a:lnTo>
                      <a:pt x="36" y="56"/>
                    </a:lnTo>
                    <a:lnTo>
                      <a:pt x="57" y="39"/>
                    </a:lnTo>
                    <a:lnTo>
                      <a:pt x="79" y="26"/>
                    </a:lnTo>
                    <a:lnTo>
                      <a:pt x="102" y="14"/>
                    </a:lnTo>
                    <a:lnTo>
                      <a:pt x="127" y="6"/>
                    </a:lnTo>
                    <a:lnTo>
                      <a:pt x="152"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sp>
            <p:nvSpPr>
              <p:cNvPr id="85" name="Freeform 22">
                <a:extLst>
                  <a:ext uri="{FF2B5EF4-FFF2-40B4-BE49-F238E27FC236}">
                    <a16:creationId xmlns:a16="http://schemas.microsoft.com/office/drawing/2014/main" id="{C18D32B3-5938-3241-4E29-47FB81DFEDCF}"/>
                  </a:ext>
                </a:extLst>
              </p:cNvPr>
              <p:cNvSpPr>
                <a:spLocks/>
              </p:cNvSpPr>
              <p:nvPr/>
            </p:nvSpPr>
            <p:spPr bwMode="auto">
              <a:xfrm>
                <a:off x="5028" y="3802"/>
                <a:ext cx="0" cy="0"/>
              </a:xfrm>
              <a:custGeom>
                <a:avLst/>
                <a:gdLst>
                  <a:gd name="T0" fmla="*/ 1 w 1"/>
                  <a:gd name="T1" fmla="*/ 0 h 2"/>
                  <a:gd name="T2" fmla="*/ 1 w 1"/>
                  <a:gd name="T3" fmla="*/ 1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1" y="1"/>
                    </a:lnTo>
                    <a:lnTo>
                      <a:pt x="0" y="2"/>
                    </a:lnTo>
                    <a:lnTo>
                      <a:pt x="1" y="1"/>
                    </a:lnTo>
                    <a:lnTo>
                      <a:pt x="1"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algn="l" defTabSz="914126" rtl="0">
                  <a:defRPr/>
                </a:pPr>
                <a:endParaRPr lang="en-US" sz="1799" kern="1200">
                  <a:solidFill>
                    <a:prstClr val="black"/>
                  </a:solidFill>
                  <a:latin typeface="Times New Roman" panose="02020603050405020304" pitchFamily="18" charset="0"/>
                  <a:ea typeface="+mn-ea"/>
                  <a:cs typeface="Times New Roman" panose="02020603050405020304" pitchFamily="18" charset="0"/>
                </a:endParaRPr>
              </a:p>
            </p:txBody>
          </p:sp>
        </p:grpSp>
        <p:sp>
          <p:nvSpPr>
            <p:cNvPr id="70" name="object 59">
              <a:extLst>
                <a:ext uri="{FF2B5EF4-FFF2-40B4-BE49-F238E27FC236}">
                  <a16:creationId xmlns:a16="http://schemas.microsoft.com/office/drawing/2014/main" id="{28E912DB-DC7F-1CEF-BF5F-A70995FC81DC}"/>
                </a:ext>
              </a:extLst>
            </p:cNvPr>
            <p:cNvSpPr txBox="1"/>
            <p:nvPr/>
          </p:nvSpPr>
          <p:spPr>
            <a:xfrm>
              <a:off x="7089887" y="1657873"/>
              <a:ext cx="1317731" cy="197490"/>
            </a:xfrm>
            <a:prstGeom prst="rect">
              <a:avLst/>
            </a:prstGeom>
          </p:spPr>
          <p:txBody>
            <a:bodyPr vert="horz" wrap="square" lIns="0" tIns="12700" rIns="0" bIns="0" rtlCol="0">
              <a:spAutoFit/>
            </a:bodyPr>
            <a:lstStyle/>
            <a:p>
              <a:pPr marL="12700" marR="5080">
                <a:lnSpc>
                  <a:spcPct val="100000"/>
                </a:lnSpc>
                <a:spcBef>
                  <a:spcPts val="100"/>
                </a:spcBef>
              </a:pPr>
              <a:r>
                <a:rPr lang="en-US" sz="1200" b="1" dirty="0">
                  <a:latin typeface="Times New Roman" panose="02020603050405020304" pitchFamily="18" charset="0"/>
                  <a:cs typeface="Times New Roman" panose="02020603050405020304" pitchFamily="18" charset="0"/>
                </a:rPr>
                <a:t>Investment Requirement</a:t>
              </a:r>
              <a:endParaRPr lang="ru-RU" sz="1200" b="1" dirty="0">
                <a:latin typeface="Times New Roman" panose="02020603050405020304" pitchFamily="18" charset="0"/>
                <a:cs typeface="Times New Roman" panose="02020603050405020304" pitchFamily="18" charset="0"/>
              </a:endParaRPr>
            </a:p>
          </p:txBody>
        </p:sp>
        <p:sp>
          <p:nvSpPr>
            <p:cNvPr id="71" name="object 68">
              <a:extLst>
                <a:ext uri="{FF2B5EF4-FFF2-40B4-BE49-F238E27FC236}">
                  <a16:creationId xmlns:a16="http://schemas.microsoft.com/office/drawing/2014/main" id="{F9E0358C-ED51-DA18-C211-353CB6F7BEE5}"/>
                </a:ext>
              </a:extLst>
            </p:cNvPr>
            <p:cNvSpPr txBox="1"/>
            <p:nvPr/>
          </p:nvSpPr>
          <p:spPr>
            <a:xfrm>
              <a:off x="4702926" y="1645203"/>
              <a:ext cx="940521"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latin typeface="Times New Roman" panose="02020603050405020304" pitchFamily="18" charset="0"/>
                  <a:cs typeface="Times New Roman" panose="02020603050405020304" pitchFamily="18" charset="0"/>
                </a:rPr>
                <a:t>New Jobs</a:t>
              </a:r>
              <a:endParaRPr lang="ru-RU" sz="1200" b="1" spc="-10" dirty="0">
                <a:latin typeface="Times New Roman" panose="02020603050405020304" pitchFamily="18" charset="0"/>
                <a:cs typeface="Times New Roman" panose="02020603050405020304" pitchFamily="18" charset="0"/>
              </a:endParaRPr>
            </a:p>
          </p:txBody>
        </p:sp>
        <p:sp>
          <p:nvSpPr>
            <p:cNvPr id="73" name="object 51">
              <a:extLst>
                <a:ext uri="{FF2B5EF4-FFF2-40B4-BE49-F238E27FC236}">
                  <a16:creationId xmlns:a16="http://schemas.microsoft.com/office/drawing/2014/main" id="{04B58E7C-FA82-EA96-F86F-6375E388E013}"/>
                </a:ext>
              </a:extLst>
            </p:cNvPr>
            <p:cNvSpPr/>
            <p:nvPr/>
          </p:nvSpPr>
          <p:spPr>
            <a:xfrm>
              <a:off x="6809593" y="1136984"/>
              <a:ext cx="226033" cy="242936"/>
            </a:xfrm>
            <a:custGeom>
              <a:avLst/>
              <a:gdLst/>
              <a:ahLst/>
              <a:cxnLst/>
              <a:rect l="l" t="t" r="r" b="b"/>
              <a:pathLst>
                <a:path w="367665" h="367665">
                  <a:moveTo>
                    <a:pt x="183641" y="0"/>
                  </a:moveTo>
                  <a:lnTo>
                    <a:pt x="134668" y="6529"/>
                  </a:lnTo>
                  <a:lnTo>
                    <a:pt x="90757" y="24976"/>
                  </a:lnTo>
                  <a:lnTo>
                    <a:pt x="53620" y="53625"/>
                  </a:lnTo>
                  <a:lnTo>
                    <a:pt x="24973" y="90762"/>
                  </a:lnTo>
                  <a:lnTo>
                    <a:pt x="6529" y="134672"/>
                  </a:lnTo>
                  <a:lnTo>
                    <a:pt x="0" y="183641"/>
                  </a:lnTo>
                  <a:lnTo>
                    <a:pt x="6529" y="232346"/>
                  </a:lnTo>
                  <a:lnTo>
                    <a:pt x="24973" y="276182"/>
                  </a:lnTo>
                  <a:lnTo>
                    <a:pt x="53620" y="313372"/>
                  </a:lnTo>
                  <a:lnTo>
                    <a:pt x="90757" y="342137"/>
                  </a:lnTo>
                  <a:lnTo>
                    <a:pt x="134668" y="360701"/>
                  </a:lnTo>
                  <a:lnTo>
                    <a:pt x="183641" y="367283"/>
                  </a:lnTo>
                  <a:lnTo>
                    <a:pt x="232364" y="360701"/>
                  </a:lnTo>
                  <a:lnTo>
                    <a:pt x="276205" y="342137"/>
                  </a:lnTo>
                  <a:lnTo>
                    <a:pt x="313391" y="313372"/>
                  </a:lnTo>
                  <a:lnTo>
                    <a:pt x="342149" y="276182"/>
                  </a:lnTo>
                  <a:lnTo>
                    <a:pt x="345786" y="267588"/>
                  </a:lnTo>
                  <a:lnTo>
                    <a:pt x="87515" y="267588"/>
                  </a:lnTo>
                  <a:lnTo>
                    <a:pt x="83934" y="264032"/>
                  </a:lnTo>
                  <a:lnTo>
                    <a:pt x="83934" y="255396"/>
                  </a:lnTo>
                  <a:lnTo>
                    <a:pt x="87515" y="252475"/>
                  </a:lnTo>
                  <a:lnTo>
                    <a:pt x="221665" y="252475"/>
                  </a:lnTo>
                  <a:lnTo>
                    <a:pt x="221665" y="221614"/>
                  </a:lnTo>
                  <a:lnTo>
                    <a:pt x="71729" y="221614"/>
                  </a:lnTo>
                  <a:lnTo>
                    <a:pt x="68859" y="218058"/>
                  </a:lnTo>
                  <a:lnTo>
                    <a:pt x="68859" y="171449"/>
                  </a:lnTo>
                  <a:lnTo>
                    <a:pt x="71729" y="167893"/>
                  </a:lnTo>
                  <a:lnTo>
                    <a:pt x="98996" y="167893"/>
                  </a:lnTo>
                  <a:lnTo>
                    <a:pt x="98996" y="137667"/>
                  </a:lnTo>
                  <a:lnTo>
                    <a:pt x="72453" y="137667"/>
                  </a:lnTo>
                  <a:lnTo>
                    <a:pt x="69583" y="134873"/>
                  </a:lnTo>
                  <a:lnTo>
                    <a:pt x="68859" y="131317"/>
                  </a:lnTo>
                  <a:lnTo>
                    <a:pt x="68148" y="126999"/>
                  </a:lnTo>
                  <a:lnTo>
                    <a:pt x="70294" y="123443"/>
                  </a:lnTo>
                  <a:lnTo>
                    <a:pt x="73888" y="122681"/>
                  </a:lnTo>
                  <a:lnTo>
                    <a:pt x="242468" y="68833"/>
                  </a:lnTo>
                  <a:lnTo>
                    <a:pt x="245338" y="68198"/>
                  </a:lnTo>
                  <a:lnTo>
                    <a:pt x="324676" y="68198"/>
                  </a:lnTo>
                  <a:lnTo>
                    <a:pt x="313391" y="53625"/>
                  </a:lnTo>
                  <a:lnTo>
                    <a:pt x="276205" y="24976"/>
                  </a:lnTo>
                  <a:lnTo>
                    <a:pt x="232364" y="6529"/>
                  </a:lnTo>
                  <a:lnTo>
                    <a:pt x="183641" y="0"/>
                  </a:lnTo>
                  <a:close/>
                </a:path>
                <a:path w="367665" h="367665">
                  <a:moveTo>
                    <a:pt x="324676" y="68198"/>
                  </a:moveTo>
                  <a:lnTo>
                    <a:pt x="245338" y="68198"/>
                  </a:lnTo>
                  <a:lnTo>
                    <a:pt x="248208" y="68833"/>
                  </a:lnTo>
                  <a:lnTo>
                    <a:pt x="250355" y="70992"/>
                  </a:lnTo>
                  <a:lnTo>
                    <a:pt x="296265" y="124840"/>
                  </a:lnTo>
                  <a:lnTo>
                    <a:pt x="298411" y="126999"/>
                  </a:lnTo>
                  <a:lnTo>
                    <a:pt x="298411" y="130555"/>
                  </a:lnTo>
                  <a:lnTo>
                    <a:pt x="297700" y="132714"/>
                  </a:lnTo>
                  <a:lnTo>
                    <a:pt x="296265" y="135635"/>
                  </a:lnTo>
                  <a:lnTo>
                    <a:pt x="293395" y="137667"/>
                  </a:lnTo>
                  <a:lnTo>
                    <a:pt x="275463" y="137667"/>
                  </a:lnTo>
                  <a:lnTo>
                    <a:pt x="275463" y="252475"/>
                  </a:lnTo>
                  <a:lnTo>
                    <a:pt x="279768" y="252475"/>
                  </a:lnTo>
                  <a:lnTo>
                    <a:pt x="282638" y="255396"/>
                  </a:lnTo>
                  <a:lnTo>
                    <a:pt x="282638" y="264032"/>
                  </a:lnTo>
                  <a:lnTo>
                    <a:pt x="279768" y="267588"/>
                  </a:lnTo>
                  <a:lnTo>
                    <a:pt x="345786" y="267588"/>
                  </a:lnTo>
                  <a:lnTo>
                    <a:pt x="360704" y="232346"/>
                  </a:lnTo>
                  <a:lnTo>
                    <a:pt x="367284" y="183641"/>
                  </a:lnTo>
                  <a:lnTo>
                    <a:pt x="360834" y="135635"/>
                  </a:lnTo>
                  <a:lnTo>
                    <a:pt x="360731" y="134873"/>
                  </a:lnTo>
                  <a:lnTo>
                    <a:pt x="360704" y="134672"/>
                  </a:lnTo>
                  <a:lnTo>
                    <a:pt x="342149" y="90762"/>
                  </a:lnTo>
                  <a:lnTo>
                    <a:pt x="324676" y="68198"/>
                  </a:lnTo>
                  <a:close/>
                </a:path>
                <a:path w="367665" h="367665">
                  <a:moveTo>
                    <a:pt x="259676" y="219455"/>
                  </a:moveTo>
                  <a:lnTo>
                    <a:pt x="236727" y="247522"/>
                  </a:lnTo>
                  <a:lnTo>
                    <a:pt x="236727" y="252475"/>
                  </a:lnTo>
                  <a:lnTo>
                    <a:pt x="259676" y="252475"/>
                  </a:lnTo>
                  <a:lnTo>
                    <a:pt x="259676" y="219455"/>
                  </a:lnTo>
                  <a:close/>
                </a:path>
                <a:path w="367665" h="367665">
                  <a:moveTo>
                    <a:pt x="259676" y="166369"/>
                  </a:moveTo>
                  <a:lnTo>
                    <a:pt x="236727" y="193674"/>
                  </a:lnTo>
                  <a:lnTo>
                    <a:pt x="236727" y="223773"/>
                  </a:lnTo>
                  <a:lnTo>
                    <a:pt x="259676" y="195833"/>
                  </a:lnTo>
                  <a:lnTo>
                    <a:pt x="259676" y="166369"/>
                  </a:lnTo>
                  <a:close/>
                </a:path>
                <a:path w="367665" h="367665">
                  <a:moveTo>
                    <a:pt x="221665" y="137667"/>
                  </a:moveTo>
                  <a:lnTo>
                    <a:pt x="114769" y="137667"/>
                  </a:lnTo>
                  <a:lnTo>
                    <a:pt x="114769" y="167893"/>
                  </a:lnTo>
                  <a:lnTo>
                    <a:pt x="142036" y="167893"/>
                  </a:lnTo>
                  <a:lnTo>
                    <a:pt x="144907" y="171449"/>
                  </a:lnTo>
                  <a:lnTo>
                    <a:pt x="144907" y="218058"/>
                  </a:lnTo>
                  <a:lnTo>
                    <a:pt x="142036" y="221614"/>
                  </a:lnTo>
                  <a:lnTo>
                    <a:pt x="221665" y="221614"/>
                  </a:lnTo>
                  <a:lnTo>
                    <a:pt x="221665" y="137667"/>
                  </a:lnTo>
                  <a:close/>
                </a:path>
                <a:path w="367665" h="367665">
                  <a:moveTo>
                    <a:pt x="129844" y="183641"/>
                  </a:moveTo>
                  <a:lnTo>
                    <a:pt x="83934" y="183641"/>
                  </a:lnTo>
                  <a:lnTo>
                    <a:pt x="83934" y="206628"/>
                  </a:lnTo>
                  <a:lnTo>
                    <a:pt x="129844" y="206628"/>
                  </a:lnTo>
                  <a:lnTo>
                    <a:pt x="129844" y="183641"/>
                  </a:lnTo>
                  <a:close/>
                </a:path>
                <a:path w="367665" h="367665">
                  <a:moveTo>
                    <a:pt x="259676" y="137667"/>
                  </a:moveTo>
                  <a:lnTo>
                    <a:pt x="236727" y="137667"/>
                  </a:lnTo>
                  <a:lnTo>
                    <a:pt x="236727" y="170052"/>
                  </a:lnTo>
                  <a:lnTo>
                    <a:pt x="259676" y="141985"/>
                  </a:lnTo>
                  <a:lnTo>
                    <a:pt x="259676" y="137667"/>
                  </a:lnTo>
                  <a:close/>
                </a:path>
                <a:path w="367665" h="367665">
                  <a:moveTo>
                    <a:pt x="236727" y="86740"/>
                  </a:moveTo>
                  <a:lnTo>
                    <a:pt x="125539" y="121919"/>
                  </a:lnTo>
                  <a:lnTo>
                    <a:pt x="236727" y="121919"/>
                  </a:lnTo>
                  <a:lnTo>
                    <a:pt x="236727" y="86740"/>
                  </a:lnTo>
                  <a:close/>
                </a:path>
                <a:path w="367665" h="367665">
                  <a:moveTo>
                    <a:pt x="252501" y="96900"/>
                  </a:moveTo>
                  <a:lnTo>
                    <a:pt x="252501" y="121919"/>
                  </a:lnTo>
                  <a:lnTo>
                    <a:pt x="274027" y="121919"/>
                  </a:lnTo>
                  <a:lnTo>
                    <a:pt x="252501" y="96900"/>
                  </a:lnTo>
                  <a:close/>
                </a:path>
              </a:pathLst>
            </a:custGeom>
            <a:solidFill>
              <a:srgbClr val="85BB2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75" name="object 54">
              <a:extLst>
                <a:ext uri="{FF2B5EF4-FFF2-40B4-BE49-F238E27FC236}">
                  <a16:creationId xmlns:a16="http://schemas.microsoft.com/office/drawing/2014/main" id="{935CC257-2E93-A350-CC73-BBC1D3BBF860}"/>
                </a:ext>
              </a:extLst>
            </p:cNvPr>
            <p:cNvSpPr/>
            <p:nvPr/>
          </p:nvSpPr>
          <p:spPr>
            <a:xfrm>
              <a:off x="4404149" y="1598008"/>
              <a:ext cx="226033" cy="261103"/>
            </a:xfrm>
            <a:custGeom>
              <a:avLst/>
              <a:gdLst/>
              <a:ahLst/>
              <a:cxnLst/>
              <a:rect l="l" t="t" r="r" b="b"/>
              <a:pathLst>
                <a:path w="367665" h="367665">
                  <a:moveTo>
                    <a:pt x="183642" y="0"/>
                  </a:moveTo>
                  <a:lnTo>
                    <a:pt x="134668" y="6529"/>
                  </a:lnTo>
                  <a:lnTo>
                    <a:pt x="90757" y="24973"/>
                  </a:lnTo>
                  <a:lnTo>
                    <a:pt x="53620" y="53620"/>
                  </a:lnTo>
                  <a:lnTo>
                    <a:pt x="24973" y="90757"/>
                  </a:lnTo>
                  <a:lnTo>
                    <a:pt x="6529" y="134668"/>
                  </a:lnTo>
                  <a:lnTo>
                    <a:pt x="0" y="183641"/>
                  </a:lnTo>
                  <a:lnTo>
                    <a:pt x="6529" y="232364"/>
                  </a:lnTo>
                  <a:lnTo>
                    <a:pt x="24973" y="276205"/>
                  </a:lnTo>
                  <a:lnTo>
                    <a:pt x="53620" y="313391"/>
                  </a:lnTo>
                  <a:lnTo>
                    <a:pt x="90757" y="342149"/>
                  </a:lnTo>
                  <a:lnTo>
                    <a:pt x="134668" y="360704"/>
                  </a:lnTo>
                  <a:lnTo>
                    <a:pt x="183642" y="367283"/>
                  </a:lnTo>
                  <a:lnTo>
                    <a:pt x="232364" y="360704"/>
                  </a:lnTo>
                  <a:lnTo>
                    <a:pt x="276205" y="342149"/>
                  </a:lnTo>
                  <a:lnTo>
                    <a:pt x="313391" y="313391"/>
                  </a:lnTo>
                  <a:lnTo>
                    <a:pt x="337174" y="282638"/>
                  </a:lnTo>
                  <a:lnTo>
                    <a:pt x="133426" y="282638"/>
                  </a:lnTo>
                  <a:lnTo>
                    <a:pt x="129844" y="279768"/>
                  </a:lnTo>
                  <a:lnTo>
                    <a:pt x="129844" y="240309"/>
                  </a:lnTo>
                  <a:lnTo>
                    <a:pt x="133426" y="236727"/>
                  </a:lnTo>
                  <a:lnTo>
                    <a:pt x="87515" y="236727"/>
                  </a:lnTo>
                  <a:lnTo>
                    <a:pt x="83934" y="233857"/>
                  </a:lnTo>
                  <a:lnTo>
                    <a:pt x="83934" y="194398"/>
                  </a:lnTo>
                  <a:lnTo>
                    <a:pt x="87515" y="190817"/>
                  </a:lnTo>
                  <a:lnTo>
                    <a:pt x="98996" y="190817"/>
                  </a:lnTo>
                  <a:lnTo>
                    <a:pt x="98996" y="144906"/>
                  </a:lnTo>
                  <a:lnTo>
                    <a:pt x="87515" y="144906"/>
                  </a:lnTo>
                  <a:lnTo>
                    <a:pt x="83934" y="142036"/>
                  </a:lnTo>
                  <a:lnTo>
                    <a:pt x="83934" y="102577"/>
                  </a:lnTo>
                  <a:lnTo>
                    <a:pt x="87515" y="98996"/>
                  </a:lnTo>
                  <a:lnTo>
                    <a:pt x="345630" y="98996"/>
                  </a:lnTo>
                  <a:lnTo>
                    <a:pt x="342149" y="90757"/>
                  </a:lnTo>
                  <a:lnTo>
                    <a:pt x="313391" y="53620"/>
                  </a:lnTo>
                  <a:lnTo>
                    <a:pt x="276205" y="24973"/>
                  </a:lnTo>
                  <a:lnTo>
                    <a:pt x="232364" y="6529"/>
                  </a:lnTo>
                  <a:lnTo>
                    <a:pt x="183642" y="0"/>
                  </a:lnTo>
                  <a:close/>
                </a:path>
                <a:path w="367665" h="367665">
                  <a:moveTo>
                    <a:pt x="221665" y="267576"/>
                  </a:moveTo>
                  <a:lnTo>
                    <a:pt x="175755" y="267576"/>
                  </a:lnTo>
                  <a:lnTo>
                    <a:pt x="175755" y="279768"/>
                  </a:lnTo>
                  <a:lnTo>
                    <a:pt x="172161" y="282638"/>
                  </a:lnTo>
                  <a:lnTo>
                    <a:pt x="225247" y="282638"/>
                  </a:lnTo>
                  <a:lnTo>
                    <a:pt x="221665" y="279768"/>
                  </a:lnTo>
                  <a:lnTo>
                    <a:pt x="221665" y="267576"/>
                  </a:lnTo>
                  <a:close/>
                </a:path>
                <a:path w="367665" h="367665">
                  <a:moveTo>
                    <a:pt x="345630" y="98996"/>
                  </a:moveTo>
                  <a:lnTo>
                    <a:pt x="218071" y="98996"/>
                  </a:lnTo>
                  <a:lnTo>
                    <a:pt x="221665" y="102577"/>
                  </a:lnTo>
                  <a:lnTo>
                    <a:pt x="221665" y="142036"/>
                  </a:lnTo>
                  <a:lnTo>
                    <a:pt x="218071" y="144906"/>
                  </a:lnTo>
                  <a:lnTo>
                    <a:pt x="263982" y="144906"/>
                  </a:lnTo>
                  <a:lnTo>
                    <a:pt x="267576" y="148488"/>
                  </a:lnTo>
                  <a:lnTo>
                    <a:pt x="267576" y="187947"/>
                  </a:lnTo>
                  <a:lnTo>
                    <a:pt x="263982" y="190817"/>
                  </a:lnTo>
                  <a:lnTo>
                    <a:pt x="252501" y="190817"/>
                  </a:lnTo>
                  <a:lnTo>
                    <a:pt x="252501" y="236727"/>
                  </a:lnTo>
                  <a:lnTo>
                    <a:pt x="263982" y="236727"/>
                  </a:lnTo>
                  <a:lnTo>
                    <a:pt x="267576" y="240309"/>
                  </a:lnTo>
                  <a:lnTo>
                    <a:pt x="267576" y="279768"/>
                  </a:lnTo>
                  <a:lnTo>
                    <a:pt x="263982" y="282638"/>
                  </a:lnTo>
                  <a:lnTo>
                    <a:pt x="337174" y="282638"/>
                  </a:lnTo>
                  <a:lnTo>
                    <a:pt x="342149" y="276205"/>
                  </a:lnTo>
                  <a:lnTo>
                    <a:pt x="360704" y="232364"/>
                  </a:lnTo>
                  <a:lnTo>
                    <a:pt x="367284" y="183641"/>
                  </a:lnTo>
                  <a:lnTo>
                    <a:pt x="360704" y="134668"/>
                  </a:lnTo>
                  <a:lnTo>
                    <a:pt x="345630" y="98996"/>
                  </a:lnTo>
                  <a:close/>
                </a:path>
                <a:path w="367665" h="367665">
                  <a:moveTo>
                    <a:pt x="160680" y="252501"/>
                  </a:moveTo>
                  <a:lnTo>
                    <a:pt x="144907" y="252501"/>
                  </a:lnTo>
                  <a:lnTo>
                    <a:pt x="144907" y="267576"/>
                  </a:lnTo>
                  <a:lnTo>
                    <a:pt x="160680" y="267576"/>
                  </a:lnTo>
                  <a:lnTo>
                    <a:pt x="160680" y="252501"/>
                  </a:lnTo>
                  <a:close/>
                </a:path>
                <a:path w="367665" h="367665">
                  <a:moveTo>
                    <a:pt x="252501" y="252501"/>
                  </a:moveTo>
                  <a:lnTo>
                    <a:pt x="236728" y="252501"/>
                  </a:lnTo>
                  <a:lnTo>
                    <a:pt x="236728" y="267576"/>
                  </a:lnTo>
                  <a:lnTo>
                    <a:pt x="252501" y="267576"/>
                  </a:lnTo>
                  <a:lnTo>
                    <a:pt x="252501" y="252501"/>
                  </a:lnTo>
                  <a:close/>
                </a:path>
                <a:path w="367665" h="367665">
                  <a:moveTo>
                    <a:pt x="225247" y="236727"/>
                  </a:moveTo>
                  <a:lnTo>
                    <a:pt x="172161" y="236727"/>
                  </a:lnTo>
                  <a:lnTo>
                    <a:pt x="175755" y="240309"/>
                  </a:lnTo>
                  <a:lnTo>
                    <a:pt x="175755" y="252501"/>
                  </a:lnTo>
                  <a:lnTo>
                    <a:pt x="221665" y="252501"/>
                  </a:lnTo>
                  <a:lnTo>
                    <a:pt x="221665" y="240309"/>
                  </a:lnTo>
                  <a:lnTo>
                    <a:pt x="225247" y="236727"/>
                  </a:lnTo>
                  <a:close/>
                </a:path>
                <a:path w="367665" h="367665">
                  <a:moveTo>
                    <a:pt x="144907" y="221665"/>
                  </a:moveTo>
                  <a:lnTo>
                    <a:pt x="129844" y="221665"/>
                  </a:lnTo>
                  <a:lnTo>
                    <a:pt x="129844" y="233857"/>
                  </a:lnTo>
                  <a:lnTo>
                    <a:pt x="126250" y="236727"/>
                  </a:lnTo>
                  <a:lnTo>
                    <a:pt x="144907" y="236727"/>
                  </a:lnTo>
                  <a:lnTo>
                    <a:pt x="144907" y="221665"/>
                  </a:lnTo>
                  <a:close/>
                </a:path>
                <a:path w="367665" h="367665">
                  <a:moveTo>
                    <a:pt x="175755" y="221665"/>
                  </a:moveTo>
                  <a:lnTo>
                    <a:pt x="160680" y="221665"/>
                  </a:lnTo>
                  <a:lnTo>
                    <a:pt x="160680" y="236727"/>
                  </a:lnTo>
                  <a:lnTo>
                    <a:pt x="179336" y="236727"/>
                  </a:lnTo>
                  <a:lnTo>
                    <a:pt x="175755" y="233857"/>
                  </a:lnTo>
                  <a:lnTo>
                    <a:pt x="175755" y="221665"/>
                  </a:lnTo>
                  <a:close/>
                </a:path>
                <a:path w="367665" h="367665">
                  <a:moveTo>
                    <a:pt x="236728" y="190817"/>
                  </a:moveTo>
                  <a:lnTo>
                    <a:pt x="218071" y="190817"/>
                  </a:lnTo>
                  <a:lnTo>
                    <a:pt x="221665" y="194398"/>
                  </a:lnTo>
                  <a:lnTo>
                    <a:pt x="221665" y="233857"/>
                  </a:lnTo>
                  <a:lnTo>
                    <a:pt x="218071" y="236727"/>
                  </a:lnTo>
                  <a:lnTo>
                    <a:pt x="236728" y="236727"/>
                  </a:lnTo>
                  <a:lnTo>
                    <a:pt x="236728" y="190817"/>
                  </a:lnTo>
                  <a:close/>
                </a:path>
                <a:path w="367665" h="367665">
                  <a:moveTo>
                    <a:pt x="114769" y="206590"/>
                  </a:moveTo>
                  <a:lnTo>
                    <a:pt x="98996" y="206590"/>
                  </a:lnTo>
                  <a:lnTo>
                    <a:pt x="98996" y="221665"/>
                  </a:lnTo>
                  <a:lnTo>
                    <a:pt x="114769" y="221665"/>
                  </a:lnTo>
                  <a:lnTo>
                    <a:pt x="114769" y="206590"/>
                  </a:lnTo>
                  <a:close/>
                </a:path>
                <a:path w="367665" h="367665">
                  <a:moveTo>
                    <a:pt x="206590" y="206590"/>
                  </a:moveTo>
                  <a:lnTo>
                    <a:pt x="190817" y="206590"/>
                  </a:lnTo>
                  <a:lnTo>
                    <a:pt x="190817" y="221665"/>
                  </a:lnTo>
                  <a:lnTo>
                    <a:pt x="206590" y="221665"/>
                  </a:lnTo>
                  <a:lnTo>
                    <a:pt x="206590" y="206590"/>
                  </a:lnTo>
                  <a:close/>
                </a:path>
                <a:path w="367665" h="367665">
                  <a:moveTo>
                    <a:pt x="179336" y="190817"/>
                  </a:moveTo>
                  <a:lnTo>
                    <a:pt x="126250" y="190817"/>
                  </a:lnTo>
                  <a:lnTo>
                    <a:pt x="129844" y="194398"/>
                  </a:lnTo>
                  <a:lnTo>
                    <a:pt x="129844" y="206590"/>
                  </a:lnTo>
                  <a:lnTo>
                    <a:pt x="175755" y="206590"/>
                  </a:lnTo>
                  <a:lnTo>
                    <a:pt x="175755" y="194398"/>
                  </a:lnTo>
                  <a:lnTo>
                    <a:pt x="179336" y="190817"/>
                  </a:lnTo>
                  <a:close/>
                </a:path>
                <a:path w="367665" h="367665">
                  <a:moveTo>
                    <a:pt x="190817" y="144906"/>
                  </a:moveTo>
                  <a:lnTo>
                    <a:pt x="114769" y="144906"/>
                  </a:lnTo>
                  <a:lnTo>
                    <a:pt x="114769" y="190817"/>
                  </a:lnTo>
                  <a:lnTo>
                    <a:pt x="190817" y="190817"/>
                  </a:lnTo>
                  <a:lnTo>
                    <a:pt x="190817" y="144906"/>
                  </a:lnTo>
                  <a:close/>
                </a:path>
                <a:path w="367665" h="367665">
                  <a:moveTo>
                    <a:pt x="221665" y="175755"/>
                  </a:moveTo>
                  <a:lnTo>
                    <a:pt x="206590" y="175755"/>
                  </a:lnTo>
                  <a:lnTo>
                    <a:pt x="206590" y="190817"/>
                  </a:lnTo>
                  <a:lnTo>
                    <a:pt x="225247" y="190817"/>
                  </a:lnTo>
                  <a:lnTo>
                    <a:pt x="221665" y="187947"/>
                  </a:lnTo>
                  <a:lnTo>
                    <a:pt x="221665" y="175755"/>
                  </a:lnTo>
                  <a:close/>
                </a:path>
                <a:path w="367665" h="367665">
                  <a:moveTo>
                    <a:pt x="252501" y="160680"/>
                  </a:moveTo>
                  <a:lnTo>
                    <a:pt x="236728" y="160680"/>
                  </a:lnTo>
                  <a:lnTo>
                    <a:pt x="236728" y="175755"/>
                  </a:lnTo>
                  <a:lnTo>
                    <a:pt x="252501" y="175755"/>
                  </a:lnTo>
                  <a:lnTo>
                    <a:pt x="252501" y="160680"/>
                  </a:lnTo>
                  <a:close/>
                </a:path>
                <a:path w="367665" h="367665">
                  <a:moveTo>
                    <a:pt x="225247" y="144906"/>
                  </a:moveTo>
                  <a:lnTo>
                    <a:pt x="206590" y="144906"/>
                  </a:lnTo>
                  <a:lnTo>
                    <a:pt x="206590" y="160680"/>
                  </a:lnTo>
                  <a:lnTo>
                    <a:pt x="221665" y="160680"/>
                  </a:lnTo>
                  <a:lnTo>
                    <a:pt x="221665" y="148488"/>
                  </a:lnTo>
                  <a:lnTo>
                    <a:pt x="225247" y="144906"/>
                  </a:lnTo>
                  <a:close/>
                </a:path>
                <a:path w="367665" h="367665">
                  <a:moveTo>
                    <a:pt x="175755" y="129844"/>
                  </a:moveTo>
                  <a:lnTo>
                    <a:pt x="129844" y="129844"/>
                  </a:lnTo>
                  <a:lnTo>
                    <a:pt x="129844" y="142036"/>
                  </a:lnTo>
                  <a:lnTo>
                    <a:pt x="126250" y="144906"/>
                  </a:lnTo>
                  <a:lnTo>
                    <a:pt x="179336" y="144906"/>
                  </a:lnTo>
                  <a:lnTo>
                    <a:pt x="175755" y="142036"/>
                  </a:lnTo>
                  <a:lnTo>
                    <a:pt x="175755" y="129844"/>
                  </a:lnTo>
                  <a:close/>
                </a:path>
                <a:path w="367665" h="367665">
                  <a:moveTo>
                    <a:pt x="114769" y="114769"/>
                  </a:moveTo>
                  <a:lnTo>
                    <a:pt x="98996" y="114769"/>
                  </a:lnTo>
                  <a:lnTo>
                    <a:pt x="98996" y="129844"/>
                  </a:lnTo>
                  <a:lnTo>
                    <a:pt x="114769" y="129844"/>
                  </a:lnTo>
                  <a:lnTo>
                    <a:pt x="114769" y="114769"/>
                  </a:lnTo>
                  <a:close/>
                </a:path>
                <a:path w="367665" h="367665">
                  <a:moveTo>
                    <a:pt x="206590" y="114769"/>
                  </a:moveTo>
                  <a:lnTo>
                    <a:pt x="190817" y="114769"/>
                  </a:lnTo>
                  <a:lnTo>
                    <a:pt x="190817" y="129844"/>
                  </a:lnTo>
                  <a:lnTo>
                    <a:pt x="206590" y="129844"/>
                  </a:lnTo>
                  <a:lnTo>
                    <a:pt x="206590" y="114769"/>
                  </a:lnTo>
                  <a:close/>
                </a:path>
                <a:path w="367665" h="367665">
                  <a:moveTo>
                    <a:pt x="179336" y="98996"/>
                  </a:moveTo>
                  <a:lnTo>
                    <a:pt x="126250" y="98996"/>
                  </a:lnTo>
                  <a:lnTo>
                    <a:pt x="129844" y="102577"/>
                  </a:lnTo>
                  <a:lnTo>
                    <a:pt x="129844" y="114769"/>
                  </a:lnTo>
                  <a:lnTo>
                    <a:pt x="175755" y="114769"/>
                  </a:lnTo>
                  <a:lnTo>
                    <a:pt x="175755" y="102577"/>
                  </a:lnTo>
                  <a:lnTo>
                    <a:pt x="179336" y="98996"/>
                  </a:lnTo>
                  <a:close/>
                </a:path>
              </a:pathLst>
            </a:custGeom>
            <a:solidFill>
              <a:srgbClr val="85BB24"/>
            </a:solidFill>
          </p:spPr>
          <p:txBody>
            <a:bodyPr wrap="square" lIns="0" tIns="0" rIns="0" bIns="0" rtlCol="0"/>
            <a:lstStyle/>
            <a:p>
              <a:endParaRPr>
                <a:latin typeface="Times New Roman" panose="02020603050405020304" pitchFamily="18" charset="0"/>
                <a:cs typeface="Times New Roman" panose="02020603050405020304" pitchFamily="18" charset="0"/>
              </a:endParaRPr>
            </a:p>
          </p:txBody>
        </p:sp>
        <p:sp>
          <p:nvSpPr>
            <p:cNvPr id="80" name="object 69">
              <a:extLst>
                <a:ext uri="{FF2B5EF4-FFF2-40B4-BE49-F238E27FC236}">
                  <a16:creationId xmlns:a16="http://schemas.microsoft.com/office/drawing/2014/main" id="{14FCFDCF-CA82-1C67-8CDB-FB6F1F07A66E}"/>
                </a:ext>
              </a:extLst>
            </p:cNvPr>
            <p:cNvSpPr txBox="1"/>
            <p:nvPr/>
          </p:nvSpPr>
          <p:spPr>
            <a:xfrm>
              <a:off x="5886108" y="1627095"/>
              <a:ext cx="1046252" cy="228268"/>
            </a:xfrm>
            <a:prstGeom prst="rect">
              <a:avLst/>
            </a:prstGeom>
          </p:spPr>
          <p:txBody>
            <a:bodyPr vert="horz" wrap="square" lIns="0" tIns="12700" rIns="0" bIns="0" rtlCol="0">
              <a:spAutoFit/>
            </a:bodyPr>
            <a:lstStyle/>
            <a:p>
              <a:pPr marL="12700">
                <a:lnSpc>
                  <a:spcPct val="100000"/>
                </a:lnSpc>
                <a:spcBef>
                  <a:spcPts val="100"/>
                </a:spcBef>
              </a:pPr>
              <a:r>
                <a:rPr lang="ru-RU" sz="1400" b="1" dirty="0">
                  <a:latin typeface="Times New Roman" panose="02020603050405020304" pitchFamily="18" charset="0"/>
                  <a:cs typeface="Times New Roman" panose="02020603050405020304" pitchFamily="18" charset="0"/>
                </a:rPr>
                <a:t>2</a:t>
              </a:r>
              <a:r>
                <a:rPr lang="uz-Latn-UZ" sz="1400" b="1" dirty="0">
                  <a:latin typeface="Times New Roman" panose="02020603050405020304" pitchFamily="18" charset="0"/>
                  <a:cs typeface="Times New Roman" panose="02020603050405020304" pitchFamily="18" charset="0"/>
                </a:rPr>
                <a:t>13 048</a:t>
              </a:r>
              <a:endParaRPr sz="1100" dirty="0">
                <a:latin typeface="Times New Roman" panose="02020603050405020304" pitchFamily="18" charset="0"/>
                <a:cs typeface="Times New Roman" panose="02020603050405020304" pitchFamily="18" charset="0"/>
              </a:endParaRPr>
            </a:p>
          </p:txBody>
        </p:sp>
      </p:grpSp>
      <p:sp>
        <p:nvSpPr>
          <p:cNvPr id="86" name="object 5">
            <a:extLst>
              <a:ext uri="{FF2B5EF4-FFF2-40B4-BE49-F238E27FC236}">
                <a16:creationId xmlns:a16="http://schemas.microsoft.com/office/drawing/2014/main" id="{70DD6A87-BEC4-AF30-8097-50CF7ECBD844}"/>
              </a:ext>
            </a:extLst>
          </p:cNvPr>
          <p:cNvSpPr txBox="1"/>
          <p:nvPr/>
        </p:nvSpPr>
        <p:spPr>
          <a:xfrm>
            <a:off x="8858540" y="5067769"/>
            <a:ext cx="3281933"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Tax benefits on land, property, and water</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36" name="Скругленный прямоугольник 873">
            <a:extLst>
              <a:ext uri="{FF2B5EF4-FFF2-40B4-BE49-F238E27FC236}">
                <a16:creationId xmlns:a16="http://schemas.microsoft.com/office/drawing/2014/main" id="{C0E2C49E-F766-F13E-F7F5-AFAB07D7C486}"/>
              </a:ext>
            </a:extLst>
          </p:cNvPr>
          <p:cNvSpPr/>
          <p:nvPr/>
        </p:nvSpPr>
        <p:spPr>
          <a:xfrm>
            <a:off x="6660100" y="1178143"/>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40" name="Рисунок 139">
            <a:extLst>
              <a:ext uri="{FF2B5EF4-FFF2-40B4-BE49-F238E27FC236}">
                <a16:creationId xmlns:a16="http://schemas.microsoft.com/office/drawing/2014/main" id="{80EBB1EB-61C1-C9E1-6252-72F17827B54F}"/>
              </a:ext>
            </a:extLst>
          </p:cNvPr>
          <p:cNvPicPr>
            <a:picLocks noChangeAspect="1"/>
          </p:cNvPicPr>
          <p:nvPr/>
        </p:nvPicPr>
        <p:blipFill>
          <a:blip r:embed="rId6"/>
          <a:stretch>
            <a:fillRect/>
          </a:stretch>
        </p:blipFill>
        <p:spPr>
          <a:xfrm>
            <a:off x="6705077" y="1370603"/>
            <a:ext cx="420660" cy="420660"/>
          </a:xfrm>
          <a:prstGeom prst="rect">
            <a:avLst/>
          </a:prstGeom>
        </p:spPr>
      </p:pic>
      <p:sp>
        <p:nvSpPr>
          <p:cNvPr id="162" name="TextBox 161">
            <a:extLst>
              <a:ext uri="{FF2B5EF4-FFF2-40B4-BE49-F238E27FC236}">
                <a16:creationId xmlns:a16="http://schemas.microsoft.com/office/drawing/2014/main" id="{EB4B3E36-F287-F9D1-839A-CB85AEA28205}"/>
              </a:ext>
            </a:extLst>
          </p:cNvPr>
          <p:cNvSpPr txBox="1"/>
          <p:nvPr/>
        </p:nvSpPr>
        <p:spPr>
          <a:xfrm>
            <a:off x="7051516" y="1373484"/>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30</a:t>
            </a:r>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67" name="Рисунок 166">
            <a:extLst>
              <a:ext uri="{FF2B5EF4-FFF2-40B4-BE49-F238E27FC236}">
                <a16:creationId xmlns:a16="http://schemas.microsoft.com/office/drawing/2014/main" id="{694526B0-515F-1717-C975-4A3B4401E0D2}"/>
              </a:ext>
            </a:extLst>
          </p:cNvPr>
          <p:cNvPicPr>
            <a:picLocks noChangeAspect="1"/>
          </p:cNvPicPr>
          <p:nvPr/>
        </p:nvPicPr>
        <p:blipFill>
          <a:blip r:embed="rId7"/>
          <a:stretch>
            <a:fillRect/>
          </a:stretch>
        </p:blipFill>
        <p:spPr>
          <a:xfrm>
            <a:off x="7901963" y="1469560"/>
            <a:ext cx="384081" cy="307127"/>
          </a:xfrm>
          <a:prstGeom prst="rect">
            <a:avLst/>
          </a:prstGeom>
        </p:spPr>
      </p:pic>
      <p:sp>
        <p:nvSpPr>
          <p:cNvPr id="177" name="TextBox 176">
            <a:extLst>
              <a:ext uri="{FF2B5EF4-FFF2-40B4-BE49-F238E27FC236}">
                <a16:creationId xmlns:a16="http://schemas.microsoft.com/office/drawing/2014/main" id="{A0DF496E-5B51-6D57-0450-DB94E4F716C5}"/>
              </a:ext>
            </a:extLst>
          </p:cNvPr>
          <p:cNvSpPr txBox="1"/>
          <p:nvPr/>
        </p:nvSpPr>
        <p:spPr>
          <a:xfrm>
            <a:off x="8265448" y="1365102"/>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9,8</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82" name="object 5">
            <a:extLst>
              <a:ext uri="{FF2B5EF4-FFF2-40B4-BE49-F238E27FC236}">
                <a16:creationId xmlns:a16="http://schemas.microsoft.com/office/drawing/2014/main" id="{9D3E712C-3CFA-4E0E-8F98-72F6A3C4C7DA}"/>
              </a:ext>
            </a:extLst>
          </p:cNvPr>
          <p:cNvSpPr txBox="1"/>
          <p:nvPr/>
        </p:nvSpPr>
        <p:spPr>
          <a:xfrm>
            <a:off x="7258008" y="1164448"/>
            <a:ext cx="1436955"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Energy sector</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98" name="object 5">
            <a:extLst>
              <a:ext uri="{FF2B5EF4-FFF2-40B4-BE49-F238E27FC236}">
                <a16:creationId xmlns:a16="http://schemas.microsoft.com/office/drawing/2014/main" id="{49D8F6C6-F137-BA25-7A59-24194AE38C71}"/>
              </a:ext>
            </a:extLst>
          </p:cNvPr>
          <p:cNvSpPr txBox="1"/>
          <p:nvPr/>
        </p:nvSpPr>
        <p:spPr>
          <a:xfrm>
            <a:off x="6655711" y="739754"/>
            <a:ext cx="4440080" cy="197490"/>
          </a:xfrm>
          <a:prstGeom prst="rect">
            <a:avLst/>
          </a:prstGeom>
        </p:spPr>
        <p:txBody>
          <a:bodyPr vert="horz" wrap="square" lIns="0" tIns="12700" rIns="0" bIns="0" rtlCol="0">
            <a:spAutoFit/>
          </a:bodyPr>
          <a:lstStyle/>
          <a:p>
            <a:pPr marL="12700">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List of Project Proposals by Sector</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03" name="object 66">
            <a:extLst>
              <a:ext uri="{FF2B5EF4-FFF2-40B4-BE49-F238E27FC236}">
                <a16:creationId xmlns:a16="http://schemas.microsoft.com/office/drawing/2014/main" id="{B6FFC54F-DAA4-4F20-9552-5240E5B58193}"/>
              </a:ext>
            </a:extLst>
          </p:cNvPr>
          <p:cNvSpPr txBox="1"/>
          <p:nvPr/>
        </p:nvSpPr>
        <p:spPr>
          <a:xfrm>
            <a:off x="5506859" y="6364129"/>
            <a:ext cx="1122789" cy="228268"/>
          </a:xfrm>
          <a:prstGeom prst="rect">
            <a:avLst/>
          </a:prstGeom>
        </p:spPr>
        <p:txBody>
          <a:bodyPr vert="horz" wrap="square" lIns="0" tIns="12700" rIns="0" bIns="0" rtlCol="0">
            <a:spAutoFit/>
          </a:bodyPr>
          <a:lstStyle/>
          <a:p>
            <a:pPr marL="12700">
              <a:lnSpc>
                <a:spcPct val="100000"/>
              </a:lnSpc>
              <a:spcBef>
                <a:spcPts val="100"/>
              </a:spcBef>
            </a:pPr>
            <a:r>
              <a:rPr sz="1400" b="1" dirty="0">
                <a:latin typeface="Times New Roman" panose="02020603050405020304" pitchFamily="18" charset="0"/>
                <a:cs typeface="Times New Roman" panose="02020603050405020304" pitchFamily="18" charset="0"/>
              </a:rPr>
              <a:t>$</a:t>
            </a:r>
            <a:r>
              <a:rPr lang="uz-Cyrl-UZ" sz="1400" b="1" dirty="0">
                <a:latin typeface="Times New Roman" panose="02020603050405020304" pitchFamily="18" charset="0"/>
                <a:cs typeface="Times New Roman" panose="02020603050405020304" pitchFamily="18" charset="0"/>
              </a:rPr>
              <a:t> 25,9</a:t>
            </a:r>
            <a:r>
              <a:rPr sz="1400" b="1" spc="-70" dirty="0">
                <a:latin typeface="Times New Roman" panose="02020603050405020304" pitchFamily="18" charset="0"/>
                <a:cs typeface="Times New Roman" panose="02020603050405020304" pitchFamily="18" charset="0"/>
              </a:rPr>
              <a:t> </a:t>
            </a:r>
            <a:r>
              <a:rPr lang="en-US" sz="1400" spc="-10" dirty="0">
                <a:latin typeface="Times New Roman" panose="02020603050405020304" pitchFamily="18" charset="0"/>
                <a:cs typeface="Times New Roman" panose="02020603050405020304" pitchFamily="18" charset="0"/>
              </a:rPr>
              <a:t>billion</a:t>
            </a:r>
            <a:endParaRPr sz="1400" dirty="0">
              <a:latin typeface="Times New Roman" panose="02020603050405020304" pitchFamily="18" charset="0"/>
              <a:cs typeface="Times New Roman" panose="02020603050405020304" pitchFamily="18" charset="0"/>
            </a:endParaRPr>
          </a:p>
        </p:txBody>
      </p:sp>
      <p:sp>
        <p:nvSpPr>
          <p:cNvPr id="105" name="Скругленный прямоугольник 873">
            <a:extLst>
              <a:ext uri="{FF2B5EF4-FFF2-40B4-BE49-F238E27FC236}">
                <a16:creationId xmlns:a16="http://schemas.microsoft.com/office/drawing/2014/main" id="{D35B6FD9-A94E-486B-AA34-AFDA89159836}"/>
              </a:ext>
            </a:extLst>
          </p:cNvPr>
          <p:cNvSpPr/>
          <p:nvPr/>
        </p:nvSpPr>
        <p:spPr>
          <a:xfrm>
            <a:off x="6679491" y="2167645"/>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06" name="Рисунок 105">
            <a:extLst>
              <a:ext uri="{FF2B5EF4-FFF2-40B4-BE49-F238E27FC236}">
                <a16:creationId xmlns:a16="http://schemas.microsoft.com/office/drawing/2014/main" id="{1415823F-645E-452A-8287-883D23A08ED2}"/>
              </a:ext>
            </a:extLst>
          </p:cNvPr>
          <p:cNvPicPr>
            <a:picLocks noChangeAspect="1"/>
          </p:cNvPicPr>
          <p:nvPr/>
        </p:nvPicPr>
        <p:blipFill>
          <a:blip r:embed="rId6"/>
          <a:stretch>
            <a:fillRect/>
          </a:stretch>
        </p:blipFill>
        <p:spPr>
          <a:xfrm>
            <a:off x="6724468" y="2360105"/>
            <a:ext cx="420660" cy="420660"/>
          </a:xfrm>
          <a:prstGeom prst="rect">
            <a:avLst/>
          </a:prstGeom>
        </p:spPr>
      </p:pic>
      <p:sp>
        <p:nvSpPr>
          <p:cNvPr id="107" name="TextBox 106">
            <a:extLst>
              <a:ext uri="{FF2B5EF4-FFF2-40B4-BE49-F238E27FC236}">
                <a16:creationId xmlns:a16="http://schemas.microsoft.com/office/drawing/2014/main" id="{8EA664A6-7039-4A60-96E3-D818B9487102}"/>
              </a:ext>
            </a:extLst>
          </p:cNvPr>
          <p:cNvSpPr txBox="1"/>
          <p:nvPr/>
        </p:nvSpPr>
        <p:spPr>
          <a:xfrm>
            <a:off x="7063262" y="2354106"/>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7</a:t>
            </a:r>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08" name="Рисунок 107">
            <a:extLst>
              <a:ext uri="{FF2B5EF4-FFF2-40B4-BE49-F238E27FC236}">
                <a16:creationId xmlns:a16="http://schemas.microsoft.com/office/drawing/2014/main" id="{792D8690-1522-458C-931A-D59178FFBB54}"/>
              </a:ext>
            </a:extLst>
          </p:cNvPr>
          <p:cNvPicPr>
            <a:picLocks noChangeAspect="1"/>
          </p:cNvPicPr>
          <p:nvPr/>
        </p:nvPicPr>
        <p:blipFill>
          <a:blip r:embed="rId7"/>
          <a:stretch>
            <a:fillRect/>
          </a:stretch>
        </p:blipFill>
        <p:spPr>
          <a:xfrm>
            <a:off x="7895716" y="2441970"/>
            <a:ext cx="384081" cy="307127"/>
          </a:xfrm>
          <a:prstGeom prst="rect">
            <a:avLst/>
          </a:prstGeom>
        </p:spPr>
      </p:pic>
      <p:sp>
        <p:nvSpPr>
          <p:cNvPr id="109" name="TextBox 108">
            <a:extLst>
              <a:ext uri="{FF2B5EF4-FFF2-40B4-BE49-F238E27FC236}">
                <a16:creationId xmlns:a16="http://schemas.microsoft.com/office/drawing/2014/main" id="{EE2AB8AA-271E-4BE3-BB53-FB49BC1C7E49}"/>
              </a:ext>
            </a:extLst>
          </p:cNvPr>
          <p:cNvSpPr txBox="1"/>
          <p:nvPr/>
        </p:nvSpPr>
        <p:spPr>
          <a:xfrm>
            <a:off x="8242854" y="2328902"/>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1,5</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10" name="object 5">
            <a:extLst>
              <a:ext uri="{FF2B5EF4-FFF2-40B4-BE49-F238E27FC236}">
                <a16:creationId xmlns:a16="http://schemas.microsoft.com/office/drawing/2014/main" id="{55AD849D-1C36-4B4D-961D-49E36C565FE9}"/>
              </a:ext>
            </a:extLst>
          </p:cNvPr>
          <p:cNvSpPr txBox="1"/>
          <p:nvPr/>
        </p:nvSpPr>
        <p:spPr>
          <a:xfrm>
            <a:off x="6795597" y="2173249"/>
            <a:ext cx="2359119"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Geology and Mineral Resources</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11" name="Скругленный прямоугольник 873">
            <a:extLst>
              <a:ext uri="{FF2B5EF4-FFF2-40B4-BE49-F238E27FC236}">
                <a16:creationId xmlns:a16="http://schemas.microsoft.com/office/drawing/2014/main" id="{408ED8FD-4743-4FB5-8DE7-34B37BE38533}"/>
              </a:ext>
            </a:extLst>
          </p:cNvPr>
          <p:cNvSpPr/>
          <p:nvPr/>
        </p:nvSpPr>
        <p:spPr>
          <a:xfrm>
            <a:off x="6693383" y="3179004"/>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12" name="Рисунок 111">
            <a:extLst>
              <a:ext uri="{FF2B5EF4-FFF2-40B4-BE49-F238E27FC236}">
                <a16:creationId xmlns:a16="http://schemas.microsoft.com/office/drawing/2014/main" id="{84DA61F2-12CB-449E-BAB9-E59B7344C58B}"/>
              </a:ext>
            </a:extLst>
          </p:cNvPr>
          <p:cNvPicPr>
            <a:picLocks noChangeAspect="1"/>
          </p:cNvPicPr>
          <p:nvPr/>
        </p:nvPicPr>
        <p:blipFill>
          <a:blip r:embed="rId6"/>
          <a:stretch>
            <a:fillRect/>
          </a:stretch>
        </p:blipFill>
        <p:spPr>
          <a:xfrm>
            <a:off x="6738360" y="3371464"/>
            <a:ext cx="420660" cy="420660"/>
          </a:xfrm>
          <a:prstGeom prst="rect">
            <a:avLst/>
          </a:prstGeom>
        </p:spPr>
      </p:pic>
      <p:sp>
        <p:nvSpPr>
          <p:cNvPr id="113" name="TextBox 112">
            <a:extLst>
              <a:ext uri="{FF2B5EF4-FFF2-40B4-BE49-F238E27FC236}">
                <a16:creationId xmlns:a16="http://schemas.microsoft.com/office/drawing/2014/main" id="{17D2814D-4232-44EF-9CF1-5316827F1B86}"/>
              </a:ext>
            </a:extLst>
          </p:cNvPr>
          <p:cNvSpPr txBox="1"/>
          <p:nvPr/>
        </p:nvSpPr>
        <p:spPr>
          <a:xfrm>
            <a:off x="7102792" y="3374011"/>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8</a:t>
            </a:r>
            <a:endParaRPr lang="ru-RU" sz="1200" dirty="0"/>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14" name="Рисунок 113">
            <a:extLst>
              <a:ext uri="{FF2B5EF4-FFF2-40B4-BE49-F238E27FC236}">
                <a16:creationId xmlns:a16="http://schemas.microsoft.com/office/drawing/2014/main" id="{A9C97338-11C9-4507-8CC1-3FEF50C2AF7D}"/>
              </a:ext>
            </a:extLst>
          </p:cNvPr>
          <p:cNvPicPr>
            <a:picLocks noChangeAspect="1"/>
          </p:cNvPicPr>
          <p:nvPr/>
        </p:nvPicPr>
        <p:blipFill>
          <a:blip r:embed="rId7"/>
          <a:stretch>
            <a:fillRect/>
          </a:stretch>
        </p:blipFill>
        <p:spPr>
          <a:xfrm>
            <a:off x="7918154" y="3478967"/>
            <a:ext cx="384081" cy="307127"/>
          </a:xfrm>
          <a:prstGeom prst="rect">
            <a:avLst/>
          </a:prstGeom>
        </p:spPr>
      </p:pic>
      <p:sp>
        <p:nvSpPr>
          <p:cNvPr id="115" name="TextBox 114">
            <a:extLst>
              <a:ext uri="{FF2B5EF4-FFF2-40B4-BE49-F238E27FC236}">
                <a16:creationId xmlns:a16="http://schemas.microsoft.com/office/drawing/2014/main" id="{202839E5-AC3F-4A5C-B0FC-410D8FDE3917}"/>
              </a:ext>
            </a:extLst>
          </p:cNvPr>
          <p:cNvSpPr txBox="1"/>
          <p:nvPr/>
        </p:nvSpPr>
        <p:spPr>
          <a:xfrm>
            <a:off x="8256746" y="3340261"/>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0,7</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16" name="object 5">
            <a:extLst>
              <a:ext uri="{FF2B5EF4-FFF2-40B4-BE49-F238E27FC236}">
                <a16:creationId xmlns:a16="http://schemas.microsoft.com/office/drawing/2014/main" id="{7B4C1C0D-4CB0-4567-BC32-9CC1A539CBB7}"/>
              </a:ext>
            </a:extLst>
          </p:cNvPr>
          <p:cNvSpPr txBox="1"/>
          <p:nvPr/>
        </p:nvSpPr>
        <p:spPr>
          <a:xfrm>
            <a:off x="7255329" y="3187224"/>
            <a:ext cx="1436955"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Agriculture</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17" name="Скругленный прямоугольник 873">
            <a:extLst>
              <a:ext uri="{FF2B5EF4-FFF2-40B4-BE49-F238E27FC236}">
                <a16:creationId xmlns:a16="http://schemas.microsoft.com/office/drawing/2014/main" id="{172AC8AB-D840-4B2B-8E4A-4FF6AB977F3A}"/>
              </a:ext>
            </a:extLst>
          </p:cNvPr>
          <p:cNvSpPr/>
          <p:nvPr/>
        </p:nvSpPr>
        <p:spPr>
          <a:xfrm>
            <a:off x="6679491" y="4086613"/>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18" name="Рисунок 117">
            <a:extLst>
              <a:ext uri="{FF2B5EF4-FFF2-40B4-BE49-F238E27FC236}">
                <a16:creationId xmlns:a16="http://schemas.microsoft.com/office/drawing/2014/main" id="{98E481BE-C5DE-43D1-8D86-47191E8FABD5}"/>
              </a:ext>
            </a:extLst>
          </p:cNvPr>
          <p:cNvPicPr>
            <a:picLocks noChangeAspect="1"/>
          </p:cNvPicPr>
          <p:nvPr/>
        </p:nvPicPr>
        <p:blipFill>
          <a:blip r:embed="rId6"/>
          <a:stretch>
            <a:fillRect/>
          </a:stretch>
        </p:blipFill>
        <p:spPr>
          <a:xfrm>
            <a:off x="6724468" y="4279073"/>
            <a:ext cx="420660" cy="420660"/>
          </a:xfrm>
          <a:prstGeom prst="rect">
            <a:avLst/>
          </a:prstGeom>
        </p:spPr>
      </p:pic>
      <p:sp>
        <p:nvSpPr>
          <p:cNvPr id="119" name="TextBox 118">
            <a:extLst>
              <a:ext uri="{FF2B5EF4-FFF2-40B4-BE49-F238E27FC236}">
                <a16:creationId xmlns:a16="http://schemas.microsoft.com/office/drawing/2014/main" id="{1C6668BA-C2A1-4B46-9C59-A2D621CD2995}"/>
              </a:ext>
            </a:extLst>
          </p:cNvPr>
          <p:cNvSpPr txBox="1"/>
          <p:nvPr/>
        </p:nvSpPr>
        <p:spPr>
          <a:xfrm>
            <a:off x="7029078" y="4281620"/>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6</a:t>
            </a:r>
            <a:endParaRPr lang="ru-RU" sz="1200" dirty="0"/>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20" name="Рисунок 119">
            <a:extLst>
              <a:ext uri="{FF2B5EF4-FFF2-40B4-BE49-F238E27FC236}">
                <a16:creationId xmlns:a16="http://schemas.microsoft.com/office/drawing/2014/main" id="{A42DA9E4-4965-4C1C-814A-979D194F85E7}"/>
              </a:ext>
            </a:extLst>
          </p:cNvPr>
          <p:cNvPicPr>
            <a:picLocks noChangeAspect="1"/>
          </p:cNvPicPr>
          <p:nvPr/>
        </p:nvPicPr>
        <p:blipFill>
          <a:blip r:embed="rId7"/>
          <a:stretch>
            <a:fillRect/>
          </a:stretch>
        </p:blipFill>
        <p:spPr>
          <a:xfrm>
            <a:off x="7901705" y="4386674"/>
            <a:ext cx="384081" cy="307127"/>
          </a:xfrm>
          <a:prstGeom prst="rect">
            <a:avLst/>
          </a:prstGeom>
        </p:spPr>
      </p:pic>
      <p:sp>
        <p:nvSpPr>
          <p:cNvPr id="121" name="TextBox 120">
            <a:extLst>
              <a:ext uri="{FF2B5EF4-FFF2-40B4-BE49-F238E27FC236}">
                <a16:creationId xmlns:a16="http://schemas.microsoft.com/office/drawing/2014/main" id="{E9B363FB-EEBF-46CD-BC9A-4A0FA28261DE}"/>
              </a:ext>
            </a:extLst>
          </p:cNvPr>
          <p:cNvSpPr txBox="1"/>
          <p:nvPr/>
        </p:nvSpPr>
        <p:spPr>
          <a:xfrm>
            <a:off x="8242854" y="4247870"/>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 </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0,71</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22" name="object 5">
            <a:extLst>
              <a:ext uri="{FF2B5EF4-FFF2-40B4-BE49-F238E27FC236}">
                <a16:creationId xmlns:a16="http://schemas.microsoft.com/office/drawing/2014/main" id="{B0C15A10-E988-4E70-9D0F-4B92E6A2477D}"/>
              </a:ext>
            </a:extLst>
          </p:cNvPr>
          <p:cNvSpPr txBox="1"/>
          <p:nvPr/>
        </p:nvSpPr>
        <p:spPr>
          <a:xfrm>
            <a:off x="7270281" y="4065996"/>
            <a:ext cx="1436955"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Education</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23" name="Скругленный прямоугольник 873">
            <a:extLst>
              <a:ext uri="{FF2B5EF4-FFF2-40B4-BE49-F238E27FC236}">
                <a16:creationId xmlns:a16="http://schemas.microsoft.com/office/drawing/2014/main" id="{BD6F495D-011F-49D2-93E3-3BE77818C695}"/>
              </a:ext>
            </a:extLst>
          </p:cNvPr>
          <p:cNvSpPr/>
          <p:nvPr/>
        </p:nvSpPr>
        <p:spPr>
          <a:xfrm>
            <a:off x="9410926" y="1180181"/>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24" name="Рисунок 123">
            <a:extLst>
              <a:ext uri="{FF2B5EF4-FFF2-40B4-BE49-F238E27FC236}">
                <a16:creationId xmlns:a16="http://schemas.microsoft.com/office/drawing/2014/main" id="{06C0186F-A685-454C-8443-2D4C24A03456}"/>
              </a:ext>
            </a:extLst>
          </p:cNvPr>
          <p:cNvPicPr>
            <a:picLocks noChangeAspect="1"/>
          </p:cNvPicPr>
          <p:nvPr/>
        </p:nvPicPr>
        <p:blipFill>
          <a:blip r:embed="rId6"/>
          <a:stretch>
            <a:fillRect/>
          </a:stretch>
        </p:blipFill>
        <p:spPr>
          <a:xfrm>
            <a:off x="9455903" y="1372641"/>
            <a:ext cx="420660" cy="420660"/>
          </a:xfrm>
          <a:prstGeom prst="rect">
            <a:avLst/>
          </a:prstGeom>
        </p:spPr>
      </p:pic>
      <p:sp>
        <p:nvSpPr>
          <p:cNvPr id="125" name="TextBox 124">
            <a:extLst>
              <a:ext uri="{FF2B5EF4-FFF2-40B4-BE49-F238E27FC236}">
                <a16:creationId xmlns:a16="http://schemas.microsoft.com/office/drawing/2014/main" id="{2450EF36-6B5E-4E90-A57D-CAE0031287F6}"/>
              </a:ext>
            </a:extLst>
          </p:cNvPr>
          <p:cNvSpPr txBox="1"/>
          <p:nvPr/>
        </p:nvSpPr>
        <p:spPr>
          <a:xfrm>
            <a:off x="9805542" y="1369090"/>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7</a:t>
            </a:r>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26" name="Рисунок 125">
            <a:extLst>
              <a:ext uri="{FF2B5EF4-FFF2-40B4-BE49-F238E27FC236}">
                <a16:creationId xmlns:a16="http://schemas.microsoft.com/office/drawing/2014/main" id="{122B37FB-A78D-4B67-AB3B-9779B59438AB}"/>
              </a:ext>
            </a:extLst>
          </p:cNvPr>
          <p:cNvPicPr>
            <a:picLocks noChangeAspect="1"/>
          </p:cNvPicPr>
          <p:nvPr/>
        </p:nvPicPr>
        <p:blipFill>
          <a:blip r:embed="rId7"/>
          <a:stretch>
            <a:fillRect/>
          </a:stretch>
        </p:blipFill>
        <p:spPr>
          <a:xfrm>
            <a:off x="10678427" y="1445960"/>
            <a:ext cx="384081" cy="307127"/>
          </a:xfrm>
          <a:prstGeom prst="rect">
            <a:avLst/>
          </a:prstGeom>
        </p:spPr>
      </p:pic>
      <p:sp>
        <p:nvSpPr>
          <p:cNvPr id="127" name="TextBox 126">
            <a:extLst>
              <a:ext uri="{FF2B5EF4-FFF2-40B4-BE49-F238E27FC236}">
                <a16:creationId xmlns:a16="http://schemas.microsoft.com/office/drawing/2014/main" id="{48772951-4282-4A12-9620-66F57EBD30BF}"/>
              </a:ext>
            </a:extLst>
          </p:cNvPr>
          <p:cNvSpPr txBox="1"/>
          <p:nvPr/>
        </p:nvSpPr>
        <p:spPr>
          <a:xfrm>
            <a:off x="10974289" y="1341438"/>
            <a:ext cx="1096088" cy="461665"/>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 $</a:t>
            </a:r>
            <a:r>
              <a:rPr lang="ru-RU" sz="1200" b="1" i="1" dirty="0">
                <a:latin typeface="Times New Roman" panose="02020603050405020304" pitchFamily="18" charset="0"/>
                <a:cs typeface="Times New Roman" panose="02020603050405020304" pitchFamily="18" charset="0"/>
              </a:rPr>
              <a:t>10,8</a:t>
            </a:r>
            <a:r>
              <a:rPr lang="en-US" sz="1200" b="1" i="1" dirty="0">
                <a:latin typeface="Times New Roman" panose="02020603050405020304" pitchFamily="18" charset="0"/>
                <a:cs typeface="Times New Roman" panose="02020603050405020304" pitchFamily="18" charset="0"/>
              </a:rPr>
              <a:t> million</a:t>
            </a:r>
            <a:endParaRPr lang="ru-RU" sz="1200" dirty="0"/>
          </a:p>
        </p:txBody>
      </p:sp>
      <p:sp>
        <p:nvSpPr>
          <p:cNvPr id="128" name="object 5">
            <a:extLst>
              <a:ext uri="{FF2B5EF4-FFF2-40B4-BE49-F238E27FC236}">
                <a16:creationId xmlns:a16="http://schemas.microsoft.com/office/drawing/2014/main" id="{B2E59BBE-09B9-4545-98EB-547B7E138DD2}"/>
              </a:ext>
            </a:extLst>
          </p:cNvPr>
          <p:cNvSpPr txBox="1"/>
          <p:nvPr/>
        </p:nvSpPr>
        <p:spPr>
          <a:xfrm>
            <a:off x="9800995" y="1168385"/>
            <a:ext cx="1948894"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Chemical Industry</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29" name="Скругленный прямоугольник 873">
            <a:extLst>
              <a:ext uri="{FF2B5EF4-FFF2-40B4-BE49-F238E27FC236}">
                <a16:creationId xmlns:a16="http://schemas.microsoft.com/office/drawing/2014/main" id="{15523336-F337-479D-8289-2CA7FA44FEAA}"/>
              </a:ext>
            </a:extLst>
          </p:cNvPr>
          <p:cNvSpPr/>
          <p:nvPr/>
        </p:nvSpPr>
        <p:spPr>
          <a:xfrm>
            <a:off x="9430317" y="2169683"/>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30" name="Рисунок 129">
            <a:extLst>
              <a:ext uri="{FF2B5EF4-FFF2-40B4-BE49-F238E27FC236}">
                <a16:creationId xmlns:a16="http://schemas.microsoft.com/office/drawing/2014/main" id="{E8521C0F-20A0-44A6-B24F-DA898D8AAAC9}"/>
              </a:ext>
            </a:extLst>
          </p:cNvPr>
          <p:cNvPicPr>
            <a:picLocks noChangeAspect="1"/>
          </p:cNvPicPr>
          <p:nvPr/>
        </p:nvPicPr>
        <p:blipFill>
          <a:blip r:embed="rId6"/>
          <a:stretch>
            <a:fillRect/>
          </a:stretch>
        </p:blipFill>
        <p:spPr>
          <a:xfrm>
            <a:off x="9475294" y="2362143"/>
            <a:ext cx="420660" cy="420660"/>
          </a:xfrm>
          <a:prstGeom prst="rect">
            <a:avLst/>
          </a:prstGeom>
        </p:spPr>
      </p:pic>
      <p:sp>
        <p:nvSpPr>
          <p:cNvPr id="131" name="TextBox 130">
            <a:extLst>
              <a:ext uri="{FF2B5EF4-FFF2-40B4-BE49-F238E27FC236}">
                <a16:creationId xmlns:a16="http://schemas.microsoft.com/office/drawing/2014/main" id="{146A1511-0C91-495D-BA9E-969F09DBBB84}"/>
              </a:ext>
            </a:extLst>
          </p:cNvPr>
          <p:cNvSpPr txBox="1"/>
          <p:nvPr/>
        </p:nvSpPr>
        <p:spPr>
          <a:xfrm>
            <a:off x="9814088" y="2364690"/>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21</a:t>
            </a:r>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32" name="Рисунок 131">
            <a:extLst>
              <a:ext uri="{FF2B5EF4-FFF2-40B4-BE49-F238E27FC236}">
                <a16:creationId xmlns:a16="http://schemas.microsoft.com/office/drawing/2014/main" id="{97FECE91-C126-4DBD-8081-7DC4D6B13373}"/>
              </a:ext>
            </a:extLst>
          </p:cNvPr>
          <p:cNvPicPr>
            <a:picLocks noChangeAspect="1"/>
          </p:cNvPicPr>
          <p:nvPr/>
        </p:nvPicPr>
        <p:blipFill>
          <a:blip r:embed="rId7"/>
          <a:stretch>
            <a:fillRect/>
          </a:stretch>
        </p:blipFill>
        <p:spPr>
          <a:xfrm>
            <a:off x="10672180" y="2444008"/>
            <a:ext cx="384081" cy="307127"/>
          </a:xfrm>
          <a:prstGeom prst="rect">
            <a:avLst/>
          </a:prstGeom>
        </p:spPr>
      </p:pic>
      <p:sp>
        <p:nvSpPr>
          <p:cNvPr id="133" name="TextBox 132">
            <a:extLst>
              <a:ext uri="{FF2B5EF4-FFF2-40B4-BE49-F238E27FC236}">
                <a16:creationId xmlns:a16="http://schemas.microsoft.com/office/drawing/2014/main" id="{87E6248B-1827-4A25-BABA-BF7D3EEF61B3}"/>
              </a:ext>
            </a:extLst>
          </p:cNvPr>
          <p:cNvSpPr txBox="1"/>
          <p:nvPr/>
        </p:nvSpPr>
        <p:spPr>
          <a:xfrm>
            <a:off x="10993680" y="2322394"/>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3,7</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34" name="object 5">
            <a:extLst>
              <a:ext uri="{FF2B5EF4-FFF2-40B4-BE49-F238E27FC236}">
                <a16:creationId xmlns:a16="http://schemas.microsoft.com/office/drawing/2014/main" id="{D1B9AB52-CE07-46E9-A991-D68FC6F0B3A2}"/>
              </a:ext>
            </a:extLst>
          </p:cNvPr>
          <p:cNvSpPr txBox="1"/>
          <p:nvPr/>
        </p:nvSpPr>
        <p:spPr>
          <a:xfrm>
            <a:off x="9510356" y="2151290"/>
            <a:ext cx="2630118"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Transport Infrastructure</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35" name="Скругленный прямоугольник 873">
            <a:extLst>
              <a:ext uri="{FF2B5EF4-FFF2-40B4-BE49-F238E27FC236}">
                <a16:creationId xmlns:a16="http://schemas.microsoft.com/office/drawing/2014/main" id="{E7A1E3F4-1381-4E33-AD5F-276E26D69AAD}"/>
              </a:ext>
            </a:extLst>
          </p:cNvPr>
          <p:cNvSpPr/>
          <p:nvPr/>
        </p:nvSpPr>
        <p:spPr>
          <a:xfrm>
            <a:off x="9444209" y="3181042"/>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38" name="Рисунок 137">
            <a:extLst>
              <a:ext uri="{FF2B5EF4-FFF2-40B4-BE49-F238E27FC236}">
                <a16:creationId xmlns:a16="http://schemas.microsoft.com/office/drawing/2014/main" id="{0205B05C-2B12-41B5-9939-C6E3B41A2A2D}"/>
              </a:ext>
            </a:extLst>
          </p:cNvPr>
          <p:cNvPicPr>
            <a:picLocks noChangeAspect="1"/>
          </p:cNvPicPr>
          <p:nvPr/>
        </p:nvPicPr>
        <p:blipFill>
          <a:blip r:embed="rId6"/>
          <a:stretch>
            <a:fillRect/>
          </a:stretch>
        </p:blipFill>
        <p:spPr>
          <a:xfrm>
            <a:off x="9489186" y="3373502"/>
            <a:ext cx="420660" cy="420660"/>
          </a:xfrm>
          <a:prstGeom prst="rect">
            <a:avLst/>
          </a:prstGeom>
        </p:spPr>
      </p:pic>
      <p:sp>
        <p:nvSpPr>
          <p:cNvPr id="139" name="TextBox 138">
            <a:extLst>
              <a:ext uri="{FF2B5EF4-FFF2-40B4-BE49-F238E27FC236}">
                <a16:creationId xmlns:a16="http://schemas.microsoft.com/office/drawing/2014/main" id="{C1BCE110-BCFE-4440-B2E1-1572A4592B3C}"/>
              </a:ext>
            </a:extLst>
          </p:cNvPr>
          <p:cNvSpPr txBox="1"/>
          <p:nvPr/>
        </p:nvSpPr>
        <p:spPr>
          <a:xfrm>
            <a:off x="9827980" y="3376049"/>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20</a:t>
            </a:r>
          </a:p>
          <a:p>
            <a:pPr algn="ctr"/>
            <a:r>
              <a:rPr lang="en-US" sz="1200" b="1" i="1" dirty="0">
                <a:latin typeface="Times New Roman" panose="02020603050405020304" pitchFamily="18" charset="0"/>
                <a:cs typeface="Times New Roman" panose="02020603050405020304" pitchFamily="18" charset="0"/>
              </a:rPr>
              <a:t>Project </a:t>
            </a:r>
            <a:endParaRPr lang="ru-RU" sz="1400" dirty="0"/>
          </a:p>
        </p:txBody>
      </p:sp>
      <p:pic>
        <p:nvPicPr>
          <p:cNvPr id="142" name="Рисунок 141">
            <a:extLst>
              <a:ext uri="{FF2B5EF4-FFF2-40B4-BE49-F238E27FC236}">
                <a16:creationId xmlns:a16="http://schemas.microsoft.com/office/drawing/2014/main" id="{D270F25A-686E-46DD-A1E9-CAC6F3936E41}"/>
              </a:ext>
            </a:extLst>
          </p:cNvPr>
          <p:cNvPicPr>
            <a:picLocks noChangeAspect="1"/>
          </p:cNvPicPr>
          <p:nvPr/>
        </p:nvPicPr>
        <p:blipFill>
          <a:blip r:embed="rId7"/>
          <a:stretch>
            <a:fillRect/>
          </a:stretch>
        </p:blipFill>
        <p:spPr>
          <a:xfrm>
            <a:off x="10660434" y="3455367"/>
            <a:ext cx="384081" cy="307127"/>
          </a:xfrm>
          <a:prstGeom prst="rect">
            <a:avLst/>
          </a:prstGeom>
        </p:spPr>
      </p:pic>
      <p:sp>
        <p:nvSpPr>
          <p:cNvPr id="143" name="TextBox 142">
            <a:extLst>
              <a:ext uri="{FF2B5EF4-FFF2-40B4-BE49-F238E27FC236}">
                <a16:creationId xmlns:a16="http://schemas.microsoft.com/office/drawing/2014/main" id="{8BB2DB6F-F4DE-4C18-8A09-9D4AF2531171}"/>
              </a:ext>
            </a:extLst>
          </p:cNvPr>
          <p:cNvSpPr txBox="1"/>
          <p:nvPr/>
        </p:nvSpPr>
        <p:spPr>
          <a:xfrm>
            <a:off x="11007572" y="3333753"/>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2,3</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44" name="object 5">
            <a:extLst>
              <a:ext uri="{FF2B5EF4-FFF2-40B4-BE49-F238E27FC236}">
                <a16:creationId xmlns:a16="http://schemas.microsoft.com/office/drawing/2014/main" id="{51695AC5-499D-47C7-BD83-BABB6AF5AE09}"/>
              </a:ext>
            </a:extLst>
          </p:cNvPr>
          <p:cNvSpPr txBox="1"/>
          <p:nvPr/>
        </p:nvSpPr>
        <p:spPr>
          <a:xfrm>
            <a:off x="10039872" y="3194574"/>
            <a:ext cx="1436955" cy="197490"/>
          </a:xfrm>
          <a:prstGeom prst="rect">
            <a:avLst/>
          </a:prstGeom>
        </p:spPr>
        <p:txBody>
          <a:bodyPr vert="horz" wrap="square" lIns="0" tIns="12700" rIns="0" bIns="0" rtlCol="0">
            <a:spAutoFit/>
          </a:bodyPr>
          <a:lstStyle/>
          <a:p>
            <a:pPr marL="12700" algn="ctr">
              <a:lnSpc>
                <a:spcPct val="100000"/>
              </a:lnSpc>
              <a:spcBef>
                <a:spcPts val="95"/>
              </a:spcBef>
            </a:pPr>
            <a:r>
              <a:rPr lang="en-US" sz="1200" b="1" dirty="0">
                <a:solidFill>
                  <a:srgbClr val="0070C0"/>
                </a:solidFill>
                <a:latin typeface="Times New Roman" panose="02020603050405020304" pitchFamily="18" charset="0"/>
                <a:cs typeface="Times New Roman" panose="02020603050405020304" pitchFamily="18" charset="0"/>
              </a:rPr>
              <a:t>Water Management</a:t>
            </a:r>
            <a:endParaRPr lang="ru-RU" sz="1200" b="1" spc="-10" dirty="0">
              <a:solidFill>
                <a:srgbClr val="0070C0"/>
              </a:solidFill>
              <a:latin typeface="Times New Roman" panose="02020603050405020304" pitchFamily="18" charset="0"/>
              <a:cs typeface="Times New Roman" panose="02020603050405020304" pitchFamily="18" charset="0"/>
            </a:endParaRPr>
          </a:p>
        </p:txBody>
      </p:sp>
      <p:sp>
        <p:nvSpPr>
          <p:cNvPr id="145" name="Скругленный прямоугольник 873">
            <a:extLst>
              <a:ext uri="{FF2B5EF4-FFF2-40B4-BE49-F238E27FC236}">
                <a16:creationId xmlns:a16="http://schemas.microsoft.com/office/drawing/2014/main" id="{B893E84E-50E2-4B5F-AE08-92872CB2F171}"/>
              </a:ext>
            </a:extLst>
          </p:cNvPr>
          <p:cNvSpPr/>
          <p:nvPr/>
        </p:nvSpPr>
        <p:spPr>
          <a:xfrm>
            <a:off x="9430317" y="4088651"/>
            <a:ext cx="2593230" cy="771990"/>
          </a:xfrm>
          <a:prstGeom prst="roundRect">
            <a:avLst>
              <a:gd name="adj" fmla="val 4639"/>
            </a:avLst>
          </a:prstGeom>
          <a:gradFill flip="none" rotWithShape="1">
            <a:gsLst>
              <a:gs pos="10000">
                <a:schemeClr val="accent5">
                  <a:lumMod val="20000"/>
                  <a:lumOff val="80000"/>
                </a:schemeClr>
              </a:gs>
              <a:gs pos="0">
                <a:srgbClr val="59BDCF"/>
              </a:gs>
            </a:gsLst>
            <a:path path="circle">
              <a:fillToRect r="100000" b="100000"/>
            </a:path>
            <a:tileRect l="-100000" t="-100000"/>
          </a:gradFill>
          <a:ln w="6350">
            <a:solidFill>
              <a:srgbClr val="EAC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p:txBody>
      </p:sp>
      <p:pic>
        <p:nvPicPr>
          <p:cNvPr id="146" name="Рисунок 145">
            <a:extLst>
              <a:ext uri="{FF2B5EF4-FFF2-40B4-BE49-F238E27FC236}">
                <a16:creationId xmlns:a16="http://schemas.microsoft.com/office/drawing/2014/main" id="{32893AAF-EE94-40ED-81B3-4D497B3AAD96}"/>
              </a:ext>
            </a:extLst>
          </p:cNvPr>
          <p:cNvPicPr>
            <a:picLocks noChangeAspect="1"/>
          </p:cNvPicPr>
          <p:nvPr/>
        </p:nvPicPr>
        <p:blipFill>
          <a:blip r:embed="rId6"/>
          <a:stretch>
            <a:fillRect/>
          </a:stretch>
        </p:blipFill>
        <p:spPr>
          <a:xfrm>
            <a:off x="9475294" y="4281111"/>
            <a:ext cx="420660" cy="420660"/>
          </a:xfrm>
          <a:prstGeom prst="rect">
            <a:avLst/>
          </a:prstGeom>
        </p:spPr>
      </p:pic>
      <p:sp>
        <p:nvSpPr>
          <p:cNvPr id="152" name="TextBox 151">
            <a:extLst>
              <a:ext uri="{FF2B5EF4-FFF2-40B4-BE49-F238E27FC236}">
                <a16:creationId xmlns:a16="http://schemas.microsoft.com/office/drawing/2014/main" id="{E13CC93E-0105-4155-A14B-AC440CB14067}"/>
              </a:ext>
            </a:extLst>
          </p:cNvPr>
          <p:cNvSpPr txBox="1"/>
          <p:nvPr/>
        </p:nvSpPr>
        <p:spPr>
          <a:xfrm>
            <a:off x="9779904" y="4275112"/>
            <a:ext cx="883730" cy="461665"/>
          </a:xfrm>
          <a:prstGeom prst="rect">
            <a:avLst/>
          </a:prstGeom>
          <a:noFill/>
        </p:spPr>
        <p:txBody>
          <a:bodyPr wrap="square">
            <a:spAutoFit/>
          </a:bodyPr>
          <a:lstStyle/>
          <a:p>
            <a:pPr algn="ctr"/>
            <a:r>
              <a:rPr lang="ru-RU" sz="1200" b="1" i="1" dirty="0">
                <a:latin typeface="Times New Roman" panose="02020603050405020304" pitchFamily="18" charset="0"/>
                <a:cs typeface="Times New Roman" panose="02020603050405020304" pitchFamily="18" charset="0"/>
              </a:rPr>
              <a:t>9</a:t>
            </a:r>
          </a:p>
          <a:p>
            <a:pPr algn="ctr"/>
            <a:r>
              <a:rPr lang="en-US" sz="1200" b="1" i="1" dirty="0">
                <a:latin typeface="Times New Roman" panose="02020603050405020304" pitchFamily="18" charset="0"/>
                <a:cs typeface="Times New Roman" panose="02020603050405020304" pitchFamily="18" charset="0"/>
              </a:rPr>
              <a:t>Project </a:t>
            </a:r>
            <a:endParaRPr lang="ru-RU" sz="1200" b="1" i="1" dirty="0">
              <a:latin typeface="Times New Roman" panose="02020603050405020304" pitchFamily="18" charset="0"/>
              <a:cs typeface="Times New Roman" panose="02020603050405020304" pitchFamily="18" charset="0"/>
            </a:endParaRPr>
          </a:p>
        </p:txBody>
      </p:sp>
      <p:pic>
        <p:nvPicPr>
          <p:cNvPr id="160" name="Рисунок 159">
            <a:extLst>
              <a:ext uri="{FF2B5EF4-FFF2-40B4-BE49-F238E27FC236}">
                <a16:creationId xmlns:a16="http://schemas.microsoft.com/office/drawing/2014/main" id="{C711CEF6-F159-4D96-864F-34FFF901635B}"/>
              </a:ext>
            </a:extLst>
          </p:cNvPr>
          <p:cNvPicPr>
            <a:picLocks noChangeAspect="1"/>
          </p:cNvPicPr>
          <p:nvPr/>
        </p:nvPicPr>
        <p:blipFill>
          <a:blip r:embed="rId7"/>
          <a:stretch>
            <a:fillRect/>
          </a:stretch>
        </p:blipFill>
        <p:spPr>
          <a:xfrm>
            <a:off x="10620904" y="4371522"/>
            <a:ext cx="384081" cy="307127"/>
          </a:xfrm>
          <a:prstGeom prst="rect">
            <a:avLst/>
          </a:prstGeom>
        </p:spPr>
      </p:pic>
      <p:sp>
        <p:nvSpPr>
          <p:cNvPr id="161" name="TextBox 160">
            <a:extLst>
              <a:ext uri="{FF2B5EF4-FFF2-40B4-BE49-F238E27FC236}">
                <a16:creationId xmlns:a16="http://schemas.microsoft.com/office/drawing/2014/main" id="{0D8E1CB8-4659-4BC1-9261-CC6D7054D826}"/>
              </a:ext>
            </a:extLst>
          </p:cNvPr>
          <p:cNvSpPr txBox="1"/>
          <p:nvPr/>
        </p:nvSpPr>
        <p:spPr>
          <a:xfrm>
            <a:off x="10993680" y="4241362"/>
            <a:ext cx="1096088" cy="492443"/>
          </a:xfrm>
          <a:prstGeom prst="rect">
            <a:avLst/>
          </a:prstGeom>
          <a:noFill/>
        </p:spPr>
        <p:txBody>
          <a:bodyPr wrap="square">
            <a:spAutoFit/>
          </a:bodyPr>
          <a:lstStyle/>
          <a:p>
            <a:pPr algn="ctr"/>
            <a:r>
              <a:rPr lang="en-US" sz="1200" b="1" i="1" dirty="0">
                <a:latin typeface="Times New Roman" panose="02020603050405020304" pitchFamily="18" charset="0"/>
                <a:cs typeface="Times New Roman" panose="02020603050405020304" pitchFamily="18" charset="0"/>
              </a:rPr>
              <a:t>Cost</a:t>
            </a:r>
            <a:r>
              <a:rPr lang="ru-RU" sz="1400" b="1" i="1" dirty="0">
                <a:latin typeface="Times New Roman" panose="02020603050405020304" pitchFamily="18" charset="0"/>
                <a:cs typeface="Times New Roman" panose="02020603050405020304" pitchFamily="18" charset="0"/>
              </a:rPr>
              <a:t> </a:t>
            </a:r>
            <a:r>
              <a:rPr lang="en-US" sz="1200" b="1" i="1" dirty="0">
                <a:latin typeface="Times New Roman" panose="02020603050405020304" pitchFamily="18" charset="0"/>
                <a:cs typeface="Times New Roman" panose="02020603050405020304" pitchFamily="18" charset="0"/>
              </a:rPr>
              <a:t>$</a:t>
            </a:r>
            <a:r>
              <a:rPr lang="ru-RU" sz="1200" b="1" i="1" dirty="0">
                <a:latin typeface="Times New Roman" panose="02020603050405020304" pitchFamily="18" charset="0"/>
                <a:cs typeface="Times New Roman" panose="02020603050405020304" pitchFamily="18" charset="0"/>
              </a:rPr>
              <a:t>0,85</a:t>
            </a:r>
            <a:r>
              <a:rPr lang="en-US" sz="1200" b="1" i="1" dirty="0">
                <a:latin typeface="Times New Roman" panose="02020603050405020304" pitchFamily="18" charset="0"/>
                <a:cs typeface="Times New Roman" panose="02020603050405020304" pitchFamily="18" charset="0"/>
              </a:rPr>
              <a:t> billion</a:t>
            </a:r>
            <a:endParaRPr lang="ru-RU" sz="1200" dirty="0"/>
          </a:p>
        </p:txBody>
      </p:sp>
      <p:sp>
        <p:nvSpPr>
          <p:cNvPr id="166" name="object 5">
            <a:extLst>
              <a:ext uri="{FF2B5EF4-FFF2-40B4-BE49-F238E27FC236}">
                <a16:creationId xmlns:a16="http://schemas.microsoft.com/office/drawing/2014/main" id="{9CB05845-3D3B-4A2A-A2DB-2030115D6A2A}"/>
              </a:ext>
            </a:extLst>
          </p:cNvPr>
          <p:cNvSpPr txBox="1"/>
          <p:nvPr/>
        </p:nvSpPr>
        <p:spPr>
          <a:xfrm>
            <a:off x="10041684" y="4072256"/>
            <a:ext cx="1436955" cy="197490"/>
          </a:xfrm>
          <a:prstGeom prst="rect">
            <a:avLst/>
          </a:prstGeom>
        </p:spPr>
        <p:txBody>
          <a:bodyPr vert="horz" wrap="square" lIns="0" tIns="12700" rIns="0" bIns="0" rtlCol="0">
            <a:spAutoFit/>
          </a:bodyPr>
          <a:lstStyle/>
          <a:p>
            <a:pPr marL="12700" algn="ctr">
              <a:lnSpc>
                <a:spcPct val="100000"/>
              </a:lnSpc>
              <a:spcBef>
                <a:spcPts val="95"/>
              </a:spcBef>
            </a:pPr>
            <a:r>
              <a:rPr lang="en-US" sz="1200" b="1" spc="-10" dirty="0">
                <a:solidFill>
                  <a:srgbClr val="0070C0"/>
                </a:solidFill>
                <a:latin typeface="Times New Roman" panose="02020603050405020304" pitchFamily="18" charset="0"/>
                <a:cs typeface="Times New Roman" panose="02020603050405020304" pitchFamily="18" charset="0"/>
              </a:rPr>
              <a:t>Other</a:t>
            </a:r>
            <a:r>
              <a:rPr lang="ru-RU" sz="1200" b="1" spc="-10" dirty="0">
                <a:solidFill>
                  <a:srgbClr val="0070C0"/>
                </a:solidFill>
                <a:latin typeface="Times New Roman" panose="02020603050405020304" pitchFamily="18" charset="0"/>
                <a:cs typeface="Times New Roman" panose="02020603050405020304" pitchFamily="18" charset="0"/>
              </a:rPr>
              <a:t> </a:t>
            </a: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29" name="Rectangle 21">
            <a:extLst>
              <a:ext uri="{FF2B5EF4-FFF2-40B4-BE49-F238E27FC236}">
                <a16:creationId xmlns:a16="http://schemas.microsoft.com/office/drawing/2014/main" id="{79ACFEFF-6F56-0B64-7983-682140FFB0EC}"/>
              </a:ext>
            </a:extLst>
          </p:cNvPr>
          <p:cNvSpPr/>
          <p:nvPr/>
        </p:nvSpPr>
        <p:spPr>
          <a:xfrm>
            <a:off x="1552299" y="685664"/>
            <a:ext cx="1400637" cy="417457"/>
          </a:xfrm>
          <a:prstGeom prst="rect">
            <a:avLst/>
          </a:prstGeom>
          <a:noFill/>
          <a:ln w="9525" cap="flat" cmpd="sng" algn="ctr">
            <a:solidFill>
              <a:srgbClr val="5E90A1"/>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488"/>
              </a:spcAft>
              <a:buClrTx/>
              <a:buSzTx/>
              <a:buFontTx/>
              <a:buNone/>
              <a:tabLst/>
              <a:defRPr/>
            </a:pPr>
            <a:r>
              <a:rPr lang="en-US" sz="1000" b="1" dirty="0">
                <a:solidFill>
                  <a:srgbClr val="00425F"/>
                </a:solidFill>
                <a:latin typeface="Times New Roman" panose="02020603050405020304" pitchFamily="18" charset="0"/>
                <a:cs typeface="Times New Roman" panose="02020603050405020304" pitchFamily="18" charset="0"/>
              </a:rPr>
              <a:t>Republic of Uzbekistan</a:t>
            </a:r>
            <a:endParaRPr kumimoji="0" lang="ru-RU" sz="1000" b="1" i="0" u="none" strike="noStrike" kern="1200" cap="none" spc="0" normalizeH="0" baseline="0" noProof="0" dirty="0">
              <a:ln>
                <a:noFill/>
              </a:ln>
              <a:solidFill>
                <a:srgbClr val="00425F"/>
              </a:solidFill>
              <a:effectLst/>
              <a:uLnTx/>
              <a:uFillTx/>
              <a:latin typeface="Times New Roman" panose="02020603050405020304" pitchFamily="18" charset="0"/>
              <a:ea typeface="+mn-ea"/>
              <a:cs typeface="Times New Roman" panose="02020603050405020304" pitchFamily="18" charset="0"/>
            </a:endParaRPr>
          </a:p>
        </p:txBody>
      </p:sp>
      <p:cxnSp>
        <p:nvCxnSpPr>
          <p:cNvPr id="104" name="Соединитель: уступ 103">
            <a:extLst>
              <a:ext uri="{FF2B5EF4-FFF2-40B4-BE49-F238E27FC236}">
                <a16:creationId xmlns:a16="http://schemas.microsoft.com/office/drawing/2014/main" id="{505B6A46-8D89-4C80-8AD8-28F356161E2D}"/>
              </a:ext>
            </a:extLst>
          </p:cNvPr>
          <p:cNvCxnSpPr>
            <a:cxnSpLocks/>
          </p:cNvCxnSpPr>
          <p:nvPr/>
        </p:nvCxnSpPr>
        <p:spPr>
          <a:xfrm rot="10800000" flipV="1">
            <a:off x="1275229" y="894393"/>
            <a:ext cx="325671" cy="624472"/>
          </a:xfrm>
          <a:prstGeom prst="bentConnector2">
            <a:avLst/>
          </a:prstGeom>
          <a:noFill/>
          <a:ln w="6350" cap="flat" cmpd="sng" algn="ctr">
            <a:solidFill>
              <a:srgbClr val="4472C4"/>
            </a:solidFill>
            <a:prstDash val="solid"/>
            <a:miter lim="800000"/>
            <a:tailEnd type="triangle"/>
          </a:ln>
          <a:effectLst/>
        </p:spPr>
      </p:cxnSp>
      <p:graphicFrame>
        <p:nvGraphicFramePr>
          <p:cNvPr id="11" name="Схема 10">
            <a:extLst>
              <a:ext uri="{FF2B5EF4-FFF2-40B4-BE49-F238E27FC236}">
                <a16:creationId xmlns:a16="http://schemas.microsoft.com/office/drawing/2014/main" id="{21208282-414F-E2F3-E4D9-6CBE66213D18}"/>
              </a:ext>
            </a:extLst>
          </p:cNvPr>
          <p:cNvGraphicFramePr/>
          <p:nvPr>
            <p:extLst>
              <p:ext uri="{D42A27DB-BD31-4B8C-83A1-F6EECF244321}">
                <p14:modId xmlns:p14="http://schemas.microsoft.com/office/powerpoint/2010/main" val="1673033252"/>
              </p:ext>
            </p:extLst>
          </p:nvPr>
        </p:nvGraphicFramePr>
        <p:xfrm>
          <a:off x="9015485" y="5283002"/>
          <a:ext cx="3066759" cy="152174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4489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196849"/>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invest in agriculture?</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Agriculture</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3" name="TextBox 12">
            <a:extLst>
              <a:ext uri="{FF2B5EF4-FFF2-40B4-BE49-F238E27FC236}">
                <a16:creationId xmlns:a16="http://schemas.microsoft.com/office/drawing/2014/main" id="{9CF76E73-2D05-46A7-90B2-46468CA601FD}"/>
              </a:ext>
            </a:extLst>
          </p:cNvPr>
          <p:cNvSpPr txBox="1"/>
          <p:nvPr/>
        </p:nvSpPr>
        <p:spPr>
          <a:xfrm>
            <a:off x="43731" y="5611479"/>
            <a:ext cx="2794897" cy="1107996"/>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3. </a:t>
            </a:r>
            <a:r>
              <a:rPr lang="en-US" sz="1100" b="1" i="1" dirty="0">
                <a:latin typeface="Times New Roman" panose="02020603050405020304" pitchFamily="18" charset="0"/>
                <a:cs typeface="Times New Roman" panose="02020603050405020304" pitchFamily="18" charset="0"/>
              </a:rPr>
              <a:t>Education and scientific research. </a:t>
            </a:r>
            <a:r>
              <a:rPr lang="en-US" sz="1100" dirty="0">
                <a:latin typeface="Times New Roman" panose="02020603050405020304" pitchFamily="18" charset="0"/>
                <a:cs typeface="Times New Roman" panose="02020603050405020304" pitchFamily="18" charset="0"/>
              </a:rPr>
              <a:t>Uzbekistan is actively developing scientific research and education in the field of agricultural sciences, which contributes to the implementation of new technologies and methods in agriculture.</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6625" y="2820585"/>
            <a:ext cx="2794897" cy="1277273"/>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1. </a:t>
            </a:r>
            <a:r>
              <a:rPr lang="en-US" sz="1100" b="1" i="1" dirty="0">
                <a:latin typeface="Times New Roman" panose="02020603050405020304" pitchFamily="18" charset="0"/>
                <a:cs typeface="Times New Roman" panose="02020603050405020304" pitchFamily="18" charset="0"/>
              </a:rPr>
              <a:t>Export potential. </a:t>
            </a:r>
            <a:r>
              <a:rPr lang="en-US" sz="1100" dirty="0">
                <a:latin typeface="Times New Roman" panose="02020603050405020304" pitchFamily="18" charset="0"/>
                <a:cs typeface="Times New Roman" panose="02020603050405020304" pitchFamily="18" charset="0"/>
              </a:rPr>
              <a:t>Agricultural products have strong export potential, and investors can benefit from the growing demand in global markets. As the world population increases, the demand for food also rises, requiring the agricultural sector to continuously increase production.</a:t>
            </a:r>
            <a:endParaRPr lang="ru-RU" sz="1100" dirty="0">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83FD4678-1E44-4CC8-A52B-EF21E0289CEA}"/>
              </a:ext>
            </a:extLst>
          </p:cNvPr>
          <p:cNvGraphicFramePr>
            <a:graphicFrameLocks noGrp="1"/>
          </p:cNvGraphicFramePr>
          <p:nvPr>
            <p:extLst>
              <p:ext uri="{D42A27DB-BD31-4B8C-83A1-F6EECF244321}">
                <p14:modId xmlns:p14="http://schemas.microsoft.com/office/powerpoint/2010/main" val="3868694991"/>
              </p:ext>
            </p:extLst>
          </p:nvPr>
        </p:nvGraphicFramePr>
        <p:xfrm>
          <a:off x="3146323" y="657778"/>
          <a:ext cx="9045677" cy="6200222"/>
        </p:xfrm>
        <a:graphic>
          <a:graphicData uri="http://schemas.openxmlformats.org/drawingml/2006/table">
            <a:tbl>
              <a:tblPr>
                <a:tableStyleId>{5C22544A-7EE6-4342-B048-85BDC9FD1C3A}</a:tableStyleId>
              </a:tblPr>
              <a:tblGrid>
                <a:gridCol w="395391">
                  <a:extLst>
                    <a:ext uri="{9D8B030D-6E8A-4147-A177-3AD203B41FA5}">
                      <a16:colId xmlns:a16="http://schemas.microsoft.com/office/drawing/2014/main" val="3839700657"/>
                    </a:ext>
                  </a:extLst>
                </a:gridCol>
                <a:gridCol w="4787065">
                  <a:extLst>
                    <a:ext uri="{9D8B030D-6E8A-4147-A177-3AD203B41FA5}">
                      <a16:colId xmlns:a16="http://schemas.microsoft.com/office/drawing/2014/main" val="663834987"/>
                    </a:ext>
                  </a:extLst>
                </a:gridCol>
                <a:gridCol w="1553382">
                  <a:extLst>
                    <a:ext uri="{9D8B030D-6E8A-4147-A177-3AD203B41FA5}">
                      <a16:colId xmlns:a16="http://schemas.microsoft.com/office/drawing/2014/main" val="570031536"/>
                    </a:ext>
                  </a:extLst>
                </a:gridCol>
                <a:gridCol w="1230488">
                  <a:extLst>
                    <a:ext uri="{9D8B030D-6E8A-4147-A177-3AD203B41FA5}">
                      <a16:colId xmlns:a16="http://schemas.microsoft.com/office/drawing/2014/main" val="1148654473"/>
                    </a:ext>
                  </a:extLst>
                </a:gridCol>
                <a:gridCol w="1079351">
                  <a:extLst>
                    <a:ext uri="{9D8B030D-6E8A-4147-A177-3AD203B41FA5}">
                      <a16:colId xmlns:a16="http://schemas.microsoft.com/office/drawing/2014/main" val="3893260677"/>
                    </a:ext>
                  </a:extLst>
                </a:gridCol>
              </a:tblGrid>
              <a:tr h="71431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u="none" strike="noStrike" dirty="0">
                          <a:effectLst/>
                        </a:rPr>
                        <a:t> </a:t>
                      </a:r>
                      <a:r>
                        <a:rPr lang="ru-RU" sz="1400" b="1" u="none" strike="noStrike" dirty="0">
                          <a:effectLst/>
                        </a:rPr>
                        <a:t> </a:t>
                      </a:r>
                      <a:r>
                        <a:rPr lang="uz-Cyrl-UZ" sz="1400" b="1" i="0" u="none" strike="noStrike" dirty="0">
                          <a:solidFill>
                            <a:srgbClr val="000000"/>
                          </a:solidFill>
                          <a:effectLst/>
                          <a:latin typeface="Times New Roman" panose="02020603050405020304" pitchFamily="18" charset="0"/>
                        </a:rPr>
                        <a:t>№</a:t>
                      </a:r>
                      <a:endParaRPr lang="ru-RU" sz="1400" b="1" i="0" u="none" strike="noStrike" dirty="0">
                        <a:solidFill>
                          <a:srgbClr val="000000"/>
                        </a:solidFill>
                        <a:effectLst/>
                        <a:latin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extLst>
                  <a:ext uri="{0D108BD9-81ED-4DB2-BD59-A6C34878D82A}">
                    <a16:rowId xmlns:a16="http://schemas.microsoft.com/office/drawing/2014/main" val="2755799749"/>
                  </a:ext>
                </a:extLst>
              </a:tr>
              <a:tr h="955183">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modern greenhouses on 180 hectares in the Republic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Karakalpakstan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250 hectares in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Khorezm</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 and in other regions of the republic</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Republic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Karakalpakstan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and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Khorezm</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139,0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835392054"/>
                  </a:ext>
                </a:extLst>
              </a:tr>
              <a:tr h="60371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Production and localization of local products under the Canadian sausage brand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20976532"/>
                  </a:ext>
                </a:extLst>
              </a:tr>
              <a:tr h="567267">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the milk processing plant by JV LLC “Lactalis Central Asia”</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Namangan Regional Administration</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375687525"/>
                  </a:ext>
                </a:extLst>
              </a:tr>
              <a:tr h="587359">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Organization of wheat processing and gluten production by “Biologic” company</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Fergana Regional Administration</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200,0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758210123"/>
                  </a:ext>
                </a:extLst>
              </a:tr>
              <a:tr h="501913">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Establishment of an agrologistics center by “Vkus Agro” company</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Fergana Regional Administration</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910299755"/>
                  </a:ext>
                </a:extLst>
              </a:tr>
              <a:tr h="66170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Creation of a cooperation and digital system in agriculture by “TMC Global” company</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Fergana Regional Administration</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3091822952"/>
                  </a:ext>
                </a:extLst>
              </a:tr>
              <a:tr h="82226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Production of components for water-saving technologies based on Chinese technology in Tashkent region</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Agriculture</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Regional Administration</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125,0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2776513647"/>
                  </a:ext>
                </a:extLst>
              </a:tr>
              <a:tr h="786497">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Establishment of poultry farming complexes</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"Poultry Industry" Association</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Being determined / Under consideration</a:t>
                      </a:r>
                    </a:p>
                  </a:txBody>
                  <a:tcPr marL="7620" marR="7620" marT="7620" marB="0" anchor="ctr">
                    <a:solidFill>
                      <a:schemeClr val="accent5">
                        <a:lumMod val="20000"/>
                        <a:lumOff val="80000"/>
                      </a:schemeClr>
                    </a:soli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093011777"/>
                  </a:ext>
                </a:extLst>
              </a:tr>
            </a:tbl>
          </a:graphicData>
        </a:graphic>
      </p:graphicFrame>
      <p:sp>
        <p:nvSpPr>
          <p:cNvPr id="12" name="TextBox 11">
            <a:extLst>
              <a:ext uri="{FF2B5EF4-FFF2-40B4-BE49-F238E27FC236}">
                <a16:creationId xmlns:a16="http://schemas.microsoft.com/office/drawing/2014/main" id="{3323F151-7A75-4158-A09A-3F52FDCD0402}"/>
              </a:ext>
            </a:extLst>
          </p:cNvPr>
          <p:cNvSpPr txBox="1"/>
          <p:nvPr/>
        </p:nvSpPr>
        <p:spPr>
          <a:xfrm>
            <a:off x="43732" y="4356075"/>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2. </a:t>
            </a:r>
            <a:r>
              <a:rPr lang="en-US" sz="1100" b="1" i="1" dirty="0">
                <a:latin typeface="Times New Roman" panose="02020603050405020304" pitchFamily="18" charset="0"/>
                <a:cs typeface="Times New Roman" panose="02020603050405020304" pitchFamily="18" charset="0"/>
              </a:rPr>
              <a:t>Favorable natural conditions. </a:t>
            </a:r>
            <a:r>
              <a:rPr lang="en-US" sz="1100" dirty="0">
                <a:latin typeface="Times New Roman" panose="02020603050405020304" pitchFamily="18" charset="0"/>
                <a:cs typeface="Times New Roman" panose="02020603050405020304" pitchFamily="18" charset="0"/>
              </a:rPr>
              <a:t>Uzbekistan offers diverse climatic conditions, fertile lands, and clean water resources, creating ideal conditions for organic farming.</a:t>
            </a:r>
            <a:endParaRPr lang="ru-RU" sz="1100" dirty="0">
              <a:latin typeface="Times New Roman" panose="02020603050405020304" pitchFamily="18" charset="0"/>
              <a:cs typeface="Times New Roman" panose="02020603050405020304" pitchFamily="18" charset="0"/>
            </a:endParaRPr>
          </a:p>
        </p:txBody>
      </p:sp>
      <p:pic>
        <p:nvPicPr>
          <p:cNvPr id="6158" name="Picture 14" descr="Picture background">
            <a:extLst>
              <a:ext uri="{FF2B5EF4-FFF2-40B4-BE49-F238E27FC236}">
                <a16:creationId xmlns:a16="http://schemas.microsoft.com/office/drawing/2014/main" id="{AB9EA815-2162-49A1-9A4C-CD8E6090FD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489" y="716822"/>
            <a:ext cx="2663139" cy="163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26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should one invest in water management?</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Water Management</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591438345"/>
              </p:ext>
            </p:extLst>
          </p:nvPr>
        </p:nvGraphicFramePr>
        <p:xfrm>
          <a:off x="3018503" y="657778"/>
          <a:ext cx="9172089" cy="6200223"/>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408458">
                  <a:extLst>
                    <a:ext uri="{9D8B030D-6E8A-4147-A177-3AD203B41FA5}">
                      <a16:colId xmlns:a16="http://schemas.microsoft.com/office/drawing/2014/main" val="266207058"/>
                    </a:ext>
                  </a:extLst>
                </a:gridCol>
                <a:gridCol w="1453062">
                  <a:extLst>
                    <a:ext uri="{9D8B030D-6E8A-4147-A177-3AD203B41FA5}">
                      <a16:colId xmlns:a16="http://schemas.microsoft.com/office/drawing/2014/main" val="2620646426"/>
                    </a:ext>
                  </a:extLst>
                </a:gridCol>
                <a:gridCol w="912992">
                  <a:extLst>
                    <a:ext uri="{9D8B030D-6E8A-4147-A177-3AD203B41FA5}">
                      <a16:colId xmlns:a16="http://schemas.microsoft.com/office/drawing/2014/main" val="1538927199"/>
                    </a:ext>
                  </a:extLst>
                </a:gridCol>
              </a:tblGrid>
              <a:tr h="540438">
                <a:tc>
                  <a:txBody>
                    <a:bodyPr/>
                    <a:lstStyle/>
                    <a:p>
                      <a:pPr algn="ctr" fontAlgn="ctr"/>
                      <a:r>
                        <a:rPr lang="ru-RU" sz="1200" b="1" u="none" strike="noStrike" dirty="0">
                          <a:effectLst/>
                        </a:rPr>
                        <a:t> №</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462995">
                <a:tc>
                  <a:txBody>
                    <a:bodyPr/>
                    <a:lstStyle/>
                    <a:p>
                      <a:pPr algn="ctr" fontAlgn="ctr"/>
                      <a:r>
                        <a:rPr lang="ru-RU" sz="1400" b="0" i="0" u="none" strike="noStrike">
                          <a:solidFill>
                            <a:srgbClr val="000000"/>
                          </a:solidFill>
                          <a:effectLst/>
                          <a:latin typeface="Times New Roman" panose="02020603050405020304" pitchFamily="18" charset="0"/>
                        </a:rPr>
                        <a:t>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Reconstruction of the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Suyenli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canal system in the Republic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Karakalpakstan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Republic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Karakalpakstan</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118,0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563185">
                <a:tc>
                  <a:txBody>
                    <a:bodyPr/>
                    <a:lstStyle/>
                    <a:p>
                      <a:pPr algn="ctr" fontAlgn="ctr"/>
                      <a:r>
                        <a:rPr lang="ru-RU" sz="1400" b="0" i="0" u="none" strike="noStrike">
                          <a:solidFill>
                            <a:srgbClr val="000000"/>
                          </a:solidFill>
                          <a:effectLst/>
                          <a:latin typeface="Times New Roman" panose="02020603050405020304" pitchFamily="18" charset="0"/>
                        </a:rPr>
                        <a:t>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Restoration of main irrigation canals in the Tashsoka system of Khorezm region (Phase 2)</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Khorezm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130,0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62995">
                <a:tc>
                  <a:txBody>
                    <a:bodyPr/>
                    <a:lstStyle/>
                    <a:p>
                      <a:pPr algn="ctr" fontAlgn="ctr"/>
                      <a:r>
                        <a:rPr lang="ru-RU" sz="1400" b="0" i="0" u="none" strike="noStrike">
                          <a:solidFill>
                            <a:srgbClr val="000000"/>
                          </a:solidFill>
                          <a:effectLst/>
                          <a:latin typeface="Times New Roman" panose="02020603050405020304" pitchFamily="18" charset="0"/>
                        </a:rPr>
                        <a:t>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irrigation infrastructure in 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220,0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425272">
                <a:tc>
                  <a:txBody>
                    <a:bodyPr/>
                    <a:lstStyle/>
                    <a:p>
                      <a:pPr algn="ctr" fontAlgn="ctr"/>
                      <a:r>
                        <a:rPr lang="ru-RU" sz="1400" b="0" i="0" u="none" strike="noStrike">
                          <a:solidFill>
                            <a:srgbClr val="000000"/>
                          </a:solidFill>
                          <a:effectLst/>
                          <a:latin typeface="Times New Roman" panose="02020603050405020304" pitchFamily="18" charset="0"/>
                        </a:rPr>
                        <a:t>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204 pumping stations (Phase 2)</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Nationwide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758569">
                <a:tc>
                  <a:txBody>
                    <a:bodyPr/>
                    <a:lstStyle/>
                    <a:p>
                      <a:pPr algn="ctr" fontAlgn="ctr"/>
                      <a:r>
                        <a:rPr lang="ru-RU" sz="1400" b="0" i="0" u="none" strike="noStrike">
                          <a:solidFill>
                            <a:srgbClr val="000000"/>
                          </a:solidFill>
                          <a:effectLst/>
                          <a:latin typeface="Times New Roman" panose="02020603050405020304" pitchFamily="18" charset="0"/>
                        </a:rPr>
                        <a:t>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the “Ayokchisoy” and “Obizarang” mudflow reservoirs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Kitab district of Kashkadarya region, Sariosiyo district of Surkhandarya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62995">
                <a:tc>
                  <a:txBody>
                    <a:bodyPr/>
                    <a:lstStyle/>
                    <a:p>
                      <a:pPr algn="ctr" fontAlgn="ctr"/>
                      <a:r>
                        <a:rPr lang="ru-RU" sz="1400" b="0" i="0" u="none" strike="noStrike">
                          <a:solidFill>
                            <a:srgbClr val="000000"/>
                          </a:solidFill>
                          <a:effectLst/>
                          <a:latin typeface="Times New Roman" panose="02020603050405020304" pitchFamily="18" charset="0"/>
                        </a:rPr>
                        <a:t>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110 pumping stations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Nationwide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150,0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633265">
                <a:tc>
                  <a:txBody>
                    <a:bodyPr/>
                    <a:lstStyle/>
                    <a:p>
                      <a:pPr algn="ctr" fontAlgn="ctr"/>
                      <a:r>
                        <a:rPr lang="ru-RU" sz="1400" b="0" i="0" u="none" strike="noStrike">
                          <a:solidFill>
                            <a:srgbClr val="000000"/>
                          </a:solidFill>
                          <a:effectLst/>
                          <a:latin typeface="Times New Roman" panose="02020603050405020304" pitchFamily="18" charset="0"/>
                        </a:rPr>
                        <a:t>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the irrigation system in the Zarafshan basin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Water Resources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Syrdarya and Jizzakh regions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633265">
                <a:tc>
                  <a:txBody>
                    <a:bodyPr/>
                    <a:lstStyle/>
                    <a:p>
                      <a:pPr algn="ctr" fontAlgn="ctr"/>
                      <a:r>
                        <a:rPr lang="ru-RU" sz="1400" b="0" i="0" u="none" strike="noStrike">
                          <a:solidFill>
                            <a:srgbClr val="000000"/>
                          </a:solidFill>
                          <a:effectLst/>
                          <a:latin typeface="Times New Roman" panose="02020603050405020304" pitchFamily="18" charset="0"/>
                        </a:rPr>
                        <a:t>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the "Yakkabog-Karshi" main water pipeline and reconstruction of existing water distribution facilities in 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"Uzsuvta'minot"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198,0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1257244">
                <a:tc>
                  <a:txBody>
                    <a:bodyPr/>
                    <a:lstStyle/>
                    <a:p>
                      <a:pPr algn="ctr" fontAlgn="ctr"/>
                      <a:r>
                        <a:rPr lang="ru-RU" sz="1400" b="0" i="0" u="none" strike="noStrike">
                          <a:solidFill>
                            <a:srgbClr val="000000"/>
                          </a:solidFill>
                          <a:effectLst/>
                          <a:latin typeface="Times New Roman" panose="02020603050405020304" pitchFamily="18" charset="0"/>
                        </a:rPr>
                        <a:t>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Development of climate-resilient water supply systems (Reconstruction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Tuyamuyun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water intake in Nukus, Republic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Karakalpakstan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construction of a wastewater treatment plant in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Gallaaral</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district,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Jizzakh</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 and improvement of drinking and wastewater systems in Fergana and Andijan regions)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JSC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Uzsuvta'minot</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Republic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Karakalpakstan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Jizzakh</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Andijan, and Fergana regions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270,0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46624" y="4741571"/>
            <a:ext cx="2794897" cy="938719"/>
          </a:xfrm>
          <a:prstGeom prst="rect">
            <a:avLst/>
          </a:prstGeom>
          <a:noFill/>
        </p:spPr>
        <p:txBody>
          <a:bodyPr wrap="square">
            <a:spAutoFit/>
          </a:bodyPr>
          <a:lstStyle/>
          <a:p>
            <a:pPr marL="12700" algn="just">
              <a:spcBef>
                <a:spcPts val="195"/>
              </a:spcBef>
            </a:pPr>
            <a:r>
              <a:rPr lang="ru-RU" sz="1100" b="1" i="1" dirty="0">
                <a:latin typeface="Times New Roman" panose="02020603050405020304" pitchFamily="18" charset="0"/>
                <a:cs typeface="Times New Roman" panose="02020603050405020304" pitchFamily="18" charset="0"/>
              </a:rPr>
              <a:t>2. </a:t>
            </a:r>
            <a:r>
              <a:rPr lang="en-US" sz="1100" b="1" i="1" dirty="0">
                <a:latin typeface="Times New Roman" panose="02020603050405020304" pitchFamily="18" charset="0"/>
                <a:cs typeface="Times New Roman" panose="02020603050405020304" pitchFamily="18" charset="0"/>
              </a:rPr>
              <a:t>Minimizing the negative effects of irrigation. </a:t>
            </a:r>
            <a:r>
              <a:rPr lang="en-US" sz="1100" dirty="0">
                <a:latin typeface="Times New Roman" panose="02020603050405020304" pitchFamily="18" charset="0"/>
                <a:cs typeface="Times New Roman" panose="02020603050405020304" pitchFamily="18" charset="0"/>
              </a:rPr>
              <a:t>Improper water use can lead to soil salinization, erosion of the fertile layer, and pollution of water bodies. Investment in water management helps prevent these problems.</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3667" y="3112920"/>
            <a:ext cx="2794897" cy="938719"/>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1. </a:t>
            </a:r>
            <a:r>
              <a:rPr lang="en-US" sz="1100" b="1" i="1" dirty="0">
                <a:latin typeface="Times New Roman" panose="02020603050405020304" pitchFamily="18" charset="0"/>
                <a:cs typeface="Times New Roman" panose="02020603050405020304" pitchFamily="18" charset="0"/>
              </a:rPr>
              <a:t>Ensuring food security. </a:t>
            </a:r>
            <a:r>
              <a:rPr lang="en-US" sz="1100" dirty="0">
                <a:latin typeface="Times New Roman" panose="02020603050405020304" pitchFamily="18" charset="0"/>
                <a:cs typeface="Times New Roman" panose="02020603050405020304" pitchFamily="18" charset="0"/>
              </a:rPr>
              <a:t>Irrigation systems make it possible to increase the volume and improve the quality of agricultural production, which is crucial in the context of population growth and climate change.</a:t>
            </a:r>
            <a:endParaRPr lang="ru-RU" sz="1100" dirty="0">
              <a:latin typeface="Times New Roman" panose="02020603050405020304" pitchFamily="18"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A03532BC-E006-48BC-BED6-FFCC5BF53949}"/>
              </a:ext>
            </a:extLst>
          </p:cNvPr>
          <p:cNvPicPr>
            <a:picLocks noChangeAspect="1"/>
          </p:cNvPicPr>
          <p:nvPr/>
        </p:nvPicPr>
        <p:blipFill>
          <a:blip r:embed="rId5"/>
          <a:stretch>
            <a:fillRect/>
          </a:stretch>
        </p:blipFill>
        <p:spPr>
          <a:xfrm>
            <a:off x="401538" y="836925"/>
            <a:ext cx="1760123" cy="1371525"/>
          </a:xfrm>
          <a:prstGeom prst="rect">
            <a:avLst/>
          </a:prstGeom>
        </p:spPr>
      </p:pic>
    </p:spTree>
    <p:extLst>
      <p:ext uri="{BB962C8B-B14F-4D97-AF65-F5344CB8AC3E}">
        <p14:creationId xmlns:p14="http://schemas.microsoft.com/office/powerpoint/2010/main" val="392587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should one invest in water management?</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cs typeface="Times New Roman" panose="02020603050405020304" pitchFamily="18" charset="0"/>
              </a:rPr>
              <a:t>List of Project Proposals. Water Management</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3" name="TextBox 12">
            <a:extLst>
              <a:ext uri="{FF2B5EF4-FFF2-40B4-BE49-F238E27FC236}">
                <a16:creationId xmlns:a16="http://schemas.microsoft.com/office/drawing/2014/main" id="{9CF76E73-2D05-46A7-90B2-46468CA601FD}"/>
              </a:ext>
            </a:extLst>
          </p:cNvPr>
          <p:cNvSpPr txBox="1"/>
          <p:nvPr/>
        </p:nvSpPr>
        <p:spPr>
          <a:xfrm>
            <a:off x="0" y="4831962"/>
            <a:ext cx="2794897" cy="769441"/>
          </a:xfrm>
          <a:prstGeom prst="rect">
            <a:avLst/>
          </a:prstGeom>
          <a:noFill/>
        </p:spPr>
        <p:txBody>
          <a:bodyPr wrap="square">
            <a:spAutoFit/>
          </a:bodyPr>
          <a:lstStyle/>
          <a:p>
            <a:pPr marL="12700" algn="just">
              <a:spcBef>
                <a:spcPts val="195"/>
              </a:spcBef>
            </a:pPr>
            <a:r>
              <a:rPr lang="ru-RU" sz="1100" b="1" i="1" dirty="0">
                <a:latin typeface="Times New Roman" panose="02020603050405020304" pitchFamily="18" charset="0"/>
                <a:cs typeface="Times New Roman" panose="02020603050405020304" pitchFamily="18" charset="0"/>
              </a:rPr>
              <a:t>4. </a:t>
            </a:r>
            <a:r>
              <a:rPr lang="en-US" sz="1100" b="1" i="1" dirty="0">
                <a:latin typeface="Times New Roman" panose="02020603050405020304" pitchFamily="18" charset="0"/>
                <a:cs typeface="Times New Roman" panose="02020603050405020304" pitchFamily="18" charset="0"/>
              </a:rPr>
              <a:t>Preservation of ecosystems. </a:t>
            </a:r>
            <a:r>
              <a:rPr lang="en-US" sz="1100" dirty="0">
                <a:latin typeface="Times New Roman" panose="02020603050405020304" pitchFamily="18" charset="0"/>
                <a:cs typeface="Times New Roman" panose="02020603050405020304" pitchFamily="18" charset="0"/>
              </a:rPr>
              <a:t>Water used for irrigation can alter the hydrological regime of rivers and lakes, affecting both animal and plant life.</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3667" y="3112920"/>
            <a:ext cx="2794897" cy="769441"/>
          </a:xfrm>
          <a:prstGeom prst="rect">
            <a:avLst/>
          </a:prstGeom>
          <a:noFill/>
        </p:spPr>
        <p:txBody>
          <a:bodyPr wrap="square">
            <a:spAutoFit/>
          </a:bodyPr>
          <a:lstStyle/>
          <a:p>
            <a:pPr marL="12700" algn="just">
              <a:spcBef>
                <a:spcPts val="195"/>
              </a:spcBef>
            </a:pPr>
            <a:r>
              <a:rPr lang="ru-RU" sz="1100" b="1" dirty="0">
                <a:latin typeface="Times New Roman" panose="02020603050405020304" pitchFamily="18" charset="0"/>
                <a:cs typeface="Times New Roman" panose="02020603050405020304" pitchFamily="18" charset="0"/>
              </a:rPr>
              <a:t>3. </a:t>
            </a:r>
            <a:r>
              <a:rPr lang="en-US" sz="1100" b="1" i="1" dirty="0">
                <a:latin typeface="Times New Roman" panose="02020603050405020304" pitchFamily="18" charset="0"/>
                <a:cs typeface="Times New Roman" panose="02020603050405020304" pitchFamily="18" charset="0"/>
              </a:rPr>
              <a:t>Optimization of water resource use. </a:t>
            </a:r>
            <a:r>
              <a:rPr lang="en-US" sz="1100" dirty="0">
                <a:latin typeface="Times New Roman" panose="02020603050405020304" pitchFamily="18" charset="0"/>
                <a:cs typeface="Times New Roman" panose="02020603050405020304" pitchFamily="18" charset="0"/>
              </a:rPr>
              <a:t>Modern technologies, such as drip irrigation, reduce water losses caused by evaporation and inefficient distribution.</a:t>
            </a:r>
            <a:endParaRPr lang="ru-RU" sz="1100" dirty="0">
              <a:latin typeface="Times New Roman" panose="02020603050405020304" pitchFamily="18" charset="0"/>
              <a:cs typeface="Times New Roman" panose="02020603050405020304" pitchFamily="18" charset="0"/>
            </a:endParaRPr>
          </a:p>
        </p:txBody>
      </p:sp>
      <p:pic>
        <p:nvPicPr>
          <p:cNvPr id="15" name="Рисунок 14">
            <a:extLst>
              <a:ext uri="{FF2B5EF4-FFF2-40B4-BE49-F238E27FC236}">
                <a16:creationId xmlns:a16="http://schemas.microsoft.com/office/drawing/2014/main" id="{A03532BC-E006-48BC-BED6-FFCC5BF53949}"/>
              </a:ext>
            </a:extLst>
          </p:cNvPr>
          <p:cNvPicPr>
            <a:picLocks noChangeAspect="1"/>
          </p:cNvPicPr>
          <p:nvPr/>
        </p:nvPicPr>
        <p:blipFill>
          <a:blip r:embed="rId5"/>
          <a:stretch>
            <a:fillRect/>
          </a:stretch>
        </p:blipFill>
        <p:spPr>
          <a:xfrm>
            <a:off x="401538" y="836925"/>
            <a:ext cx="1760123" cy="1371525"/>
          </a:xfrm>
          <a:prstGeom prst="rect">
            <a:avLst/>
          </a:prstGeom>
        </p:spPr>
      </p:pic>
      <p:graphicFrame>
        <p:nvGraphicFramePr>
          <p:cNvPr id="3" name="Таблица 2">
            <a:extLst>
              <a:ext uri="{FF2B5EF4-FFF2-40B4-BE49-F238E27FC236}">
                <a16:creationId xmlns:a16="http://schemas.microsoft.com/office/drawing/2014/main" id="{F57469FD-6E56-407B-82F3-D2591E484E18}"/>
              </a:ext>
            </a:extLst>
          </p:cNvPr>
          <p:cNvGraphicFramePr>
            <a:graphicFrameLocks noGrp="1"/>
          </p:cNvGraphicFramePr>
          <p:nvPr>
            <p:extLst>
              <p:ext uri="{D42A27DB-BD31-4B8C-83A1-F6EECF244321}">
                <p14:modId xmlns:p14="http://schemas.microsoft.com/office/powerpoint/2010/main" val="886497927"/>
              </p:ext>
            </p:extLst>
          </p:nvPr>
        </p:nvGraphicFramePr>
        <p:xfrm>
          <a:off x="2969733" y="657779"/>
          <a:ext cx="9222268" cy="6209231"/>
        </p:xfrm>
        <a:graphic>
          <a:graphicData uri="http://schemas.openxmlformats.org/drawingml/2006/table">
            <a:tbl>
              <a:tblPr>
                <a:tableStyleId>{5C22544A-7EE6-4342-B048-85BDC9FD1C3A}</a:tableStyleId>
              </a:tblPr>
              <a:tblGrid>
                <a:gridCol w="403110">
                  <a:extLst>
                    <a:ext uri="{9D8B030D-6E8A-4147-A177-3AD203B41FA5}">
                      <a16:colId xmlns:a16="http://schemas.microsoft.com/office/drawing/2014/main" val="3587385167"/>
                    </a:ext>
                  </a:extLst>
                </a:gridCol>
                <a:gridCol w="4868017">
                  <a:extLst>
                    <a:ext uri="{9D8B030D-6E8A-4147-A177-3AD203B41FA5}">
                      <a16:colId xmlns:a16="http://schemas.microsoft.com/office/drawing/2014/main" val="481777579"/>
                    </a:ext>
                  </a:extLst>
                </a:gridCol>
                <a:gridCol w="1415041">
                  <a:extLst>
                    <a:ext uri="{9D8B030D-6E8A-4147-A177-3AD203B41FA5}">
                      <a16:colId xmlns:a16="http://schemas.microsoft.com/office/drawing/2014/main" val="2925451183"/>
                    </a:ext>
                  </a:extLst>
                </a:gridCol>
                <a:gridCol w="1544586">
                  <a:extLst>
                    <a:ext uri="{9D8B030D-6E8A-4147-A177-3AD203B41FA5}">
                      <a16:colId xmlns:a16="http://schemas.microsoft.com/office/drawing/2014/main" val="1836439067"/>
                    </a:ext>
                  </a:extLst>
                </a:gridCol>
                <a:gridCol w="991514">
                  <a:extLst>
                    <a:ext uri="{9D8B030D-6E8A-4147-A177-3AD203B41FA5}">
                      <a16:colId xmlns:a16="http://schemas.microsoft.com/office/drawing/2014/main" val="3239975606"/>
                    </a:ext>
                  </a:extLst>
                </a:gridCol>
              </a:tblGrid>
              <a:tr h="537128">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extLst>
                  <a:ext uri="{0D108BD9-81ED-4DB2-BD59-A6C34878D82A}">
                    <a16:rowId xmlns:a16="http://schemas.microsoft.com/office/drawing/2014/main" val="2896230800"/>
                  </a:ext>
                </a:extLst>
              </a:tr>
              <a:tr h="555713">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and reconstruction of water supply and sewerage systems in Kokand and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Margilan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cities, Fergana region</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Fergana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2159061483"/>
                  </a:ext>
                </a:extLst>
              </a:tr>
              <a:tr h="537128">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reconstruction of sewerage systems in the centers of Muzrabad, Altinsay, Angor, Qiziriq, and Boysun districts, Surkhandarya region</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Surkhandarya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66,0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2126912124"/>
                  </a:ext>
                </a:extLst>
              </a:tr>
              <a:tr h="61902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sewage treatment plant and sewerage network in the center of Shahrihon district</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Andijan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28,5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2960178283"/>
                  </a:ext>
                </a:extLst>
              </a:tr>
              <a:tr h="454197">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reconstruction of sewerage networks in the center of Asaka district</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Andijan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3127055613"/>
                  </a:ext>
                </a:extLst>
              </a:tr>
              <a:tr h="506472">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14</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drinking and sewerage water systems and a sewage treatment facility in Khojaobod district</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Andijan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18,0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602164064"/>
                  </a:ext>
                </a:extLst>
              </a:tr>
              <a:tr h="527576">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Improvement of drinking water supply for the population of Zarafshan city and Uchkuduk district, Navoi region</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Navoi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1352850802"/>
                  </a:ext>
                </a:extLst>
              </a:tr>
              <a:tr h="527576">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16</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and reconstruction of the drinking water system in Angren city</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416486807"/>
                  </a:ext>
                </a:extLst>
              </a:tr>
              <a:tr h="454197">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17</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Improvement of drinking water supply in Sherobod district</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Surkhandarya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2793209693"/>
                  </a:ext>
                </a:extLst>
              </a:tr>
              <a:tr h="454197">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18</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Development of sewerage systems in Beruniy and Buston cities, Republic of Karakalpakstan</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Republic of Karakalpakstan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26,4</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2409099939"/>
                  </a:ext>
                </a:extLst>
              </a:tr>
              <a:tr h="499439">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19</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reconstruction of drinking and sewerage water systems in Piskent district, Tashkent region</a:t>
                      </a:r>
                    </a:p>
                  </a:txBody>
                  <a:tcPr marL="7620" marR="7620" marT="7620" marB="0" anchor="ctr">
                    <a:solidFill>
                      <a:schemeClr val="accent5">
                        <a:lumMod val="20000"/>
                        <a:lumOff val="80000"/>
                      </a:schemeClr>
                    </a:solidFill>
                  </a:tcPr>
                </a:tc>
                <a:tc>
                  <a:txBody>
                    <a:bodyPr/>
                    <a:lstStyle/>
                    <a:p>
                      <a:r>
                        <a:rPr lang="en-US" sz="1200">
                          <a:latin typeface="Times New Roman" panose="02020603050405020304" pitchFamily="18" charset="0"/>
                          <a:cs typeface="Times New Roman" panose="02020603050405020304" pitchFamily="18" charset="0"/>
                        </a:rPr>
                        <a:t>JSC "Uzsuvta'minot"</a:t>
                      </a:r>
                    </a:p>
                  </a:txBody>
                  <a:tcPr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35,2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899470156"/>
                  </a:ext>
                </a:extLst>
              </a:tr>
              <a:tr h="527576">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Talimarjan-Muborak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water treatment facility</a:t>
                      </a:r>
                    </a:p>
                  </a:txBody>
                  <a:tcPr marL="7620" marR="7620" marT="7620" marB="0" anchor="ctr">
                    <a:solidFill>
                      <a:schemeClr val="accent5">
                        <a:lumMod val="20000"/>
                        <a:lumOff val="80000"/>
                      </a:schemeClr>
                    </a:solidFill>
                  </a:tcPr>
                </a:tc>
                <a:tc>
                  <a:txBody>
                    <a:bodyPr/>
                    <a:lstStyle/>
                    <a:p>
                      <a:r>
                        <a:rPr lang="en-US" sz="1200" dirty="0">
                          <a:latin typeface="Times New Roman" panose="02020603050405020304" pitchFamily="18" charset="0"/>
                          <a:cs typeface="Times New Roman" panose="02020603050405020304" pitchFamily="18" charset="0"/>
                        </a:rPr>
                        <a:t>JSC "</a:t>
                      </a:r>
                      <a:r>
                        <a:rPr lang="en-US" sz="1200" dirty="0" err="1">
                          <a:latin typeface="Times New Roman" panose="02020603050405020304" pitchFamily="18" charset="0"/>
                          <a:cs typeface="Times New Roman" panose="02020603050405020304" pitchFamily="18" charset="0"/>
                        </a:rPr>
                        <a:t>Uzsuvta'minot</a:t>
                      </a:r>
                      <a:r>
                        <a:rPr lang="en-US" sz="1200" dirty="0">
                          <a:latin typeface="Times New Roman" panose="02020603050405020304" pitchFamily="18" charset="0"/>
                          <a:cs typeface="Times New Roman" panose="02020603050405020304" pitchFamily="18" charset="0"/>
                        </a:rPr>
                        <a:t>"</a:t>
                      </a:r>
                    </a:p>
                  </a:txBody>
                  <a:tcPr anchor="ctr">
                    <a:solidFill>
                      <a:schemeClr val="accent5">
                        <a:lumMod val="20000"/>
                        <a:lumOff val="80000"/>
                      </a:schemeClr>
                    </a:soli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Kashkadarya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150,0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92" marR="5392" marT="5392" marB="0" anchor="ctr">
                    <a:solidFill>
                      <a:schemeClr val="accent5">
                        <a:lumMod val="20000"/>
                        <a:lumOff val="80000"/>
                      </a:schemeClr>
                    </a:solidFill>
                  </a:tcPr>
                </a:tc>
                <a:extLst>
                  <a:ext uri="{0D108BD9-81ED-4DB2-BD59-A6C34878D82A}">
                    <a16:rowId xmlns:a16="http://schemas.microsoft.com/office/drawing/2014/main" val="580293673"/>
                  </a:ext>
                </a:extLst>
              </a:tr>
            </a:tbl>
          </a:graphicData>
        </a:graphic>
      </p:graphicFrame>
    </p:spTree>
    <p:extLst>
      <p:ext uri="{BB962C8B-B14F-4D97-AF65-F5344CB8AC3E}">
        <p14:creationId xmlns:p14="http://schemas.microsoft.com/office/powerpoint/2010/main" val="343864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ru-RU" sz="1200" b="1" spc="-10" dirty="0">
                <a:solidFill>
                  <a:srgbClr val="0070C0"/>
                </a:solidFill>
                <a:latin typeface="Times New Roman" panose="02020603050405020304" pitchFamily="18" charset="0"/>
                <a:cs typeface="Times New Roman" panose="02020603050405020304" pitchFamily="18" charset="0"/>
              </a:rPr>
              <a:t>Почему стоит инвестировать в образование</a:t>
            </a:r>
            <a:r>
              <a:rPr lang="en-US" sz="1200" b="1" spc="-10" dirty="0">
                <a:solidFill>
                  <a:srgbClr val="0070C0"/>
                </a:solidFill>
                <a:latin typeface="Times New Roman" panose="02020603050405020304" pitchFamily="18" charset="0"/>
                <a:cs typeface="Times New Roman" panose="02020603050405020304" pitchFamily="18" charset="0"/>
              </a:rPr>
              <a:t>?</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Education</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3" name="TextBox 12">
            <a:extLst>
              <a:ext uri="{FF2B5EF4-FFF2-40B4-BE49-F238E27FC236}">
                <a16:creationId xmlns:a16="http://schemas.microsoft.com/office/drawing/2014/main" id="{9CF76E73-2D05-46A7-90B2-46468CA601FD}"/>
              </a:ext>
            </a:extLst>
          </p:cNvPr>
          <p:cNvSpPr txBox="1"/>
          <p:nvPr/>
        </p:nvSpPr>
        <p:spPr>
          <a:xfrm>
            <a:off x="43731" y="5062695"/>
            <a:ext cx="2794897" cy="938719"/>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3. </a:t>
            </a:r>
            <a:r>
              <a:rPr lang="en-US" sz="1100" b="1" i="1" dirty="0">
                <a:latin typeface="Times New Roman" panose="02020603050405020304" pitchFamily="18" charset="0"/>
                <a:cs typeface="Times New Roman" panose="02020603050405020304" pitchFamily="18" charset="0"/>
              </a:rPr>
              <a:t>Personalized learning technologies. </a:t>
            </a:r>
            <a:r>
              <a:rPr lang="en-US" sz="1100" dirty="0">
                <a:latin typeface="Times New Roman" panose="02020603050405020304" pitchFamily="18" charset="0"/>
                <a:cs typeface="Times New Roman" panose="02020603050405020304" pitchFamily="18" charset="0"/>
              </a:rPr>
              <a:t>Educational technology projects integrated with artificial intelligence, which enable individualized learning for each student, will become increasingly valuable</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3731" y="2958932"/>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1. </a:t>
            </a:r>
            <a:r>
              <a:rPr lang="en-US" sz="1100" b="1" i="1" dirty="0">
                <a:latin typeface="Times New Roman" panose="02020603050405020304" pitchFamily="18" charset="0"/>
                <a:cs typeface="Times New Roman" panose="02020603050405020304" pitchFamily="18" charset="0"/>
              </a:rPr>
              <a:t>Long-term benefits. </a:t>
            </a:r>
            <a:r>
              <a:rPr lang="en-US" sz="1100" dirty="0">
                <a:latin typeface="Times New Roman" panose="02020603050405020304" pitchFamily="18" charset="0"/>
                <a:cs typeface="Times New Roman" panose="02020603050405020304" pitchFamily="18" charset="0"/>
              </a:rPr>
              <a:t>Education is an investment in the future, and the more people receive quality education, the stronger the economy and society</a:t>
            </a:r>
            <a:endParaRPr lang="ru-RU" sz="1100" dirty="0">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83FD4678-1E44-4CC8-A52B-EF21E0289CEA}"/>
              </a:ext>
            </a:extLst>
          </p:cNvPr>
          <p:cNvGraphicFramePr>
            <a:graphicFrameLocks noGrp="1"/>
          </p:cNvGraphicFramePr>
          <p:nvPr>
            <p:extLst>
              <p:ext uri="{D42A27DB-BD31-4B8C-83A1-F6EECF244321}">
                <p14:modId xmlns:p14="http://schemas.microsoft.com/office/powerpoint/2010/main" val="1413448488"/>
              </p:ext>
            </p:extLst>
          </p:nvPr>
        </p:nvGraphicFramePr>
        <p:xfrm>
          <a:off x="2960135" y="657780"/>
          <a:ext cx="9231866" cy="6200220"/>
        </p:xfrm>
        <a:graphic>
          <a:graphicData uri="http://schemas.openxmlformats.org/drawingml/2006/table">
            <a:tbl>
              <a:tblPr>
                <a:tableStyleId>{5C22544A-7EE6-4342-B048-85BDC9FD1C3A}</a:tableStyleId>
              </a:tblPr>
              <a:tblGrid>
                <a:gridCol w="403529">
                  <a:extLst>
                    <a:ext uri="{9D8B030D-6E8A-4147-A177-3AD203B41FA5}">
                      <a16:colId xmlns:a16="http://schemas.microsoft.com/office/drawing/2014/main" val="3839700657"/>
                    </a:ext>
                  </a:extLst>
                </a:gridCol>
                <a:gridCol w="4933085">
                  <a:extLst>
                    <a:ext uri="{9D8B030D-6E8A-4147-A177-3AD203B41FA5}">
                      <a16:colId xmlns:a16="http://schemas.microsoft.com/office/drawing/2014/main" val="663834987"/>
                    </a:ext>
                  </a:extLst>
                </a:gridCol>
                <a:gridCol w="1537868">
                  <a:extLst>
                    <a:ext uri="{9D8B030D-6E8A-4147-A177-3AD203B41FA5}">
                      <a16:colId xmlns:a16="http://schemas.microsoft.com/office/drawing/2014/main" val="570031536"/>
                    </a:ext>
                  </a:extLst>
                </a:gridCol>
                <a:gridCol w="1255815">
                  <a:extLst>
                    <a:ext uri="{9D8B030D-6E8A-4147-A177-3AD203B41FA5}">
                      <a16:colId xmlns:a16="http://schemas.microsoft.com/office/drawing/2014/main" val="1148654473"/>
                    </a:ext>
                  </a:extLst>
                </a:gridCol>
                <a:gridCol w="1101569">
                  <a:extLst>
                    <a:ext uri="{9D8B030D-6E8A-4147-A177-3AD203B41FA5}">
                      <a16:colId xmlns:a16="http://schemas.microsoft.com/office/drawing/2014/main" val="3893260677"/>
                    </a:ext>
                  </a:extLst>
                </a:gridCol>
              </a:tblGrid>
              <a:tr h="6742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u="none" strike="noStrike" dirty="0">
                          <a:effectLst/>
                        </a:rPr>
                        <a:t> </a:t>
                      </a:r>
                      <a:r>
                        <a:rPr lang="ru-RU" sz="1400" b="1" u="none" strike="noStrike" dirty="0">
                          <a:effectLst/>
                        </a:rPr>
                        <a:t> </a:t>
                      </a:r>
                      <a:r>
                        <a:rPr lang="uz-Cyrl-UZ" sz="1400" b="1" i="0" u="none" strike="noStrike" dirty="0">
                          <a:solidFill>
                            <a:srgbClr val="000000"/>
                          </a:solidFill>
                          <a:effectLst/>
                          <a:latin typeface="Times New Roman" panose="02020603050405020304" pitchFamily="18" charset="0"/>
                        </a:rPr>
                        <a:t>№</a:t>
                      </a:r>
                      <a:endParaRPr lang="ru-RU" sz="1400" b="1" i="0" u="none" strike="noStrike" dirty="0">
                        <a:solidFill>
                          <a:srgbClr val="000000"/>
                        </a:solidFill>
                        <a:effectLst/>
                        <a:latin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extLst>
                  <a:ext uri="{0D108BD9-81ED-4DB2-BD59-A6C34878D82A}">
                    <a16:rowId xmlns:a16="http://schemas.microsoft.com/office/drawing/2014/main" val="2755799749"/>
                  </a:ext>
                </a:extLst>
              </a:tr>
              <a:tr h="920990">
                <a:tc>
                  <a:txBody>
                    <a:bodyPr/>
                    <a:lstStyle/>
                    <a:p>
                      <a:pPr algn="ctr" fontAlgn="ctr"/>
                      <a:r>
                        <a:rPr lang="ru-RU" sz="1400" b="0" i="0" u="none" strike="noStrike">
                          <a:solidFill>
                            <a:srgbClr val="000000"/>
                          </a:solidFill>
                          <a:effectLst/>
                          <a:latin typeface="Times New Roman" panose="02020603050405020304" pitchFamily="18" charset="0"/>
                        </a:rPr>
                        <a:t>1</a:t>
                      </a: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Transformation of school education for economic growth objectives</a:t>
                      </a:r>
                    </a:p>
                  </a:txBody>
                  <a:tcPr marL="7620" marR="7620" marT="7620" marB="0" anchor="ctr">
                    <a:solidFill>
                      <a:schemeClr val="accent5">
                        <a:lumMod val="20000"/>
                        <a:lumOff val="80000"/>
                      </a:schemeClr>
                    </a:solidFill>
                  </a:tcPr>
                </a:tc>
                <a:tc>
                  <a:txBody>
                    <a:bodyPr/>
                    <a:lstStyle/>
                    <a:p>
                      <a:pPr algn="ctr" fontAlgn="ctr"/>
                      <a:r>
                        <a:rPr lang="en-US" sz="1200">
                          <a:latin typeface="Times New Roman" panose="02020603050405020304" pitchFamily="18" charset="0"/>
                          <a:cs typeface="Times New Roman" panose="02020603050405020304" pitchFamily="18" charset="0"/>
                        </a:rPr>
                        <a:t>Ministry of Preschool and School Education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835392054"/>
                  </a:ext>
                </a:extLst>
              </a:tr>
              <a:tr h="920990">
                <a:tc>
                  <a:txBody>
                    <a:bodyPr/>
                    <a:lstStyle/>
                    <a:p>
                      <a:pPr algn="ctr" fontAlgn="ctr"/>
                      <a:r>
                        <a:rPr lang="ru-RU" sz="1400" b="0" i="0" u="none" strike="noStrike">
                          <a:solidFill>
                            <a:srgbClr val="000000"/>
                          </a:solidFill>
                          <a:effectLst/>
                          <a:latin typeface="Times New Roman" panose="02020603050405020304" pitchFamily="18" charset="0"/>
                        </a:rPr>
                        <a:t>2</a:t>
                      </a: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Improvement and implementation (Phase 2) of early childhood development</a:t>
                      </a:r>
                    </a:p>
                  </a:txBody>
                  <a:tcPr marL="7620" marR="7620" marT="7620" marB="0" anchor="ctr">
                    <a:solidFill>
                      <a:schemeClr val="accent5">
                        <a:lumMod val="20000"/>
                        <a:lumOff val="80000"/>
                      </a:schemeClr>
                    </a:solidFill>
                  </a:tcPr>
                </a:tc>
                <a:tc>
                  <a:txBody>
                    <a:bodyPr/>
                    <a:lstStyle/>
                    <a:p>
                      <a:pPr algn="ctr" fontAlgn="ctr"/>
                      <a:r>
                        <a:rPr lang="en-US" sz="1200">
                          <a:latin typeface="Times New Roman" panose="02020603050405020304" pitchFamily="18" charset="0"/>
                          <a:cs typeface="Times New Roman" panose="02020603050405020304" pitchFamily="18" charset="0"/>
                        </a:rPr>
                        <a:t>Ministry of Preschool and School Education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70,0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20976532"/>
                  </a:ext>
                </a:extLst>
              </a:tr>
              <a:tr h="920990">
                <a:tc>
                  <a:txBody>
                    <a:bodyPr/>
                    <a:lstStyle/>
                    <a:p>
                      <a:pPr algn="ctr" fontAlgn="ctr"/>
                      <a:r>
                        <a:rPr lang="ru-RU" sz="1400" b="0" i="0" u="none" strike="noStrike">
                          <a:solidFill>
                            <a:srgbClr val="000000"/>
                          </a:solidFill>
                          <a:effectLst/>
                          <a:latin typeface="Times New Roman" panose="02020603050405020304" pitchFamily="18" charset="0"/>
                        </a:rPr>
                        <a:t>3</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Investment in school education under the “STEM” framework</a:t>
                      </a:r>
                    </a:p>
                  </a:txBody>
                  <a:tcPr marL="7620" marR="7620" marT="7620" marB="0" anchor="ctr">
                    <a:solidFill>
                      <a:schemeClr val="accent5">
                        <a:lumMod val="20000"/>
                        <a:lumOff val="80000"/>
                      </a:schemeClr>
                    </a:solidFill>
                  </a:tcPr>
                </a:tc>
                <a:tc>
                  <a:txBody>
                    <a:bodyPr/>
                    <a:lstStyle/>
                    <a:p>
                      <a:pPr algn="ctr" fontAlgn="ctr"/>
                      <a:r>
                        <a:rPr lang="en-US" sz="1200">
                          <a:latin typeface="Times New Roman" panose="02020603050405020304" pitchFamily="18" charset="0"/>
                          <a:cs typeface="Times New Roman" panose="02020603050405020304" pitchFamily="18" charset="0"/>
                        </a:rPr>
                        <a:t>Ministry of Preschool and School Education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solidFill>
                      <a:schemeClr val="accent5">
                        <a:lumMod val="20000"/>
                        <a:lumOff val="80000"/>
                      </a:schemeClr>
                    </a:soli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375687525"/>
                  </a:ext>
                </a:extLst>
              </a:tr>
              <a:tr h="920990">
                <a:tc>
                  <a:txBody>
                    <a:bodyPr/>
                    <a:lstStyle/>
                    <a:p>
                      <a:pPr algn="ctr" fontAlgn="ctr"/>
                      <a:r>
                        <a:rPr lang="ru-RU" sz="1400" b="0" i="0" u="none" strike="noStrike">
                          <a:solidFill>
                            <a:srgbClr val="000000"/>
                          </a:solidFill>
                          <a:effectLst/>
                          <a:latin typeface="Times New Roman" panose="02020603050405020304" pitchFamily="18" charset="0"/>
                        </a:rPr>
                        <a:t>4</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equipping of new buildings in general education schools across the regions of Uzbekistan</a:t>
                      </a:r>
                    </a:p>
                  </a:txBody>
                  <a:tcPr marL="7620" marR="7620" marT="7620" marB="0" anchor="ctr">
                    <a:solidFill>
                      <a:schemeClr val="accent5">
                        <a:lumMod val="20000"/>
                        <a:lumOff val="80000"/>
                      </a:schemeClr>
                    </a:solidFill>
                  </a:tcPr>
                </a:tc>
                <a:tc>
                  <a:txBody>
                    <a:bodyPr/>
                    <a:lstStyle/>
                    <a:p>
                      <a:pPr algn="ctr" fontAlgn="ctr"/>
                      <a:r>
                        <a:rPr lang="en-US" sz="1200">
                          <a:latin typeface="Times New Roman" panose="02020603050405020304" pitchFamily="18" charset="0"/>
                          <a:cs typeface="Times New Roman" panose="02020603050405020304" pitchFamily="18" charset="0"/>
                        </a:rPr>
                        <a:t>Ministry of Preschool and School Education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solidFill>
                      <a:schemeClr val="accent5">
                        <a:lumMod val="20000"/>
                        <a:lumOff val="80000"/>
                      </a:schemeClr>
                    </a:soli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400,0</a:t>
                      </a:r>
                    </a:p>
                  </a:txBody>
                  <a:tcPr marL="9525" marR="9525" marT="9525" marB="0" anchor="ctr">
                    <a:solidFill>
                      <a:schemeClr val="accent5">
                        <a:lumMod val="20000"/>
                        <a:lumOff val="80000"/>
                      </a:schemeClr>
                    </a:solidFill>
                  </a:tcPr>
                </a:tc>
                <a:extLst>
                  <a:ext uri="{0D108BD9-81ED-4DB2-BD59-A6C34878D82A}">
                    <a16:rowId xmlns:a16="http://schemas.microsoft.com/office/drawing/2014/main" val="758210123"/>
                  </a:ext>
                </a:extLst>
              </a:tr>
              <a:tr h="920990">
                <a:tc>
                  <a:txBody>
                    <a:bodyPr/>
                    <a:lstStyle/>
                    <a:p>
                      <a:pPr algn="ctr" fontAlgn="ctr"/>
                      <a:r>
                        <a:rPr lang="ru-RU" sz="1400" b="0" i="0" u="none" strike="noStrike">
                          <a:solidFill>
                            <a:srgbClr val="000000"/>
                          </a:solidFill>
                          <a:effectLst/>
                          <a:latin typeface="Times New Roman" panose="02020603050405020304" pitchFamily="18" charset="0"/>
                        </a:rPr>
                        <a:t>5</a:t>
                      </a: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equipping of new buildings in general education schools across the regions of Uzbekistan</a:t>
                      </a:r>
                    </a:p>
                  </a:txBody>
                  <a:tcPr marL="7620" marR="7620" marT="7620" marB="0" anchor="ctr">
                    <a:solidFill>
                      <a:schemeClr val="accent5">
                        <a:lumMod val="20000"/>
                        <a:lumOff val="80000"/>
                      </a:schemeClr>
                    </a:solidFill>
                  </a:tcPr>
                </a:tc>
                <a:tc>
                  <a:txBody>
                    <a:bodyPr/>
                    <a:lstStyle/>
                    <a:p>
                      <a:pPr algn="ctr" fontAlgn="ctr"/>
                      <a:r>
                        <a:rPr lang="en-US" sz="1200">
                          <a:latin typeface="Times New Roman" panose="02020603050405020304" pitchFamily="18" charset="0"/>
                          <a:cs typeface="Times New Roman" panose="02020603050405020304" pitchFamily="18" charset="0"/>
                        </a:rPr>
                        <a:t>Ministry of Preschool and School Education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solidFill>
                      <a:schemeClr val="accent5">
                        <a:lumMod val="20000"/>
                        <a:lumOff val="80000"/>
                      </a:schemeClr>
                    </a:soli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42,8</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910299755"/>
                  </a:ext>
                </a:extLst>
              </a:tr>
              <a:tr h="920990">
                <a:tc>
                  <a:txBody>
                    <a:bodyPr/>
                    <a:lstStyle/>
                    <a:p>
                      <a:pPr algn="ctr" fontAlgn="ctr"/>
                      <a:r>
                        <a:rPr lang="ru-RU" sz="1400" b="0" i="0" u="none" strike="noStrike">
                          <a:solidFill>
                            <a:srgbClr val="000000"/>
                          </a:solidFill>
                          <a:effectLst/>
                          <a:latin typeface="Times New Roman" panose="02020603050405020304" pitchFamily="18" charset="0"/>
                        </a:rPr>
                        <a:t>6</a:t>
                      </a: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modern new general education schools in Samarkand region</a:t>
                      </a:r>
                    </a:p>
                  </a:txBody>
                  <a:tcPr marL="7620" marR="7620" marT="7620" marB="0" anchor="ctr">
                    <a:solidFill>
                      <a:schemeClr val="accent5">
                        <a:lumMod val="20000"/>
                        <a:lumOff val="80000"/>
                      </a:schemeClr>
                    </a:soli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Preschool and School Education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Samarkand Region</a:t>
                      </a:r>
                    </a:p>
                  </a:txBody>
                  <a:tcPr marL="7620" marR="7620" marT="7620" marB="0" anchor="ctr">
                    <a:solidFill>
                      <a:schemeClr val="accent5">
                        <a:lumMod val="20000"/>
                        <a:lumOff val="80000"/>
                      </a:schemeClr>
                    </a:soli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48,3</a:t>
                      </a:r>
                    </a:p>
                  </a:txBody>
                  <a:tcPr marL="9525" marR="9525" marT="9525" marB="0" anchor="ctr">
                    <a:solidFill>
                      <a:schemeClr val="accent5">
                        <a:lumMod val="20000"/>
                        <a:lumOff val="80000"/>
                      </a:schemeClr>
                    </a:solidFill>
                  </a:tcPr>
                </a:tc>
                <a:extLst>
                  <a:ext uri="{0D108BD9-81ED-4DB2-BD59-A6C34878D82A}">
                    <a16:rowId xmlns:a16="http://schemas.microsoft.com/office/drawing/2014/main" val="3091822952"/>
                  </a:ext>
                </a:extLst>
              </a:tr>
            </a:tbl>
          </a:graphicData>
        </a:graphic>
      </p:graphicFrame>
      <p:sp>
        <p:nvSpPr>
          <p:cNvPr id="12" name="TextBox 11">
            <a:extLst>
              <a:ext uri="{FF2B5EF4-FFF2-40B4-BE49-F238E27FC236}">
                <a16:creationId xmlns:a16="http://schemas.microsoft.com/office/drawing/2014/main" id="{3323F151-7A75-4158-A09A-3F52FDCD0402}"/>
              </a:ext>
            </a:extLst>
          </p:cNvPr>
          <p:cNvSpPr txBox="1"/>
          <p:nvPr/>
        </p:nvSpPr>
        <p:spPr>
          <a:xfrm>
            <a:off x="43731" y="4043167"/>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2. </a:t>
            </a:r>
            <a:r>
              <a:rPr lang="en-US" sz="1100" b="1" i="1" dirty="0">
                <a:latin typeface="Times New Roman" panose="02020603050405020304" pitchFamily="18" charset="0"/>
                <a:cs typeface="Times New Roman" panose="02020603050405020304" pitchFamily="18" charset="0"/>
              </a:rPr>
              <a:t>Quick return on investment. </a:t>
            </a:r>
            <a:r>
              <a:rPr lang="en-US" sz="1100" dirty="0">
                <a:latin typeface="Times New Roman" panose="02020603050405020304" pitchFamily="18" charset="0"/>
                <a:cs typeface="Times New Roman" panose="02020603050405020304" pitchFamily="18" charset="0"/>
              </a:rPr>
              <a:t>Unlike traditional ones, new educational projects move rapidly from the product development stage to initial sales.</a:t>
            </a:r>
            <a:endParaRPr lang="ru-RU" sz="1100" dirty="0">
              <a:latin typeface="Times New Roman" panose="02020603050405020304" pitchFamily="18" charset="0"/>
              <a:cs typeface="Times New Roman" panose="02020603050405020304" pitchFamily="18" charset="0"/>
            </a:endParaRPr>
          </a:p>
        </p:txBody>
      </p:sp>
      <p:pic>
        <p:nvPicPr>
          <p:cNvPr id="9220" name="Picture 4" descr="Picture background">
            <a:extLst>
              <a:ext uri="{FF2B5EF4-FFF2-40B4-BE49-F238E27FC236}">
                <a16:creationId xmlns:a16="http://schemas.microsoft.com/office/drawing/2014/main" id="{C7C9BA6C-EEE6-4E40-9004-F78C9E26D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03" y="736162"/>
            <a:ext cx="2031545" cy="158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1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should one invest in other industries?</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Other Areas</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254643737"/>
              </p:ext>
            </p:extLst>
          </p:nvPr>
        </p:nvGraphicFramePr>
        <p:xfrm>
          <a:off x="2973287" y="657779"/>
          <a:ext cx="9218713" cy="6201009"/>
        </p:xfrm>
        <a:graphic>
          <a:graphicData uri="http://schemas.openxmlformats.org/drawingml/2006/table">
            <a:tbl>
              <a:tblPr>
                <a:tableStyleId>{5C22544A-7EE6-4342-B048-85BDC9FD1C3A}</a:tableStyleId>
              </a:tblPr>
              <a:tblGrid>
                <a:gridCol w="402955">
                  <a:extLst>
                    <a:ext uri="{9D8B030D-6E8A-4147-A177-3AD203B41FA5}">
                      <a16:colId xmlns:a16="http://schemas.microsoft.com/office/drawing/2014/main" val="3740690573"/>
                    </a:ext>
                  </a:extLst>
                </a:gridCol>
                <a:gridCol w="4656751">
                  <a:extLst>
                    <a:ext uri="{9D8B030D-6E8A-4147-A177-3AD203B41FA5}">
                      <a16:colId xmlns:a16="http://schemas.microsoft.com/office/drawing/2014/main" val="4080480593"/>
                    </a:ext>
                  </a:extLst>
                </a:gridCol>
                <a:gridCol w="1780926">
                  <a:extLst>
                    <a:ext uri="{9D8B030D-6E8A-4147-A177-3AD203B41FA5}">
                      <a16:colId xmlns:a16="http://schemas.microsoft.com/office/drawing/2014/main" val="266207058"/>
                    </a:ext>
                  </a:extLst>
                </a:gridCol>
                <a:gridCol w="1450566">
                  <a:extLst>
                    <a:ext uri="{9D8B030D-6E8A-4147-A177-3AD203B41FA5}">
                      <a16:colId xmlns:a16="http://schemas.microsoft.com/office/drawing/2014/main" val="2620646426"/>
                    </a:ext>
                  </a:extLst>
                </a:gridCol>
                <a:gridCol w="927515">
                  <a:extLst>
                    <a:ext uri="{9D8B030D-6E8A-4147-A177-3AD203B41FA5}">
                      <a16:colId xmlns:a16="http://schemas.microsoft.com/office/drawing/2014/main" val="1538927199"/>
                    </a:ext>
                  </a:extLst>
                </a:gridCol>
              </a:tblGrid>
              <a:tr h="583323">
                <a:tc>
                  <a:txBody>
                    <a:bodyPr/>
                    <a:lstStyle/>
                    <a:p>
                      <a:pPr algn="ctr" fontAlgn="ctr"/>
                      <a:r>
                        <a:rPr lang="ru-RU" sz="1200" b="1" u="none" strike="noStrike" dirty="0">
                          <a:effectLst/>
                        </a:rPr>
                        <a:t> №</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448791">
                <a:tc>
                  <a:txBody>
                    <a:bodyPr/>
                    <a:lstStyle/>
                    <a:p>
                      <a:pPr algn="ctr" fontAlgn="ctr"/>
                      <a:r>
                        <a:rPr lang="ru-RU" sz="1200" b="0" i="0" u="none" strike="noStrike">
                          <a:solidFill>
                            <a:srgbClr val="000000"/>
                          </a:solidFill>
                          <a:effectLst/>
                          <a:latin typeface="Times New Roman" panose="02020603050405020304" pitchFamily="18" charset="0"/>
                        </a:rPr>
                        <a:t>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Development of telecommunication infrastructure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Uzbektelecom</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JSC (next phase)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Ministry of Digital Technologies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369,0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545907">
                <a:tc>
                  <a:txBody>
                    <a:bodyPr/>
                    <a:lstStyle/>
                    <a:p>
                      <a:pPr algn="ctr" fontAlgn="ctr"/>
                      <a:r>
                        <a:rPr lang="ru-RU" sz="1200" b="0" i="0" u="none" strike="noStrike">
                          <a:solidFill>
                            <a:srgbClr val="000000"/>
                          </a:solidFill>
                          <a:effectLst/>
                          <a:latin typeface="Times New Roman" panose="02020603050405020304" pitchFamily="18" charset="0"/>
                        </a:rPr>
                        <a:t>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Development of the postal communication network</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Digital Technologies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707044">
                <a:tc>
                  <a:txBody>
                    <a:bodyPr/>
                    <a:lstStyle/>
                    <a:p>
                      <a:pPr algn="ctr" fontAlgn="ctr"/>
                      <a:r>
                        <a:rPr lang="ru-RU" sz="1200" b="0" i="0" u="none" strike="noStrike">
                          <a:solidFill>
                            <a:srgbClr val="000000"/>
                          </a:solidFill>
                          <a:effectLst/>
                          <a:latin typeface="Times New Roman" panose="02020603050405020304" pitchFamily="18" charset="0"/>
                        </a:rPr>
                        <a:t>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equipment of the Republican Specialized Neurology and Stroke Scientific-Practical Medical Center and its regional branches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Health</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City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151,0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412224">
                <a:tc>
                  <a:txBody>
                    <a:bodyPr/>
                    <a:lstStyle/>
                    <a:p>
                      <a:pPr algn="ctr" fontAlgn="ctr"/>
                      <a:r>
                        <a:rPr lang="ru-RU" sz="1200" b="0" i="0" u="none" strike="noStrike">
                          <a:solidFill>
                            <a:srgbClr val="000000"/>
                          </a:solidFill>
                          <a:effectLst/>
                          <a:latin typeface="Times New Roman" panose="02020603050405020304" pitchFamily="18" charset="0"/>
                        </a:rPr>
                        <a:t>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equipment of hospitals in Beshkent and Karshi cities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Health</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112,0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555472">
                <a:tc>
                  <a:txBody>
                    <a:bodyPr/>
                    <a:lstStyle/>
                    <a:p>
                      <a:pPr algn="ctr" fontAlgn="ctr"/>
                      <a:r>
                        <a:rPr lang="ru-RU" sz="1200" b="0" i="0" u="none" strike="noStrike">
                          <a:solidFill>
                            <a:srgbClr val="000000"/>
                          </a:solidFill>
                          <a:effectLst/>
                          <a:latin typeface="Times New Roman" panose="02020603050405020304" pitchFamily="18" charset="0"/>
                        </a:rPr>
                        <a:t>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Establishment of production of psychotropic and other types of medicines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Agency for the Development of the Pharmaceutical Network</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48791">
                <a:tc>
                  <a:txBody>
                    <a:bodyPr/>
                    <a:lstStyle/>
                    <a:p>
                      <a:pPr algn="ctr" fontAlgn="ctr"/>
                      <a:r>
                        <a:rPr lang="ru-RU" sz="1200" b="0" i="0" u="none" strike="noStrike">
                          <a:solidFill>
                            <a:srgbClr val="000000"/>
                          </a:solidFill>
                          <a:effectLst/>
                          <a:latin typeface="Times New Roman" panose="02020603050405020304" pitchFamily="18" charset="0"/>
                        </a:rPr>
                        <a:t>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Improvement of the external labor migration system and its material-technical base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Poverty Reduction and Employment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To be determined</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394876">
                <a:tc>
                  <a:txBody>
                    <a:bodyPr/>
                    <a:lstStyle/>
                    <a:p>
                      <a:pPr algn="ctr" fontAlgn="ctr"/>
                      <a:r>
                        <a:rPr lang="ru-RU" sz="1200" b="0" i="0" u="none" strike="noStrike">
                          <a:solidFill>
                            <a:srgbClr val="000000"/>
                          </a:solidFill>
                          <a:effectLst/>
                          <a:latin typeface="Times New Roman" panose="02020603050405020304" pitchFamily="18" charset="0"/>
                        </a:rPr>
                        <a:t>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Production of electrical energy equipment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"UzElTechSanoat" Association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885121">
                <a:tc>
                  <a:txBody>
                    <a:bodyPr/>
                    <a:lstStyle/>
                    <a:p>
                      <a:pPr algn="ctr" fontAlgn="ctr"/>
                      <a:r>
                        <a:rPr lang="ru-RU" sz="1200" b="0" i="0" u="none" strike="noStrike">
                          <a:solidFill>
                            <a:srgbClr val="000000"/>
                          </a:solidFill>
                          <a:effectLst/>
                          <a:latin typeface="Times New Roman" panose="02020603050405020304" pitchFamily="18" charset="0"/>
                        </a:rPr>
                        <a:t>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Organization of the production of high-voltage dry-type cast-resin insulated transformers at “Chirchiq Transformer Plant” JSC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"UzElTechSanoat" Association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1218672">
                <a:tc>
                  <a:txBody>
                    <a:bodyPr/>
                    <a:lstStyle/>
                    <a:p>
                      <a:pPr algn="ctr" fontAlgn="ctr"/>
                      <a:r>
                        <a:rPr lang="ru-RU" sz="1200" b="0" i="0" u="none" strike="noStrike">
                          <a:solidFill>
                            <a:srgbClr val="000000"/>
                          </a:solidFill>
                          <a:effectLst/>
                          <a:latin typeface="Times New Roman" panose="02020603050405020304" pitchFamily="18" charset="0"/>
                        </a:rPr>
                        <a:t>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Production of home textile products (Phase 1)</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UzTextileIndustry</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Association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30,0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43666" y="5322077"/>
            <a:ext cx="2794897" cy="769441"/>
          </a:xfrm>
          <a:prstGeom prst="rect">
            <a:avLst/>
          </a:prstGeom>
          <a:noFill/>
        </p:spPr>
        <p:txBody>
          <a:bodyPr wrap="square">
            <a:spAutoFit/>
          </a:bodyPr>
          <a:lstStyle/>
          <a:p>
            <a:pPr marL="12700" algn="just">
              <a:spcBef>
                <a:spcPts val="195"/>
              </a:spcBef>
            </a:pPr>
            <a:r>
              <a:rPr lang="ru-RU" sz="1100" b="1" i="1" dirty="0">
                <a:latin typeface="Times New Roman" panose="02020603050405020304" pitchFamily="18" charset="0"/>
                <a:cs typeface="Times New Roman" panose="02020603050405020304" pitchFamily="18" charset="0"/>
              </a:rPr>
              <a:t>3. </a:t>
            </a:r>
            <a:r>
              <a:rPr lang="en-US" sz="1100" b="1" i="1" dirty="0">
                <a:latin typeface="Times New Roman" panose="02020603050405020304" pitchFamily="18" charset="0"/>
                <a:cs typeface="Times New Roman" panose="02020603050405020304" pitchFamily="18" charset="0"/>
              </a:rPr>
              <a:t>Innovation. </a:t>
            </a:r>
            <a:r>
              <a:rPr lang="en-US" sz="1100" dirty="0">
                <a:latin typeface="Times New Roman" panose="02020603050405020304" pitchFamily="18" charset="0"/>
                <a:cs typeface="Times New Roman" panose="02020603050405020304" pitchFamily="18" charset="0"/>
              </a:rPr>
              <a:t>The pharmaceutical industry is constantly evolving, with companies regularly developing new drugs, gene therapies, and diagnostic tools.</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0" y="4219524"/>
            <a:ext cx="2794897" cy="769441"/>
          </a:xfrm>
          <a:prstGeom prst="rect">
            <a:avLst/>
          </a:prstGeom>
          <a:noFill/>
        </p:spPr>
        <p:txBody>
          <a:bodyPr wrap="square">
            <a:spAutoFit/>
          </a:bodyPr>
          <a:lstStyle/>
          <a:p>
            <a:pPr marL="12700" algn="just">
              <a:spcBef>
                <a:spcPts val="195"/>
              </a:spcBef>
            </a:pPr>
            <a:r>
              <a:rPr lang="ru-RU" sz="1100" b="1" dirty="0">
                <a:latin typeface="Times New Roman" panose="02020603050405020304" pitchFamily="18" charset="0"/>
                <a:cs typeface="Times New Roman" panose="02020603050405020304" pitchFamily="18" charset="0"/>
              </a:rPr>
              <a:t>2. </a:t>
            </a:r>
            <a:r>
              <a:rPr lang="en-US" sz="1100" b="1" i="1" dirty="0">
                <a:latin typeface="Times New Roman" panose="02020603050405020304" pitchFamily="18" charset="0"/>
                <a:cs typeface="Times New Roman" panose="02020603050405020304" pitchFamily="18" charset="0"/>
              </a:rPr>
              <a:t>Long-term demand. </a:t>
            </a:r>
            <a:r>
              <a:rPr lang="en-US" sz="1100" dirty="0">
                <a:latin typeface="Times New Roman" panose="02020603050405020304" pitchFamily="18" charset="0"/>
                <a:cs typeface="Times New Roman" panose="02020603050405020304" pitchFamily="18" charset="0"/>
              </a:rPr>
              <a:t>Demographic changes, such as population growth and aging, are leading to an increased need for medical services and pharmaceuticals.</a:t>
            </a:r>
            <a:endParaRPr lang="ru-RU" sz="11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5831AD7-E14A-4E85-90B5-CF24E3C65C75}"/>
              </a:ext>
            </a:extLst>
          </p:cNvPr>
          <p:cNvSpPr txBox="1"/>
          <p:nvPr/>
        </p:nvSpPr>
        <p:spPr>
          <a:xfrm>
            <a:off x="43666" y="2886297"/>
            <a:ext cx="2794897" cy="1107996"/>
          </a:xfrm>
          <a:prstGeom prst="rect">
            <a:avLst/>
          </a:prstGeom>
          <a:noFill/>
        </p:spPr>
        <p:txBody>
          <a:bodyPr wrap="square">
            <a:spAutoFit/>
          </a:bodyPr>
          <a:lstStyle/>
          <a:p>
            <a:pPr marL="12700" algn="just">
              <a:spcBef>
                <a:spcPts val="195"/>
              </a:spcBef>
            </a:pPr>
            <a:r>
              <a:rPr lang="en-US" sz="1100" b="1" dirty="0">
                <a:latin typeface="Times New Roman" panose="02020603050405020304" pitchFamily="18" charset="0"/>
                <a:cs typeface="Times New Roman" panose="02020603050405020304" pitchFamily="18" charset="0"/>
              </a:rPr>
              <a:t>1</a:t>
            </a:r>
            <a:r>
              <a:rPr lang="ru-RU" sz="1100" b="1" dirty="0">
                <a:latin typeface="Times New Roman" panose="02020603050405020304" pitchFamily="18" charset="0"/>
                <a:cs typeface="Times New Roman" panose="02020603050405020304" pitchFamily="18" charset="0"/>
              </a:rPr>
              <a:t>.</a:t>
            </a:r>
            <a:r>
              <a:rPr lang="en-US" sz="1100" b="1" i="1" dirty="0">
                <a:latin typeface="Times New Roman" panose="02020603050405020304" pitchFamily="18" charset="0"/>
                <a:cs typeface="Times New Roman" panose="02020603050405020304" pitchFamily="18" charset="0"/>
              </a:rPr>
              <a:t>Stable long-term growth. </a:t>
            </a:r>
            <a:r>
              <a:rPr lang="en-US" sz="1100" dirty="0">
                <a:latin typeface="Times New Roman" panose="02020603050405020304" pitchFamily="18" charset="0"/>
                <a:cs typeface="Times New Roman" panose="02020603050405020304" pitchFamily="18" charset="0"/>
              </a:rPr>
              <a:t>The telecommunications sector overall shows stable long-term growth, as telecommunications are becoming increasingly important and resilient to economic cycles.</a:t>
            </a:r>
            <a:endParaRPr lang="ru-RU" sz="1100" dirty="0">
              <a:latin typeface="Times New Roman" panose="02020603050405020304" pitchFamily="18" charset="0"/>
              <a:cs typeface="Times New Roman" panose="02020603050405020304" pitchFamily="18" charset="0"/>
            </a:endParaRPr>
          </a:p>
        </p:txBody>
      </p:sp>
      <p:pic>
        <p:nvPicPr>
          <p:cNvPr id="10248" name="Picture 8" descr="Picture background">
            <a:extLst>
              <a:ext uri="{FF2B5EF4-FFF2-40B4-BE49-F238E27FC236}">
                <a16:creationId xmlns:a16="http://schemas.microsoft.com/office/drawing/2014/main" id="{36E6F2FA-1014-42BA-9807-047D925DEE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141" y="702671"/>
            <a:ext cx="1779946" cy="167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7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bject 7">
            <a:extLst>
              <a:ext uri="{FF2B5EF4-FFF2-40B4-BE49-F238E27FC236}">
                <a16:creationId xmlns:a16="http://schemas.microsoft.com/office/drawing/2014/main" id="{A5743C3C-DDBB-4479-9B3D-8AE49F8EE713}"/>
              </a:ext>
            </a:extLst>
          </p:cNvPr>
          <p:cNvSpPr/>
          <p:nvPr/>
        </p:nvSpPr>
        <p:spPr>
          <a:xfrm>
            <a:off x="-8721" y="-1357"/>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4652077" y="215175"/>
            <a:ext cx="7683840"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25F"/>
                </a:solidFill>
                <a:effectLst/>
                <a:uLnTx/>
                <a:uFillTx/>
                <a:latin typeface="Montserrat" pitchFamily="2" charset="-52"/>
                <a:ea typeface="+mn-ea"/>
                <a:cs typeface="+mn-cs"/>
              </a:rPr>
              <a:t>International logistics transport corridors</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48" name="Рисунок 147">
            <a:extLst>
              <a:ext uri="{FF2B5EF4-FFF2-40B4-BE49-F238E27FC236}">
                <a16:creationId xmlns:a16="http://schemas.microsoft.com/office/drawing/2014/main" id="{CD1DF726-6719-473F-9CDC-39118F7A8F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21" y="1015575"/>
            <a:ext cx="11109579" cy="5321442"/>
          </a:xfrm>
          <a:prstGeom prst="rect">
            <a:avLst/>
          </a:prstGeom>
          <a:noFill/>
          <a:ln w="25400">
            <a:solidFill>
              <a:srgbClr val="81A7CB"/>
            </a:solidFill>
          </a:ln>
        </p:spPr>
      </p:pic>
      <p:sp>
        <p:nvSpPr>
          <p:cNvPr id="18" name="Полилиния: фигура 17">
            <a:extLst>
              <a:ext uri="{FF2B5EF4-FFF2-40B4-BE49-F238E27FC236}">
                <a16:creationId xmlns:a16="http://schemas.microsoft.com/office/drawing/2014/main" id="{1198182F-9F07-4304-864A-5E4B33E29379}"/>
              </a:ext>
            </a:extLst>
          </p:cNvPr>
          <p:cNvSpPr/>
          <p:nvPr/>
        </p:nvSpPr>
        <p:spPr>
          <a:xfrm>
            <a:off x="6685899" y="3330296"/>
            <a:ext cx="53420" cy="184528"/>
          </a:xfrm>
          <a:custGeom>
            <a:avLst/>
            <a:gdLst>
              <a:gd name="connsiteX0" fmla="*/ 0 w 33926"/>
              <a:gd name="connsiteY0" fmla="*/ 0 h 234950"/>
              <a:gd name="connsiteX1" fmla="*/ 31750 w 33926"/>
              <a:gd name="connsiteY1" fmla="*/ 139700 h 234950"/>
              <a:gd name="connsiteX2" fmla="*/ 28575 w 33926"/>
              <a:gd name="connsiteY2" fmla="*/ 234950 h 234950"/>
            </a:gdLst>
            <a:ahLst/>
            <a:cxnLst>
              <a:cxn ang="0">
                <a:pos x="connsiteX0" y="connsiteY0"/>
              </a:cxn>
              <a:cxn ang="0">
                <a:pos x="connsiteX1" y="connsiteY1"/>
              </a:cxn>
              <a:cxn ang="0">
                <a:pos x="connsiteX2" y="connsiteY2"/>
              </a:cxn>
            </a:cxnLst>
            <a:rect l="l" t="t" r="r" b="b"/>
            <a:pathLst>
              <a:path w="33926" h="234950">
                <a:moveTo>
                  <a:pt x="0" y="0"/>
                </a:moveTo>
                <a:cubicBezTo>
                  <a:pt x="13494" y="50271"/>
                  <a:pt x="26988" y="100542"/>
                  <a:pt x="31750" y="139700"/>
                </a:cubicBezTo>
                <a:cubicBezTo>
                  <a:pt x="36513" y="178858"/>
                  <a:pt x="32544" y="206904"/>
                  <a:pt x="28575" y="2349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Полилиния: фигура 18">
            <a:extLst>
              <a:ext uri="{FF2B5EF4-FFF2-40B4-BE49-F238E27FC236}">
                <a16:creationId xmlns:a16="http://schemas.microsoft.com/office/drawing/2014/main" id="{D3C67BFD-008A-47B2-9417-2B7604DB6ABD}"/>
              </a:ext>
            </a:extLst>
          </p:cNvPr>
          <p:cNvSpPr/>
          <p:nvPr/>
        </p:nvSpPr>
        <p:spPr>
          <a:xfrm>
            <a:off x="6739319" y="3558850"/>
            <a:ext cx="337191" cy="848505"/>
          </a:xfrm>
          <a:custGeom>
            <a:avLst/>
            <a:gdLst>
              <a:gd name="connsiteX0" fmla="*/ 0 w 340694"/>
              <a:gd name="connsiteY0" fmla="*/ 0 h 866775"/>
              <a:gd name="connsiteX1" fmla="*/ 101600 w 340694"/>
              <a:gd name="connsiteY1" fmla="*/ 111125 h 866775"/>
              <a:gd name="connsiteX2" fmla="*/ 269875 w 340694"/>
              <a:gd name="connsiteY2" fmla="*/ 165100 h 866775"/>
              <a:gd name="connsiteX3" fmla="*/ 336550 w 340694"/>
              <a:gd name="connsiteY3" fmla="*/ 241300 h 866775"/>
              <a:gd name="connsiteX4" fmla="*/ 327025 w 340694"/>
              <a:gd name="connsiteY4" fmla="*/ 371475 h 866775"/>
              <a:gd name="connsiteX5" fmla="*/ 273050 w 340694"/>
              <a:gd name="connsiteY5" fmla="*/ 469900 h 866775"/>
              <a:gd name="connsiteX6" fmla="*/ 247650 w 340694"/>
              <a:gd name="connsiteY6" fmla="*/ 520700 h 866775"/>
              <a:gd name="connsiteX7" fmla="*/ 3175 w 340694"/>
              <a:gd name="connsiteY7" fmla="*/ 866775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694" h="866775">
                <a:moveTo>
                  <a:pt x="0" y="0"/>
                </a:moveTo>
                <a:cubicBezTo>
                  <a:pt x="28310" y="41804"/>
                  <a:pt x="56621" y="83608"/>
                  <a:pt x="101600" y="111125"/>
                </a:cubicBezTo>
                <a:cubicBezTo>
                  <a:pt x="146579" y="138642"/>
                  <a:pt x="230717" y="143404"/>
                  <a:pt x="269875" y="165100"/>
                </a:cubicBezTo>
                <a:cubicBezTo>
                  <a:pt x="309033" y="186796"/>
                  <a:pt x="327025" y="206904"/>
                  <a:pt x="336550" y="241300"/>
                </a:cubicBezTo>
                <a:cubicBezTo>
                  <a:pt x="346075" y="275696"/>
                  <a:pt x="337608" y="333375"/>
                  <a:pt x="327025" y="371475"/>
                </a:cubicBezTo>
                <a:cubicBezTo>
                  <a:pt x="316442" y="409575"/>
                  <a:pt x="286279" y="445029"/>
                  <a:pt x="273050" y="469900"/>
                </a:cubicBezTo>
                <a:cubicBezTo>
                  <a:pt x="259821" y="494771"/>
                  <a:pt x="292629" y="454554"/>
                  <a:pt x="247650" y="520700"/>
                </a:cubicBezTo>
                <a:cubicBezTo>
                  <a:pt x="202671" y="586846"/>
                  <a:pt x="119592" y="806450"/>
                  <a:pt x="3175" y="866775"/>
                </a:cubicBezTo>
              </a:path>
            </a:pathLst>
          </a:custGeom>
          <a:noFill/>
          <a:ln w="2286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Овал 19">
            <a:extLst>
              <a:ext uri="{FF2B5EF4-FFF2-40B4-BE49-F238E27FC236}">
                <a16:creationId xmlns:a16="http://schemas.microsoft.com/office/drawing/2014/main" id="{D7136CE1-C90A-4B69-8DB9-4344DEDA1226}"/>
              </a:ext>
            </a:extLst>
          </p:cNvPr>
          <p:cNvSpPr/>
          <p:nvPr/>
        </p:nvSpPr>
        <p:spPr>
          <a:xfrm>
            <a:off x="6685899" y="350084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Овал 28">
            <a:extLst>
              <a:ext uri="{FF2B5EF4-FFF2-40B4-BE49-F238E27FC236}">
                <a16:creationId xmlns:a16="http://schemas.microsoft.com/office/drawing/2014/main" id="{6ED2B5AF-AE19-4B3E-BA70-E26A6AA12EB0}"/>
              </a:ext>
            </a:extLst>
          </p:cNvPr>
          <p:cNvSpPr/>
          <p:nvPr/>
        </p:nvSpPr>
        <p:spPr>
          <a:xfrm>
            <a:off x="5595503" y="325193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Овал 30">
            <a:extLst>
              <a:ext uri="{FF2B5EF4-FFF2-40B4-BE49-F238E27FC236}">
                <a16:creationId xmlns:a16="http://schemas.microsoft.com/office/drawing/2014/main" id="{DA8AB068-1F69-4133-BC38-8AC5896B0EDC}"/>
              </a:ext>
            </a:extLst>
          </p:cNvPr>
          <p:cNvSpPr/>
          <p:nvPr/>
        </p:nvSpPr>
        <p:spPr>
          <a:xfrm>
            <a:off x="5333116" y="317046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Овал 33">
            <a:extLst>
              <a:ext uri="{FF2B5EF4-FFF2-40B4-BE49-F238E27FC236}">
                <a16:creationId xmlns:a16="http://schemas.microsoft.com/office/drawing/2014/main" id="{396ECE14-1A73-49B1-8B4C-AE6FEB35DDA8}"/>
              </a:ext>
            </a:extLst>
          </p:cNvPr>
          <p:cNvSpPr/>
          <p:nvPr/>
        </p:nvSpPr>
        <p:spPr>
          <a:xfrm>
            <a:off x="4743924" y="3022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Овал 34">
            <a:extLst>
              <a:ext uri="{FF2B5EF4-FFF2-40B4-BE49-F238E27FC236}">
                <a16:creationId xmlns:a16="http://schemas.microsoft.com/office/drawing/2014/main" id="{57DCBBDA-6E32-418B-B467-23044B2E3EEB}"/>
              </a:ext>
            </a:extLst>
          </p:cNvPr>
          <p:cNvSpPr/>
          <p:nvPr/>
        </p:nvSpPr>
        <p:spPr>
          <a:xfrm>
            <a:off x="4790273" y="316910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Овал 38">
            <a:extLst>
              <a:ext uri="{FF2B5EF4-FFF2-40B4-BE49-F238E27FC236}">
                <a16:creationId xmlns:a16="http://schemas.microsoft.com/office/drawing/2014/main" id="{FEAF0F2E-3746-430F-A832-B5256256E7FA}"/>
              </a:ext>
            </a:extLst>
          </p:cNvPr>
          <p:cNvSpPr/>
          <p:nvPr/>
        </p:nvSpPr>
        <p:spPr>
          <a:xfrm>
            <a:off x="7004238" y="291288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Овал 39">
            <a:extLst>
              <a:ext uri="{FF2B5EF4-FFF2-40B4-BE49-F238E27FC236}">
                <a16:creationId xmlns:a16="http://schemas.microsoft.com/office/drawing/2014/main" id="{3E9B0C6B-8F98-4CE3-AFCA-C8B03849B929}"/>
              </a:ext>
            </a:extLst>
          </p:cNvPr>
          <p:cNvSpPr/>
          <p:nvPr/>
        </p:nvSpPr>
        <p:spPr>
          <a:xfrm>
            <a:off x="7217917" y="300812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Овал 41">
            <a:extLst>
              <a:ext uri="{FF2B5EF4-FFF2-40B4-BE49-F238E27FC236}">
                <a16:creationId xmlns:a16="http://schemas.microsoft.com/office/drawing/2014/main" id="{3C973854-A932-4EF6-8342-8517CDDDD620}"/>
              </a:ext>
            </a:extLst>
          </p:cNvPr>
          <p:cNvSpPr/>
          <p:nvPr/>
        </p:nvSpPr>
        <p:spPr>
          <a:xfrm>
            <a:off x="7646240" y="28150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Овал 44">
            <a:extLst>
              <a:ext uri="{FF2B5EF4-FFF2-40B4-BE49-F238E27FC236}">
                <a16:creationId xmlns:a16="http://schemas.microsoft.com/office/drawing/2014/main" id="{99636B73-A70D-4E6B-BE98-3A0E5CFA434D}"/>
              </a:ext>
            </a:extLst>
          </p:cNvPr>
          <p:cNvSpPr/>
          <p:nvPr/>
        </p:nvSpPr>
        <p:spPr>
          <a:xfrm>
            <a:off x="9938585" y="361130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Овал 45">
            <a:extLst>
              <a:ext uri="{FF2B5EF4-FFF2-40B4-BE49-F238E27FC236}">
                <a16:creationId xmlns:a16="http://schemas.microsoft.com/office/drawing/2014/main" id="{F2A72742-01CF-433A-99A5-6F150CF72670}"/>
              </a:ext>
            </a:extLst>
          </p:cNvPr>
          <p:cNvSpPr/>
          <p:nvPr/>
        </p:nvSpPr>
        <p:spPr>
          <a:xfrm>
            <a:off x="10805876" y="393281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7" name="Овал 46">
            <a:extLst>
              <a:ext uri="{FF2B5EF4-FFF2-40B4-BE49-F238E27FC236}">
                <a16:creationId xmlns:a16="http://schemas.microsoft.com/office/drawing/2014/main" id="{5BC88C4B-0257-47CC-8DA9-706D62311CB4}"/>
              </a:ext>
            </a:extLst>
          </p:cNvPr>
          <p:cNvSpPr/>
          <p:nvPr/>
        </p:nvSpPr>
        <p:spPr>
          <a:xfrm>
            <a:off x="10640902" y="427896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Овал 47">
            <a:extLst>
              <a:ext uri="{FF2B5EF4-FFF2-40B4-BE49-F238E27FC236}">
                <a16:creationId xmlns:a16="http://schemas.microsoft.com/office/drawing/2014/main" id="{79419D85-473F-48E5-A4F3-5463A039AEAF}"/>
              </a:ext>
            </a:extLst>
          </p:cNvPr>
          <p:cNvSpPr/>
          <p:nvPr/>
        </p:nvSpPr>
        <p:spPr>
          <a:xfrm>
            <a:off x="10197829" y="454070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Овал 48">
            <a:extLst>
              <a:ext uri="{FF2B5EF4-FFF2-40B4-BE49-F238E27FC236}">
                <a16:creationId xmlns:a16="http://schemas.microsoft.com/office/drawing/2014/main" id="{82B27B7E-66E4-4311-BD63-02BA4C754B19}"/>
              </a:ext>
            </a:extLst>
          </p:cNvPr>
          <p:cNvSpPr/>
          <p:nvPr/>
        </p:nvSpPr>
        <p:spPr>
          <a:xfrm>
            <a:off x="9441195" y="593204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Овал 49">
            <a:extLst>
              <a:ext uri="{FF2B5EF4-FFF2-40B4-BE49-F238E27FC236}">
                <a16:creationId xmlns:a16="http://schemas.microsoft.com/office/drawing/2014/main" id="{4CDE5DD9-AC29-4825-92EE-703874433A29}"/>
              </a:ext>
            </a:extLst>
          </p:cNvPr>
          <p:cNvSpPr/>
          <p:nvPr/>
        </p:nvSpPr>
        <p:spPr>
          <a:xfrm>
            <a:off x="2380737" y="287912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Овал 50">
            <a:extLst>
              <a:ext uri="{FF2B5EF4-FFF2-40B4-BE49-F238E27FC236}">
                <a16:creationId xmlns:a16="http://schemas.microsoft.com/office/drawing/2014/main" id="{D958D532-90A2-4C49-85C9-7DFBEF160AD4}"/>
              </a:ext>
            </a:extLst>
          </p:cNvPr>
          <p:cNvSpPr/>
          <p:nvPr/>
        </p:nvSpPr>
        <p:spPr>
          <a:xfrm>
            <a:off x="1899955" y="20755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Овал 51">
            <a:extLst>
              <a:ext uri="{FF2B5EF4-FFF2-40B4-BE49-F238E27FC236}">
                <a16:creationId xmlns:a16="http://schemas.microsoft.com/office/drawing/2014/main" id="{6EBE5AC3-3A41-4174-9FEA-F2526BAE02E7}"/>
              </a:ext>
            </a:extLst>
          </p:cNvPr>
          <p:cNvSpPr/>
          <p:nvPr/>
        </p:nvSpPr>
        <p:spPr>
          <a:xfrm>
            <a:off x="1805686" y="305735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Овал 52">
            <a:extLst>
              <a:ext uri="{FF2B5EF4-FFF2-40B4-BE49-F238E27FC236}">
                <a16:creationId xmlns:a16="http://schemas.microsoft.com/office/drawing/2014/main" id="{1F8D65D1-22DA-4BBD-BA49-6DC9B6144FB5}"/>
              </a:ext>
            </a:extLst>
          </p:cNvPr>
          <p:cNvSpPr/>
          <p:nvPr/>
        </p:nvSpPr>
        <p:spPr>
          <a:xfrm>
            <a:off x="867693" y="330778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Овал 53">
            <a:extLst>
              <a:ext uri="{FF2B5EF4-FFF2-40B4-BE49-F238E27FC236}">
                <a16:creationId xmlns:a16="http://schemas.microsoft.com/office/drawing/2014/main" id="{B8FCC3BE-76B9-4AD7-84EB-34035102D074}"/>
              </a:ext>
            </a:extLst>
          </p:cNvPr>
          <p:cNvSpPr/>
          <p:nvPr/>
        </p:nvSpPr>
        <p:spPr>
          <a:xfrm>
            <a:off x="6682757" y="437341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Полилиния: фигура 58">
            <a:extLst>
              <a:ext uri="{FF2B5EF4-FFF2-40B4-BE49-F238E27FC236}">
                <a16:creationId xmlns:a16="http://schemas.microsoft.com/office/drawing/2014/main" id="{B2CA0BF7-F868-46E5-9E07-ECE722E868FE}"/>
              </a:ext>
            </a:extLst>
          </p:cNvPr>
          <p:cNvSpPr/>
          <p:nvPr/>
        </p:nvSpPr>
        <p:spPr>
          <a:xfrm>
            <a:off x="5769117" y="3759638"/>
            <a:ext cx="208326" cy="528067"/>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Овал 59">
            <a:extLst>
              <a:ext uri="{FF2B5EF4-FFF2-40B4-BE49-F238E27FC236}">
                <a16:creationId xmlns:a16="http://schemas.microsoft.com/office/drawing/2014/main" id="{EBDBEA2A-5587-4636-B127-DB1AEBBCD5CA}"/>
              </a:ext>
            </a:extLst>
          </p:cNvPr>
          <p:cNvSpPr/>
          <p:nvPr/>
        </p:nvSpPr>
        <p:spPr>
          <a:xfrm>
            <a:off x="5717268" y="42332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F6894CB9-28E0-4CCA-BB0D-3E245000D666}"/>
              </a:ext>
            </a:extLst>
          </p:cNvPr>
          <p:cNvSpPr txBox="1"/>
          <p:nvPr/>
        </p:nvSpPr>
        <p:spPr>
          <a:xfrm>
            <a:off x="6631149" y="3444720"/>
            <a:ext cx="567184"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Mazar-</a:t>
            </a: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i</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-Sharif</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55796FDA-94AC-4A56-A53D-C739093C8C55}"/>
              </a:ext>
            </a:extLst>
          </p:cNvPr>
          <p:cNvSpPr txBox="1"/>
          <p:nvPr/>
        </p:nvSpPr>
        <p:spPr>
          <a:xfrm>
            <a:off x="6285589" y="3717828"/>
            <a:ext cx="683326"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Afghanistan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D7597990-56AE-4DEC-90E3-A441A9F02F53}"/>
              </a:ext>
            </a:extLst>
          </p:cNvPr>
          <p:cNvSpPr txBox="1"/>
          <p:nvPr/>
        </p:nvSpPr>
        <p:spPr>
          <a:xfrm>
            <a:off x="7208586" y="3344214"/>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Kashgar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DD145A6-D503-4DB6-8CAA-9F0C2E2E8F79}"/>
              </a:ext>
            </a:extLst>
          </p:cNvPr>
          <p:cNvSpPr txBox="1"/>
          <p:nvPr/>
        </p:nvSpPr>
        <p:spPr>
          <a:xfrm>
            <a:off x="6388271" y="4423491"/>
            <a:ext cx="485756"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Karachi</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D365F51C-20AB-42FE-9E84-557096AE901D}"/>
              </a:ext>
            </a:extLst>
          </p:cNvPr>
          <p:cNvSpPr txBox="1"/>
          <p:nvPr/>
        </p:nvSpPr>
        <p:spPr>
          <a:xfrm>
            <a:off x="5436200" y="4244500"/>
            <a:ext cx="485756" cy="2522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Bandar-e-Abbas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D1FCBEF5-F7CD-44B4-B96F-E14BEFDFC34C}"/>
              </a:ext>
            </a:extLst>
          </p:cNvPr>
          <p:cNvSpPr txBox="1"/>
          <p:nvPr/>
        </p:nvSpPr>
        <p:spPr>
          <a:xfrm>
            <a:off x="5838703" y="4352460"/>
            <a:ext cx="66397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Chakhbahar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A63FC98-9718-4DED-AC71-2059487087EA}"/>
              </a:ext>
            </a:extLst>
          </p:cNvPr>
          <p:cNvSpPr txBox="1"/>
          <p:nvPr/>
        </p:nvSpPr>
        <p:spPr>
          <a:xfrm>
            <a:off x="5458926" y="3857999"/>
            <a:ext cx="393455"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Iran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77" name="TextBox 76">
            <a:extLst>
              <a:ext uri="{FF2B5EF4-FFF2-40B4-BE49-F238E27FC236}">
                <a16:creationId xmlns:a16="http://schemas.microsoft.com/office/drawing/2014/main" id="{7DD40B47-0DC1-441D-9F6B-D684E7CDF037}"/>
              </a:ext>
            </a:extLst>
          </p:cNvPr>
          <p:cNvSpPr txBox="1"/>
          <p:nvPr/>
        </p:nvSpPr>
        <p:spPr>
          <a:xfrm>
            <a:off x="4204787" y="1515768"/>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Moscow</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 name="Полилиния: фигура 14">
            <a:extLst>
              <a:ext uri="{FF2B5EF4-FFF2-40B4-BE49-F238E27FC236}">
                <a16:creationId xmlns:a16="http://schemas.microsoft.com/office/drawing/2014/main" id="{DC3D11C5-FBD1-46F5-A39E-AB573138D63A}"/>
              </a:ext>
            </a:extLst>
          </p:cNvPr>
          <p:cNvSpPr/>
          <p:nvPr/>
        </p:nvSpPr>
        <p:spPr>
          <a:xfrm>
            <a:off x="3919055" y="1259355"/>
            <a:ext cx="403006" cy="427045"/>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Полилиния: фигура 78">
            <a:extLst>
              <a:ext uri="{FF2B5EF4-FFF2-40B4-BE49-F238E27FC236}">
                <a16:creationId xmlns:a16="http://schemas.microsoft.com/office/drawing/2014/main" id="{6219DB6C-38F9-4B70-B759-74AC91DFA661}"/>
              </a:ext>
            </a:extLst>
          </p:cNvPr>
          <p:cNvSpPr/>
          <p:nvPr/>
        </p:nvSpPr>
        <p:spPr>
          <a:xfrm rot="20128028">
            <a:off x="3597216" y="1178401"/>
            <a:ext cx="604849" cy="660127"/>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Овал 80">
            <a:extLst>
              <a:ext uri="{FF2B5EF4-FFF2-40B4-BE49-F238E27FC236}">
                <a16:creationId xmlns:a16="http://schemas.microsoft.com/office/drawing/2014/main" id="{F410DAD5-7187-49B7-85F0-091628D72A72}"/>
              </a:ext>
            </a:extLst>
          </p:cNvPr>
          <p:cNvSpPr/>
          <p:nvPr/>
        </p:nvSpPr>
        <p:spPr>
          <a:xfrm>
            <a:off x="3861709" y="120412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Прямоугольник 16">
            <a:extLst>
              <a:ext uri="{FF2B5EF4-FFF2-40B4-BE49-F238E27FC236}">
                <a16:creationId xmlns:a16="http://schemas.microsoft.com/office/drawing/2014/main" id="{E78E02F2-ADC9-4898-BC54-A3439163B91E}"/>
              </a:ext>
            </a:extLst>
          </p:cNvPr>
          <p:cNvSpPr/>
          <p:nvPr/>
        </p:nvSpPr>
        <p:spPr>
          <a:xfrm>
            <a:off x="3506146" y="1579669"/>
            <a:ext cx="225464" cy="62392"/>
          </a:xfrm>
          <a:prstGeom prst="rect">
            <a:avLst/>
          </a:prstGeom>
          <a:solidFill>
            <a:srgbClr val="BDC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Полилиния: фигура 79">
            <a:extLst>
              <a:ext uri="{FF2B5EF4-FFF2-40B4-BE49-F238E27FC236}">
                <a16:creationId xmlns:a16="http://schemas.microsoft.com/office/drawing/2014/main" id="{5550064C-4A10-4338-BE1A-031E8E1790F3}"/>
              </a:ext>
            </a:extLst>
          </p:cNvPr>
          <p:cNvSpPr/>
          <p:nvPr/>
        </p:nvSpPr>
        <p:spPr>
          <a:xfrm rot="20128028">
            <a:off x="3533201" y="1434920"/>
            <a:ext cx="732879" cy="421741"/>
          </a:xfrm>
          <a:custGeom>
            <a:avLst/>
            <a:gdLst>
              <a:gd name="connsiteX0" fmla="*/ 347662 w 347662"/>
              <a:gd name="connsiteY0" fmla="*/ 433387 h 433387"/>
              <a:gd name="connsiteX1" fmla="*/ 0 w 347662"/>
              <a:gd name="connsiteY1" fmla="*/ 0 h 433387"/>
              <a:gd name="connsiteX2" fmla="*/ 0 w 347662"/>
              <a:gd name="connsiteY2" fmla="*/ 0 h 433387"/>
            </a:gdLst>
            <a:ahLst/>
            <a:cxnLst>
              <a:cxn ang="0">
                <a:pos x="connsiteX0" y="connsiteY0"/>
              </a:cxn>
              <a:cxn ang="0">
                <a:pos x="connsiteX1" y="connsiteY1"/>
              </a:cxn>
              <a:cxn ang="0">
                <a:pos x="connsiteX2" y="connsiteY2"/>
              </a:cxn>
            </a:cxnLst>
            <a:rect l="l" t="t" r="r" b="b"/>
            <a:pathLst>
              <a:path w="347662" h="433387">
                <a:moveTo>
                  <a:pt x="347662" y="433387"/>
                </a:moveTo>
                <a:lnTo>
                  <a:pt x="0" y="0"/>
                </a:ln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A57A11FE-AADF-49CB-BD1D-E4AB48FA68B7}"/>
              </a:ext>
            </a:extLst>
          </p:cNvPr>
          <p:cNvSpPr txBox="1"/>
          <p:nvPr/>
        </p:nvSpPr>
        <p:spPr>
          <a:xfrm>
            <a:off x="3406346" y="1449915"/>
            <a:ext cx="389015" cy="192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rPr>
              <a:t>Latvia</a:t>
            </a:r>
            <a:endParaRPr kumimoji="0" lang="ru-RU" sz="700" b="0" i="0" u="none" strike="noStrike" kern="1200" cap="none" spc="0" normalizeH="0" baseline="0" noProof="0" dirty="0">
              <a:ln>
                <a:noFill/>
              </a:ln>
              <a:solidFill>
                <a:prstClr val="white"/>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8" name="Овал 57">
            <a:extLst>
              <a:ext uri="{FF2B5EF4-FFF2-40B4-BE49-F238E27FC236}">
                <a16:creationId xmlns:a16="http://schemas.microsoft.com/office/drawing/2014/main" id="{BC75F73F-819E-49EC-A0BD-CBE0724BA160}"/>
              </a:ext>
            </a:extLst>
          </p:cNvPr>
          <p:cNvSpPr/>
          <p:nvPr/>
        </p:nvSpPr>
        <p:spPr>
          <a:xfrm>
            <a:off x="3394281" y="125793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 name="Овал 81">
            <a:extLst>
              <a:ext uri="{FF2B5EF4-FFF2-40B4-BE49-F238E27FC236}">
                <a16:creationId xmlns:a16="http://schemas.microsoft.com/office/drawing/2014/main" id="{91C7168D-BC2D-49B4-848D-CF6D43D47765}"/>
              </a:ext>
            </a:extLst>
          </p:cNvPr>
          <p:cNvSpPr/>
          <p:nvPr/>
        </p:nvSpPr>
        <p:spPr>
          <a:xfrm>
            <a:off x="3392962" y="15506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Полилиния: фигура 26">
            <a:extLst>
              <a:ext uri="{FF2B5EF4-FFF2-40B4-BE49-F238E27FC236}">
                <a16:creationId xmlns:a16="http://schemas.microsoft.com/office/drawing/2014/main" id="{05F5AF55-E90D-467E-AEA0-9F29F2B5B358}"/>
              </a:ext>
            </a:extLst>
          </p:cNvPr>
          <p:cNvSpPr/>
          <p:nvPr/>
        </p:nvSpPr>
        <p:spPr>
          <a:xfrm>
            <a:off x="3692806" y="1693288"/>
            <a:ext cx="624543" cy="268625"/>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TextBox 73">
            <a:extLst>
              <a:ext uri="{FF2B5EF4-FFF2-40B4-BE49-F238E27FC236}">
                <a16:creationId xmlns:a16="http://schemas.microsoft.com/office/drawing/2014/main" id="{89F47C94-68C4-453B-93CF-250EE3088ACE}"/>
              </a:ext>
            </a:extLst>
          </p:cNvPr>
          <p:cNvSpPr txBox="1"/>
          <p:nvPr/>
        </p:nvSpPr>
        <p:spPr>
          <a:xfrm>
            <a:off x="3618878" y="1907421"/>
            <a:ext cx="43543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Minsk</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84" name="Полилиния: фигура 83">
            <a:extLst>
              <a:ext uri="{FF2B5EF4-FFF2-40B4-BE49-F238E27FC236}">
                <a16:creationId xmlns:a16="http://schemas.microsoft.com/office/drawing/2014/main" id="{F3EB1CB2-56A7-48AD-B8E8-03B6B536A373}"/>
              </a:ext>
            </a:extLst>
          </p:cNvPr>
          <p:cNvSpPr/>
          <p:nvPr/>
        </p:nvSpPr>
        <p:spPr>
          <a:xfrm flipV="1">
            <a:off x="3240307" y="1771814"/>
            <a:ext cx="461532" cy="196459"/>
          </a:xfrm>
          <a:custGeom>
            <a:avLst/>
            <a:gdLst>
              <a:gd name="connsiteX0" fmla="*/ 631031 w 631031"/>
              <a:gd name="connsiteY0" fmla="*/ 0 h 278606"/>
              <a:gd name="connsiteX1" fmla="*/ 0 w 631031"/>
              <a:gd name="connsiteY1" fmla="*/ 278606 h 278606"/>
            </a:gdLst>
            <a:ahLst/>
            <a:cxnLst>
              <a:cxn ang="0">
                <a:pos x="connsiteX0" y="connsiteY0"/>
              </a:cxn>
              <a:cxn ang="0">
                <a:pos x="connsiteX1" y="connsiteY1"/>
              </a:cxn>
            </a:cxnLst>
            <a:rect l="l" t="t" r="r" b="b"/>
            <a:pathLst>
              <a:path w="631031" h="278606">
                <a:moveTo>
                  <a:pt x="631031" y="0"/>
                </a:moveTo>
                <a:lnTo>
                  <a:pt x="0" y="278606"/>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Овал 84">
            <a:extLst>
              <a:ext uri="{FF2B5EF4-FFF2-40B4-BE49-F238E27FC236}">
                <a16:creationId xmlns:a16="http://schemas.microsoft.com/office/drawing/2014/main" id="{A9BE5CF4-7F62-4FD8-A694-E5A3EE11BC43}"/>
              </a:ext>
            </a:extLst>
          </p:cNvPr>
          <p:cNvSpPr/>
          <p:nvPr/>
        </p:nvSpPr>
        <p:spPr>
          <a:xfrm>
            <a:off x="3179494" y="171777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Полилиния: фигура 64">
            <a:extLst>
              <a:ext uri="{FF2B5EF4-FFF2-40B4-BE49-F238E27FC236}">
                <a16:creationId xmlns:a16="http://schemas.microsoft.com/office/drawing/2014/main" id="{32E315E4-12A3-4614-99DB-143018F47D52}"/>
              </a:ext>
            </a:extLst>
          </p:cNvPr>
          <p:cNvSpPr/>
          <p:nvPr/>
        </p:nvSpPr>
        <p:spPr>
          <a:xfrm rot="20644103">
            <a:off x="4372656" y="1609683"/>
            <a:ext cx="330437" cy="663875"/>
          </a:xfrm>
          <a:custGeom>
            <a:avLst/>
            <a:gdLst>
              <a:gd name="connsiteX0" fmla="*/ 0 w 447675"/>
              <a:gd name="connsiteY0" fmla="*/ 0 h 573882"/>
              <a:gd name="connsiteX1" fmla="*/ 342900 w 447675"/>
              <a:gd name="connsiteY1" fmla="*/ 314325 h 573882"/>
              <a:gd name="connsiteX2" fmla="*/ 338138 w 447675"/>
              <a:gd name="connsiteY2" fmla="*/ 476250 h 573882"/>
              <a:gd name="connsiteX3" fmla="*/ 447675 w 447675"/>
              <a:gd name="connsiteY3" fmla="*/ 573882 h 573882"/>
            </a:gdLst>
            <a:ahLst/>
            <a:cxnLst>
              <a:cxn ang="0">
                <a:pos x="connsiteX0" y="connsiteY0"/>
              </a:cxn>
              <a:cxn ang="0">
                <a:pos x="connsiteX1" y="connsiteY1"/>
              </a:cxn>
              <a:cxn ang="0">
                <a:pos x="connsiteX2" y="connsiteY2"/>
              </a:cxn>
              <a:cxn ang="0">
                <a:pos x="connsiteX3" y="connsiteY3"/>
              </a:cxn>
            </a:cxnLst>
            <a:rect l="l" t="t" r="r" b="b"/>
            <a:pathLst>
              <a:path w="447675" h="573882">
                <a:moveTo>
                  <a:pt x="0" y="0"/>
                </a:moveTo>
                <a:cubicBezTo>
                  <a:pt x="143272" y="117475"/>
                  <a:pt x="286544" y="234950"/>
                  <a:pt x="342900" y="314325"/>
                </a:cubicBezTo>
                <a:cubicBezTo>
                  <a:pt x="399256" y="393700"/>
                  <a:pt x="320676" y="432991"/>
                  <a:pt x="338138" y="476250"/>
                </a:cubicBezTo>
                <a:cubicBezTo>
                  <a:pt x="355600" y="519509"/>
                  <a:pt x="401637" y="546695"/>
                  <a:pt x="447675" y="573882"/>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Полилиния: фигура 86">
            <a:extLst>
              <a:ext uri="{FF2B5EF4-FFF2-40B4-BE49-F238E27FC236}">
                <a16:creationId xmlns:a16="http://schemas.microsoft.com/office/drawing/2014/main" id="{E02F0023-A37C-481F-8FA7-58EDCEF9ACC6}"/>
              </a:ext>
            </a:extLst>
          </p:cNvPr>
          <p:cNvSpPr/>
          <p:nvPr/>
        </p:nvSpPr>
        <p:spPr>
          <a:xfrm>
            <a:off x="3956764" y="2223350"/>
            <a:ext cx="864933" cy="164112"/>
          </a:xfrm>
          <a:custGeom>
            <a:avLst/>
            <a:gdLst>
              <a:gd name="connsiteX0" fmla="*/ 873918 w 873918"/>
              <a:gd name="connsiteY0" fmla="*/ 9838 h 170210"/>
              <a:gd name="connsiteX1" fmla="*/ 600075 w 873918"/>
              <a:gd name="connsiteY1" fmla="*/ 16981 h 170210"/>
              <a:gd name="connsiteX2" fmla="*/ 421481 w 873918"/>
              <a:gd name="connsiteY2" fmla="*/ 167000 h 170210"/>
              <a:gd name="connsiteX3" fmla="*/ 0 w 873918"/>
              <a:gd name="connsiteY3" fmla="*/ 105088 h 170210"/>
            </a:gdLst>
            <a:ahLst/>
            <a:cxnLst>
              <a:cxn ang="0">
                <a:pos x="connsiteX0" y="connsiteY0"/>
              </a:cxn>
              <a:cxn ang="0">
                <a:pos x="connsiteX1" y="connsiteY1"/>
              </a:cxn>
              <a:cxn ang="0">
                <a:pos x="connsiteX2" y="connsiteY2"/>
              </a:cxn>
              <a:cxn ang="0">
                <a:pos x="connsiteX3" y="connsiteY3"/>
              </a:cxn>
            </a:cxnLst>
            <a:rect l="l" t="t" r="r" b="b"/>
            <a:pathLst>
              <a:path w="873918" h="170210">
                <a:moveTo>
                  <a:pt x="873918" y="9838"/>
                </a:moveTo>
                <a:cubicBezTo>
                  <a:pt x="774699" y="312"/>
                  <a:pt x="675481" y="-9213"/>
                  <a:pt x="600075" y="16981"/>
                </a:cubicBezTo>
                <a:cubicBezTo>
                  <a:pt x="524669" y="43175"/>
                  <a:pt x="521493" y="152316"/>
                  <a:pt x="421481" y="167000"/>
                </a:cubicBezTo>
                <a:cubicBezTo>
                  <a:pt x="321469" y="181684"/>
                  <a:pt x="160734" y="143386"/>
                  <a:pt x="0" y="10508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Полилиния: фигура 88">
            <a:extLst>
              <a:ext uri="{FF2B5EF4-FFF2-40B4-BE49-F238E27FC236}">
                <a16:creationId xmlns:a16="http://schemas.microsoft.com/office/drawing/2014/main" id="{70649B1B-09C3-4E81-811D-BFC48A3D2463}"/>
              </a:ext>
            </a:extLst>
          </p:cNvPr>
          <p:cNvSpPr/>
          <p:nvPr/>
        </p:nvSpPr>
        <p:spPr>
          <a:xfrm rot="21412650">
            <a:off x="3325799" y="2226345"/>
            <a:ext cx="628608" cy="117462"/>
          </a:xfrm>
          <a:custGeom>
            <a:avLst/>
            <a:gdLst>
              <a:gd name="connsiteX0" fmla="*/ 678656 w 678656"/>
              <a:gd name="connsiteY0" fmla="*/ 121826 h 121826"/>
              <a:gd name="connsiteX1" fmla="*/ 323850 w 678656"/>
              <a:gd name="connsiteY1" fmla="*/ 2763 h 121826"/>
              <a:gd name="connsiteX2" fmla="*/ 0 w 678656"/>
              <a:gd name="connsiteY2" fmla="*/ 40863 h 121826"/>
            </a:gdLst>
            <a:ahLst/>
            <a:cxnLst>
              <a:cxn ang="0">
                <a:pos x="connsiteX0" y="connsiteY0"/>
              </a:cxn>
              <a:cxn ang="0">
                <a:pos x="connsiteX1" y="connsiteY1"/>
              </a:cxn>
              <a:cxn ang="0">
                <a:pos x="connsiteX2" y="connsiteY2"/>
              </a:cxn>
            </a:cxnLst>
            <a:rect l="l" t="t" r="r" b="b"/>
            <a:pathLst>
              <a:path w="678656" h="121826">
                <a:moveTo>
                  <a:pt x="678656" y="121826"/>
                </a:moveTo>
                <a:cubicBezTo>
                  <a:pt x="557807" y="69041"/>
                  <a:pt x="436959" y="16257"/>
                  <a:pt x="323850" y="2763"/>
                </a:cubicBezTo>
                <a:cubicBezTo>
                  <a:pt x="210741" y="-10731"/>
                  <a:pt x="55562" y="28957"/>
                  <a:pt x="0" y="4086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Овал 87">
            <a:extLst>
              <a:ext uri="{FF2B5EF4-FFF2-40B4-BE49-F238E27FC236}">
                <a16:creationId xmlns:a16="http://schemas.microsoft.com/office/drawing/2014/main" id="{969A794B-2638-4B99-A79E-294135D1A716}"/>
              </a:ext>
            </a:extLst>
          </p:cNvPr>
          <p:cNvSpPr/>
          <p:nvPr/>
        </p:nvSpPr>
        <p:spPr>
          <a:xfrm>
            <a:off x="3900202" y="227736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0" name="Полилиния: фигура 89">
            <a:extLst>
              <a:ext uri="{FF2B5EF4-FFF2-40B4-BE49-F238E27FC236}">
                <a16:creationId xmlns:a16="http://schemas.microsoft.com/office/drawing/2014/main" id="{9E51F627-2A9C-40AC-8E88-EAD1330FC940}"/>
              </a:ext>
            </a:extLst>
          </p:cNvPr>
          <p:cNvSpPr/>
          <p:nvPr/>
        </p:nvSpPr>
        <p:spPr>
          <a:xfrm>
            <a:off x="4822483" y="2234366"/>
            <a:ext cx="147691" cy="261134"/>
          </a:xfrm>
          <a:custGeom>
            <a:avLst/>
            <a:gdLst>
              <a:gd name="connsiteX0" fmla="*/ 0 w 247650"/>
              <a:gd name="connsiteY0" fmla="*/ 0 h 314325"/>
              <a:gd name="connsiteX1" fmla="*/ 247650 w 247650"/>
              <a:gd name="connsiteY1" fmla="*/ 314325 h 314325"/>
            </a:gdLst>
            <a:ahLst/>
            <a:cxnLst>
              <a:cxn ang="0">
                <a:pos x="connsiteX0" y="connsiteY0"/>
              </a:cxn>
              <a:cxn ang="0">
                <a:pos x="connsiteX1" y="connsiteY1"/>
              </a:cxn>
            </a:cxnLst>
            <a:rect l="l" t="t" r="r" b="b"/>
            <a:pathLst>
              <a:path w="247650" h="314325">
                <a:moveTo>
                  <a:pt x="0" y="0"/>
                </a:moveTo>
                <a:lnTo>
                  <a:pt x="247650" y="31432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Полилиния: фигура 90">
            <a:extLst>
              <a:ext uri="{FF2B5EF4-FFF2-40B4-BE49-F238E27FC236}">
                <a16:creationId xmlns:a16="http://schemas.microsoft.com/office/drawing/2014/main" id="{AE50944B-5564-47DB-A6BC-B4E58C4D3E9F}"/>
              </a:ext>
            </a:extLst>
          </p:cNvPr>
          <p:cNvSpPr/>
          <p:nvPr/>
        </p:nvSpPr>
        <p:spPr>
          <a:xfrm>
            <a:off x="4974885" y="2495500"/>
            <a:ext cx="222321" cy="202043"/>
          </a:xfrm>
          <a:custGeom>
            <a:avLst/>
            <a:gdLst>
              <a:gd name="connsiteX0" fmla="*/ 0 w 254000"/>
              <a:gd name="connsiteY0" fmla="*/ 0 h 209550"/>
              <a:gd name="connsiteX1" fmla="*/ 101600 w 254000"/>
              <a:gd name="connsiteY1" fmla="*/ 127000 h 209550"/>
              <a:gd name="connsiteX2" fmla="*/ 234950 w 254000"/>
              <a:gd name="connsiteY2" fmla="*/ 171450 h 209550"/>
              <a:gd name="connsiteX3" fmla="*/ 254000 w 25400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254000" h="209550">
                <a:moveTo>
                  <a:pt x="0" y="0"/>
                </a:moveTo>
                <a:cubicBezTo>
                  <a:pt x="31221" y="49212"/>
                  <a:pt x="62442" y="98425"/>
                  <a:pt x="101600" y="127000"/>
                </a:cubicBezTo>
                <a:cubicBezTo>
                  <a:pt x="140758" y="155575"/>
                  <a:pt x="209550" y="157692"/>
                  <a:pt x="234950" y="171450"/>
                </a:cubicBezTo>
                <a:cubicBezTo>
                  <a:pt x="260350" y="185208"/>
                  <a:pt x="251883" y="198967"/>
                  <a:pt x="254000" y="20955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Овал 85">
            <a:extLst>
              <a:ext uri="{FF2B5EF4-FFF2-40B4-BE49-F238E27FC236}">
                <a16:creationId xmlns:a16="http://schemas.microsoft.com/office/drawing/2014/main" id="{A6215B1D-D705-41A4-B4D6-24B65C97EDDF}"/>
              </a:ext>
            </a:extLst>
          </p:cNvPr>
          <p:cNvSpPr/>
          <p:nvPr/>
        </p:nvSpPr>
        <p:spPr>
          <a:xfrm>
            <a:off x="4774560" y="218797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Полилиния: фигура 94">
            <a:extLst>
              <a:ext uri="{FF2B5EF4-FFF2-40B4-BE49-F238E27FC236}">
                <a16:creationId xmlns:a16="http://schemas.microsoft.com/office/drawing/2014/main" id="{DCDB0558-8564-4E3A-B63D-1E1A11FCEF27}"/>
              </a:ext>
            </a:extLst>
          </p:cNvPr>
          <p:cNvSpPr/>
          <p:nvPr/>
        </p:nvSpPr>
        <p:spPr>
          <a:xfrm>
            <a:off x="4899646" y="2671548"/>
            <a:ext cx="276527" cy="439857"/>
          </a:xfrm>
          <a:custGeom>
            <a:avLst/>
            <a:gdLst>
              <a:gd name="connsiteX0" fmla="*/ 279400 w 279400"/>
              <a:gd name="connsiteY0" fmla="*/ 0 h 422275"/>
              <a:gd name="connsiteX1" fmla="*/ 196850 w 279400"/>
              <a:gd name="connsiteY1" fmla="*/ 31750 h 422275"/>
              <a:gd name="connsiteX2" fmla="*/ 149225 w 279400"/>
              <a:gd name="connsiteY2" fmla="*/ 139700 h 422275"/>
              <a:gd name="connsiteX3" fmla="*/ 180975 w 279400"/>
              <a:gd name="connsiteY3" fmla="*/ 215900 h 422275"/>
              <a:gd name="connsiteX4" fmla="*/ 219075 w 279400"/>
              <a:gd name="connsiteY4" fmla="*/ 288925 h 422275"/>
              <a:gd name="connsiteX5" fmla="*/ 187325 w 279400"/>
              <a:gd name="connsiteY5" fmla="*/ 365125 h 422275"/>
              <a:gd name="connsiteX6" fmla="*/ 0 w 279400"/>
              <a:gd name="connsiteY6" fmla="*/ 422275 h 42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400" h="422275">
                <a:moveTo>
                  <a:pt x="279400" y="0"/>
                </a:moveTo>
                <a:cubicBezTo>
                  <a:pt x="248973" y="4233"/>
                  <a:pt x="218546" y="8467"/>
                  <a:pt x="196850" y="31750"/>
                </a:cubicBezTo>
                <a:cubicBezTo>
                  <a:pt x="175154" y="55033"/>
                  <a:pt x="151871" y="109008"/>
                  <a:pt x="149225" y="139700"/>
                </a:cubicBezTo>
                <a:cubicBezTo>
                  <a:pt x="146579" y="170392"/>
                  <a:pt x="169333" y="191029"/>
                  <a:pt x="180975" y="215900"/>
                </a:cubicBezTo>
                <a:cubicBezTo>
                  <a:pt x="192617" y="240771"/>
                  <a:pt x="218017" y="264054"/>
                  <a:pt x="219075" y="288925"/>
                </a:cubicBezTo>
                <a:cubicBezTo>
                  <a:pt x="220133" y="313796"/>
                  <a:pt x="223837" y="342900"/>
                  <a:pt x="187325" y="365125"/>
                </a:cubicBezTo>
                <a:cubicBezTo>
                  <a:pt x="150813" y="387350"/>
                  <a:pt x="75406" y="404812"/>
                  <a:pt x="0" y="4222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Овал 32">
            <a:extLst>
              <a:ext uri="{FF2B5EF4-FFF2-40B4-BE49-F238E27FC236}">
                <a16:creationId xmlns:a16="http://schemas.microsoft.com/office/drawing/2014/main" id="{2B4898B8-0EBC-4AF0-8EB8-E958A08CA5C9}"/>
              </a:ext>
            </a:extLst>
          </p:cNvPr>
          <p:cNvSpPr/>
          <p:nvPr/>
        </p:nvSpPr>
        <p:spPr>
          <a:xfrm>
            <a:off x="4889258" y="304999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Полилиния: фигура 96">
            <a:extLst>
              <a:ext uri="{FF2B5EF4-FFF2-40B4-BE49-F238E27FC236}">
                <a16:creationId xmlns:a16="http://schemas.microsoft.com/office/drawing/2014/main" id="{CF66B523-3D7D-420B-BF00-44805A872292}"/>
              </a:ext>
            </a:extLst>
          </p:cNvPr>
          <p:cNvSpPr/>
          <p:nvPr/>
        </p:nvSpPr>
        <p:spPr>
          <a:xfrm>
            <a:off x="5138287" y="241180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3" name="Овал 92">
            <a:extLst>
              <a:ext uri="{FF2B5EF4-FFF2-40B4-BE49-F238E27FC236}">
                <a16:creationId xmlns:a16="http://schemas.microsoft.com/office/drawing/2014/main" id="{A1FE4405-A666-4666-BF19-7263C355DE30}"/>
              </a:ext>
            </a:extLst>
          </p:cNvPr>
          <p:cNvSpPr/>
          <p:nvPr/>
        </p:nvSpPr>
        <p:spPr>
          <a:xfrm>
            <a:off x="5172853" y="26344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7" name="Полилиния: фигура 106">
            <a:extLst>
              <a:ext uri="{FF2B5EF4-FFF2-40B4-BE49-F238E27FC236}">
                <a16:creationId xmlns:a16="http://schemas.microsoft.com/office/drawing/2014/main" id="{6145B311-27E2-4FD5-894F-4BB4FC274B26}"/>
              </a:ext>
            </a:extLst>
          </p:cNvPr>
          <p:cNvSpPr/>
          <p:nvPr/>
        </p:nvSpPr>
        <p:spPr>
          <a:xfrm>
            <a:off x="4357414" y="1700176"/>
            <a:ext cx="1786430" cy="734702"/>
          </a:xfrm>
          <a:custGeom>
            <a:avLst/>
            <a:gdLst>
              <a:gd name="connsiteX0" fmla="*/ 1804988 w 1804988"/>
              <a:gd name="connsiteY0" fmla="*/ 762000 h 762000"/>
              <a:gd name="connsiteX1" fmla="*/ 1747838 w 1804988"/>
              <a:gd name="connsiteY1" fmla="*/ 623887 h 762000"/>
              <a:gd name="connsiteX2" fmla="*/ 1585913 w 1804988"/>
              <a:gd name="connsiteY2" fmla="*/ 542925 h 762000"/>
              <a:gd name="connsiteX3" fmla="*/ 1457325 w 1804988"/>
              <a:gd name="connsiteY3" fmla="*/ 528637 h 762000"/>
              <a:gd name="connsiteX4" fmla="*/ 1414463 w 1804988"/>
              <a:gd name="connsiteY4" fmla="*/ 461962 h 762000"/>
              <a:gd name="connsiteX5" fmla="*/ 1290638 w 1804988"/>
              <a:gd name="connsiteY5" fmla="*/ 423862 h 762000"/>
              <a:gd name="connsiteX6" fmla="*/ 890588 w 1804988"/>
              <a:gd name="connsiteY6" fmla="*/ 166687 h 762000"/>
              <a:gd name="connsiteX7" fmla="*/ 590550 w 1804988"/>
              <a:gd name="connsiteY7" fmla="*/ 147637 h 762000"/>
              <a:gd name="connsiteX8" fmla="*/ 452438 w 1804988"/>
              <a:gd name="connsiteY8" fmla="*/ 109537 h 762000"/>
              <a:gd name="connsiteX9" fmla="*/ 257175 w 1804988"/>
              <a:gd name="connsiteY9" fmla="*/ 38100 h 762000"/>
              <a:gd name="connsiteX10" fmla="*/ 95250 w 1804988"/>
              <a:gd name="connsiteY10" fmla="*/ 47625 h 762000"/>
              <a:gd name="connsiteX11" fmla="*/ 0 w 1804988"/>
              <a:gd name="connsiteY11"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4988" h="762000">
                <a:moveTo>
                  <a:pt x="1804988" y="762000"/>
                </a:moveTo>
                <a:cubicBezTo>
                  <a:pt x="1794669" y="711199"/>
                  <a:pt x="1784350" y="660399"/>
                  <a:pt x="1747838" y="623887"/>
                </a:cubicBezTo>
                <a:cubicBezTo>
                  <a:pt x="1711326" y="587375"/>
                  <a:pt x="1634332" y="558800"/>
                  <a:pt x="1585913" y="542925"/>
                </a:cubicBezTo>
                <a:cubicBezTo>
                  <a:pt x="1537494" y="527050"/>
                  <a:pt x="1485900" y="542131"/>
                  <a:pt x="1457325" y="528637"/>
                </a:cubicBezTo>
                <a:cubicBezTo>
                  <a:pt x="1428750" y="515143"/>
                  <a:pt x="1442244" y="479424"/>
                  <a:pt x="1414463" y="461962"/>
                </a:cubicBezTo>
                <a:cubicBezTo>
                  <a:pt x="1386682" y="444500"/>
                  <a:pt x="1377951" y="473075"/>
                  <a:pt x="1290638" y="423862"/>
                </a:cubicBezTo>
                <a:cubicBezTo>
                  <a:pt x="1203325" y="374649"/>
                  <a:pt x="1007269" y="212724"/>
                  <a:pt x="890588" y="166687"/>
                </a:cubicBezTo>
                <a:cubicBezTo>
                  <a:pt x="773907" y="120650"/>
                  <a:pt x="663575" y="157162"/>
                  <a:pt x="590550" y="147637"/>
                </a:cubicBezTo>
                <a:cubicBezTo>
                  <a:pt x="517525" y="138112"/>
                  <a:pt x="508000" y="127793"/>
                  <a:pt x="452438" y="109537"/>
                </a:cubicBezTo>
                <a:cubicBezTo>
                  <a:pt x="396876" y="91281"/>
                  <a:pt x="316706" y="48419"/>
                  <a:pt x="257175" y="38100"/>
                </a:cubicBezTo>
                <a:cubicBezTo>
                  <a:pt x="197644" y="27781"/>
                  <a:pt x="138112" y="53975"/>
                  <a:pt x="95250" y="47625"/>
                </a:cubicBezTo>
                <a:cubicBezTo>
                  <a:pt x="52388" y="41275"/>
                  <a:pt x="26194" y="2063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Овал 75">
            <a:extLst>
              <a:ext uri="{FF2B5EF4-FFF2-40B4-BE49-F238E27FC236}">
                <a16:creationId xmlns:a16="http://schemas.microsoft.com/office/drawing/2014/main" id="{4D5B998C-A60D-49EA-A19D-25D295F2741A}"/>
              </a:ext>
            </a:extLst>
          </p:cNvPr>
          <p:cNvSpPr/>
          <p:nvPr/>
        </p:nvSpPr>
        <p:spPr>
          <a:xfrm>
            <a:off x="4271000" y="164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8" name="Полилиния: фигура 107">
            <a:extLst>
              <a:ext uri="{FF2B5EF4-FFF2-40B4-BE49-F238E27FC236}">
                <a16:creationId xmlns:a16="http://schemas.microsoft.com/office/drawing/2014/main" id="{F2EC1B63-AF8D-48D2-954D-DD6A89ED9886}"/>
              </a:ext>
            </a:extLst>
          </p:cNvPr>
          <p:cNvSpPr/>
          <p:nvPr/>
        </p:nvSpPr>
        <p:spPr>
          <a:xfrm>
            <a:off x="3179031" y="2373482"/>
            <a:ext cx="1800570" cy="231296"/>
          </a:xfrm>
          <a:custGeom>
            <a:avLst/>
            <a:gdLst>
              <a:gd name="connsiteX0" fmla="*/ 1819275 w 1819275"/>
              <a:gd name="connsiteY0" fmla="*/ 135115 h 239890"/>
              <a:gd name="connsiteX1" fmla="*/ 1428750 w 1819275"/>
              <a:gd name="connsiteY1" fmla="*/ 197028 h 239890"/>
              <a:gd name="connsiteX2" fmla="*/ 1319213 w 1819275"/>
              <a:gd name="connsiteY2" fmla="*/ 158928 h 239890"/>
              <a:gd name="connsiteX3" fmla="*/ 1233488 w 1819275"/>
              <a:gd name="connsiteY3" fmla="*/ 201790 h 239890"/>
              <a:gd name="connsiteX4" fmla="*/ 1138238 w 1819275"/>
              <a:gd name="connsiteY4" fmla="*/ 201790 h 239890"/>
              <a:gd name="connsiteX5" fmla="*/ 838200 w 1819275"/>
              <a:gd name="connsiteY5" fmla="*/ 201790 h 239890"/>
              <a:gd name="connsiteX6" fmla="*/ 671513 w 1819275"/>
              <a:gd name="connsiteY6" fmla="*/ 97015 h 239890"/>
              <a:gd name="connsiteX7" fmla="*/ 557213 w 1819275"/>
              <a:gd name="connsiteY7" fmla="*/ 87490 h 239890"/>
              <a:gd name="connsiteX8" fmla="*/ 433388 w 1819275"/>
              <a:gd name="connsiteY8" fmla="*/ 106540 h 239890"/>
              <a:gd name="connsiteX9" fmla="*/ 342900 w 1819275"/>
              <a:gd name="connsiteY9" fmla="*/ 6528 h 239890"/>
              <a:gd name="connsiteX10" fmla="*/ 200025 w 1819275"/>
              <a:gd name="connsiteY10" fmla="*/ 35103 h 239890"/>
              <a:gd name="connsiteX11" fmla="*/ 0 w 1819275"/>
              <a:gd name="connsiteY11" fmla="*/ 239890 h 23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5" h="239890">
                <a:moveTo>
                  <a:pt x="1819275" y="135115"/>
                </a:moveTo>
                <a:cubicBezTo>
                  <a:pt x="1665684" y="164087"/>
                  <a:pt x="1512094" y="193059"/>
                  <a:pt x="1428750" y="197028"/>
                </a:cubicBezTo>
                <a:cubicBezTo>
                  <a:pt x="1345406" y="200997"/>
                  <a:pt x="1351757" y="158134"/>
                  <a:pt x="1319213" y="158928"/>
                </a:cubicBezTo>
                <a:cubicBezTo>
                  <a:pt x="1286669" y="159722"/>
                  <a:pt x="1263650" y="194646"/>
                  <a:pt x="1233488" y="201790"/>
                </a:cubicBezTo>
                <a:cubicBezTo>
                  <a:pt x="1203326" y="208934"/>
                  <a:pt x="1138238" y="201790"/>
                  <a:pt x="1138238" y="201790"/>
                </a:cubicBezTo>
                <a:cubicBezTo>
                  <a:pt x="1072357" y="201790"/>
                  <a:pt x="915987" y="219252"/>
                  <a:pt x="838200" y="201790"/>
                </a:cubicBezTo>
                <a:cubicBezTo>
                  <a:pt x="760413" y="184328"/>
                  <a:pt x="718344" y="116065"/>
                  <a:pt x="671513" y="97015"/>
                </a:cubicBezTo>
                <a:cubicBezTo>
                  <a:pt x="624682" y="77965"/>
                  <a:pt x="596900" y="85903"/>
                  <a:pt x="557213" y="87490"/>
                </a:cubicBezTo>
                <a:cubicBezTo>
                  <a:pt x="517526" y="89077"/>
                  <a:pt x="469107" y="120034"/>
                  <a:pt x="433388" y="106540"/>
                </a:cubicBezTo>
                <a:cubicBezTo>
                  <a:pt x="397669" y="93046"/>
                  <a:pt x="381794" y="18434"/>
                  <a:pt x="342900" y="6528"/>
                </a:cubicBezTo>
                <a:cubicBezTo>
                  <a:pt x="304006" y="-5378"/>
                  <a:pt x="257175" y="-3791"/>
                  <a:pt x="200025" y="35103"/>
                </a:cubicBezTo>
                <a:cubicBezTo>
                  <a:pt x="142875" y="73997"/>
                  <a:pt x="71437" y="156943"/>
                  <a:pt x="0" y="23989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Овал 108">
            <a:extLst>
              <a:ext uri="{FF2B5EF4-FFF2-40B4-BE49-F238E27FC236}">
                <a16:creationId xmlns:a16="http://schemas.microsoft.com/office/drawing/2014/main" id="{457A809D-7FE3-48B8-ACA2-A68B780F1F04}"/>
              </a:ext>
            </a:extLst>
          </p:cNvPr>
          <p:cNvSpPr/>
          <p:nvPr/>
        </p:nvSpPr>
        <p:spPr>
          <a:xfrm>
            <a:off x="3231342" y="246108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0" name="Овал 109">
            <a:extLst>
              <a:ext uri="{FF2B5EF4-FFF2-40B4-BE49-F238E27FC236}">
                <a16:creationId xmlns:a16="http://schemas.microsoft.com/office/drawing/2014/main" id="{31079967-6A88-43B9-99F3-C35A680EA4FC}"/>
              </a:ext>
            </a:extLst>
          </p:cNvPr>
          <p:cNvSpPr/>
          <p:nvPr/>
        </p:nvSpPr>
        <p:spPr>
          <a:xfrm>
            <a:off x="3384873" y="234801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Овал 91">
            <a:extLst>
              <a:ext uri="{FF2B5EF4-FFF2-40B4-BE49-F238E27FC236}">
                <a16:creationId xmlns:a16="http://schemas.microsoft.com/office/drawing/2014/main" id="{997F1B66-F296-44AF-9793-9FD8723D9E32}"/>
              </a:ext>
            </a:extLst>
          </p:cNvPr>
          <p:cNvSpPr/>
          <p:nvPr/>
        </p:nvSpPr>
        <p:spPr>
          <a:xfrm>
            <a:off x="4928536" y="245593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3" name="Полилиния: фигура 112">
            <a:extLst>
              <a:ext uri="{FF2B5EF4-FFF2-40B4-BE49-F238E27FC236}">
                <a16:creationId xmlns:a16="http://schemas.microsoft.com/office/drawing/2014/main" id="{8EF566AA-1289-4ADB-B006-D406572E7910}"/>
              </a:ext>
            </a:extLst>
          </p:cNvPr>
          <p:cNvSpPr/>
          <p:nvPr/>
        </p:nvSpPr>
        <p:spPr>
          <a:xfrm>
            <a:off x="2493211" y="2363704"/>
            <a:ext cx="1381066" cy="805876"/>
          </a:xfrm>
          <a:custGeom>
            <a:avLst/>
            <a:gdLst>
              <a:gd name="connsiteX0" fmla="*/ 1395413 w 1395413"/>
              <a:gd name="connsiteY0" fmla="*/ 835819 h 835819"/>
              <a:gd name="connsiteX1" fmla="*/ 1147763 w 1395413"/>
              <a:gd name="connsiteY1" fmla="*/ 809625 h 835819"/>
              <a:gd name="connsiteX2" fmla="*/ 1026319 w 1395413"/>
              <a:gd name="connsiteY2" fmla="*/ 764381 h 835819"/>
              <a:gd name="connsiteX3" fmla="*/ 766763 w 1395413"/>
              <a:gd name="connsiteY3" fmla="*/ 576262 h 835819"/>
              <a:gd name="connsiteX4" fmla="*/ 0 w 1395413"/>
              <a:gd name="connsiteY4" fmla="*/ 0 h 835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413" h="835819">
                <a:moveTo>
                  <a:pt x="1395413" y="835819"/>
                </a:moveTo>
                <a:cubicBezTo>
                  <a:pt x="1302346" y="828675"/>
                  <a:pt x="1209279" y="821531"/>
                  <a:pt x="1147763" y="809625"/>
                </a:cubicBezTo>
                <a:cubicBezTo>
                  <a:pt x="1086247" y="797719"/>
                  <a:pt x="1089819" y="803275"/>
                  <a:pt x="1026319" y="764381"/>
                </a:cubicBezTo>
                <a:cubicBezTo>
                  <a:pt x="962819" y="725487"/>
                  <a:pt x="766763" y="576262"/>
                  <a:pt x="766763" y="576262"/>
                </a:cubicBez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Овал 36">
            <a:extLst>
              <a:ext uri="{FF2B5EF4-FFF2-40B4-BE49-F238E27FC236}">
                <a16:creationId xmlns:a16="http://schemas.microsoft.com/office/drawing/2014/main" id="{220569F3-66B7-435A-AE81-B0FAA447FD0F}"/>
              </a:ext>
            </a:extLst>
          </p:cNvPr>
          <p:cNvSpPr/>
          <p:nvPr/>
        </p:nvSpPr>
        <p:spPr>
          <a:xfrm>
            <a:off x="3812217" y="312107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Полилиния: фигура 114">
            <a:extLst>
              <a:ext uri="{FF2B5EF4-FFF2-40B4-BE49-F238E27FC236}">
                <a16:creationId xmlns:a16="http://schemas.microsoft.com/office/drawing/2014/main" id="{3E26021B-C290-43CE-B36D-B73C7038FD26}"/>
              </a:ext>
            </a:extLst>
          </p:cNvPr>
          <p:cNvSpPr/>
          <p:nvPr/>
        </p:nvSpPr>
        <p:spPr>
          <a:xfrm>
            <a:off x="4194011" y="3357627"/>
            <a:ext cx="1996965" cy="293125"/>
          </a:xfrm>
          <a:custGeom>
            <a:avLst/>
            <a:gdLst>
              <a:gd name="connsiteX0" fmla="*/ 1946275 w 1946275"/>
              <a:gd name="connsiteY0" fmla="*/ 184379 h 304016"/>
              <a:gd name="connsiteX1" fmla="*/ 1784350 w 1946275"/>
              <a:gd name="connsiteY1" fmla="*/ 285979 h 304016"/>
              <a:gd name="connsiteX2" fmla="*/ 1638300 w 1946275"/>
              <a:gd name="connsiteY2" fmla="*/ 235179 h 304016"/>
              <a:gd name="connsiteX3" fmla="*/ 1498600 w 1946275"/>
              <a:gd name="connsiteY3" fmla="*/ 212954 h 304016"/>
              <a:gd name="connsiteX4" fmla="*/ 1387475 w 1946275"/>
              <a:gd name="connsiteY4" fmla="*/ 241529 h 304016"/>
              <a:gd name="connsiteX5" fmla="*/ 1282700 w 1946275"/>
              <a:gd name="connsiteY5" fmla="*/ 298679 h 304016"/>
              <a:gd name="connsiteX6" fmla="*/ 1254125 w 1946275"/>
              <a:gd name="connsiteY6" fmla="*/ 298679 h 304016"/>
              <a:gd name="connsiteX7" fmla="*/ 1184275 w 1946275"/>
              <a:gd name="connsiteY7" fmla="*/ 273279 h 304016"/>
              <a:gd name="connsiteX8" fmla="*/ 914400 w 1946275"/>
              <a:gd name="connsiteY8" fmla="*/ 95479 h 304016"/>
              <a:gd name="connsiteX9" fmla="*/ 749300 w 1946275"/>
              <a:gd name="connsiteY9" fmla="*/ 28804 h 304016"/>
              <a:gd name="connsiteX10" fmla="*/ 555625 w 1946275"/>
              <a:gd name="connsiteY10" fmla="*/ 3404 h 304016"/>
              <a:gd name="connsiteX11" fmla="*/ 285750 w 1946275"/>
              <a:gd name="connsiteY11" fmla="*/ 12929 h 304016"/>
              <a:gd name="connsiteX12" fmla="*/ 171450 w 1946275"/>
              <a:gd name="connsiteY12" fmla="*/ 117704 h 304016"/>
              <a:gd name="connsiteX13" fmla="*/ 0 w 1946275"/>
              <a:gd name="connsiteY13" fmla="*/ 171679 h 30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46275" h="304016">
                <a:moveTo>
                  <a:pt x="1946275" y="184379"/>
                </a:moveTo>
                <a:cubicBezTo>
                  <a:pt x="1890977" y="230945"/>
                  <a:pt x="1835679" y="277512"/>
                  <a:pt x="1784350" y="285979"/>
                </a:cubicBezTo>
                <a:cubicBezTo>
                  <a:pt x="1733021" y="294446"/>
                  <a:pt x="1685925" y="247350"/>
                  <a:pt x="1638300" y="235179"/>
                </a:cubicBezTo>
                <a:cubicBezTo>
                  <a:pt x="1590675" y="223008"/>
                  <a:pt x="1540404" y="211896"/>
                  <a:pt x="1498600" y="212954"/>
                </a:cubicBezTo>
                <a:cubicBezTo>
                  <a:pt x="1456796" y="214012"/>
                  <a:pt x="1423458" y="227242"/>
                  <a:pt x="1387475" y="241529"/>
                </a:cubicBezTo>
                <a:cubicBezTo>
                  <a:pt x="1351492" y="255816"/>
                  <a:pt x="1304925" y="289154"/>
                  <a:pt x="1282700" y="298679"/>
                </a:cubicBezTo>
                <a:cubicBezTo>
                  <a:pt x="1260475" y="308204"/>
                  <a:pt x="1270529" y="302912"/>
                  <a:pt x="1254125" y="298679"/>
                </a:cubicBezTo>
                <a:cubicBezTo>
                  <a:pt x="1237721" y="294446"/>
                  <a:pt x="1240896" y="307146"/>
                  <a:pt x="1184275" y="273279"/>
                </a:cubicBezTo>
                <a:cubicBezTo>
                  <a:pt x="1127654" y="239412"/>
                  <a:pt x="986896" y="136225"/>
                  <a:pt x="914400" y="95479"/>
                </a:cubicBezTo>
                <a:cubicBezTo>
                  <a:pt x="841904" y="54733"/>
                  <a:pt x="809096" y="44150"/>
                  <a:pt x="749300" y="28804"/>
                </a:cubicBezTo>
                <a:cubicBezTo>
                  <a:pt x="689504" y="13458"/>
                  <a:pt x="632883" y="6050"/>
                  <a:pt x="555625" y="3404"/>
                </a:cubicBezTo>
                <a:cubicBezTo>
                  <a:pt x="478367" y="758"/>
                  <a:pt x="349779" y="-6121"/>
                  <a:pt x="285750" y="12929"/>
                </a:cubicBezTo>
                <a:cubicBezTo>
                  <a:pt x="221721" y="31979"/>
                  <a:pt x="219075" y="91246"/>
                  <a:pt x="171450" y="117704"/>
                </a:cubicBezTo>
                <a:cubicBezTo>
                  <a:pt x="123825" y="144162"/>
                  <a:pt x="61912" y="157920"/>
                  <a:pt x="0" y="17167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Полилиния: фигура 115">
            <a:extLst>
              <a:ext uri="{FF2B5EF4-FFF2-40B4-BE49-F238E27FC236}">
                <a16:creationId xmlns:a16="http://schemas.microsoft.com/office/drawing/2014/main" id="{0DC5896E-CCD3-4C19-A991-A53FA1FE9176}"/>
              </a:ext>
            </a:extLst>
          </p:cNvPr>
          <p:cNvSpPr/>
          <p:nvPr/>
        </p:nvSpPr>
        <p:spPr>
          <a:xfrm flipH="1">
            <a:off x="5986409" y="3633209"/>
            <a:ext cx="45249" cy="126429"/>
          </a:xfrm>
          <a:custGeom>
            <a:avLst/>
            <a:gdLst>
              <a:gd name="connsiteX0" fmla="*/ 31750 w 31750"/>
              <a:gd name="connsiteY0" fmla="*/ 114300 h 114300"/>
              <a:gd name="connsiteX1" fmla="*/ 0 w 31750"/>
              <a:gd name="connsiteY1" fmla="*/ 0 h 114300"/>
            </a:gdLst>
            <a:ahLst/>
            <a:cxnLst>
              <a:cxn ang="0">
                <a:pos x="connsiteX0" y="connsiteY0"/>
              </a:cxn>
              <a:cxn ang="0">
                <a:pos x="connsiteX1" y="connsiteY1"/>
              </a:cxn>
            </a:cxnLst>
            <a:rect l="l" t="t" r="r" b="b"/>
            <a:pathLst>
              <a:path w="31750" h="114300">
                <a:moveTo>
                  <a:pt x="31750" y="114300"/>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Полилиния: фигура 116">
            <a:extLst>
              <a:ext uri="{FF2B5EF4-FFF2-40B4-BE49-F238E27FC236}">
                <a16:creationId xmlns:a16="http://schemas.microsoft.com/office/drawing/2014/main" id="{11AF4A49-6A17-4A8E-B9F4-186EBEF5F28D}"/>
              </a:ext>
            </a:extLst>
          </p:cNvPr>
          <p:cNvSpPr/>
          <p:nvPr/>
        </p:nvSpPr>
        <p:spPr>
          <a:xfrm>
            <a:off x="6079425" y="3275193"/>
            <a:ext cx="581336" cy="186619"/>
          </a:xfrm>
          <a:custGeom>
            <a:avLst/>
            <a:gdLst>
              <a:gd name="connsiteX0" fmla="*/ 0 w 587375"/>
              <a:gd name="connsiteY0" fmla="*/ 114300 h 193553"/>
              <a:gd name="connsiteX1" fmla="*/ 63500 w 587375"/>
              <a:gd name="connsiteY1" fmla="*/ 187325 h 193553"/>
              <a:gd name="connsiteX2" fmla="*/ 187325 w 587375"/>
              <a:gd name="connsiteY2" fmla="*/ 180975 h 193553"/>
              <a:gd name="connsiteX3" fmla="*/ 387350 w 587375"/>
              <a:gd name="connsiteY3" fmla="*/ 111125 h 193553"/>
              <a:gd name="connsiteX4" fmla="*/ 434975 w 587375"/>
              <a:gd name="connsiteY4" fmla="*/ 22225 h 193553"/>
              <a:gd name="connsiteX5" fmla="*/ 587375 w 587375"/>
              <a:gd name="connsiteY5" fmla="*/ 0 h 19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375" h="193553">
                <a:moveTo>
                  <a:pt x="0" y="114300"/>
                </a:moveTo>
                <a:cubicBezTo>
                  <a:pt x="16139" y="145256"/>
                  <a:pt x="32279" y="176213"/>
                  <a:pt x="63500" y="187325"/>
                </a:cubicBezTo>
                <a:cubicBezTo>
                  <a:pt x="94721" y="198437"/>
                  <a:pt x="133350" y="193675"/>
                  <a:pt x="187325" y="180975"/>
                </a:cubicBezTo>
                <a:cubicBezTo>
                  <a:pt x="241300" y="168275"/>
                  <a:pt x="346075" y="137583"/>
                  <a:pt x="387350" y="111125"/>
                </a:cubicBezTo>
                <a:cubicBezTo>
                  <a:pt x="428625" y="84667"/>
                  <a:pt x="401638" y="40746"/>
                  <a:pt x="434975" y="22225"/>
                </a:cubicBezTo>
                <a:cubicBezTo>
                  <a:pt x="468313" y="3704"/>
                  <a:pt x="527844" y="1852"/>
                  <a:pt x="58737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Овал 29">
            <a:extLst>
              <a:ext uri="{FF2B5EF4-FFF2-40B4-BE49-F238E27FC236}">
                <a16:creationId xmlns:a16="http://schemas.microsoft.com/office/drawing/2014/main" id="{ABCC8C2E-0577-4724-AFD2-24382EDA6276}"/>
              </a:ext>
            </a:extLst>
          </p:cNvPr>
          <p:cNvSpPr/>
          <p:nvPr/>
        </p:nvSpPr>
        <p:spPr>
          <a:xfrm>
            <a:off x="6032289" y="333893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Овал 27">
            <a:extLst>
              <a:ext uri="{FF2B5EF4-FFF2-40B4-BE49-F238E27FC236}">
                <a16:creationId xmlns:a16="http://schemas.microsoft.com/office/drawing/2014/main" id="{02993587-1EFC-44D6-8CA4-2DB83FB909AD}"/>
              </a:ext>
            </a:extLst>
          </p:cNvPr>
          <p:cNvSpPr/>
          <p:nvPr/>
        </p:nvSpPr>
        <p:spPr>
          <a:xfrm>
            <a:off x="6626979" y="324384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Полилиния: фигура 117">
            <a:extLst>
              <a:ext uri="{FF2B5EF4-FFF2-40B4-BE49-F238E27FC236}">
                <a16:creationId xmlns:a16="http://schemas.microsoft.com/office/drawing/2014/main" id="{4E3646D9-BE3C-41A5-8691-88DA58D3A59D}"/>
              </a:ext>
            </a:extLst>
          </p:cNvPr>
          <p:cNvSpPr/>
          <p:nvPr/>
        </p:nvSpPr>
        <p:spPr>
          <a:xfrm>
            <a:off x="6188481" y="3458869"/>
            <a:ext cx="71057" cy="88776"/>
          </a:xfrm>
          <a:custGeom>
            <a:avLst/>
            <a:gdLst>
              <a:gd name="connsiteX0" fmla="*/ 35861 w 71795"/>
              <a:gd name="connsiteY0" fmla="*/ 0 h 92075"/>
              <a:gd name="connsiteX1" fmla="*/ 70786 w 71795"/>
              <a:gd name="connsiteY1" fmla="*/ 57150 h 92075"/>
              <a:gd name="connsiteX2" fmla="*/ 936 w 71795"/>
              <a:gd name="connsiteY2" fmla="*/ 92075 h 92075"/>
            </a:gdLst>
            <a:ahLst/>
            <a:cxnLst>
              <a:cxn ang="0">
                <a:pos x="connsiteX0" y="connsiteY0"/>
              </a:cxn>
              <a:cxn ang="0">
                <a:pos x="connsiteX1" y="connsiteY1"/>
              </a:cxn>
              <a:cxn ang="0">
                <a:pos x="connsiteX2" y="connsiteY2"/>
              </a:cxn>
            </a:cxnLst>
            <a:rect l="l" t="t" r="r" b="b"/>
            <a:pathLst>
              <a:path w="71795" h="92075">
                <a:moveTo>
                  <a:pt x="35861" y="0"/>
                </a:moveTo>
                <a:cubicBezTo>
                  <a:pt x="56234" y="20902"/>
                  <a:pt x="76607" y="41804"/>
                  <a:pt x="70786" y="57150"/>
                </a:cubicBezTo>
                <a:cubicBezTo>
                  <a:pt x="64965" y="72496"/>
                  <a:pt x="-9118" y="77788"/>
                  <a:pt x="936" y="9207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Овал 60">
            <a:extLst>
              <a:ext uri="{FF2B5EF4-FFF2-40B4-BE49-F238E27FC236}">
                <a16:creationId xmlns:a16="http://schemas.microsoft.com/office/drawing/2014/main" id="{995F1CA4-A36F-4D05-AB35-EAFC35F9B0FB}"/>
              </a:ext>
            </a:extLst>
          </p:cNvPr>
          <p:cNvSpPr/>
          <p:nvPr/>
        </p:nvSpPr>
        <p:spPr>
          <a:xfrm>
            <a:off x="6129337" y="351001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1" name="Полилиния: фигура 120">
            <a:extLst>
              <a:ext uri="{FF2B5EF4-FFF2-40B4-BE49-F238E27FC236}">
                <a16:creationId xmlns:a16="http://schemas.microsoft.com/office/drawing/2014/main" id="{D7E85A3D-749F-42A1-920E-68DD523F0D70}"/>
              </a:ext>
            </a:extLst>
          </p:cNvPr>
          <p:cNvSpPr/>
          <p:nvPr/>
        </p:nvSpPr>
        <p:spPr>
          <a:xfrm>
            <a:off x="5849247" y="2793046"/>
            <a:ext cx="709387" cy="491331"/>
          </a:xfrm>
          <a:custGeom>
            <a:avLst/>
            <a:gdLst>
              <a:gd name="connsiteX0" fmla="*/ 716757 w 716757"/>
              <a:gd name="connsiteY0" fmla="*/ 509587 h 509587"/>
              <a:gd name="connsiteX1" fmla="*/ 550069 w 716757"/>
              <a:gd name="connsiteY1" fmla="*/ 478631 h 509587"/>
              <a:gd name="connsiteX2" fmla="*/ 521494 w 716757"/>
              <a:gd name="connsiteY2" fmla="*/ 385762 h 509587"/>
              <a:gd name="connsiteX3" fmla="*/ 464344 w 716757"/>
              <a:gd name="connsiteY3" fmla="*/ 288131 h 509587"/>
              <a:gd name="connsiteX4" fmla="*/ 285750 w 716757"/>
              <a:gd name="connsiteY4" fmla="*/ 257175 h 509587"/>
              <a:gd name="connsiteX5" fmla="*/ 0 w 716757"/>
              <a:gd name="connsiteY5"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757" h="509587">
                <a:moveTo>
                  <a:pt x="716757" y="509587"/>
                </a:moveTo>
                <a:cubicBezTo>
                  <a:pt x="649685" y="504427"/>
                  <a:pt x="582613" y="499268"/>
                  <a:pt x="550069" y="478631"/>
                </a:cubicBezTo>
                <a:cubicBezTo>
                  <a:pt x="517525" y="457994"/>
                  <a:pt x="535781" y="417512"/>
                  <a:pt x="521494" y="385762"/>
                </a:cubicBezTo>
                <a:cubicBezTo>
                  <a:pt x="507206" y="354012"/>
                  <a:pt x="503635" y="309562"/>
                  <a:pt x="464344" y="288131"/>
                </a:cubicBezTo>
                <a:cubicBezTo>
                  <a:pt x="425053" y="266700"/>
                  <a:pt x="363141" y="305197"/>
                  <a:pt x="285750" y="257175"/>
                </a:cubicBezTo>
                <a:cubicBezTo>
                  <a:pt x="208359" y="209153"/>
                  <a:pt x="104179" y="104576"/>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Полилиния: фигура 122">
            <a:extLst>
              <a:ext uri="{FF2B5EF4-FFF2-40B4-BE49-F238E27FC236}">
                <a16:creationId xmlns:a16="http://schemas.microsoft.com/office/drawing/2014/main" id="{DA9BDC3D-EFF0-4A59-936A-C2C25186F117}"/>
              </a:ext>
            </a:extLst>
          </p:cNvPr>
          <p:cNvSpPr/>
          <p:nvPr/>
        </p:nvSpPr>
        <p:spPr>
          <a:xfrm>
            <a:off x="5497656" y="2769730"/>
            <a:ext cx="320780" cy="122941"/>
          </a:xfrm>
          <a:custGeom>
            <a:avLst/>
            <a:gdLst>
              <a:gd name="connsiteX0" fmla="*/ 345281 w 345281"/>
              <a:gd name="connsiteY0" fmla="*/ 0 h 97631"/>
              <a:gd name="connsiteX1" fmla="*/ 173831 w 345281"/>
              <a:gd name="connsiteY1" fmla="*/ 78581 h 97631"/>
              <a:gd name="connsiteX2" fmla="*/ 123825 w 345281"/>
              <a:gd name="connsiteY2" fmla="*/ 50006 h 97631"/>
              <a:gd name="connsiteX3" fmla="*/ 0 w 345281"/>
              <a:gd name="connsiteY3" fmla="*/ 97631 h 97631"/>
            </a:gdLst>
            <a:ahLst/>
            <a:cxnLst>
              <a:cxn ang="0">
                <a:pos x="connsiteX0" y="connsiteY0"/>
              </a:cxn>
              <a:cxn ang="0">
                <a:pos x="connsiteX1" y="connsiteY1"/>
              </a:cxn>
              <a:cxn ang="0">
                <a:pos x="connsiteX2" y="connsiteY2"/>
              </a:cxn>
              <a:cxn ang="0">
                <a:pos x="connsiteX3" y="connsiteY3"/>
              </a:cxn>
            </a:cxnLst>
            <a:rect l="l" t="t" r="r" b="b"/>
            <a:pathLst>
              <a:path w="345281" h="97631">
                <a:moveTo>
                  <a:pt x="345281" y="0"/>
                </a:moveTo>
                <a:cubicBezTo>
                  <a:pt x="278010" y="35123"/>
                  <a:pt x="210740" y="70247"/>
                  <a:pt x="173831" y="78581"/>
                </a:cubicBezTo>
                <a:cubicBezTo>
                  <a:pt x="136922" y="86915"/>
                  <a:pt x="152797" y="46831"/>
                  <a:pt x="123825" y="50006"/>
                </a:cubicBezTo>
                <a:cubicBezTo>
                  <a:pt x="94853" y="53181"/>
                  <a:pt x="0" y="97631"/>
                  <a:pt x="0" y="97631"/>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Овал 31">
            <a:extLst>
              <a:ext uri="{FF2B5EF4-FFF2-40B4-BE49-F238E27FC236}">
                <a16:creationId xmlns:a16="http://schemas.microsoft.com/office/drawing/2014/main" id="{907AE715-0E81-4D02-8C65-47068B99755C}"/>
              </a:ext>
            </a:extLst>
          </p:cNvPr>
          <p:cNvSpPr/>
          <p:nvPr/>
        </p:nvSpPr>
        <p:spPr>
          <a:xfrm>
            <a:off x="5445455" y="2837888"/>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Полилиния: фигура 123">
            <a:extLst>
              <a:ext uri="{FF2B5EF4-FFF2-40B4-BE49-F238E27FC236}">
                <a16:creationId xmlns:a16="http://schemas.microsoft.com/office/drawing/2014/main" id="{45948974-BEE2-4406-9A83-8654EA89AD25}"/>
              </a:ext>
            </a:extLst>
          </p:cNvPr>
          <p:cNvSpPr/>
          <p:nvPr/>
        </p:nvSpPr>
        <p:spPr>
          <a:xfrm>
            <a:off x="5743193" y="2609370"/>
            <a:ext cx="75417" cy="151532"/>
          </a:xfrm>
          <a:custGeom>
            <a:avLst/>
            <a:gdLst>
              <a:gd name="connsiteX0" fmla="*/ 76200 w 76200"/>
              <a:gd name="connsiteY0" fmla="*/ 157162 h 157162"/>
              <a:gd name="connsiteX1" fmla="*/ 0 w 76200"/>
              <a:gd name="connsiteY1" fmla="*/ 0 h 157162"/>
            </a:gdLst>
            <a:ahLst/>
            <a:cxnLst>
              <a:cxn ang="0">
                <a:pos x="connsiteX0" y="connsiteY0"/>
              </a:cxn>
              <a:cxn ang="0">
                <a:pos x="connsiteX1" y="connsiteY1"/>
              </a:cxn>
            </a:cxnLst>
            <a:rect l="l" t="t" r="r" b="b"/>
            <a:pathLst>
              <a:path w="76200" h="157162">
                <a:moveTo>
                  <a:pt x="76200" y="157162"/>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Полилиния: фигура 126">
            <a:extLst>
              <a:ext uri="{FF2B5EF4-FFF2-40B4-BE49-F238E27FC236}">
                <a16:creationId xmlns:a16="http://schemas.microsoft.com/office/drawing/2014/main" id="{A6492325-00E0-4AEB-A8F1-43EA6334A408}"/>
              </a:ext>
            </a:extLst>
          </p:cNvPr>
          <p:cNvSpPr/>
          <p:nvPr/>
        </p:nvSpPr>
        <p:spPr>
          <a:xfrm>
            <a:off x="6298343" y="2697543"/>
            <a:ext cx="620878" cy="449077"/>
          </a:xfrm>
          <a:custGeom>
            <a:avLst/>
            <a:gdLst>
              <a:gd name="connsiteX0" fmla="*/ 590550 w 614363"/>
              <a:gd name="connsiteY0" fmla="*/ 460800 h 460800"/>
              <a:gd name="connsiteX1" fmla="*/ 614363 w 614363"/>
              <a:gd name="connsiteY1" fmla="*/ 365550 h 460800"/>
              <a:gd name="connsiteX2" fmla="*/ 590550 w 614363"/>
              <a:gd name="connsiteY2" fmla="*/ 289350 h 460800"/>
              <a:gd name="connsiteX3" fmla="*/ 490538 w 614363"/>
              <a:gd name="connsiteY3" fmla="*/ 156000 h 460800"/>
              <a:gd name="connsiteX4" fmla="*/ 297657 w 614363"/>
              <a:gd name="connsiteY4" fmla="*/ 22650 h 460800"/>
              <a:gd name="connsiteX5" fmla="*/ 0 w 614363"/>
              <a:gd name="connsiteY5" fmla="*/ 1219 h 46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63" h="460800">
                <a:moveTo>
                  <a:pt x="590550" y="460800"/>
                </a:moveTo>
                <a:cubicBezTo>
                  <a:pt x="602456" y="427462"/>
                  <a:pt x="614363" y="394125"/>
                  <a:pt x="614363" y="365550"/>
                </a:cubicBezTo>
                <a:cubicBezTo>
                  <a:pt x="614363" y="336975"/>
                  <a:pt x="611188" y="324275"/>
                  <a:pt x="590550" y="289350"/>
                </a:cubicBezTo>
                <a:cubicBezTo>
                  <a:pt x="569912" y="254425"/>
                  <a:pt x="539353" y="200450"/>
                  <a:pt x="490538" y="156000"/>
                </a:cubicBezTo>
                <a:cubicBezTo>
                  <a:pt x="441722" y="111550"/>
                  <a:pt x="379413" y="48447"/>
                  <a:pt x="297657" y="22650"/>
                </a:cubicBezTo>
                <a:cubicBezTo>
                  <a:pt x="215901" y="-3147"/>
                  <a:pt x="107950" y="-964"/>
                  <a:pt x="0" y="1219"/>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Полилиния: фигура 128">
            <a:extLst>
              <a:ext uri="{FF2B5EF4-FFF2-40B4-BE49-F238E27FC236}">
                <a16:creationId xmlns:a16="http://schemas.microsoft.com/office/drawing/2014/main" id="{8A632DD4-98D8-4A22-9C73-7EB4C09549D1}"/>
              </a:ext>
            </a:extLst>
          </p:cNvPr>
          <p:cNvSpPr/>
          <p:nvPr/>
        </p:nvSpPr>
        <p:spPr>
          <a:xfrm>
            <a:off x="6143844" y="2441766"/>
            <a:ext cx="164973" cy="259442"/>
          </a:xfrm>
          <a:custGeom>
            <a:avLst/>
            <a:gdLst>
              <a:gd name="connsiteX0" fmla="*/ 166687 w 166687"/>
              <a:gd name="connsiteY0" fmla="*/ 269082 h 269082"/>
              <a:gd name="connsiteX1" fmla="*/ 142875 w 166687"/>
              <a:gd name="connsiteY1" fmla="*/ 214313 h 269082"/>
              <a:gd name="connsiteX2" fmla="*/ 54768 w 166687"/>
              <a:gd name="connsiteY2" fmla="*/ 173832 h 269082"/>
              <a:gd name="connsiteX3" fmla="*/ 21431 w 166687"/>
              <a:gd name="connsiteY3" fmla="*/ 126207 h 269082"/>
              <a:gd name="connsiteX4" fmla="*/ 0 w 166687"/>
              <a:gd name="connsiteY4" fmla="*/ 0 h 269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87" h="269082">
                <a:moveTo>
                  <a:pt x="166687" y="269082"/>
                </a:moveTo>
                <a:cubicBezTo>
                  <a:pt x="164107" y="249635"/>
                  <a:pt x="161528" y="230188"/>
                  <a:pt x="142875" y="214313"/>
                </a:cubicBezTo>
                <a:cubicBezTo>
                  <a:pt x="124222" y="198438"/>
                  <a:pt x="75009" y="188516"/>
                  <a:pt x="54768" y="173832"/>
                </a:cubicBezTo>
                <a:cubicBezTo>
                  <a:pt x="34527" y="159148"/>
                  <a:pt x="30559" y="155179"/>
                  <a:pt x="21431" y="126207"/>
                </a:cubicBezTo>
                <a:cubicBezTo>
                  <a:pt x="12303" y="97235"/>
                  <a:pt x="6151" y="48617"/>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Полилиния: фигура 129">
            <a:extLst>
              <a:ext uri="{FF2B5EF4-FFF2-40B4-BE49-F238E27FC236}">
                <a16:creationId xmlns:a16="http://schemas.microsoft.com/office/drawing/2014/main" id="{B62B9C74-4075-465F-BC62-3B5F9F306C71}"/>
              </a:ext>
            </a:extLst>
          </p:cNvPr>
          <p:cNvSpPr/>
          <p:nvPr/>
        </p:nvSpPr>
        <p:spPr>
          <a:xfrm>
            <a:off x="5823323" y="2620850"/>
            <a:ext cx="410077" cy="135461"/>
          </a:xfrm>
          <a:custGeom>
            <a:avLst/>
            <a:gdLst>
              <a:gd name="connsiteX0" fmla="*/ 0 w 414337"/>
              <a:gd name="connsiteY0" fmla="*/ 140494 h 140494"/>
              <a:gd name="connsiteX1" fmla="*/ 319087 w 414337"/>
              <a:gd name="connsiteY1" fmla="*/ 69056 h 140494"/>
              <a:gd name="connsiteX2" fmla="*/ 414337 w 414337"/>
              <a:gd name="connsiteY2" fmla="*/ 0 h 140494"/>
            </a:gdLst>
            <a:ahLst/>
            <a:cxnLst>
              <a:cxn ang="0">
                <a:pos x="connsiteX0" y="connsiteY0"/>
              </a:cxn>
              <a:cxn ang="0">
                <a:pos x="connsiteX1" y="connsiteY1"/>
              </a:cxn>
              <a:cxn ang="0">
                <a:pos x="connsiteX2" y="connsiteY2"/>
              </a:cxn>
            </a:cxnLst>
            <a:rect l="l" t="t" r="r" b="b"/>
            <a:pathLst>
              <a:path w="414337" h="140494">
                <a:moveTo>
                  <a:pt x="0" y="140494"/>
                </a:moveTo>
                <a:cubicBezTo>
                  <a:pt x="125015" y="116483"/>
                  <a:pt x="250031" y="92472"/>
                  <a:pt x="319087" y="69056"/>
                </a:cubicBezTo>
                <a:cubicBezTo>
                  <a:pt x="388143" y="45640"/>
                  <a:pt x="401240" y="22820"/>
                  <a:pt x="414337"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Овал 130">
            <a:extLst>
              <a:ext uri="{FF2B5EF4-FFF2-40B4-BE49-F238E27FC236}">
                <a16:creationId xmlns:a16="http://schemas.microsoft.com/office/drawing/2014/main" id="{76D8408D-F4E9-430F-B860-02F058621BD9}"/>
              </a:ext>
            </a:extLst>
          </p:cNvPr>
          <p:cNvSpPr/>
          <p:nvPr/>
        </p:nvSpPr>
        <p:spPr>
          <a:xfrm>
            <a:off x="6207994" y="258016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2" name="Овал 121">
            <a:extLst>
              <a:ext uri="{FF2B5EF4-FFF2-40B4-BE49-F238E27FC236}">
                <a16:creationId xmlns:a16="http://schemas.microsoft.com/office/drawing/2014/main" id="{222BAFDC-B52D-45C6-9A0D-54ECD8F2C5A8}"/>
              </a:ext>
            </a:extLst>
          </p:cNvPr>
          <p:cNvSpPr/>
          <p:nvPr/>
        </p:nvSpPr>
        <p:spPr>
          <a:xfrm>
            <a:off x="5768504" y="271497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2" name="Овал 131">
            <a:extLst>
              <a:ext uri="{FF2B5EF4-FFF2-40B4-BE49-F238E27FC236}">
                <a16:creationId xmlns:a16="http://schemas.microsoft.com/office/drawing/2014/main" id="{95E6CD12-6498-4C43-9DE5-F16B22211B74}"/>
              </a:ext>
            </a:extLst>
          </p:cNvPr>
          <p:cNvSpPr/>
          <p:nvPr/>
        </p:nvSpPr>
        <p:spPr>
          <a:xfrm>
            <a:off x="7026233" y="374404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3" name="Полилиния: фигура 132">
            <a:extLst>
              <a:ext uri="{FF2B5EF4-FFF2-40B4-BE49-F238E27FC236}">
                <a16:creationId xmlns:a16="http://schemas.microsoft.com/office/drawing/2014/main" id="{669C3FE2-F368-40F8-891B-34CA5B191A6B}"/>
              </a:ext>
            </a:extLst>
          </p:cNvPr>
          <p:cNvSpPr/>
          <p:nvPr/>
        </p:nvSpPr>
        <p:spPr>
          <a:xfrm>
            <a:off x="5974153" y="3735911"/>
            <a:ext cx="339374" cy="46482"/>
          </a:xfrm>
          <a:custGeom>
            <a:avLst/>
            <a:gdLst>
              <a:gd name="connsiteX0" fmla="*/ 0 w 342900"/>
              <a:gd name="connsiteY0" fmla="*/ 0 h 48209"/>
              <a:gd name="connsiteX1" fmla="*/ 142875 w 342900"/>
              <a:gd name="connsiteY1" fmla="*/ 47625 h 48209"/>
              <a:gd name="connsiteX2" fmla="*/ 342900 w 342900"/>
              <a:gd name="connsiteY2" fmla="*/ 22225 h 48209"/>
            </a:gdLst>
            <a:ahLst/>
            <a:cxnLst>
              <a:cxn ang="0">
                <a:pos x="connsiteX0" y="connsiteY0"/>
              </a:cxn>
              <a:cxn ang="0">
                <a:pos x="connsiteX1" y="connsiteY1"/>
              </a:cxn>
              <a:cxn ang="0">
                <a:pos x="connsiteX2" y="connsiteY2"/>
              </a:cxn>
            </a:cxnLst>
            <a:rect l="l" t="t" r="r" b="b"/>
            <a:pathLst>
              <a:path w="342900" h="48209">
                <a:moveTo>
                  <a:pt x="0" y="0"/>
                </a:moveTo>
                <a:cubicBezTo>
                  <a:pt x="42862" y="21960"/>
                  <a:pt x="85725" y="43921"/>
                  <a:pt x="142875" y="47625"/>
                </a:cubicBezTo>
                <a:cubicBezTo>
                  <a:pt x="200025" y="51329"/>
                  <a:pt x="271462" y="36777"/>
                  <a:pt x="342900" y="22225"/>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Овал 133">
            <a:extLst>
              <a:ext uri="{FF2B5EF4-FFF2-40B4-BE49-F238E27FC236}">
                <a16:creationId xmlns:a16="http://schemas.microsoft.com/office/drawing/2014/main" id="{FA2038D1-9DC9-43A6-84B9-8A9C61FE63F5}"/>
              </a:ext>
            </a:extLst>
          </p:cNvPr>
          <p:cNvSpPr/>
          <p:nvPr/>
        </p:nvSpPr>
        <p:spPr>
          <a:xfrm>
            <a:off x="6280535" y="370539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5" name="Полилиния: фигура 134">
            <a:extLst>
              <a:ext uri="{FF2B5EF4-FFF2-40B4-BE49-F238E27FC236}">
                <a16:creationId xmlns:a16="http://schemas.microsoft.com/office/drawing/2014/main" id="{679D941D-9D67-4571-B4A8-215A695B0874}"/>
              </a:ext>
            </a:extLst>
          </p:cNvPr>
          <p:cNvSpPr/>
          <p:nvPr/>
        </p:nvSpPr>
        <p:spPr>
          <a:xfrm>
            <a:off x="4385695" y="3256826"/>
            <a:ext cx="75417" cy="110205"/>
          </a:xfrm>
          <a:custGeom>
            <a:avLst/>
            <a:gdLst>
              <a:gd name="connsiteX0" fmla="*/ 76200 w 76200"/>
              <a:gd name="connsiteY0" fmla="*/ 114300 h 114300"/>
              <a:gd name="connsiteX1" fmla="*/ 0 w 76200"/>
              <a:gd name="connsiteY1" fmla="*/ 0 h 114300"/>
            </a:gdLst>
            <a:ahLst/>
            <a:cxnLst>
              <a:cxn ang="0">
                <a:pos x="connsiteX0" y="connsiteY0"/>
              </a:cxn>
              <a:cxn ang="0">
                <a:pos x="connsiteX1" y="connsiteY1"/>
              </a:cxn>
            </a:cxnLst>
            <a:rect l="l" t="t" r="r" b="b"/>
            <a:pathLst>
              <a:path w="76200" h="114300">
                <a:moveTo>
                  <a:pt x="76200" y="114300"/>
                </a:moveTo>
                <a:cubicBezTo>
                  <a:pt x="50800" y="76200"/>
                  <a:pt x="3175" y="17992"/>
                  <a:pt x="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Полилиния: фигура 137">
            <a:extLst>
              <a:ext uri="{FF2B5EF4-FFF2-40B4-BE49-F238E27FC236}">
                <a16:creationId xmlns:a16="http://schemas.microsoft.com/office/drawing/2014/main" id="{C9BDF134-1ABB-467E-A0FA-23FE4A920537}"/>
              </a:ext>
            </a:extLst>
          </p:cNvPr>
          <p:cNvSpPr/>
          <p:nvPr/>
        </p:nvSpPr>
        <p:spPr>
          <a:xfrm>
            <a:off x="3419421" y="1961914"/>
            <a:ext cx="292239" cy="211227"/>
          </a:xfrm>
          <a:custGeom>
            <a:avLst/>
            <a:gdLst>
              <a:gd name="connsiteX0" fmla="*/ 295275 w 295275"/>
              <a:gd name="connsiteY0" fmla="*/ 0 h 219075"/>
              <a:gd name="connsiteX1" fmla="*/ 0 w 295275"/>
              <a:gd name="connsiteY1" fmla="*/ 219075 h 219075"/>
            </a:gdLst>
            <a:ahLst/>
            <a:cxnLst>
              <a:cxn ang="0">
                <a:pos x="connsiteX0" y="connsiteY0"/>
              </a:cxn>
              <a:cxn ang="0">
                <a:pos x="connsiteX1" y="connsiteY1"/>
              </a:cxn>
            </a:cxnLst>
            <a:rect l="l" t="t" r="r" b="b"/>
            <a:pathLst>
              <a:path w="295275" h="219075">
                <a:moveTo>
                  <a:pt x="295275" y="0"/>
                </a:moveTo>
                <a:lnTo>
                  <a:pt x="0" y="219075"/>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Полилиния: фигура 138">
            <a:extLst>
              <a:ext uri="{FF2B5EF4-FFF2-40B4-BE49-F238E27FC236}">
                <a16:creationId xmlns:a16="http://schemas.microsoft.com/office/drawing/2014/main" id="{4B3F5A4C-29F4-4A1B-A907-F712CA00A0F6}"/>
              </a:ext>
            </a:extLst>
          </p:cNvPr>
          <p:cNvSpPr/>
          <p:nvPr/>
        </p:nvSpPr>
        <p:spPr>
          <a:xfrm>
            <a:off x="2622834" y="2150181"/>
            <a:ext cx="791874" cy="32143"/>
          </a:xfrm>
          <a:custGeom>
            <a:avLst/>
            <a:gdLst>
              <a:gd name="connsiteX0" fmla="*/ 800100 w 800100"/>
              <a:gd name="connsiteY0" fmla="*/ 33337 h 33337"/>
              <a:gd name="connsiteX1" fmla="*/ 0 w 800100"/>
              <a:gd name="connsiteY1" fmla="*/ 0 h 33337"/>
            </a:gdLst>
            <a:ahLst/>
            <a:cxnLst>
              <a:cxn ang="0">
                <a:pos x="connsiteX0" y="connsiteY0"/>
              </a:cxn>
              <a:cxn ang="0">
                <a:pos x="connsiteX1" y="connsiteY1"/>
              </a:cxn>
            </a:cxnLst>
            <a:rect l="l" t="t" r="r" b="b"/>
            <a:pathLst>
              <a:path w="800100" h="33337">
                <a:moveTo>
                  <a:pt x="800100" y="33337"/>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Полилиния: фигура 139">
            <a:extLst>
              <a:ext uri="{FF2B5EF4-FFF2-40B4-BE49-F238E27FC236}">
                <a16:creationId xmlns:a16="http://schemas.microsoft.com/office/drawing/2014/main" id="{71B6DFCA-3695-46C0-A950-D5CDDE1692FC}"/>
              </a:ext>
            </a:extLst>
          </p:cNvPr>
          <p:cNvSpPr/>
          <p:nvPr/>
        </p:nvSpPr>
        <p:spPr>
          <a:xfrm>
            <a:off x="2288173" y="1989465"/>
            <a:ext cx="329947" cy="156124"/>
          </a:xfrm>
          <a:custGeom>
            <a:avLst/>
            <a:gdLst>
              <a:gd name="connsiteX0" fmla="*/ 333375 w 333375"/>
              <a:gd name="connsiteY0" fmla="*/ 161925 h 161925"/>
              <a:gd name="connsiteX1" fmla="*/ 0 w 333375"/>
              <a:gd name="connsiteY1" fmla="*/ 0 h 161925"/>
            </a:gdLst>
            <a:ahLst/>
            <a:cxnLst>
              <a:cxn ang="0">
                <a:pos x="connsiteX0" y="connsiteY0"/>
              </a:cxn>
              <a:cxn ang="0">
                <a:pos x="connsiteX1" y="connsiteY1"/>
              </a:cxn>
            </a:cxnLst>
            <a:rect l="l" t="t" r="r" b="b"/>
            <a:pathLst>
              <a:path w="333375" h="161925">
                <a:moveTo>
                  <a:pt x="333375" y="161925"/>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Полилиния: фигура 140">
            <a:extLst>
              <a:ext uri="{FF2B5EF4-FFF2-40B4-BE49-F238E27FC236}">
                <a16:creationId xmlns:a16="http://schemas.microsoft.com/office/drawing/2014/main" id="{FDE97F88-3596-499B-94F9-29C01D63F46E}"/>
              </a:ext>
            </a:extLst>
          </p:cNvPr>
          <p:cNvSpPr/>
          <p:nvPr/>
        </p:nvSpPr>
        <p:spPr>
          <a:xfrm>
            <a:off x="1772689" y="2044568"/>
            <a:ext cx="628609" cy="411363"/>
          </a:xfrm>
          <a:custGeom>
            <a:avLst/>
            <a:gdLst>
              <a:gd name="connsiteX0" fmla="*/ 742950 w 742950"/>
              <a:gd name="connsiteY0" fmla="*/ 0 h 490538"/>
              <a:gd name="connsiteX1" fmla="*/ 466725 w 742950"/>
              <a:gd name="connsiteY1" fmla="*/ 200025 h 490538"/>
              <a:gd name="connsiteX2" fmla="*/ 0 w 742950"/>
              <a:gd name="connsiteY2" fmla="*/ 490538 h 490538"/>
            </a:gdLst>
            <a:ahLst/>
            <a:cxnLst>
              <a:cxn ang="0">
                <a:pos x="connsiteX0" y="connsiteY0"/>
              </a:cxn>
              <a:cxn ang="0">
                <a:pos x="connsiteX1" y="connsiteY1"/>
              </a:cxn>
              <a:cxn ang="0">
                <a:pos x="connsiteX2" y="connsiteY2"/>
              </a:cxn>
            </a:cxnLst>
            <a:rect l="l" t="t" r="r" b="b"/>
            <a:pathLst>
              <a:path w="742950" h="490538">
                <a:moveTo>
                  <a:pt x="742950" y="0"/>
                </a:moveTo>
                <a:cubicBezTo>
                  <a:pt x="666750" y="59134"/>
                  <a:pt x="590550" y="118269"/>
                  <a:pt x="466725" y="200025"/>
                </a:cubicBezTo>
                <a:cubicBezTo>
                  <a:pt x="342900" y="281781"/>
                  <a:pt x="171450" y="386159"/>
                  <a:pt x="0" y="490538"/>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Овал 141">
            <a:extLst>
              <a:ext uri="{FF2B5EF4-FFF2-40B4-BE49-F238E27FC236}">
                <a16:creationId xmlns:a16="http://schemas.microsoft.com/office/drawing/2014/main" id="{362BE8F8-CEEB-466C-B28A-1C16CB0EA404}"/>
              </a:ext>
            </a:extLst>
          </p:cNvPr>
          <p:cNvSpPr/>
          <p:nvPr/>
        </p:nvSpPr>
        <p:spPr>
          <a:xfrm>
            <a:off x="3358934" y="213131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 name="Овал 142">
            <a:extLst>
              <a:ext uri="{FF2B5EF4-FFF2-40B4-BE49-F238E27FC236}">
                <a16:creationId xmlns:a16="http://schemas.microsoft.com/office/drawing/2014/main" id="{7A49C6E2-2843-484F-98F1-00D4112183AF}"/>
              </a:ext>
            </a:extLst>
          </p:cNvPr>
          <p:cNvSpPr/>
          <p:nvPr/>
        </p:nvSpPr>
        <p:spPr>
          <a:xfrm>
            <a:off x="2573990" y="20998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4" name="Овал 143">
            <a:extLst>
              <a:ext uri="{FF2B5EF4-FFF2-40B4-BE49-F238E27FC236}">
                <a16:creationId xmlns:a16="http://schemas.microsoft.com/office/drawing/2014/main" id="{430A6CB1-1010-4DED-AEE7-DD47B9666072}"/>
              </a:ext>
            </a:extLst>
          </p:cNvPr>
          <p:cNvSpPr/>
          <p:nvPr/>
        </p:nvSpPr>
        <p:spPr>
          <a:xfrm>
            <a:off x="2268731" y="1956195"/>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5" name="Овал 144">
            <a:extLst>
              <a:ext uri="{FF2B5EF4-FFF2-40B4-BE49-F238E27FC236}">
                <a16:creationId xmlns:a16="http://schemas.microsoft.com/office/drawing/2014/main" id="{FE7B2DF9-0189-4BD4-802B-E5080C647229}"/>
              </a:ext>
            </a:extLst>
          </p:cNvPr>
          <p:cNvSpPr/>
          <p:nvPr/>
        </p:nvSpPr>
        <p:spPr>
          <a:xfrm>
            <a:off x="2081272" y="21865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6" name="Овал 145">
            <a:extLst>
              <a:ext uri="{FF2B5EF4-FFF2-40B4-BE49-F238E27FC236}">
                <a16:creationId xmlns:a16="http://schemas.microsoft.com/office/drawing/2014/main" id="{FECBD714-7093-47CB-9533-140B56F2B807}"/>
              </a:ext>
            </a:extLst>
          </p:cNvPr>
          <p:cNvSpPr/>
          <p:nvPr/>
        </p:nvSpPr>
        <p:spPr>
          <a:xfrm>
            <a:off x="1730271" y="24053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Овал 98">
            <a:extLst>
              <a:ext uri="{FF2B5EF4-FFF2-40B4-BE49-F238E27FC236}">
                <a16:creationId xmlns:a16="http://schemas.microsoft.com/office/drawing/2014/main" id="{0BA7BCAA-7888-4B9C-849F-13366E82E51D}"/>
              </a:ext>
            </a:extLst>
          </p:cNvPr>
          <p:cNvSpPr/>
          <p:nvPr/>
        </p:nvSpPr>
        <p:spPr>
          <a:xfrm>
            <a:off x="6087279" y="238120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Овал 55">
            <a:extLst>
              <a:ext uri="{FF2B5EF4-FFF2-40B4-BE49-F238E27FC236}">
                <a16:creationId xmlns:a16="http://schemas.microsoft.com/office/drawing/2014/main" id="{DA42E41E-D87F-42DF-B3FE-06F4A1EB47D6}"/>
              </a:ext>
            </a:extLst>
          </p:cNvPr>
          <p:cNvSpPr/>
          <p:nvPr/>
        </p:nvSpPr>
        <p:spPr>
          <a:xfrm>
            <a:off x="3644100" y="1915597"/>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62486CE7-EA9F-4D00-8593-C8290D5305E3}"/>
              </a:ext>
            </a:extLst>
          </p:cNvPr>
          <p:cNvSpPr txBox="1"/>
          <p:nvPr/>
        </p:nvSpPr>
        <p:spPr>
          <a:xfrm>
            <a:off x="3831884" y="1172942"/>
            <a:ext cx="779879"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Sankt-Peterburg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0" name="TextBox 149">
            <a:extLst>
              <a:ext uri="{FF2B5EF4-FFF2-40B4-BE49-F238E27FC236}">
                <a16:creationId xmlns:a16="http://schemas.microsoft.com/office/drawing/2014/main" id="{0D382666-CEEA-46FB-B22B-36D11504A030}"/>
              </a:ext>
            </a:extLst>
          </p:cNvPr>
          <p:cNvSpPr txBox="1"/>
          <p:nvPr/>
        </p:nvSpPr>
        <p:spPr>
          <a:xfrm>
            <a:off x="3151139" y="1504267"/>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Riga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1" name="TextBox 150">
            <a:extLst>
              <a:ext uri="{FF2B5EF4-FFF2-40B4-BE49-F238E27FC236}">
                <a16:creationId xmlns:a16="http://schemas.microsoft.com/office/drawing/2014/main" id="{E68CBF7D-970F-4FB3-8F07-9AD7933505FF}"/>
              </a:ext>
            </a:extLst>
          </p:cNvPr>
          <p:cNvSpPr txBox="1"/>
          <p:nvPr/>
        </p:nvSpPr>
        <p:spPr>
          <a:xfrm>
            <a:off x="2802346" y="167190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Klaipeda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2" name="TextBox 151">
            <a:extLst>
              <a:ext uri="{FF2B5EF4-FFF2-40B4-BE49-F238E27FC236}">
                <a16:creationId xmlns:a16="http://schemas.microsoft.com/office/drawing/2014/main" id="{23C5F146-8D41-4F05-A977-7C6B4D4617F4}"/>
              </a:ext>
            </a:extLst>
          </p:cNvPr>
          <p:cNvSpPr txBox="1"/>
          <p:nvPr/>
        </p:nvSpPr>
        <p:spPr>
          <a:xfrm>
            <a:off x="3049974" y="202546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Brest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3" name="TextBox 152">
            <a:extLst>
              <a:ext uri="{FF2B5EF4-FFF2-40B4-BE49-F238E27FC236}">
                <a16:creationId xmlns:a16="http://schemas.microsoft.com/office/drawing/2014/main" id="{897CBE91-11BE-435C-876B-E08BF1B21F11}"/>
              </a:ext>
            </a:extLst>
          </p:cNvPr>
          <p:cNvSpPr txBox="1"/>
          <p:nvPr/>
        </p:nvSpPr>
        <p:spPr>
          <a:xfrm>
            <a:off x="3795948" y="2171323"/>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Kyiv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4" name="TextBox 153">
            <a:extLst>
              <a:ext uri="{FF2B5EF4-FFF2-40B4-BE49-F238E27FC236}">
                <a16:creationId xmlns:a16="http://schemas.microsoft.com/office/drawing/2014/main" id="{22E3194A-5773-4503-B402-D69CCE598C68}"/>
              </a:ext>
            </a:extLst>
          </p:cNvPr>
          <p:cNvSpPr txBox="1"/>
          <p:nvPr/>
        </p:nvSpPr>
        <p:spPr>
          <a:xfrm>
            <a:off x="3312248" y="2249042"/>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Lviv</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5" name="TextBox 154">
            <a:extLst>
              <a:ext uri="{FF2B5EF4-FFF2-40B4-BE49-F238E27FC236}">
                <a16:creationId xmlns:a16="http://schemas.microsoft.com/office/drawing/2014/main" id="{A0863B45-5611-4AFA-A749-24F09657E276}"/>
              </a:ext>
            </a:extLst>
          </p:cNvPr>
          <p:cNvSpPr txBox="1"/>
          <p:nvPr/>
        </p:nvSpPr>
        <p:spPr>
          <a:xfrm>
            <a:off x="3186238" y="240565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Chop</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6" name="Овал 155">
            <a:extLst>
              <a:ext uri="{FF2B5EF4-FFF2-40B4-BE49-F238E27FC236}">
                <a16:creationId xmlns:a16="http://schemas.microsoft.com/office/drawing/2014/main" id="{0BFE9148-2F5D-40AA-8CFD-6C67E631AF30}"/>
              </a:ext>
            </a:extLst>
          </p:cNvPr>
          <p:cNvSpPr/>
          <p:nvPr/>
        </p:nvSpPr>
        <p:spPr>
          <a:xfrm>
            <a:off x="4418690" y="33310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7" name="TextBox 156">
            <a:extLst>
              <a:ext uri="{FF2B5EF4-FFF2-40B4-BE49-F238E27FC236}">
                <a16:creationId xmlns:a16="http://schemas.microsoft.com/office/drawing/2014/main" id="{7A77BFA8-9715-4754-AE50-01419ABD2A1C}"/>
              </a:ext>
            </a:extLst>
          </p:cNvPr>
          <p:cNvSpPr txBox="1"/>
          <p:nvPr/>
        </p:nvSpPr>
        <p:spPr>
          <a:xfrm>
            <a:off x="3925548" y="3384137"/>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Mersin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8" name="TextBox 157">
            <a:extLst>
              <a:ext uri="{FF2B5EF4-FFF2-40B4-BE49-F238E27FC236}">
                <a16:creationId xmlns:a16="http://schemas.microsoft.com/office/drawing/2014/main" id="{ECD9E83B-BD3E-413A-92CC-D630F357ABA8}"/>
              </a:ext>
            </a:extLst>
          </p:cNvPr>
          <p:cNvSpPr txBox="1"/>
          <p:nvPr/>
        </p:nvSpPr>
        <p:spPr>
          <a:xfrm>
            <a:off x="5798826" y="345204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Saraxa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59" name="TextBox 158">
            <a:extLst>
              <a:ext uri="{FF2B5EF4-FFF2-40B4-BE49-F238E27FC236}">
                <a16:creationId xmlns:a16="http://schemas.microsoft.com/office/drawing/2014/main" id="{76634067-E31A-42E5-9522-F83C37ABC701}"/>
              </a:ext>
            </a:extLst>
          </p:cNvPr>
          <p:cNvSpPr txBox="1"/>
          <p:nvPr/>
        </p:nvSpPr>
        <p:spPr>
          <a:xfrm>
            <a:off x="6100121" y="3588711"/>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Xirat</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0" name="TextBox 159">
            <a:extLst>
              <a:ext uri="{FF2B5EF4-FFF2-40B4-BE49-F238E27FC236}">
                <a16:creationId xmlns:a16="http://schemas.microsoft.com/office/drawing/2014/main" id="{7367A5C8-3D81-4805-BC5D-01C8DE4AE02C}"/>
              </a:ext>
            </a:extLst>
          </p:cNvPr>
          <p:cNvSpPr txBox="1"/>
          <p:nvPr/>
        </p:nvSpPr>
        <p:spPr>
          <a:xfrm>
            <a:off x="6963057" y="3761848"/>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Peshavar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0" name="TextBox 119">
            <a:extLst>
              <a:ext uri="{FF2B5EF4-FFF2-40B4-BE49-F238E27FC236}">
                <a16:creationId xmlns:a16="http://schemas.microsoft.com/office/drawing/2014/main" id="{6A2681F7-DE20-425D-A120-26B60311591B}"/>
              </a:ext>
            </a:extLst>
          </p:cNvPr>
          <p:cNvSpPr txBox="1"/>
          <p:nvPr/>
        </p:nvSpPr>
        <p:spPr>
          <a:xfrm>
            <a:off x="6213322" y="2532119"/>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Saksaulskaya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5" name="TextBox 124">
            <a:extLst>
              <a:ext uri="{FF2B5EF4-FFF2-40B4-BE49-F238E27FC236}">
                <a16:creationId xmlns:a16="http://schemas.microsoft.com/office/drawing/2014/main" id="{1C4D90BF-C591-461A-ABD2-6DBCD9CA1349}"/>
              </a:ext>
            </a:extLst>
          </p:cNvPr>
          <p:cNvSpPr txBox="1"/>
          <p:nvPr/>
        </p:nvSpPr>
        <p:spPr>
          <a:xfrm>
            <a:off x="6065710" y="2350604"/>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Kandiagash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6" name="TextBox 125">
            <a:extLst>
              <a:ext uri="{FF2B5EF4-FFF2-40B4-BE49-F238E27FC236}">
                <a16:creationId xmlns:a16="http://schemas.microsoft.com/office/drawing/2014/main" id="{189233E5-8508-4ADD-9689-486AF84D17EC}"/>
              </a:ext>
            </a:extLst>
          </p:cNvPr>
          <p:cNvSpPr txBox="1"/>
          <p:nvPr/>
        </p:nvSpPr>
        <p:spPr>
          <a:xfrm>
            <a:off x="5614072" y="25992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Beyney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8F601063-0A80-4574-96D5-1C0A57A91411}"/>
              </a:ext>
            </a:extLst>
          </p:cNvPr>
          <p:cNvSpPr txBox="1"/>
          <p:nvPr/>
        </p:nvSpPr>
        <p:spPr>
          <a:xfrm>
            <a:off x="4641963" y="2596522"/>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Astraxan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6140F78A-7381-42B7-8B9D-59A802B65D44}"/>
              </a:ext>
            </a:extLst>
          </p:cNvPr>
          <p:cNvSpPr txBox="1"/>
          <p:nvPr/>
        </p:nvSpPr>
        <p:spPr>
          <a:xfrm>
            <a:off x="4491473" y="2378087"/>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Volgograd</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37" name="TextBox 136">
            <a:extLst>
              <a:ext uri="{FF2B5EF4-FFF2-40B4-BE49-F238E27FC236}">
                <a16:creationId xmlns:a16="http://schemas.microsoft.com/office/drawing/2014/main" id="{2B7B3B71-3FD8-46DE-B660-23FA520C35E0}"/>
              </a:ext>
            </a:extLst>
          </p:cNvPr>
          <p:cNvSpPr txBox="1"/>
          <p:nvPr/>
        </p:nvSpPr>
        <p:spPr>
          <a:xfrm>
            <a:off x="4646986" y="206961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Povorina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2" name="Полилиния: фигура 1">
            <a:extLst>
              <a:ext uri="{FF2B5EF4-FFF2-40B4-BE49-F238E27FC236}">
                <a16:creationId xmlns:a16="http://schemas.microsoft.com/office/drawing/2014/main" id="{655629C5-5DBE-4F1C-B53E-69C0617B48D9}"/>
              </a:ext>
            </a:extLst>
          </p:cNvPr>
          <p:cNvSpPr/>
          <p:nvPr/>
        </p:nvSpPr>
        <p:spPr>
          <a:xfrm>
            <a:off x="8227225" y="2875700"/>
            <a:ext cx="1762861" cy="800101"/>
          </a:xfrm>
          <a:custGeom>
            <a:avLst/>
            <a:gdLst>
              <a:gd name="connsiteX0" fmla="*/ 0 w 1781175"/>
              <a:gd name="connsiteY0" fmla="*/ 0 h 829829"/>
              <a:gd name="connsiteX1" fmla="*/ 142875 w 1781175"/>
              <a:gd name="connsiteY1" fmla="*/ 204787 h 829829"/>
              <a:gd name="connsiteX2" fmla="*/ 523875 w 1781175"/>
              <a:gd name="connsiteY2" fmla="*/ 266700 h 829829"/>
              <a:gd name="connsiteX3" fmla="*/ 723900 w 1781175"/>
              <a:gd name="connsiteY3" fmla="*/ 328612 h 829829"/>
              <a:gd name="connsiteX4" fmla="*/ 1028700 w 1781175"/>
              <a:gd name="connsiteY4" fmla="*/ 657225 h 829829"/>
              <a:gd name="connsiteX5" fmla="*/ 1333500 w 1781175"/>
              <a:gd name="connsiteY5" fmla="*/ 723900 h 829829"/>
              <a:gd name="connsiteX6" fmla="*/ 1509712 w 1781175"/>
              <a:gd name="connsiteY6" fmla="*/ 823912 h 829829"/>
              <a:gd name="connsiteX7" fmla="*/ 1781175 w 1781175"/>
              <a:gd name="connsiteY7" fmla="*/ 809625 h 82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1175" h="829829">
                <a:moveTo>
                  <a:pt x="0" y="0"/>
                </a:moveTo>
                <a:cubicBezTo>
                  <a:pt x="27781" y="80168"/>
                  <a:pt x="55563" y="160337"/>
                  <a:pt x="142875" y="204787"/>
                </a:cubicBezTo>
                <a:cubicBezTo>
                  <a:pt x="230187" y="249237"/>
                  <a:pt x="427038" y="246063"/>
                  <a:pt x="523875" y="266700"/>
                </a:cubicBezTo>
                <a:cubicBezTo>
                  <a:pt x="620712" y="287337"/>
                  <a:pt x="639763" y="263525"/>
                  <a:pt x="723900" y="328612"/>
                </a:cubicBezTo>
                <a:cubicBezTo>
                  <a:pt x="808038" y="393700"/>
                  <a:pt x="927100" y="591344"/>
                  <a:pt x="1028700" y="657225"/>
                </a:cubicBezTo>
                <a:cubicBezTo>
                  <a:pt x="1130300" y="723106"/>
                  <a:pt x="1253332" y="696119"/>
                  <a:pt x="1333500" y="723900"/>
                </a:cubicBezTo>
                <a:cubicBezTo>
                  <a:pt x="1413668" y="751681"/>
                  <a:pt x="1435100" y="809625"/>
                  <a:pt x="1509712" y="823912"/>
                </a:cubicBezTo>
                <a:cubicBezTo>
                  <a:pt x="1584324" y="838199"/>
                  <a:pt x="1682749" y="823912"/>
                  <a:pt x="1781175" y="8096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олилиния: фигура 2">
            <a:extLst>
              <a:ext uri="{FF2B5EF4-FFF2-40B4-BE49-F238E27FC236}">
                <a16:creationId xmlns:a16="http://schemas.microsoft.com/office/drawing/2014/main" id="{AE228309-032F-4AB6-8372-71F2B32EC001}"/>
              </a:ext>
            </a:extLst>
          </p:cNvPr>
          <p:cNvSpPr/>
          <p:nvPr/>
        </p:nvSpPr>
        <p:spPr>
          <a:xfrm>
            <a:off x="7633320" y="2577226"/>
            <a:ext cx="249817" cy="188268"/>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олилиния: фигура 5">
            <a:extLst>
              <a:ext uri="{FF2B5EF4-FFF2-40B4-BE49-F238E27FC236}">
                <a16:creationId xmlns:a16="http://schemas.microsoft.com/office/drawing/2014/main" id="{B50E1BEA-9EC0-4FE0-A933-8899D22183EF}"/>
              </a:ext>
            </a:extLst>
          </p:cNvPr>
          <p:cNvSpPr/>
          <p:nvPr/>
        </p:nvSpPr>
        <p:spPr>
          <a:xfrm>
            <a:off x="7475258" y="2568043"/>
            <a:ext cx="153348" cy="376535"/>
          </a:xfrm>
          <a:custGeom>
            <a:avLst/>
            <a:gdLst>
              <a:gd name="connsiteX0" fmla="*/ 154941 w 154941"/>
              <a:gd name="connsiteY0" fmla="*/ 0 h 390525"/>
              <a:gd name="connsiteX1" fmla="*/ 16829 w 154941"/>
              <a:gd name="connsiteY1" fmla="*/ 157163 h 390525"/>
              <a:gd name="connsiteX2" fmla="*/ 7304 w 154941"/>
              <a:gd name="connsiteY2" fmla="*/ 390525 h 390525"/>
            </a:gdLst>
            <a:ahLst/>
            <a:cxnLst>
              <a:cxn ang="0">
                <a:pos x="connsiteX0" y="connsiteY0"/>
              </a:cxn>
              <a:cxn ang="0">
                <a:pos x="connsiteX1" y="connsiteY1"/>
              </a:cxn>
              <a:cxn ang="0">
                <a:pos x="connsiteX2" y="connsiteY2"/>
              </a:cxn>
            </a:cxnLst>
            <a:rect l="l" t="t" r="r" b="b"/>
            <a:pathLst>
              <a:path w="154941" h="390525">
                <a:moveTo>
                  <a:pt x="154941" y="0"/>
                </a:moveTo>
                <a:cubicBezTo>
                  <a:pt x="98188" y="46038"/>
                  <a:pt x="41435" y="92076"/>
                  <a:pt x="16829" y="157163"/>
                </a:cubicBezTo>
                <a:cubicBezTo>
                  <a:pt x="-7777" y="222250"/>
                  <a:pt x="-237" y="306387"/>
                  <a:pt x="7304" y="390525"/>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Полилиния: фигура 6">
            <a:extLst>
              <a:ext uri="{FF2B5EF4-FFF2-40B4-BE49-F238E27FC236}">
                <a16:creationId xmlns:a16="http://schemas.microsoft.com/office/drawing/2014/main" id="{F3087B06-A55D-42C0-86D1-9EFCABFD8976}"/>
              </a:ext>
            </a:extLst>
          </p:cNvPr>
          <p:cNvSpPr/>
          <p:nvPr/>
        </p:nvSpPr>
        <p:spPr>
          <a:xfrm rot="21318591">
            <a:off x="7594042" y="1799677"/>
            <a:ext cx="2185915" cy="835744"/>
          </a:xfrm>
          <a:custGeom>
            <a:avLst/>
            <a:gdLst>
              <a:gd name="connsiteX0" fmla="*/ 0 w 2208624"/>
              <a:gd name="connsiteY0" fmla="*/ 941578 h 1065435"/>
              <a:gd name="connsiteX1" fmla="*/ 300037 w 2208624"/>
              <a:gd name="connsiteY1" fmla="*/ 308166 h 1065435"/>
              <a:gd name="connsiteX2" fmla="*/ 790575 w 2208624"/>
              <a:gd name="connsiteY2" fmla="*/ 22416 h 1065435"/>
              <a:gd name="connsiteX3" fmla="*/ 1462087 w 2208624"/>
              <a:gd name="connsiteY3" fmla="*/ 60516 h 1065435"/>
              <a:gd name="connsiteX4" fmla="*/ 1838325 w 2208624"/>
              <a:gd name="connsiteY4" fmla="*/ 393891 h 1065435"/>
              <a:gd name="connsiteX5" fmla="*/ 1847850 w 2208624"/>
              <a:gd name="connsiteY5" fmla="*/ 551053 h 1065435"/>
              <a:gd name="connsiteX6" fmla="*/ 1847850 w 2208624"/>
              <a:gd name="connsiteY6" fmla="*/ 579628 h 1065435"/>
              <a:gd name="connsiteX7" fmla="*/ 1895475 w 2208624"/>
              <a:gd name="connsiteY7" fmla="*/ 603441 h 1065435"/>
              <a:gd name="connsiteX8" fmla="*/ 2147887 w 2208624"/>
              <a:gd name="connsiteY8" fmla="*/ 551053 h 1065435"/>
              <a:gd name="connsiteX9" fmla="*/ 2166937 w 2208624"/>
              <a:gd name="connsiteY9" fmla="*/ 584391 h 1065435"/>
              <a:gd name="connsiteX10" fmla="*/ 2133600 w 2208624"/>
              <a:gd name="connsiteY10" fmla="*/ 908241 h 1065435"/>
              <a:gd name="connsiteX11" fmla="*/ 2200275 w 2208624"/>
              <a:gd name="connsiteY11" fmla="*/ 984441 h 1065435"/>
              <a:gd name="connsiteX12" fmla="*/ 2205037 w 2208624"/>
              <a:gd name="connsiteY12" fmla="*/ 1065403 h 106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8624" h="1065435">
                <a:moveTo>
                  <a:pt x="0" y="941578"/>
                </a:moveTo>
                <a:cubicBezTo>
                  <a:pt x="84137" y="701469"/>
                  <a:pt x="168275" y="461360"/>
                  <a:pt x="300037" y="308166"/>
                </a:cubicBezTo>
                <a:cubicBezTo>
                  <a:pt x="431800" y="154972"/>
                  <a:pt x="596900" y="63691"/>
                  <a:pt x="790575" y="22416"/>
                </a:cubicBezTo>
                <a:cubicBezTo>
                  <a:pt x="984250" y="-18859"/>
                  <a:pt x="1287462" y="-1397"/>
                  <a:pt x="1462087" y="60516"/>
                </a:cubicBezTo>
                <a:cubicBezTo>
                  <a:pt x="1636712" y="122429"/>
                  <a:pt x="1774031" y="312135"/>
                  <a:pt x="1838325" y="393891"/>
                </a:cubicBezTo>
                <a:cubicBezTo>
                  <a:pt x="1902619" y="475647"/>
                  <a:pt x="1846263" y="520097"/>
                  <a:pt x="1847850" y="551053"/>
                </a:cubicBezTo>
                <a:cubicBezTo>
                  <a:pt x="1849437" y="582009"/>
                  <a:pt x="1839913" y="570897"/>
                  <a:pt x="1847850" y="579628"/>
                </a:cubicBezTo>
                <a:cubicBezTo>
                  <a:pt x="1855787" y="588359"/>
                  <a:pt x="1845469" y="608203"/>
                  <a:pt x="1895475" y="603441"/>
                </a:cubicBezTo>
                <a:cubicBezTo>
                  <a:pt x="1945481" y="598678"/>
                  <a:pt x="2102643" y="554228"/>
                  <a:pt x="2147887" y="551053"/>
                </a:cubicBezTo>
                <a:cubicBezTo>
                  <a:pt x="2193131" y="547878"/>
                  <a:pt x="2169318" y="524860"/>
                  <a:pt x="2166937" y="584391"/>
                </a:cubicBezTo>
                <a:cubicBezTo>
                  <a:pt x="2164556" y="643922"/>
                  <a:pt x="2128044" y="841566"/>
                  <a:pt x="2133600" y="908241"/>
                </a:cubicBezTo>
                <a:cubicBezTo>
                  <a:pt x="2139156" y="974916"/>
                  <a:pt x="2188369" y="958247"/>
                  <a:pt x="2200275" y="984441"/>
                </a:cubicBezTo>
                <a:cubicBezTo>
                  <a:pt x="2212181" y="1010635"/>
                  <a:pt x="2209006" y="1066991"/>
                  <a:pt x="2205037" y="1065403"/>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Овал 146">
            <a:extLst>
              <a:ext uri="{FF2B5EF4-FFF2-40B4-BE49-F238E27FC236}">
                <a16:creationId xmlns:a16="http://schemas.microsoft.com/office/drawing/2014/main" id="{D66F8CED-25DE-4787-811F-033883D0989F}"/>
              </a:ext>
            </a:extLst>
          </p:cNvPr>
          <p:cNvSpPr/>
          <p:nvPr/>
        </p:nvSpPr>
        <p:spPr>
          <a:xfrm>
            <a:off x="7576495" y="25468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1" name="Овал 160">
            <a:extLst>
              <a:ext uri="{FF2B5EF4-FFF2-40B4-BE49-F238E27FC236}">
                <a16:creationId xmlns:a16="http://schemas.microsoft.com/office/drawing/2014/main" id="{7AC6BC55-03A6-4580-AE94-4677016EA3F7}"/>
              </a:ext>
            </a:extLst>
          </p:cNvPr>
          <p:cNvSpPr/>
          <p:nvPr/>
        </p:nvSpPr>
        <p:spPr>
          <a:xfrm>
            <a:off x="9759522" y="2526052"/>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Овал 42">
            <a:extLst>
              <a:ext uri="{FF2B5EF4-FFF2-40B4-BE49-F238E27FC236}">
                <a16:creationId xmlns:a16="http://schemas.microsoft.com/office/drawing/2014/main" id="{903990CD-B158-486F-B62B-78B230941267}"/>
              </a:ext>
            </a:extLst>
          </p:cNvPr>
          <p:cNvSpPr/>
          <p:nvPr/>
        </p:nvSpPr>
        <p:spPr>
          <a:xfrm>
            <a:off x="7822208" y="2718159"/>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a:extLst>
              <a:ext uri="{FF2B5EF4-FFF2-40B4-BE49-F238E27FC236}">
                <a16:creationId xmlns:a16="http://schemas.microsoft.com/office/drawing/2014/main" id="{EA70A2B1-869E-4F71-973C-FB4B2336E658}"/>
              </a:ext>
            </a:extLst>
          </p:cNvPr>
          <p:cNvSpPr txBox="1"/>
          <p:nvPr/>
        </p:nvSpPr>
        <p:spPr>
          <a:xfrm>
            <a:off x="7138893" y="2477205"/>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Aktogay</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3" name="TextBox 162">
            <a:extLst>
              <a:ext uri="{FF2B5EF4-FFF2-40B4-BE49-F238E27FC236}">
                <a16:creationId xmlns:a16="http://schemas.microsoft.com/office/drawing/2014/main" id="{BF6EF63A-7BD5-4013-AEB8-CAC6FEACD366}"/>
              </a:ext>
            </a:extLst>
          </p:cNvPr>
          <p:cNvSpPr txBox="1"/>
          <p:nvPr/>
        </p:nvSpPr>
        <p:spPr>
          <a:xfrm>
            <a:off x="9734942" y="2494530"/>
            <a:ext cx="61084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Ulan-Bator</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6" name="Овал 165">
            <a:extLst>
              <a:ext uri="{FF2B5EF4-FFF2-40B4-BE49-F238E27FC236}">
                <a16:creationId xmlns:a16="http://schemas.microsoft.com/office/drawing/2014/main" id="{DF274A3B-D027-46EC-8120-D35A7B647DF4}"/>
              </a:ext>
            </a:extLst>
          </p:cNvPr>
          <p:cNvSpPr/>
          <p:nvPr/>
        </p:nvSpPr>
        <p:spPr>
          <a:xfrm>
            <a:off x="9935186" y="3605233"/>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EC2A04DA-6AAC-44C8-BD9C-5349E828FE0A}"/>
              </a:ext>
            </a:extLst>
          </p:cNvPr>
          <p:cNvSpPr txBox="1"/>
          <p:nvPr/>
        </p:nvSpPr>
        <p:spPr>
          <a:xfrm>
            <a:off x="3136410" y="1213596"/>
            <a:ext cx="34552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Tallin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8" name="TextBox 167">
            <a:extLst>
              <a:ext uri="{FF2B5EF4-FFF2-40B4-BE49-F238E27FC236}">
                <a16:creationId xmlns:a16="http://schemas.microsoft.com/office/drawing/2014/main" id="{8B69A01B-BD3E-4153-A632-C299F2D55CCA}"/>
              </a:ext>
            </a:extLst>
          </p:cNvPr>
          <p:cNvSpPr txBox="1"/>
          <p:nvPr/>
        </p:nvSpPr>
        <p:spPr>
          <a:xfrm>
            <a:off x="2384790" y="1977254"/>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Berlin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69" name="TextBox 168">
            <a:extLst>
              <a:ext uri="{FF2B5EF4-FFF2-40B4-BE49-F238E27FC236}">
                <a16:creationId xmlns:a16="http://schemas.microsoft.com/office/drawing/2014/main" id="{2F1B91CA-C065-4E09-9A5F-D985C1BB8C96}"/>
              </a:ext>
            </a:extLst>
          </p:cNvPr>
          <p:cNvSpPr txBox="1"/>
          <p:nvPr/>
        </p:nvSpPr>
        <p:spPr>
          <a:xfrm>
            <a:off x="1905747" y="182210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Hamburg</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0" name="TextBox 169">
            <a:extLst>
              <a:ext uri="{FF2B5EF4-FFF2-40B4-BE49-F238E27FC236}">
                <a16:creationId xmlns:a16="http://schemas.microsoft.com/office/drawing/2014/main" id="{69D603F8-3891-4618-9367-6D996C2BA052}"/>
              </a:ext>
            </a:extLst>
          </p:cNvPr>
          <p:cNvSpPr txBox="1"/>
          <p:nvPr/>
        </p:nvSpPr>
        <p:spPr>
          <a:xfrm>
            <a:off x="1981355" y="2226845"/>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Essen</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1" name="TextBox 170">
            <a:extLst>
              <a:ext uri="{FF2B5EF4-FFF2-40B4-BE49-F238E27FC236}">
                <a16:creationId xmlns:a16="http://schemas.microsoft.com/office/drawing/2014/main" id="{9A9A9F09-64FE-4AF7-9D05-2A3E4D089351}"/>
              </a:ext>
            </a:extLst>
          </p:cNvPr>
          <p:cNvSpPr txBox="1"/>
          <p:nvPr/>
        </p:nvSpPr>
        <p:spPr>
          <a:xfrm>
            <a:off x="1686866" y="2374320"/>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Paris</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2" name="TextBox 171">
            <a:extLst>
              <a:ext uri="{FF2B5EF4-FFF2-40B4-BE49-F238E27FC236}">
                <a16:creationId xmlns:a16="http://schemas.microsoft.com/office/drawing/2014/main" id="{9FD2C38C-B6CE-46F7-B9AA-560C5B991177}"/>
              </a:ext>
            </a:extLst>
          </p:cNvPr>
          <p:cNvSpPr txBox="1"/>
          <p:nvPr/>
        </p:nvSpPr>
        <p:spPr>
          <a:xfrm>
            <a:off x="4328211" y="3362188"/>
            <a:ext cx="46643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Malatya</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2" name="Полилиния: фигура 11">
            <a:extLst>
              <a:ext uri="{FF2B5EF4-FFF2-40B4-BE49-F238E27FC236}">
                <a16:creationId xmlns:a16="http://schemas.microsoft.com/office/drawing/2014/main" id="{BF19496D-B7F4-4C03-8437-EE99A0A9F569}"/>
              </a:ext>
            </a:extLst>
          </p:cNvPr>
          <p:cNvSpPr/>
          <p:nvPr/>
        </p:nvSpPr>
        <p:spPr>
          <a:xfrm>
            <a:off x="5997724" y="3761933"/>
            <a:ext cx="278144" cy="629089"/>
          </a:xfrm>
          <a:custGeom>
            <a:avLst/>
            <a:gdLst>
              <a:gd name="connsiteX0" fmla="*/ 0 w 281034"/>
              <a:gd name="connsiteY0" fmla="*/ 0 h 652463"/>
              <a:gd name="connsiteX1" fmla="*/ 76200 w 281034"/>
              <a:gd name="connsiteY1" fmla="*/ 52388 h 652463"/>
              <a:gd name="connsiteX2" fmla="*/ 119063 w 281034"/>
              <a:gd name="connsiteY2" fmla="*/ 157163 h 652463"/>
              <a:gd name="connsiteX3" fmla="*/ 138113 w 281034"/>
              <a:gd name="connsiteY3" fmla="*/ 266700 h 652463"/>
              <a:gd name="connsiteX4" fmla="*/ 190500 w 281034"/>
              <a:gd name="connsiteY4" fmla="*/ 300038 h 652463"/>
              <a:gd name="connsiteX5" fmla="*/ 257175 w 281034"/>
              <a:gd name="connsiteY5" fmla="*/ 371475 h 652463"/>
              <a:gd name="connsiteX6" fmla="*/ 280988 w 281034"/>
              <a:gd name="connsiteY6" fmla="*/ 457200 h 652463"/>
              <a:gd name="connsiteX7" fmla="*/ 252413 w 281034"/>
              <a:gd name="connsiteY7" fmla="*/ 542925 h 652463"/>
              <a:gd name="connsiteX8" fmla="*/ 209550 w 281034"/>
              <a:gd name="connsiteY8" fmla="*/ 652463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34" h="652463">
                <a:moveTo>
                  <a:pt x="0" y="0"/>
                </a:moveTo>
                <a:cubicBezTo>
                  <a:pt x="28178" y="13097"/>
                  <a:pt x="56356" y="26194"/>
                  <a:pt x="76200" y="52388"/>
                </a:cubicBezTo>
                <a:cubicBezTo>
                  <a:pt x="96044" y="78582"/>
                  <a:pt x="108744" y="121444"/>
                  <a:pt x="119063" y="157163"/>
                </a:cubicBezTo>
                <a:cubicBezTo>
                  <a:pt x="129382" y="192882"/>
                  <a:pt x="126207" y="242888"/>
                  <a:pt x="138113" y="266700"/>
                </a:cubicBezTo>
                <a:cubicBezTo>
                  <a:pt x="150019" y="290512"/>
                  <a:pt x="170656" y="282576"/>
                  <a:pt x="190500" y="300038"/>
                </a:cubicBezTo>
                <a:cubicBezTo>
                  <a:pt x="210344" y="317500"/>
                  <a:pt x="242094" y="345281"/>
                  <a:pt x="257175" y="371475"/>
                </a:cubicBezTo>
                <a:cubicBezTo>
                  <a:pt x="272256" y="397669"/>
                  <a:pt x="281782" y="428625"/>
                  <a:pt x="280988" y="457200"/>
                </a:cubicBezTo>
                <a:cubicBezTo>
                  <a:pt x="280194" y="485775"/>
                  <a:pt x="264319" y="510381"/>
                  <a:pt x="252413" y="542925"/>
                </a:cubicBezTo>
                <a:cubicBezTo>
                  <a:pt x="240507" y="575469"/>
                  <a:pt x="221456" y="652463"/>
                  <a:pt x="209550" y="652463"/>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Овал 23">
            <a:extLst>
              <a:ext uri="{FF2B5EF4-FFF2-40B4-BE49-F238E27FC236}">
                <a16:creationId xmlns:a16="http://schemas.microsoft.com/office/drawing/2014/main" id="{BCA9C96A-44DC-4A25-A020-59A640ABD717}"/>
              </a:ext>
            </a:extLst>
          </p:cNvPr>
          <p:cNvSpPr/>
          <p:nvPr/>
        </p:nvSpPr>
        <p:spPr>
          <a:xfrm>
            <a:off x="5936584" y="370424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Овал 54">
            <a:extLst>
              <a:ext uri="{FF2B5EF4-FFF2-40B4-BE49-F238E27FC236}">
                <a16:creationId xmlns:a16="http://schemas.microsoft.com/office/drawing/2014/main" id="{506F3094-CE23-4DC8-923D-CC9EEC3D1EF8}"/>
              </a:ext>
            </a:extLst>
          </p:cNvPr>
          <p:cNvSpPr/>
          <p:nvPr/>
        </p:nvSpPr>
        <p:spPr>
          <a:xfrm>
            <a:off x="6155840" y="432096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Полилиния: фигура 20">
            <a:extLst>
              <a:ext uri="{FF2B5EF4-FFF2-40B4-BE49-F238E27FC236}">
                <a16:creationId xmlns:a16="http://schemas.microsoft.com/office/drawing/2014/main" id="{640A52A3-4409-46F1-BF0E-C151579F64FD}"/>
              </a:ext>
            </a:extLst>
          </p:cNvPr>
          <p:cNvSpPr/>
          <p:nvPr/>
        </p:nvSpPr>
        <p:spPr>
          <a:xfrm>
            <a:off x="6890152" y="3146620"/>
            <a:ext cx="581336" cy="220411"/>
          </a:xfrm>
          <a:custGeom>
            <a:avLst/>
            <a:gdLst>
              <a:gd name="connsiteX0" fmla="*/ 0 w 587375"/>
              <a:gd name="connsiteY0" fmla="*/ 0 h 228600"/>
              <a:gd name="connsiteX1" fmla="*/ 288925 w 587375"/>
              <a:gd name="connsiteY1" fmla="*/ 50800 h 228600"/>
              <a:gd name="connsiteX2" fmla="*/ 508000 w 587375"/>
              <a:gd name="connsiteY2" fmla="*/ 95250 h 228600"/>
              <a:gd name="connsiteX3" fmla="*/ 587375 w 587375"/>
              <a:gd name="connsiteY3" fmla="*/ 228600 h 228600"/>
            </a:gdLst>
            <a:ahLst/>
            <a:cxnLst>
              <a:cxn ang="0">
                <a:pos x="connsiteX0" y="connsiteY0"/>
              </a:cxn>
              <a:cxn ang="0">
                <a:pos x="connsiteX1" y="connsiteY1"/>
              </a:cxn>
              <a:cxn ang="0">
                <a:pos x="connsiteX2" y="connsiteY2"/>
              </a:cxn>
              <a:cxn ang="0">
                <a:pos x="connsiteX3" y="connsiteY3"/>
              </a:cxn>
            </a:cxnLst>
            <a:rect l="l" t="t" r="r" b="b"/>
            <a:pathLst>
              <a:path w="587375" h="228600">
                <a:moveTo>
                  <a:pt x="0" y="0"/>
                </a:moveTo>
                <a:lnTo>
                  <a:pt x="288925" y="50800"/>
                </a:lnTo>
                <a:cubicBezTo>
                  <a:pt x="373592" y="66675"/>
                  <a:pt x="458258" y="65617"/>
                  <a:pt x="508000" y="95250"/>
                </a:cubicBezTo>
                <a:cubicBezTo>
                  <a:pt x="557742" y="124883"/>
                  <a:pt x="572558" y="176741"/>
                  <a:pt x="587375" y="22860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Полилиния: фигура 21">
            <a:extLst>
              <a:ext uri="{FF2B5EF4-FFF2-40B4-BE49-F238E27FC236}">
                <a16:creationId xmlns:a16="http://schemas.microsoft.com/office/drawing/2014/main" id="{C8A05351-23F9-4180-9E66-691805874A58}"/>
              </a:ext>
            </a:extLst>
          </p:cNvPr>
          <p:cNvSpPr/>
          <p:nvPr/>
        </p:nvSpPr>
        <p:spPr>
          <a:xfrm>
            <a:off x="7156184" y="2898659"/>
            <a:ext cx="1075754" cy="468456"/>
          </a:xfrm>
          <a:custGeom>
            <a:avLst/>
            <a:gdLst>
              <a:gd name="connsiteX0" fmla="*/ 29655 w 1086930"/>
              <a:gd name="connsiteY0" fmla="*/ 311150 h 485862"/>
              <a:gd name="connsiteX1" fmla="*/ 26480 w 1086930"/>
              <a:gd name="connsiteY1" fmla="*/ 422275 h 485862"/>
              <a:gd name="connsiteX2" fmla="*/ 312230 w 1086930"/>
              <a:gd name="connsiteY2" fmla="*/ 485775 h 485862"/>
              <a:gd name="connsiteX3" fmla="*/ 563055 w 1086930"/>
              <a:gd name="connsiteY3" fmla="*/ 409575 h 485862"/>
              <a:gd name="connsiteX4" fmla="*/ 629730 w 1086930"/>
              <a:gd name="connsiteY4" fmla="*/ 349250 h 485862"/>
              <a:gd name="connsiteX5" fmla="*/ 982155 w 1086930"/>
              <a:gd name="connsiteY5" fmla="*/ 263525 h 485862"/>
              <a:gd name="connsiteX6" fmla="*/ 1086930 w 1086930"/>
              <a:gd name="connsiteY6" fmla="*/ 0 h 48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930" h="485862">
                <a:moveTo>
                  <a:pt x="29655" y="311150"/>
                </a:moveTo>
                <a:cubicBezTo>
                  <a:pt x="4519" y="352160"/>
                  <a:pt x="-20616" y="393171"/>
                  <a:pt x="26480" y="422275"/>
                </a:cubicBezTo>
                <a:cubicBezTo>
                  <a:pt x="73576" y="451379"/>
                  <a:pt x="222801" y="487892"/>
                  <a:pt x="312230" y="485775"/>
                </a:cubicBezTo>
                <a:cubicBezTo>
                  <a:pt x="401659" y="483658"/>
                  <a:pt x="510138" y="432329"/>
                  <a:pt x="563055" y="409575"/>
                </a:cubicBezTo>
                <a:cubicBezTo>
                  <a:pt x="615972" y="386821"/>
                  <a:pt x="559880" y="373592"/>
                  <a:pt x="629730" y="349250"/>
                </a:cubicBezTo>
                <a:cubicBezTo>
                  <a:pt x="699580" y="324908"/>
                  <a:pt x="905955" y="321733"/>
                  <a:pt x="982155" y="263525"/>
                </a:cubicBezTo>
                <a:cubicBezTo>
                  <a:pt x="1058355" y="205317"/>
                  <a:pt x="1072642" y="102658"/>
                  <a:pt x="1086930"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Овал 40">
            <a:extLst>
              <a:ext uri="{FF2B5EF4-FFF2-40B4-BE49-F238E27FC236}">
                <a16:creationId xmlns:a16="http://schemas.microsoft.com/office/drawing/2014/main" id="{5171BAE0-1544-4377-94C6-A10BE77F5B8E}"/>
              </a:ext>
            </a:extLst>
          </p:cNvPr>
          <p:cNvSpPr/>
          <p:nvPr/>
        </p:nvSpPr>
        <p:spPr>
          <a:xfrm>
            <a:off x="7429417" y="288817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8" name="Овал 37">
            <a:extLst>
              <a:ext uri="{FF2B5EF4-FFF2-40B4-BE49-F238E27FC236}">
                <a16:creationId xmlns:a16="http://schemas.microsoft.com/office/drawing/2014/main" id="{2CE1CD9F-E6BB-4475-B624-3216697DED44}"/>
              </a:ext>
            </a:extLst>
          </p:cNvPr>
          <p:cNvSpPr/>
          <p:nvPr/>
        </p:nvSpPr>
        <p:spPr>
          <a:xfrm>
            <a:off x="6843017" y="309922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3" name="Овал 172">
            <a:extLst>
              <a:ext uri="{FF2B5EF4-FFF2-40B4-BE49-F238E27FC236}">
                <a16:creationId xmlns:a16="http://schemas.microsoft.com/office/drawing/2014/main" id="{BF23C986-D61C-4445-8D24-C3A827CEEC80}"/>
              </a:ext>
            </a:extLst>
          </p:cNvPr>
          <p:cNvSpPr/>
          <p:nvPr/>
        </p:nvSpPr>
        <p:spPr>
          <a:xfrm>
            <a:off x="7127400" y="3173946"/>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 name="Овал 173">
            <a:extLst>
              <a:ext uri="{FF2B5EF4-FFF2-40B4-BE49-F238E27FC236}">
                <a16:creationId xmlns:a16="http://schemas.microsoft.com/office/drawing/2014/main" id="{E554F95C-CE40-43EC-BAB9-C999F54BC9EA}"/>
              </a:ext>
            </a:extLst>
          </p:cNvPr>
          <p:cNvSpPr/>
          <p:nvPr/>
        </p:nvSpPr>
        <p:spPr>
          <a:xfrm>
            <a:off x="7419639" y="3314491"/>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5" name="Овал 174">
            <a:extLst>
              <a:ext uri="{FF2B5EF4-FFF2-40B4-BE49-F238E27FC236}">
                <a16:creationId xmlns:a16="http://schemas.microsoft.com/office/drawing/2014/main" id="{3747A841-D561-470B-B468-20E6998B75EA}"/>
              </a:ext>
            </a:extLst>
          </p:cNvPr>
          <p:cNvSpPr/>
          <p:nvPr/>
        </p:nvSpPr>
        <p:spPr>
          <a:xfrm>
            <a:off x="8091668" y="3089250"/>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76D4C113-16CD-405A-A6C5-65D2D172DFF5}"/>
              </a:ext>
            </a:extLst>
          </p:cNvPr>
          <p:cNvSpPr txBox="1"/>
          <p:nvPr/>
        </p:nvSpPr>
        <p:spPr>
          <a:xfrm>
            <a:off x="7946082" y="3125250"/>
            <a:ext cx="826341"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err="1">
                <a:ln>
                  <a:noFill/>
                </a:ln>
                <a:solidFill>
                  <a:srgbClr val="93B5D2"/>
                </a:solidFill>
                <a:effectLst/>
                <a:uLnTx/>
                <a:uFillTx/>
                <a:latin typeface="Calibri" panose="020F0502020204030204"/>
                <a:ea typeface="+mn-ea"/>
                <a:cs typeface="+mn-cs"/>
              </a:rPr>
              <a:t>Bayangal</a:t>
            </a: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-Mangal</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3F499DF3-77B8-4663-BDCA-00066A52FB31}"/>
              </a:ext>
            </a:extLst>
          </p:cNvPr>
          <p:cNvSpPr txBox="1"/>
          <p:nvPr/>
        </p:nvSpPr>
        <p:spPr>
          <a:xfrm>
            <a:off x="6799128" y="3181959"/>
            <a:ext cx="567184" cy="170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50" b="1" i="1" u="none" strike="noStrike" kern="1200" cap="none" spc="0" normalizeH="0" baseline="0" noProof="0" dirty="0">
                <a:ln>
                  <a:noFill/>
                </a:ln>
                <a:solidFill>
                  <a:srgbClr val="93B5D2"/>
                </a:solidFill>
                <a:effectLst/>
                <a:uLnTx/>
                <a:uFillTx/>
                <a:latin typeface="Calibri" panose="020F0502020204030204"/>
                <a:ea typeface="+mn-ea"/>
                <a:cs typeface="+mn-cs"/>
              </a:rPr>
              <a:t>Osh</a:t>
            </a:r>
            <a:endParaRPr kumimoji="0" lang="ru-RU" sz="550" b="1" i="1" u="none" strike="noStrike" kern="1200" cap="none" spc="0" normalizeH="0" baseline="0" noProof="0" dirty="0">
              <a:ln>
                <a:noFill/>
              </a:ln>
              <a:solidFill>
                <a:srgbClr val="93B5D2"/>
              </a:solidFill>
              <a:effectLst/>
              <a:uLnTx/>
              <a:uFillTx/>
              <a:latin typeface="Calibri" panose="020F0502020204030204"/>
              <a:ea typeface="+mn-ea"/>
              <a:cs typeface="+mn-cs"/>
            </a:endParaRPr>
          </a:p>
        </p:txBody>
      </p:sp>
      <p:sp>
        <p:nvSpPr>
          <p:cNvPr id="44" name="Овал 43">
            <a:extLst>
              <a:ext uri="{FF2B5EF4-FFF2-40B4-BE49-F238E27FC236}">
                <a16:creationId xmlns:a16="http://schemas.microsoft.com/office/drawing/2014/main" id="{A748890C-CD62-47F0-B465-9D67283E1771}"/>
              </a:ext>
            </a:extLst>
          </p:cNvPr>
          <p:cNvSpPr/>
          <p:nvPr/>
        </p:nvSpPr>
        <p:spPr>
          <a:xfrm>
            <a:off x="8176078" y="2836244"/>
            <a:ext cx="103698" cy="91384"/>
          </a:xfrm>
          <a:prstGeom prst="ellipse">
            <a:avLst/>
          </a:prstGeom>
          <a:solidFill>
            <a:srgbClr val="3575A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Равнобедренный треугольник 24">
            <a:extLst>
              <a:ext uri="{FF2B5EF4-FFF2-40B4-BE49-F238E27FC236}">
                <a16:creationId xmlns:a16="http://schemas.microsoft.com/office/drawing/2014/main" id="{67F3C972-75AC-44FF-9046-E4675F7E8869}"/>
              </a:ext>
            </a:extLst>
          </p:cNvPr>
          <p:cNvSpPr/>
          <p:nvPr/>
        </p:nvSpPr>
        <p:spPr>
          <a:xfrm rot="15251566">
            <a:off x="4163116" y="3498741"/>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Равнобедренный треугольник 177">
            <a:extLst>
              <a:ext uri="{FF2B5EF4-FFF2-40B4-BE49-F238E27FC236}">
                <a16:creationId xmlns:a16="http://schemas.microsoft.com/office/drawing/2014/main" id="{BF8BFE83-0D3E-49A2-BF8B-74267C77C66B}"/>
              </a:ext>
            </a:extLst>
          </p:cNvPr>
          <p:cNvSpPr/>
          <p:nvPr/>
        </p:nvSpPr>
        <p:spPr>
          <a:xfrm rot="18261608">
            <a:off x="2448451" y="2327456"/>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Равнобедренный треугольник 178">
            <a:extLst>
              <a:ext uri="{FF2B5EF4-FFF2-40B4-BE49-F238E27FC236}">
                <a16:creationId xmlns:a16="http://schemas.microsoft.com/office/drawing/2014/main" id="{47D49CD9-140B-4A5A-8C3A-57E7B7A6D899}"/>
              </a:ext>
            </a:extLst>
          </p:cNvPr>
          <p:cNvSpPr/>
          <p:nvPr/>
        </p:nvSpPr>
        <p:spPr>
          <a:xfrm rot="14954501">
            <a:off x="3287430" y="2262399"/>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Равнобедренный треугольник 179">
            <a:extLst>
              <a:ext uri="{FF2B5EF4-FFF2-40B4-BE49-F238E27FC236}">
                <a16:creationId xmlns:a16="http://schemas.microsoft.com/office/drawing/2014/main" id="{EA4301A7-AF6F-45D7-B6EF-0124A6F820EB}"/>
              </a:ext>
            </a:extLst>
          </p:cNvPr>
          <p:cNvSpPr/>
          <p:nvPr/>
        </p:nvSpPr>
        <p:spPr>
          <a:xfrm rot="13685965">
            <a:off x="3144947" y="2582832"/>
            <a:ext cx="47312" cy="54224"/>
          </a:xfrm>
          <a:prstGeom prst="triangle">
            <a:avLst/>
          </a:prstGeom>
          <a:solidFill>
            <a:srgbClr val="81A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03CC28B2-E162-4033-87D5-C1C9B58AA1CB}"/>
              </a:ext>
            </a:extLst>
          </p:cNvPr>
          <p:cNvSpPr txBox="1"/>
          <p:nvPr/>
        </p:nvSpPr>
        <p:spPr>
          <a:xfrm>
            <a:off x="6473823" y="4057141"/>
            <a:ext cx="567183" cy="192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889CB7"/>
                </a:solidFill>
                <a:effectLst/>
                <a:uLnTx/>
                <a:uFillTx/>
                <a:latin typeface="Calibri" panose="020F0502020204030204"/>
                <a:ea typeface="+mn-ea"/>
                <a:cs typeface="+mn-cs"/>
              </a:rPr>
              <a:t>Pakistan</a:t>
            </a:r>
            <a:endParaRPr kumimoji="0" lang="ru-RU" sz="700" b="0" i="0" u="none" strike="noStrike" kern="1200" cap="none" spc="0" normalizeH="0" baseline="0" noProof="0" dirty="0">
              <a:ln>
                <a:noFill/>
              </a:ln>
              <a:solidFill>
                <a:srgbClr val="889CB7"/>
              </a:solidFill>
              <a:effectLst/>
              <a:uLnTx/>
              <a:uFillTx/>
              <a:latin typeface="Calibri" panose="020F0502020204030204"/>
              <a:ea typeface="+mn-ea"/>
              <a:cs typeface="+mn-cs"/>
            </a:endParaRPr>
          </a:p>
        </p:txBody>
      </p:sp>
      <p:sp>
        <p:nvSpPr>
          <p:cNvPr id="205" name="Полилиния: фигура 204">
            <a:extLst>
              <a:ext uri="{FF2B5EF4-FFF2-40B4-BE49-F238E27FC236}">
                <a16:creationId xmlns:a16="http://schemas.microsoft.com/office/drawing/2014/main" id="{C7513EBF-FB4E-4D71-A22F-71B7E02B6252}"/>
              </a:ext>
            </a:extLst>
          </p:cNvPr>
          <p:cNvSpPr/>
          <p:nvPr/>
        </p:nvSpPr>
        <p:spPr>
          <a:xfrm>
            <a:off x="8967180" y="3702929"/>
            <a:ext cx="1011053" cy="265847"/>
          </a:xfrm>
          <a:custGeom>
            <a:avLst/>
            <a:gdLst>
              <a:gd name="connsiteX0" fmla="*/ 0 w 860425"/>
              <a:gd name="connsiteY0" fmla="*/ 269875 h 269875"/>
              <a:gd name="connsiteX1" fmla="*/ 200025 w 860425"/>
              <a:gd name="connsiteY1" fmla="*/ 244475 h 269875"/>
              <a:gd name="connsiteX2" fmla="*/ 301625 w 860425"/>
              <a:gd name="connsiteY2" fmla="*/ 187325 h 269875"/>
              <a:gd name="connsiteX3" fmla="*/ 371475 w 860425"/>
              <a:gd name="connsiteY3" fmla="*/ 209550 h 269875"/>
              <a:gd name="connsiteX4" fmla="*/ 419100 w 860425"/>
              <a:gd name="connsiteY4" fmla="*/ 200025 h 269875"/>
              <a:gd name="connsiteX5" fmla="*/ 530225 w 860425"/>
              <a:gd name="connsiteY5" fmla="*/ 187325 h 269875"/>
              <a:gd name="connsiteX6" fmla="*/ 860425 w 860425"/>
              <a:gd name="connsiteY6" fmla="*/ 0 h 26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425" h="269875">
                <a:moveTo>
                  <a:pt x="0" y="269875"/>
                </a:moveTo>
                <a:cubicBezTo>
                  <a:pt x="74877" y="264054"/>
                  <a:pt x="149754" y="258233"/>
                  <a:pt x="200025" y="244475"/>
                </a:cubicBezTo>
                <a:cubicBezTo>
                  <a:pt x="250296" y="230717"/>
                  <a:pt x="273050" y="193146"/>
                  <a:pt x="301625" y="187325"/>
                </a:cubicBezTo>
                <a:cubicBezTo>
                  <a:pt x="330200" y="181504"/>
                  <a:pt x="351896" y="207433"/>
                  <a:pt x="371475" y="209550"/>
                </a:cubicBezTo>
                <a:cubicBezTo>
                  <a:pt x="391054" y="211667"/>
                  <a:pt x="392642" y="203729"/>
                  <a:pt x="419100" y="200025"/>
                </a:cubicBezTo>
                <a:cubicBezTo>
                  <a:pt x="445558" y="196321"/>
                  <a:pt x="456671" y="220662"/>
                  <a:pt x="530225" y="187325"/>
                </a:cubicBezTo>
                <a:cubicBezTo>
                  <a:pt x="603779" y="153988"/>
                  <a:pt x="732102" y="76994"/>
                  <a:pt x="860425" y="0"/>
                </a:cubicBez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7" name="Полилиния: фигура 206">
            <a:extLst>
              <a:ext uri="{FF2B5EF4-FFF2-40B4-BE49-F238E27FC236}">
                <a16:creationId xmlns:a16="http://schemas.microsoft.com/office/drawing/2014/main" id="{65CC4B90-7449-42DC-869F-C3012FDAC6E5}"/>
              </a:ext>
            </a:extLst>
          </p:cNvPr>
          <p:cNvSpPr/>
          <p:nvPr/>
        </p:nvSpPr>
        <p:spPr>
          <a:xfrm flipH="1">
            <a:off x="10015331" y="3702691"/>
            <a:ext cx="216710" cy="794048"/>
          </a:xfrm>
          <a:custGeom>
            <a:avLst/>
            <a:gdLst>
              <a:gd name="connsiteX0" fmla="*/ 407194 w 407194"/>
              <a:gd name="connsiteY0" fmla="*/ 0 h 547687"/>
              <a:gd name="connsiteX1" fmla="*/ 78581 w 407194"/>
              <a:gd name="connsiteY1" fmla="*/ 230981 h 547687"/>
              <a:gd name="connsiteX2" fmla="*/ 0 w 407194"/>
              <a:gd name="connsiteY2" fmla="*/ 547687 h 547687"/>
            </a:gdLst>
            <a:ahLst/>
            <a:cxnLst>
              <a:cxn ang="0">
                <a:pos x="connsiteX0" y="connsiteY0"/>
              </a:cxn>
              <a:cxn ang="0">
                <a:pos x="connsiteX1" y="connsiteY1"/>
              </a:cxn>
              <a:cxn ang="0">
                <a:pos x="connsiteX2" y="connsiteY2"/>
              </a:cxn>
            </a:cxnLst>
            <a:rect l="l" t="t" r="r" b="b"/>
            <a:pathLst>
              <a:path w="407194" h="547687">
                <a:moveTo>
                  <a:pt x="407194" y="0"/>
                </a:moveTo>
                <a:cubicBezTo>
                  <a:pt x="276820" y="69850"/>
                  <a:pt x="146447" y="139700"/>
                  <a:pt x="78581" y="230981"/>
                </a:cubicBezTo>
                <a:cubicBezTo>
                  <a:pt x="10715" y="322262"/>
                  <a:pt x="5357" y="434974"/>
                  <a:pt x="0" y="547687"/>
                </a:cubicBezTo>
              </a:path>
            </a:pathLst>
          </a:custGeom>
          <a:noFill/>
          <a:ln w="25400">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Полилиния: фигура 210">
            <a:extLst>
              <a:ext uri="{FF2B5EF4-FFF2-40B4-BE49-F238E27FC236}">
                <a16:creationId xmlns:a16="http://schemas.microsoft.com/office/drawing/2014/main" id="{90CB940A-F1D5-46FA-A24E-F6AB95A8A930}"/>
              </a:ext>
            </a:extLst>
          </p:cNvPr>
          <p:cNvSpPr/>
          <p:nvPr/>
        </p:nvSpPr>
        <p:spPr>
          <a:xfrm>
            <a:off x="10027185" y="3672466"/>
            <a:ext cx="610844" cy="606502"/>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Полилиния: фигура 211">
            <a:extLst>
              <a:ext uri="{FF2B5EF4-FFF2-40B4-BE49-F238E27FC236}">
                <a16:creationId xmlns:a16="http://schemas.microsoft.com/office/drawing/2014/main" id="{7590A161-20D6-4BA1-809A-211B3A2DAAC5}"/>
              </a:ext>
            </a:extLst>
          </p:cNvPr>
          <p:cNvSpPr/>
          <p:nvPr/>
        </p:nvSpPr>
        <p:spPr>
          <a:xfrm>
            <a:off x="10047546" y="3645289"/>
            <a:ext cx="752840" cy="319137"/>
          </a:xfrm>
          <a:custGeom>
            <a:avLst/>
            <a:gdLst>
              <a:gd name="connsiteX0" fmla="*/ 252412 w 252412"/>
              <a:gd name="connsiteY0" fmla="*/ 195263 h 195263"/>
              <a:gd name="connsiteX1" fmla="*/ 0 w 252412"/>
              <a:gd name="connsiteY1" fmla="*/ 0 h 195263"/>
            </a:gdLst>
            <a:ahLst/>
            <a:cxnLst>
              <a:cxn ang="0">
                <a:pos x="connsiteX0" y="connsiteY0"/>
              </a:cxn>
              <a:cxn ang="0">
                <a:pos x="connsiteX1" y="connsiteY1"/>
              </a:cxn>
            </a:cxnLst>
            <a:rect l="l" t="t" r="r" b="b"/>
            <a:pathLst>
              <a:path w="252412" h="195263">
                <a:moveTo>
                  <a:pt x="252412" y="195263"/>
                </a:moveTo>
                <a:lnTo>
                  <a:pt x="0" y="0"/>
                </a:lnTo>
              </a:path>
            </a:pathLst>
          </a:custGeom>
          <a:noFill/>
          <a:ln w="23114">
            <a:solidFill>
              <a:srgbClr val="81A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Рисунок 181">
            <a:extLst>
              <a:ext uri="{FF2B5EF4-FFF2-40B4-BE49-F238E27FC236}">
                <a16:creationId xmlns:a16="http://schemas.microsoft.com/office/drawing/2014/main" id="{87352A13-80A3-4E7E-B1D8-2CDC6663F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52" y="-116072"/>
            <a:ext cx="2136700" cy="1014878"/>
          </a:xfrm>
          <a:prstGeom prst="rect">
            <a:avLst/>
          </a:prstGeom>
        </p:spPr>
      </p:pic>
    </p:spTree>
    <p:extLst>
      <p:ext uri="{BB962C8B-B14F-4D97-AF65-F5344CB8AC3E}">
        <p14:creationId xmlns:p14="http://schemas.microsoft.com/office/powerpoint/2010/main" val="2750592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7">
            <a:extLst>
              <a:ext uri="{FF2B5EF4-FFF2-40B4-BE49-F238E27FC236}">
                <a16:creationId xmlns:a16="http://schemas.microsoft.com/office/drawing/2014/main" id="{85A3ABE7-ACBE-4376-99F7-55A0F6B5ED63}"/>
              </a:ext>
            </a:extLst>
          </p:cNvPr>
          <p:cNvSpPr/>
          <p:nvPr/>
        </p:nvSpPr>
        <p:spPr>
          <a:xfrm>
            <a:off x="0" y="-10768"/>
            <a:ext cx="12192000" cy="733367"/>
          </a:xfrm>
          <a:custGeom>
            <a:avLst/>
            <a:gdLst/>
            <a:ahLst/>
            <a:cxnLst/>
            <a:rect l="l" t="t" r="r" b="b"/>
            <a:pathLst>
              <a:path w="7173595" h="981075">
                <a:moveTo>
                  <a:pt x="7172998" y="0"/>
                </a:moveTo>
                <a:lnTo>
                  <a:pt x="0" y="0"/>
                </a:lnTo>
                <a:lnTo>
                  <a:pt x="0" y="980643"/>
                </a:lnTo>
                <a:lnTo>
                  <a:pt x="7172998" y="980643"/>
                </a:lnTo>
                <a:lnTo>
                  <a:pt x="7172998" y="0"/>
                </a:lnTo>
                <a:close/>
              </a:path>
            </a:pathLst>
          </a:custGeom>
          <a:solidFill>
            <a:srgbClr val="CCEBE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Montserrat" pitchFamily="2" charset="-52"/>
              <a:ea typeface="+mn-ea"/>
              <a:cs typeface="+mn-cs"/>
            </a:endParaRPr>
          </a:p>
        </p:txBody>
      </p:sp>
      <p:sp>
        <p:nvSpPr>
          <p:cNvPr id="14" name="TextBox 13">
            <a:extLst>
              <a:ext uri="{FF2B5EF4-FFF2-40B4-BE49-F238E27FC236}">
                <a16:creationId xmlns:a16="http://schemas.microsoft.com/office/drawing/2014/main" id="{EBBB590F-5D7F-EFD9-27F8-F18863D5A355}"/>
              </a:ext>
            </a:extLst>
          </p:cNvPr>
          <p:cNvSpPr txBox="1"/>
          <p:nvPr/>
        </p:nvSpPr>
        <p:spPr>
          <a:xfrm>
            <a:off x="3311852" y="187651"/>
            <a:ext cx="10270798"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425F"/>
                </a:solidFill>
                <a:latin typeface="Montserrat" pitchFamily="2" charset="-52"/>
              </a:rPr>
              <a:t>Air connections from Tashkent and other airports of Uzbekistan</a:t>
            </a:r>
            <a:endParaRPr kumimoji="0" lang="en-GB" sz="1800" b="0" i="0" u="none" strike="noStrike" kern="1200" cap="none" spc="0" normalizeH="0" baseline="0" noProof="0" dirty="0">
              <a:ln>
                <a:noFill/>
              </a:ln>
              <a:solidFill>
                <a:srgbClr val="00425F"/>
              </a:solidFill>
              <a:effectLst/>
              <a:uLnTx/>
              <a:uFillTx/>
              <a:latin typeface="Montserrat" pitchFamily="2" charset="-52"/>
              <a:ea typeface="+mn-ea"/>
              <a:cs typeface="+mn-cs"/>
            </a:endParaRPr>
          </a:p>
        </p:txBody>
      </p:sp>
      <p:pic>
        <p:nvPicPr>
          <p:cNvPr id="15" name="Picture 6">
            <a:extLst>
              <a:ext uri="{FF2B5EF4-FFF2-40B4-BE49-F238E27FC236}">
                <a16:creationId xmlns:a16="http://schemas.microsoft.com/office/drawing/2014/main" id="{7B620047-34A9-4E33-8BB5-55C6A8722F8A}"/>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526774" y="996086"/>
            <a:ext cx="11285261" cy="5219545"/>
          </a:xfrm>
          <a:prstGeom prst="rect">
            <a:avLst/>
          </a:prstGeom>
          <a:ln w="19050">
            <a:solidFill>
              <a:srgbClr val="81A7CB"/>
            </a:solidFill>
          </a:ln>
        </p:spPr>
      </p:pic>
      <p:sp>
        <p:nvSpPr>
          <p:cNvPr id="16" name="TextBox 15">
            <a:extLst>
              <a:ext uri="{FF2B5EF4-FFF2-40B4-BE49-F238E27FC236}">
                <a16:creationId xmlns:a16="http://schemas.microsoft.com/office/drawing/2014/main" id="{CD9DAA6C-90D4-4986-A493-7B42BDDC3732}"/>
              </a:ext>
            </a:extLst>
          </p:cNvPr>
          <p:cNvSpPr txBox="1"/>
          <p:nvPr/>
        </p:nvSpPr>
        <p:spPr>
          <a:xfrm>
            <a:off x="526774" y="4667595"/>
            <a:ext cx="2702987" cy="15465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A visa-free policy for tourists from </a:t>
            </a:r>
            <a:b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b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90 countries</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Diverse range of </a:t>
            </a: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59 carriers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in Uzbekistan’s airport</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425F"/>
                </a:solidFill>
                <a:effectLst/>
                <a:uLnTx/>
                <a:uFillTx/>
                <a:latin typeface="Montserrat" pitchFamily="2" charset="-52"/>
                <a:ea typeface="+mn-ea"/>
                <a:cs typeface="+mn-cs"/>
              </a:rPr>
              <a:t>11 airports</a:t>
            </a:r>
            <a:r>
              <a:rPr kumimoji="0" lang="en-US" sz="1050" b="0" i="0" u="none" strike="noStrike" kern="1200" cap="none" spc="0" normalizeH="0" baseline="0" noProof="0" dirty="0">
                <a:ln>
                  <a:noFill/>
                </a:ln>
                <a:solidFill>
                  <a:srgbClr val="00425F"/>
                </a:solidFill>
                <a:effectLst/>
                <a:uLnTx/>
                <a:uFillTx/>
                <a:latin typeface="Montserrat" pitchFamily="2" charset="-52"/>
                <a:ea typeface="+mn-ea"/>
                <a:cs typeface="+mn-cs"/>
              </a:rPr>
              <a:t> across the Country, the main airports are Tashkent, Samarkand and Bukhara</a:t>
            </a:r>
          </a:p>
        </p:txBody>
      </p:sp>
      <p:sp>
        <p:nvSpPr>
          <p:cNvPr id="12" name="TextBox 11">
            <a:extLst>
              <a:ext uri="{FF2B5EF4-FFF2-40B4-BE49-F238E27FC236}">
                <a16:creationId xmlns:a16="http://schemas.microsoft.com/office/drawing/2014/main" id="{67951FBD-EE3A-43E4-9AD3-2C4C9847B963}"/>
              </a:ext>
            </a:extLst>
          </p:cNvPr>
          <p:cNvSpPr txBox="1"/>
          <p:nvPr/>
        </p:nvSpPr>
        <p:spPr>
          <a:xfrm>
            <a:off x="475252" y="3526638"/>
            <a:ext cx="70346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93B5D2"/>
                </a:solidFill>
                <a:effectLst/>
                <a:uLnTx/>
                <a:uFillTx/>
                <a:latin typeface="Calibri" panose="020F0502020204030204"/>
                <a:ea typeface="+mn-ea"/>
                <a:cs typeface="+mn-cs"/>
              </a:rPr>
              <a:t>New York</a:t>
            </a:r>
            <a:endParaRPr kumimoji="0" lang="ru-RU" sz="400" b="1" i="0" u="none" strike="noStrike" kern="1200" cap="none" spc="0" normalizeH="0" baseline="0" noProof="0" dirty="0">
              <a:ln>
                <a:noFill/>
              </a:ln>
              <a:solidFill>
                <a:srgbClr val="93B5D2"/>
              </a:solidFill>
              <a:effectLst/>
              <a:uLnTx/>
              <a:uFillTx/>
              <a:latin typeface="Calibri" panose="020F0502020204030204"/>
              <a:ea typeface="+mn-ea"/>
              <a:cs typeface="+mn-cs"/>
            </a:endParaRPr>
          </a:p>
        </p:txBody>
      </p:sp>
      <p:pic>
        <p:nvPicPr>
          <p:cNvPr id="8" name="Рисунок 7">
            <a:extLst>
              <a:ext uri="{FF2B5EF4-FFF2-40B4-BE49-F238E27FC236}">
                <a16:creationId xmlns:a16="http://schemas.microsoft.com/office/drawing/2014/main" id="{249C4CDE-A056-4782-97E6-5ADC5B545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52" y="-135122"/>
            <a:ext cx="2136700" cy="1014878"/>
          </a:xfrm>
          <a:prstGeom prst="rect">
            <a:avLst/>
          </a:prstGeom>
        </p:spPr>
      </p:pic>
    </p:spTree>
    <p:extLst>
      <p:ext uri="{BB962C8B-B14F-4D97-AF65-F5344CB8AC3E}">
        <p14:creationId xmlns:p14="http://schemas.microsoft.com/office/powerpoint/2010/main" val="4201475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1">
            <a:extLst>
              <a:ext uri="{FF2B5EF4-FFF2-40B4-BE49-F238E27FC236}">
                <a16:creationId xmlns:a16="http://schemas.microsoft.com/office/drawing/2014/main" id="{84214DA8-C5DB-4BA1-A8E0-72D1FC289787}"/>
              </a:ext>
            </a:extLst>
          </p:cNvPr>
          <p:cNvPicPr>
            <a:picLocks noChangeAspect="1"/>
          </p:cNvPicPr>
          <p:nvPr/>
        </p:nvPicPr>
        <p:blipFill>
          <a:blip r:embed="rId2">
            <a:extLst>
              <a:ext uri="{28A0092B-C50C-407E-A947-70E740481C1C}">
                <a14:useLocalDpi xmlns:a14="http://schemas.microsoft.com/office/drawing/2010/main" val="0"/>
              </a:ext>
            </a:extLst>
          </a:blip>
          <a:srcRect l="1651" t="48000" b="11350"/>
          <a:stretch/>
        </p:blipFill>
        <p:spPr>
          <a:xfrm>
            <a:off x="9426" y="-19536"/>
            <a:ext cx="5695676" cy="3322878"/>
          </a:xfrm>
          <a:prstGeom prst="rect">
            <a:avLst/>
          </a:prstGeom>
        </p:spPr>
      </p:pic>
      <p:pic>
        <p:nvPicPr>
          <p:cNvPr id="42" name="Picture 81">
            <a:extLst>
              <a:ext uri="{FF2B5EF4-FFF2-40B4-BE49-F238E27FC236}">
                <a16:creationId xmlns:a16="http://schemas.microsoft.com/office/drawing/2014/main" id="{910CD6EC-59CF-489D-8BE6-C05E401C97E1}"/>
              </a:ext>
            </a:extLst>
          </p:cNvPr>
          <p:cNvPicPr>
            <a:picLocks noChangeAspect="1"/>
          </p:cNvPicPr>
          <p:nvPr/>
        </p:nvPicPr>
        <p:blipFill>
          <a:blip r:embed="rId2">
            <a:extLst>
              <a:ext uri="{28A0092B-C50C-407E-A947-70E740481C1C}">
                <a14:useLocalDpi xmlns:a14="http://schemas.microsoft.com/office/drawing/2010/main" val="0"/>
              </a:ext>
            </a:extLst>
          </a:blip>
          <a:srcRect l="5281" t="48000" b="19444"/>
          <a:stretch/>
        </p:blipFill>
        <p:spPr>
          <a:xfrm>
            <a:off x="9426" y="3303342"/>
            <a:ext cx="5695676" cy="3519719"/>
          </a:xfrm>
          <a:prstGeom prst="rect">
            <a:avLst/>
          </a:prstGeom>
        </p:spPr>
      </p:pic>
      <p:pic>
        <p:nvPicPr>
          <p:cNvPr id="38" name="Рисунок 37">
            <a:extLst>
              <a:ext uri="{FF2B5EF4-FFF2-40B4-BE49-F238E27FC236}">
                <a16:creationId xmlns:a16="http://schemas.microsoft.com/office/drawing/2014/main" id="{B6B99639-EFCB-4F51-BE5B-61811FAD37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808" y="6260690"/>
            <a:ext cx="1547991" cy="509926"/>
          </a:xfrm>
          <a:prstGeom prst="rect">
            <a:avLst/>
          </a:prstGeom>
        </p:spPr>
      </p:pic>
      <p:sp>
        <p:nvSpPr>
          <p:cNvPr id="43" name="Rectangle 15">
            <a:extLst>
              <a:ext uri="{FF2B5EF4-FFF2-40B4-BE49-F238E27FC236}">
                <a16:creationId xmlns:a16="http://schemas.microsoft.com/office/drawing/2014/main" id="{45AC3083-700D-4EBD-AC83-C3949F15E27A}"/>
              </a:ext>
            </a:extLst>
          </p:cNvPr>
          <p:cNvSpPr/>
          <p:nvPr/>
        </p:nvSpPr>
        <p:spPr>
          <a:xfrm>
            <a:off x="3731" y="-19536"/>
            <a:ext cx="5699932" cy="6868412"/>
          </a:xfrm>
          <a:prstGeom prst="rect">
            <a:avLst/>
          </a:prstGeom>
          <a:solidFill>
            <a:srgbClr val="013D8C">
              <a:alpha val="9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71500"/>
            <a:endParaRPr lang="en-GB" sz="1125">
              <a:solidFill>
                <a:prstClr val="white"/>
              </a:solidFill>
              <a:latin typeface="Poppins" panose="00000500000000000000" pitchFamily="2" charset="0"/>
              <a:cs typeface="Poppins" panose="00000500000000000000" pitchFamily="2" charset="0"/>
            </a:endParaRPr>
          </a:p>
        </p:txBody>
      </p:sp>
      <p:sp>
        <p:nvSpPr>
          <p:cNvPr id="141" name="Oval 8">
            <a:extLst>
              <a:ext uri="{FF2B5EF4-FFF2-40B4-BE49-F238E27FC236}">
                <a16:creationId xmlns:a16="http://schemas.microsoft.com/office/drawing/2014/main" id="{E61799FB-ED3D-413F-B414-1757619CD816}"/>
              </a:ext>
            </a:extLst>
          </p:cNvPr>
          <p:cNvSpPr/>
          <p:nvPr/>
        </p:nvSpPr>
        <p:spPr>
          <a:xfrm>
            <a:off x="274640" y="1486545"/>
            <a:ext cx="716915" cy="716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id-ID" sz="1000" dirty="0">
              <a:solidFill>
                <a:prstClr val="white"/>
              </a:solidFill>
              <a:latin typeface="Poppins" panose="00000500000000000000" pitchFamily="2" charset="0"/>
              <a:cs typeface="Poppins" panose="00000500000000000000" pitchFamily="2" charset="0"/>
            </a:endParaRPr>
          </a:p>
        </p:txBody>
      </p:sp>
      <p:sp>
        <p:nvSpPr>
          <p:cNvPr id="142" name="TextBox 141">
            <a:extLst>
              <a:ext uri="{FF2B5EF4-FFF2-40B4-BE49-F238E27FC236}">
                <a16:creationId xmlns:a16="http://schemas.microsoft.com/office/drawing/2014/main" id="{096373A6-4FBB-401F-9A4E-FB0F4411197B}"/>
              </a:ext>
            </a:extLst>
          </p:cNvPr>
          <p:cNvSpPr txBox="1"/>
          <p:nvPr/>
        </p:nvSpPr>
        <p:spPr>
          <a:xfrm>
            <a:off x="986962" y="1422814"/>
            <a:ext cx="2174922" cy="477054"/>
          </a:xfrm>
          <a:prstGeom prst="rect">
            <a:avLst/>
          </a:prstGeom>
          <a:noFill/>
        </p:spPr>
        <p:txBody>
          <a:bodyPr wrap="square" rtlCol="0">
            <a:spAutoFit/>
          </a:bodyPr>
          <a:lstStyle/>
          <a:p>
            <a:pPr defTabSz="571500"/>
            <a:r>
              <a:rPr lang="ru-RU" sz="2500" b="1" dirty="0">
                <a:solidFill>
                  <a:prstClr val="white"/>
                </a:solidFill>
                <a:latin typeface="Poppins" panose="00000500000000000000" pitchFamily="2" charset="0"/>
                <a:ea typeface="Segoe UI" panose="020B0502040204020203" pitchFamily="34" charset="0"/>
                <a:cs typeface="Poppins" panose="00000500000000000000" pitchFamily="2" charset="0"/>
              </a:rPr>
              <a:t>13,7</a:t>
            </a:r>
            <a:r>
              <a:rPr lang="en-US" sz="2500" b="1" dirty="0">
                <a:solidFill>
                  <a:prstClr val="white"/>
                </a:solidFill>
                <a:latin typeface="Poppins" panose="00000500000000000000" pitchFamily="2" charset="0"/>
                <a:ea typeface="Segoe UI" panose="020B0502040204020203" pitchFamily="34" charset="0"/>
                <a:cs typeface="Poppins" panose="00000500000000000000" pitchFamily="2" charset="0"/>
              </a:rPr>
              <a:t> </a:t>
            </a:r>
            <a:r>
              <a:rPr lang="en-US" sz="1400" b="1" dirty="0">
                <a:solidFill>
                  <a:prstClr val="white"/>
                </a:solidFill>
                <a:latin typeface="Poppins" panose="00000500000000000000" pitchFamily="2" charset="0"/>
                <a:ea typeface="Segoe UI" panose="020B0502040204020203" pitchFamily="34" charset="0"/>
                <a:cs typeface="Poppins" panose="00000500000000000000" pitchFamily="2" charset="0"/>
              </a:rPr>
              <a:t>thousand</a:t>
            </a:r>
            <a:r>
              <a:rPr lang="en-US" sz="2500" b="1" dirty="0">
                <a:solidFill>
                  <a:prstClr val="white"/>
                </a:solidFill>
                <a:latin typeface="Poppins" panose="00000500000000000000" pitchFamily="2" charset="0"/>
                <a:ea typeface="Segoe UI" panose="020B0502040204020203" pitchFamily="34" charset="0"/>
                <a:cs typeface="Poppins" panose="00000500000000000000" pitchFamily="2" charset="0"/>
              </a:rPr>
              <a:t> </a:t>
            </a:r>
            <a:r>
              <a:rPr lang="en-US" sz="1400" b="1" dirty="0">
                <a:solidFill>
                  <a:prstClr val="white"/>
                </a:solidFill>
                <a:latin typeface="Poppins" panose="00000500000000000000" pitchFamily="2" charset="0"/>
                <a:ea typeface="Segoe UI" panose="020B0502040204020203" pitchFamily="34" charset="0"/>
                <a:cs typeface="Poppins" panose="00000500000000000000" pitchFamily="2" charset="0"/>
              </a:rPr>
              <a:t>km</a:t>
            </a:r>
            <a:endParaRPr lang="ru-RU" sz="1400" dirty="0">
              <a:solidFill>
                <a:prstClr val="white"/>
              </a:solidFill>
              <a:latin typeface="Poppins" panose="00000500000000000000" pitchFamily="2" charset="0"/>
              <a:ea typeface="Segoe UI" panose="020B0502040204020203" pitchFamily="34" charset="0"/>
              <a:cs typeface="Poppins" panose="00000500000000000000" pitchFamily="2" charset="0"/>
            </a:endParaRPr>
          </a:p>
        </p:txBody>
      </p:sp>
      <p:sp>
        <p:nvSpPr>
          <p:cNvPr id="143" name="Rectangle 24">
            <a:extLst>
              <a:ext uri="{FF2B5EF4-FFF2-40B4-BE49-F238E27FC236}">
                <a16:creationId xmlns:a16="http://schemas.microsoft.com/office/drawing/2014/main" id="{91E87B64-3515-444A-AB42-C4745DCFBF8F}"/>
              </a:ext>
            </a:extLst>
          </p:cNvPr>
          <p:cNvSpPr/>
          <p:nvPr/>
        </p:nvSpPr>
        <p:spPr>
          <a:xfrm flipH="1">
            <a:off x="1017473" y="1763086"/>
            <a:ext cx="1665362" cy="477054"/>
          </a:xfrm>
          <a:prstGeom prst="rect">
            <a:avLst/>
          </a:prstGeom>
        </p:spPr>
        <p:txBody>
          <a:bodyPr wrap="square">
            <a:spAutoFit/>
          </a:bodyPr>
          <a:lstStyle/>
          <a:p>
            <a:pPr defTabSz="571500"/>
            <a:r>
              <a:rPr lang="en-US" sz="1250" dirty="0">
                <a:solidFill>
                  <a:prstClr val="white"/>
                </a:solidFill>
                <a:latin typeface="Poppins" panose="00000500000000000000" pitchFamily="2" charset="0"/>
                <a:cs typeface="Poppins" panose="00000500000000000000" pitchFamily="2" charset="0"/>
              </a:rPr>
              <a:t>Total length of the gas pipeline</a:t>
            </a:r>
            <a:endParaRPr lang="ru-RU" sz="1250" dirty="0">
              <a:solidFill>
                <a:prstClr val="white"/>
              </a:solidFill>
              <a:latin typeface="Poppins" panose="00000500000000000000" pitchFamily="2" charset="0"/>
              <a:cs typeface="Poppins" panose="00000500000000000000" pitchFamily="2" charset="0"/>
            </a:endParaRPr>
          </a:p>
        </p:txBody>
      </p:sp>
      <p:sp>
        <p:nvSpPr>
          <p:cNvPr id="144" name="Oval 8">
            <a:extLst>
              <a:ext uri="{FF2B5EF4-FFF2-40B4-BE49-F238E27FC236}">
                <a16:creationId xmlns:a16="http://schemas.microsoft.com/office/drawing/2014/main" id="{995FEFB0-8095-4DA6-A060-176EE3E591AF}"/>
              </a:ext>
            </a:extLst>
          </p:cNvPr>
          <p:cNvSpPr/>
          <p:nvPr/>
        </p:nvSpPr>
        <p:spPr>
          <a:xfrm>
            <a:off x="252186" y="2473124"/>
            <a:ext cx="716915" cy="716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id-ID" sz="1000" dirty="0">
              <a:solidFill>
                <a:prstClr val="white"/>
              </a:solidFill>
              <a:latin typeface="Poppins" panose="00000500000000000000" pitchFamily="2" charset="0"/>
              <a:cs typeface="Poppins" panose="00000500000000000000" pitchFamily="2" charset="0"/>
            </a:endParaRPr>
          </a:p>
        </p:txBody>
      </p:sp>
      <p:sp>
        <p:nvSpPr>
          <p:cNvPr id="145" name="TextBox 144">
            <a:extLst>
              <a:ext uri="{FF2B5EF4-FFF2-40B4-BE49-F238E27FC236}">
                <a16:creationId xmlns:a16="http://schemas.microsoft.com/office/drawing/2014/main" id="{D7D6B51F-1238-4690-96F4-4B92D5A277DE}"/>
              </a:ext>
            </a:extLst>
          </p:cNvPr>
          <p:cNvSpPr txBox="1"/>
          <p:nvPr/>
        </p:nvSpPr>
        <p:spPr>
          <a:xfrm>
            <a:off x="1032946" y="2400587"/>
            <a:ext cx="2778019" cy="477054"/>
          </a:xfrm>
          <a:prstGeom prst="rect">
            <a:avLst/>
          </a:prstGeom>
          <a:noFill/>
        </p:spPr>
        <p:txBody>
          <a:bodyPr wrap="square" rtlCol="0">
            <a:spAutoFit/>
          </a:bodyPr>
          <a:lstStyle/>
          <a:p>
            <a:pPr defTabSz="571500"/>
            <a:r>
              <a:rPr lang="ru-RU" sz="2500" b="1" dirty="0">
                <a:solidFill>
                  <a:prstClr val="white"/>
                </a:solidFill>
                <a:latin typeface="Poppins" panose="00000500000000000000" pitchFamily="2" charset="0"/>
                <a:ea typeface="Segoe UI" panose="020B0502040204020203" pitchFamily="34" charset="0"/>
                <a:cs typeface="Poppins" panose="00000500000000000000" pitchFamily="2" charset="0"/>
              </a:rPr>
              <a:t>4,7</a:t>
            </a:r>
            <a:r>
              <a:rPr lang="en-US" sz="2500" b="1" dirty="0">
                <a:solidFill>
                  <a:prstClr val="white"/>
                </a:solidFill>
                <a:latin typeface="Poppins" panose="00000500000000000000" pitchFamily="2" charset="0"/>
                <a:ea typeface="Segoe UI" panose="020B0502040204020203" pitchFamily="34" charset="0"/>
                <a:cs typeface="Poppins" panose="00000500000000000000" pitchFamily="2" charset="0"/>
              </a:rPr>
              <a:t> </a:t>
            </a:r>
            <a:r>
              <a:rPr lang="en-US" sz="1400" b="1" dirty="0">
                <a:solidFill>
                  <a:prstClr val="white"/>
                </a:solidFill>
                <a:latin typeface="Poppins" panose="00000500000000000000" pitchFamily="2" charset="0"/>
                <a:ea typeface="Segoe UI" panose="020B0502040204020203" pitchFamily="34" charset="0"/>
                <a:cs typeface="Poppins" panose="00000500000000000000" pitchFamily="2" charset="0"/>
              </a:rPr>
              <a:t>thousand km</a:t>
            </a:r>
            <a:endParaRPr lang="ru-RU" sz="1400" dirty="0">
              <a:solidFill>
                <a:prstClr val="white"/>
              </a:solidFill>
              <a:latin typeface="Poppins" panose="00000500000000000000" pitchFamily="2" charset="0"/>
              <a:ea typeface="Segoe UI" panose="020B0502040204020203" pitchFamily="34" charset="0"/>
              <a:cs typeface="Poppins" panose="00000500000000000000" pitchFamily="2" charset="0"/>
            </a:endParaRPr>
          </a:p>
        </p:txBody>
      </p:sp>
      <p:sp>
        <p:nvSpPr>
          <p:cNvPr id="146" name="Rectangle 24">
            <a:extLst>
              <a:ext uri="{FF2B5EF4-FFF2-40B4-BE49-F238E27FC236}">
                <a16:creationId xmlns:a16="http://schemas.microsoft.com/office/drawing/2014/main" id="{630CDEAF-216B-41DC-9F73-BB227146FBD5}"/>
              </a:ext>
            </a:extLst>
          </p:cNvPr>
          <p:cNvSpPr/>
          <p:nvPr/>
        </p:nvSpPr>
        <p:spPr>
          <a:xfrm flipH="1">
            <a:off x="1038997" y="2721724"/>
            <a:ext cx="1452162" cy="669414"/>
          </a:xfrm>
          <a:prstGeom prst="rect">
            <a:avLst/>
          </a:prstGeom>
        </p:spPr>
        <p:txBody>
          <a:bodyPr wrap="square">
            <a:spAutoFit/>
          </a:bodyPr>
          <a:lstStyle/>
          <a:p>
            <a:pPr defTabSz="571500"/>
            <a:r>
              <a:rPr lang="en-US" sz="1250" dirty="0">
                <a:solidFill>
                  <a:prstClr val="white"/>
                </a:solidFill>
                <a:latin typeface="Poppins" panose="00000500000000000000" pitchFamily="2" charset="0"/>
                <a:cs typeface="Poppins" panose="00000500000000000000" pitchFamily="2" charset="0"/>
              </a:rPr>
              <a:t>Total length of the railway system</a:t>
            </a:r>
            <a:endParaRPr lang="ru-RU" sz="1250" dirty="0">
              <a:solidFill>
                <a:prstClr val="white"/>
              </a:solidFill>
              <a:latin typeface="Poppins" panose="00000500000000000000" pitchFamily="2" charset="0"/>
              <a:cs typeface="Poppins" panose="00000500000000000000" pitchFamily="2" charset="0"/>
            </a:endParaRPr>
          </a:p>
        </p:txBody>
      </p:sp>
      <p:sp>
        <p:nvSpPr>
          <p:cNvPr id="150" name="Oval 8">
            <a:extLst>
              <a:ext uri="{FF2B5EF4-FFF2-40B4-BE49-F238E27FC236}">
                <a16:creationId xmlns:a16="http://schemas.microsoft.com/office/drawing/2014/main" id="{F5E2435C-65EB-47A8-AB7C-F80778EDDFF4}"/>
              </a:ext>
            </a:extLst>
          </p:cNvPr>
          <p:cNvSpPr/>
          <p:nvPr/>
        </p:nvSpPr>
        <p:spPr>
          <a:xfrm>
            <a:off x="3070368" y="1515734"/>
            <a:ext cx="716915" cy="716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id-ID" sz="1000" dirty="0">
              <a:solidFill>
                <a:prstClr val="white"/>
              </a:solidFill>
              <a:latin typeface="Poppins" panose="00000500000000000000" pitchFamily="2" charset="0"/>
              <a:cs typeface="Poppins" panose="00000500000000000000" pitchFamily="2" charset="0"/>
            </a:endParaRPr>
          </a:p>
        </p:txBody>
      </p:sp>
      <p:sp>
        <p:nvSpPr>
          <p:cNvPr id="151" name="TextBox 150">
            <a:extLst>
              <a:ext uri="{FF2B5EF4-FFF2-40B4-BE49-F238E27FC236}">
                <a16:creationId xmlns:a16="http://schemas.microsoft.com/office/drawing/2014/main" id="{C0476EBB-C00B-4935-B763-B7F895D73EAF}"/>
              </a:ext>
            </a:extLst>
          </p:cNvPr>
          <p:cNvSpPr txBox="1"/>
          <p:nvPr/>
        </p:nvSpPr>
        <p:spPr>
          <a:xfrm>
            <a:off x="3768020" y="1433976"/>
            <a:ext cx="2114904" cy="477054"/>
          </a:xfrm>
          <a:prstGeom prst="rect">
            <a:avLst/>
          </a:prstGeom>
          <a:noFill/>
        </p:spPr>
        <p:txBody>
          <a:bodyPr wrap="square" rtlCol="0">
            <a:spAutoFit/>
          </a:bodyPr>
          <a:lstStyle/>
          <a:p>
            <a:pPr defTabSz="571500"/>
            <a:r>
              <a:rPr lang="ru-RU" sz="2500" b="1" dirty="0">
                <a:solidFill>
                  <a:prstClr val="white"/>
                </a:solidFill>
                <a:latin typeface="Poppins" panose="00000500000000000000" pitchFamily="2" charset="0"/>
                <a:ea typeface="Segoe UI" panose="020B0502040204020203" pitchFamily="34" charset="0"/>
                <a:cs typeface="Poppins" panose="00000500000000000000" pitchFamily="2" charset="0"/>
              </a:rPr>
              <a:t>184</a:t>
            </a:r>
            <a:r>
              <a:rPr lang="en-US" sz="2500" b="1" dirty="0">
                <a:solidFill>
                  <a:prstClr val="white"/>
                </a:solidFill>
                <a:latin typeface="Poppins" panose="00000500000000000000" pitchFamily="2" charset="0"/>
                <a:ea typeface="Segoe UI" panose="020B0502040204020203" pitchFamily="34" charset="0"/>
                <a:cs typeface="Poppins" panose="00000500000000000000" pitchFamily="2" charset="0"/>
              </a:rPr>
              <a:t> </a:t>
            </a:r>
            <a:r>
              <a:rPr lang="en-US" sz="1400" b="1" dirty="0">
                <a:solidFill>
                  <a:prstClr val="white"/>
                </a:solidFill>
                <a:latin typeface="Poppins" panose="00000500000000000000" pitchFamily="2" charset="0"/>
                <a:ea typeface="Segoe UI" panose="020B0502040204020203" pitchFamily="34" charset="0"/>
                <a:cs typeface="Poppins" panose="00000500000000000000" pitchFamily="2" charset="0"/>
              </a:rPr>
              <a:t>thousand km</a:t>
            </a:r>
            <a:endParaRPr lang="ru-RU" sz="1400" dirty="0">
              <a:solidFill>
                <a:prstClr val="white"/>
              </a:solidFill>
              <a:latin typeface="Poppins" panose="00000500000000000000" pitchFamily="2" charset="0"/>
              <a:ea typeface="Segoe UI" panose="020B0502040204020203" pitchFamily="34" charset="0"/>
              <a:cs typeface="Poppins" panose="00000500000000000000" pitchFamily="2" charset="0"/>
            </a:endParaRPr>
          </a:p>
        </p:txBody>
      </p:sp>
      <p:sp>
        <p:nvSpPr>
          <p:cNvPr id="152" name="Rectangle 24">
            <a:extLst>
              <a:ext uri="{FF2B5EF4-FFF2-40B4-BE49-F238E27FC236}">
                <a16:creationId xmlns:a16="http://schemas.microsoft.com/office/drawing/2014/main" id="{953CB3DB-4454-4C32-9290-21AC22FADA67}"/>
              </a:ext>
            </a:extLst>
          </p:cNvPr>
          <p:cNvSpPr/>
          <p:nvPr/>
        </p:nvSpPr>
        <p:spPr>
          <a:xfrm flipH="1">
            <a:off x="3857177" y="1868001"/>
            <a:ext cx="1448932" cy="539250"/>
          </a:xfrm>
          <a:prstGeom prst="rect">
            <a:avLst/>
          </a:prstGeom>
        </p:spPr>
        <p:txBody>
          <a:bodyPr wrap="square">
            <a:spAutoFit/>
          </a:bodyPr>
          <a:lstStyle/>
          <a:p>
            <a:pPr defTabSz="571500">
              <a:lnSpc>
                <a:spcPct val="120000"/>
              </a:lnSpc>
            </a:pPr>
            <a:r>
              <a:rPr lang="en-US" sz="1250" dirty="0">
                <a:solidFill>
                  <a:prstClr val="white"/>
                </a:solidFill>
                <a:latin typeface="Poppins" panose="00000500000000000000" pitchFamily="2" charset="0"/>
                <a:cs typeface="Poppins" panose="00000500000000000000" pitchFamily="2" charset="0"/>
              </a:rPr>
              <a:t>Total length of roads</a:t>
            </a:r>
            <a:endParaRPr lang="ru-RU" sz="1250" dirty="0">
              <a:solidFill>
                <a:prstClr val="white"/>
              </a:solidFill>
              <a:latin typeface="Poppins" panose="00000500000000000000" pitchFamily="2" charset="0"/>
              <a:cs typeface="Poppins" panose="00000500000000000000" pitchFamily="2" charset="0"/>
            </a:endParaRPr>
          </a:p>
        </p:txBody>
      </p:sp>
      <p:sp>
        <p:nvSpPr>
          <p:cNvPr id="153" name="Oval 8">
            <a:extLst>
              <a:ext uri="{FF2B5EF4-FFF2-40B4-BE49-F238E27FC236}">
                <a16:creationId xmlns:a16="http://schemas.microsoft.com/office/drawing/2014/main" id="{239F7E34-E185-46E2-8B2C-A884F0180B1B}"/>
              </a:ext>
            </a:extLst>
          </p:cNvPr>
          <p:cNvSpPr/>
          <p:nvPr/>
        </p:nvSpPr>
        <p:spPr>
          <a:xfrm>
            <a:off x="3047914" y="2502313"/>
            <a:ext cx="716915" cy="7169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id-ID" sz="1000" dirty="0">
              <a:solidFill>
                <a:prstClr val="white"/>
              </a:solidFill>
              <a:latin typeface="Poppins" panose="00000500000000000000" pitchFamily="2" charset="0"/>
              <a:cs typeface="Poppins" panose="00000500000000000000" pitchFamily="2" charset="0"/>
            </a:endParaRPr>
          </a:p>
        </p:txBody>
      </p:sp>
      <p:sp>
        <p:nvSpPr>
          <p:cNvPr id="154" name="TextBox 153">
            <a:extLst>
              <a:ext uri="{FF2B5EF4-FFF2-40B4-BE49-F238E27FC236}">
                <a16:creationId xmlns:a16="http://schemas.microsoft.com/office/drawing/2014/main" id="{FB8437D9-15B5-424E-BDF3-4AF9EB947C90}"/>
              </a:ext>
            </a:extLst>
          </p:cNvPr>
          <p:cNvSpPr txBox="1"/>
          <p:nvPr/>
        </p:nvSpPr>
        <p:spPr>
          <a:xfrm>
            <a:off x="3707161" y="2421178"/>
            <a:ext cx="2165911" cy="477054"/>
          </a:xfrm>
          <a:prstGeom prst="rect">
            <a:avLst/>
          </a:prstGeom>
          <a:noFill/>
        </p:spPr>
        <p:txBody>
          <a:bodyPr wrap="square" rtlCol="0">
            <a:spAutoFit/>
          </a:bodyPr>
          <a:lstStyle/>
          <a:p>
            <a:pPr defTabSz="571500"/>
            <a:r>
              <a:rPr lang="ru-RU" sz="2500" b="1" dirty="0">
                <a:solidFill>
                  <a:prstClr val="white"/>
                </a:solidFill>
                <a:latin typeface="Poppins" panose="00000500000000000000" pitchFamily="2" charset="0"/>
                <a:ea typeface="Segoe UI" panose="020B0502040204020203" pitchFamily="34" charset="0"/>
                <a:cs typeface="Poppins" panose="00000500000000000000" pitchFamily="2" charset="0"/>
              </a:rPr>
              <a:t>270</a:t>
            </a:r>
            <a:r>
              <a:rPr lang="en-US" sz="2500" b="1" dirty="0">
                <a:solidFill>
                  <a:prstClr val="white"/>
                </a:solidFill>
                <a:latin typeface="Poppins" panose="00000500000000000000" pitchFamily="2" charset="0"/>
                <a:ea typeface="Segoe UI" panose="020B0502040204020203" pitchFamily="34" charset="0"/>
                <a:cs typeface="Poppins" panose="00000500000000000000" pitchFamily="2" charset="0"/>
              </a:rPr>
              <a:t> </a:t>
            </a:r>
            <a:r>
              <a:rPr lang="en-US" sz="1400" b="1" dirty="0">
                <a:solidFill>
                  <a:prstClr val="white"/>
                </a:solidFill>
                <a:latin typeface="Poppins" panose="00000500000000000000" pitchFamily="2" charset="0"/>
                <a:ea typeface="Segoe UI" panose="020B0502040204020203" pitchFamily="34" charset="0"/>
                <a:cs typeface="Poppins" panose="00000500000000000000" pitchFamily="2" charset="0"/>
              </a:rPr>
              <a:t>thousand km</a:t>
            </a:r>
            <a:endParaRPr lang="ru-RU" sz="1400" dirty="0">
              <a:solidFill>
                <a:prstClr val="white"/>
              </a:solidFill>
              <a:latin typeface="Poppins" panose="00000500000000000000" pitchFamily="2" charset="0"/>
              <a:ea typeface="Segoe UI" panose="020B0502040204020203" pitchFamily="34" charset="0"/>
              <a:cs typeface="Poppins" panose="00000500000000000000" pitchFamily="2" charset="0"/>
            </a:endParaRPr>
          </a:p>
        </p:txBody>
      </p:sp>
      <p:sp>
        <p:nvSpPr>
          <p:cNvPr id="155" name="Rectangle 24">
            <a:extLst>
              <a:ext uri="{FF2B5EF4-FFF2-40B4-BE49-F238E27FC236}">
                <a16:creationId xmlns:a16="http://schemas.microsoft.com/office/drawing/2014/main" id="{78C13D64-FF28-4299-9613-482A43A19470}"/>
              </a:ext>
            </a:extLst>
          </p:cNvPr>
          <p:cNvSpPr/>
          <p:nvPr/>
        </p:nvSpPr>
        <p:spPr>
          <a:xfrm flipH="1">
            <a:off x="3885898" y="2781252"/>
            <a:ext cx="1639923" cy="669414"/>
          </a:xfrm>
          <a:prstGeom prst="rect">
            <a:avLst/>
          </a:prstGeom>
        </p:spPr>
        <p:txBody>
          <a:bodyPr wrap="square">
            <a:spAutoFit/>
          </a:bodyPr>
          <a:lstStyle/>
          <a:p>
            <a:pPr defTabSz="571500"/>
            <a:r>
              <a:rPr lang="en-US" sz="1250" dirty="0">
                <a:solidFill>
                  <a:prstClr val="white"/>
                </a:solidFill>
                <a:latin typeface="Poppins" panose="00000500000000000000" pitchFamily="2" charset="0"/>
                <a:cs typeface="Poppins" panose="00000500000000000000" pitchFamily="2" charset="0"/>
              </a:rPr>
              <a:t>Total length of power transmission lines</a:t>
            </a:r>
            <a:endParaRPr lang="ru-RU" sz="1250" dirty="0">
              <a:solidFill>
                <a:prstClr val="white"/>
              </a:solidFill>
              <a:latin typeface="Poppins" panose="00000500000000000000" pitchFamily="2" charset="0"/>
              <a:cs typeface="Poppins" panose="00000500000000000000" pitchFamily="2" charset="0"/>
            </a:endParaRPr>
          </a:p>
        </p:txBody>
      </p:sp>
      <p:pic>
        <p:nvPicPr>
          <p:cNvPr id="156" name="Picture 2">
            <a:extLst>
              <a:ext uri="{FF2B5EF4-FFF2-40B4-BE49-F238E27FC236}">
                <a16:creationId xmlns:a16="http://schemas.microsoft.com/office/drawing/2014/main" id="{E1CCA0A9-289C-4949-926E-6434A2B5DA54}"/>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4365" y="1647773"/>
            <a:ext cx="382076" cy="382076"/>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4">
            <a:extLst>
              <a:ext uri="{FF2B5EF4-FFF2-40B4-BE49-F238E27FC236}">
                <a16:creationId xmlns:a16="http://schemas.microsoft.com/office/drawing/2014/main" id="{F5F56B22-6D36-4D23-8A22-FF98D79CBD4D}"/>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0176" y="1705543"/>
            <a:ext cx="337298" cy="33729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a:extLst>
              <a:ext uri="{FF2B5EF4-FFF2-40B4-BE49-F238E27FC236}">
                <a16:creationId xmlns:a16="http://schemas.microsoft.com/office/drawing/2014/main" id="{83542A22-308E-4718-8960-A2869074B005}"/>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728" y="2653452"/>
            <a:ext cx="343876" cy="343876"/>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8">
            <a:extLst>
              <a:ext uri="{FF2B5EF4-FFF2-40B4-BE49-F238E27FC236}">
                <a16:creationId xmlns:a16="http://schemas.microsoft.com/office/drawing/2014/main" id="{91D330CB-2CE9-410E-88C1-C7A8951BF781}"/>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4215" y="2672905"/>
            <a:ext cx="398593" cy="398593"/>
          </a:xfrm>
          <a:prstGeom prst="rect">
            <a:avLst/>
          </a:prstGeom>
          <a:noFill/>
          <a:extLst>
            <a:ext uri="{909E8E84-426E-40DD-AFC4-6F175D3DCCD1}">
              <a14:hiddenFill xmlns:a14="http://schemas.microsoft.com/office/drawing/2010/main">
                <a:solidFill>
                  <a:srgbClr val="FFFFFF"/>
                </a:solidFill>
              </a14:hiddenFill>
            </a:ext>
          </a:extLst>
        </p:spPr>
      </p:pic>
      <p:sp>
        <p:nvSpPr>
          <p:cNvPr id="39" name="Freeform: Shape 78">
            <a:extLst>
              <a:ext uri="{FF2B5EF4-FFF2-40B4-BE49-F238E27FC236}">
                <a16:creationId xmlns:a16="http://schemas.microsoft.com/office/drawing/2014/main" id="{3B77E654-A63C-41DE-B185-F1AA33D4621C}"/>
              </a:ext>
            </a:extLst>
          </p:cNvPr>
          <p:cNvSpPr/>
          <p:nvPr/>
        </p:nvSpPr>
        <p:spPr>
          <a:xfrm rot="5400000">
            <a:off x="1663820" y="-1336617"/>
            <a:ext cx="687303" cy="3996093"/>
          </a:xfrm>
          <a:custGeom>
            <a:avLst/>
            <a:gdLst>
              <a:gd name="connsiteX0" fmla="*/ 739 w 757237"/>
              <a:gd name="connsiteY0" fmla="*/ 757796 h 757238"/>
              <a:gd name="connsiteX1" fmla="*/ 757977 w 757237"/>
              <a:gd name="connsiteY1" fmla="*/ 757796 h 757238"/>
              <a:gd name="connsiteX2" fmla="*/ 757977 w 757237"/>
              <a:gd name="connsiteY2" fmla="*/ 558 h 757238"/>
              <a:gd name="connsiteX3" fmla="*/ 739 w 757237"/>
              <a:gd name="connsiteY3" fmla="*/ 558 h 757238"/>
            </a:gdLst>
            <a:ahLst/>
            <a:cxnLst>
              <a:cxn ang="0">
                <a:pos x="connsiteX0" y="connsiteY0"/>
              </a:cxn>
              <a:cxn ang="0">
                <a:pos x="connsiteX1" y="connsiteY1"/>
              </a:cxn>
              <a:cxn ang="0">
                <a:pos x="connsiteX2" y="connsiteY2"/>
              </a:cxn>
              <a:cxn ang="0">
                <a:pos x="connsiteX3" y="connsiteY3"/>
              </a:cxn>
            </a:cxnLst>
            <a:rect l="l" t="t" r="r" b="b"/>
            <a:pathLst>
              <a:path w="757237" h="757238">
                <a:moveTo>
                  <a:pt x="739" y="757796"/>
                </a:moveTo>
                <a:lnTo>
                  <a:pt x="757977" y="757796"/>
                </a:lnTo>
                <a:lnTo>
                  <a:pt x="757977" y="558"/>
                </a:lnTo>
                <a:lnTo>
                  <a:pt x="739" y="558"/>
                </a:lnTo>
                <a:close/>
              </a:path>
            </a:pathLst>
          </a:custGeom>
          <a:solidFill>
            <a:srgbClr val="10A230"/>
          </a:solidFill>
          <a:ln w="4757" cap="flat">
            <a:noFill/>
            <a:prstDash val="solid"/>
            <a:miter/>
          </a:ln>
        </p:spPr>
        <p:txBody>
          <a:bodyPr rtlCol="0" anchor="ctr"/>
          <a:lstStyle/>
          <a:p>
            <a:pPr defTabSz="571500"/>
            <a:endParaRPr lang="en-GB" sz="1125">
              <a:solidFill>
                <a:prstClr val="black"/>
              </a:solidFill>
              <a:latin typeface="Poppins" panose="00000500000000000000" pitchFamily="2" charset="0"/>
              <a:cs typeface="Poppins" panose="00000500000000000000" pitchFamily="2" charset="0"/>
            </a:endParaRPr>
          </a:p>
        </p:txBody>
      </p:sp>
      <p:sp>
        <p:nvSpPr>
          <p:cNvPr id="40" name="TextBox 39">
            <a:extLst>
              <a:ext uri="{FF2B5EF4-FFF2-40B4-BE49-F238E27FC236}">
                <a16:creationId xmlns:a16="http://schemas.microsoft.com/office/drawing/2014/main" id="{31E9F903-1275-409C-B7E8-21135BDA1E06}"/>
              </a:ext>
            </a:extLst>
          </p:cNvPr>
          <p:cNvSpPr txBox="1"/>
          <p:nvPr/>
        </p:nvSpPr>
        <p:spPr>
          <a:xfrm>
            <a:off x="9426" y="324799"/>
            <a:ext cx="3699156" cy="707886"/>
          </a:xfrm>
          <a:prstGeom prst="rect">
            <a:avLst/>
          </a:prstGeom>
          <a:noFill/>
        </p:spPr>
        <p:txBody>
          <a:bodyPr wrap="square">
            <a:spAutoFit/>
          </a:bodyPr>
          <a:lstStyle/>
          <a:p>
            <a:pPr defTabSz="571500"/>
            <a:r>
              <a:rPr lang="en-US" sz="2000" dirty="0">
                <a:solidFill>
                  <a:prstClr val="white"/>
                </a:solidFill>
                <a:latin typeface="Poppins" panose="00000500000000000000" pitchFamily="2" charset="0"/>
                <a:cs typeface="Poppins" panose="00000500000000000000" pitchFamily="2" charset="0"/>
              </a:rPr>
              <a:t>Developed infrastructure and natural resources</a:t>
            </a:r>
            <a:endParaRPr lang="uz-Latn-UZ" sz="2000" dirty="0">
              <a:solidFill>
                <a:prstClr val="white"/>
              </a:solidFill>
              <a:latin typeface="Poppins" panose="00000500000000000000" pitchFamily="2" charset="0"/>
              <a:cs typeface="Poppins" panose="00000500000000000000" pitchFamily="2" charset="0"/>
            </a:endParaRPr>
          </a:p>
        </p:txBody>
      </p:sp>
      <p:graphicFrame>
        <p:nvGraphicFramePr>
          <p:cNvPr id="121" name="Таблица 2">
            <a:extLst>
              <a:ext uri="{FF2B5EF4-FFF2-40B4-BE49-F238E27FC236}">
                <a16:creationId xmlns:a16="http://schemas.microsoft.com/office/drawing/2014/main" id="{5F6ACC2E-5954-4E5F-A996-6323909C86BD}"/>
              </a:ext>
            </a:extLst>
          </p:cNvPr>
          <p:cNvGraphicFramePr>
            <a:graphicFrameLocks noGrp="1"/>
          </p:cNvGraphicFramePr>
          <p:nvPr>
            <p:extLst>
              <p:ext uri="{D42A27DB-BD31-4B8C-83A1-F6EECF244321}">
                <p14:modId xmlns:p14="http://schemas.microsoft.com/office/powerpoint/2010/main" val="1884402912"/>
              </p:ext>
            </p:extLst>
          </p:nvPr>
        </p:nvGraphicFramePr>
        <p:xfrm>
          <a:off x="686243" y="3757254"/>
          <a:ext cx="4545242" cy="2888915"/>
        </p:xfrm>
        <a:graphic>
          <a:graphicData uri="http://schemas.openxmlformats.org/drawingml/2006/table">
            <a:tbl>
              <a:tblPr firstRow="1" bandRow="1">
                <a:tableStyleId>{2D5ABB26-0587-4C30-8999-92F81FD0307C}</a:tableStyleId>
              </a:tblPr>
              <a:tblGrid>
                <a:gridCol w="1533450">
                  <a:extLst>
                    <a:ext uri="{9D8B030D-6E8A-4147-A177-3AD203B41FA5}">
                      <a16:colId xmlns:a16="http://schemas.microsoft.com/office/drawing/2014/main" val="2774714725"/>
                    </a:ext>
                  </a:extLst>
                </a:gridCol>
                <a:gridCol w="1505896">
                  <a:extLst>
                    <a:ext uri="{9D8B030D-6E8A-4147-A177-3AD203B41FA5}">
                      <a16:colId xmlns:a16="http://schemas.microsoft.com/office/drawing/2014/main" val="3714344998"/>
                    </a:ext>
                  </a:extLst>
                </a:gridCol>
                <a:gridCol w="1505896">
                  <a:extLst>
                    <a:ext uri="{9D8B030D-6E8A-4147-A177-3AD203B41FA5}">
                      <a16:colId xmlns:a16="http://schemas.microsoft.com/office/drawing/2014/main" val="1931682039"/>
                    </a:ext>
                  </a:extLst>
                </a:gridCol>
              </a:tblGrid>
              <a:tr h="533315">
                <a:tc gridSpan="3">
                  <a:txBody>
                    <a:bodyPr/>
                    <a:lstStyle/>
                    <a:p>
                      <a:pPr marL="0" marR="0" lvl="0" indent="0" algn="ctr" defTabSz="1460754" rtl="0" eaLnBrk="1" fontAlgn="auto" latinLnBrk="0" hangingPunct="1">
                        <a:lnSpc>
                          <a:spcPct val="100000"/>
                        </a:lnSpc>
                        <a:spcBef>
                          <a:spcPts val="0"/>
                        </a:spcBef>
                        <a:spcAft>
                          <a:spcPts val="0"/>
                        </a:spcAft>
                        <a:buClrTx/>
                        <a:buSzTx/>
                        <a:buFontTx/>
                        <a:buNone/>
                        <a:tabLst/>
                        <a:defRPr/>
                      </a:pPr>
                      <a:r>
                        <a:rPr lang="en-US" sz="1500" b="1" dirty="0">
                          <a:solidFill>
                            <a:srgbClr val="E6F0F3"/>
                          </a:solidFill>
                          <a:latin typeface="Montserrat" panose="00000500000000000000" pitchFamily="50" charset="-52"/>
                          <a:cs typeface="Times New Roman" panose="02020603050405020304" pitchFamily="18" charset="0"/>
                        </a:rPr>
                        <a:t>Natural resources</a:t>
                      </a:r>
                      <a:endParaRPr lang="ru-RU" sz="1500" dirty="0">
                        <a:solidFill>
                          <a:srgbClr val="7030A0"/>
                        </a:solidFill>
                        <a:latin typeface="Montserrat" panose="00000500000000000000" pitchFamily="50" charset="-52"/>
                        <a:cs typeface="Times New Roman" panose="02020603050405020304" pitchFamily="18" charset="0"/>
                      </a:endParaRPr>
                    </a:p>
                  </a:txBody>
                  <a:tcPr marL="76113" marR="76113" marT="38058" marB="38058"/>
                </a:tc>
                <a:tc hMerge="1">
                  <a:txBody>
                    <a:bodyPr/>
                    <a:lstStyle/>
                    <a:p>
                      <a:endParaRPr lang="ru-RU" dirty="0"/>
                    </a:p>
                  </a:txBody>
                  <a:tcPr/>
                </a:tc>
                <a:tc hMerge="1">
                  <a:txBody>
                    <a:bodyPr/>
                    <a:lstStyle/>
                    <a:p>
                      <a:pPr algn="ctr"/>
                      <a:endParaRPr lang="ru-RU" dirty="0"/>
                    </a:p>
                  </a:txBody>
                  <a:tcPr/>
                </a:tc>
                <a:extLst>
                  <a:ext uri="{0D108BD9-81ED-4DB2-BD59-A6C34878D82A}">
                    <a16:rowId xmlns:a16="http://schemas.microsoft.com/office/drawing/2014/main" val="594191334"/>
                  </a:ext>
                </a:extLst>
              </a:tr>
              <a:tr h="524706">
                <a:tc>
                  <a:txBody>
                    <a:bodyPr/>
                    <a:lstStyle/>
                    <a:p>
                      <a:r>
                        <a:rPr lang="en-US" sz="1500" b="1" kern="1200" dirty="0">
                          <a:solidFill>
                            <a:srgbClr val="E6F0F3"/>
                          </a:solidFill>
                          <a:latin typeface="Montserrat" panose="00000500000000000000" pitchFamily="50" charset="-52"/>
                          <a:ea typeface="+mn-ea"/>
                          <a:cs typeface="Times New Roman" panose="02020603050405020304" pitchFamily="18" charset="0"/>
                        </a:rPr>
                        <a:t>Resources</a:t>
                      </a:r>
                      <a:endParaRPr lang="ru-RU" sz="1500" b="1" kern="1200" dirty="0">
                        <a:solidFill>
                          <a:srgbClr val="E6F0F3"/>
                        </a:solidFill>
                        <a:latin typeface="Montserrat" panose="00000500000000000000" pitchFamily="50" charset="-52"/>
                        <a:ea typeface="+mn-ea"/>
                        <a:cs typeface="Times New Roman" panose="02020603050405020304" pitchFamily="18" charset="0"/>
                      </a:endParaRPr>
                    </a:p>
                  </a:txBody>
                  <a:tcPr marL="67505" marR="67505" marT="33753" marB="33753"/>
                </a:tc>
                <a:tc>
                  <a:txBody>
                    <a:bodyPr/>
                    <a:lstStyle/>
                    <a:p>
                      <a:pPr algn="ctr"/>
                      <a:r>
                        <a:rPr lang="en-US" sz="1500" b="1" kern="1200" dirty="0">
                          <a:solidFill>
                            <a:srgbClr val="E6F0F3"/>
                          </a:solidFill>
                          <a:latin typeface="Montserrat" panose="00000500000000000000" pitchFamily="50" charset="-52"/>
                          <a:ea typeface="+mn-ea"/>
                          <a:cs typeface="Times New Roman" panose="02020603050405020304" pitchFamily="18" charset="0"/>
                        </a:rPr>
                        <a:t>Ranking</a:t>
                      </a:r>
                      <a:endParaRPr lang="ru-RU" sz="1500" b="1" kern="1200" dirty="0">
                        <a:solidFill>
                          <a:srgbClr val="E6F0F3"/>
                        </a:solidFill>
                        <a:latin typeface="Montserrat" panose="00000500000000000000" pitchFamily="50" charset="-52"/>
                        <a:ea typeface="+mn-ea"/>
                        <a:cs typeface="Times New Roman" panose="02020603050405020304" pitchFamily="18" charset="0"/>
                      </a:endParaRPr>
                    </a:p>
                  </a:txBody>
                  <a:tcPr marL="67505" marR="67505" marT="33753" marB="33753"/>
                </a:tc>
                <a:tc>
                  <a:txBody>
                    <a:bodyPr/>
                    <a:lstStyle/>
                    <a:p>
                      <a:pPr algn="ctr"/>
                      <a:r>
                        <a:rPr lang="en-US" sz="1500" b="1" dirty="0">
                          <a:solidFill>
                            <a:srgbClr val="E6F0F3"/>
                          </a:solidFill>
                          <a:latin typeface="Montserrat" panose="00000500000000000000" pitchFamily="50" charset="-52"/>
                          <a:cs typeface="Times New Roman" panose="02020603050405020304" pitchFamily="18" charset="0"/>
                        </a:rPr>
                        <a:t>Proven reserves</a:t>
                      </a:r>
                      <a:endParaRPr lang="ru-RU" sz="1500" b="1" dirty="0">
                        <a:solidFill>
                          <a:srgbClr val="E6F0F3"/>
                        </a:solidFill>
                        <a:latin typeface="Montserrat" panose="00000500000000000000" pitchFamily="50" charset="-52"/>
                        <a:cs typeface="Times New Roman" panose="02020603050405020304" pitchFamily="18" charset="0"/>
                      </a:endParaRPr>
                    </a:p>
                  </a:txBody>
                  <a:tcPr marL="67505" marR="67505" marT="33753" marB="33753"/>
                </a:tc>
                <a:extLst>
                  <a:ext uri="{0D108BD9-81ED-4DB2-BD59-A6C34878D82A}">
                    <a16:rowId xmlns:a16="http://schemas.microsoft.com/office/drawing/2014/main" val="3991902726"/>
                  </a:ext>
                </a:extLst>
              </a:tr>
              <a:tr h="352226">
                <a:tc>
                  <a:txBody>
                    <a:bodyPr/>
                    <a:lstStyle/>
                    <a:p>
                      <a:r>
                        <a:rPr lang="en-US" sz="1500" dirty="0">
                          <a:solidFill>
                            <a:srgbClr val="E6F0F3"/>
                          </a:solidFill>
                          <a:latin typeface="Montserrat" panose="00000500000000000000" pitchFamily="50" charset="-52"/>
                          <a:cs typeface="Times New Roman" panose="02020603050405020304" pitchFamily="18" charset="0"/>
                        </a:rPr>
                        <a:t>Gold </a:t>
                      </a:r>
                      <a:endParaRPr lang="ru-RU" sz="1500" b="1" dirty="0">
                        <a:solidFill>
                          <a:srgbClr val="E6F0F3"/>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en-US" sz="1500" b="1" dirty="0">
                          <a:solidFill>
                            <a:schemeClr val="bg1"/>
                          </a:solidFill>
                          <a:latin typeface="Montserrat" panose="00000500000000000000" pitchFamily="50" charset="-52"/>
                          <a:cs typeface="Times New Roman" panose="02020603050405020304" pitchFamily="18" charset="0"/>
                        </a:rPr>
                        <a:t>10</a:t>
                      </a:r>
                      <a:endParaRPr lang="ru-RU" sz="1500" b="1"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uz-Latn-UZ" sz="1500" b="1" dirty="0">
                          <a:solidFill>
                            <a:schemeClr val="bg1"/>
                          </a:solidFill>
                          <a:latin typeface="Montserrat" panose="00000500000000000000" pitchFamily="50" charset="-52"/>
                          <a:cs typeface="Times New Roman" panose="02020603050405020304" pitchFamily="18" charset="0"/>
                        </a:rPr>
                        <a:t>184 </a:t>
                      </a:r>
                      <a:r>
                        <a:rPr lang="en-US" sz="1500" b="1" dirty="0" err="1">
                          <a:solidFill>
                            <a:schemeClr val="bg1"/>
                          </a:solidFill>
                          <a:latin typeface="Montserrat" panose="00000500000000000000" pitchFamily="50" charset="-52"/>
                          <a:cs typeface="Times New Roman" panose="02020603050405020304" pitchFamily="18" charset="0"/>
                        </a:rPr>
                        <a:t>mln</a:t>
                      </a:r>
                      <a:r>
                        <a:rPr lang="en-US" sz="1500" b="1" dirty="0">
                          <a:solidFill>
                            <a:schemeClr val="bg1"/>
                          </a:solidFill>
                          <a:latin typeface="Montserrat" panose="00000500000000000000" pitchFamily="50" charset="-52"/>
                          <a:cs typeface="Times New Roman" panose="02020603050405020304" pitchFamily="18" charset="0"/>
                        </a:rPr>
                        <a:t> </a:t>
                      </a:r>
                      <a:r>
                        <a:rPr lang="en-US" sz="1500" dirty="0" err="1">
                          <a:solidFill>
                            <a:schemeClr val="bg1"/>
                          </a:solidFill>
                          <a:latin typeface="Montserrat" panose="00000500000000000000" pitchFamily="50" charset="-52"/>
                          <a:cs typeface="Times New Roman" panose="02020603050405020304" pitchFamily="18" charset="0"/>
                        </a:rPr>
                        <a:t>uns</a:t>
                      </a:r>
                      <a:endParaRPr lang="ru-RU" sz="1500"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extLst>
                  <a:ext uri="{0D108BD9-81ED-4DB2-BD59-A6C34878D82A}">
                    <a16:rowId xmlns:a16="http://schemas.microsoft.com/office/drawing/2014/main" val="3987615748"/>
                  </a:ext>
                </a:extLst>
              </a:tr>
              <a:tr h="524706">
                <a:tc>
                  <a:txBody>
                    <a:bodyPr/>
                    <a:lstStyle/>
                    <a:p>
                      <a:r>
                        <a:rPr lang="en-US" sz="1500" dirty="0">
                          <a:solidFill>
                            <a:srgbClr val="E6F0F3"/>
                          </a:solidFill>
                          <a:latin typeface="Montserrat" panose="00000500000000000000" pitchFamily="50" charset="-52"/>
                          <a:cs typeface="Times New Roman" panose="02020603050405020304" pitchFamily="18" charset="0"/>
                        </a:rPr>
                        <a:t>Natural gas</a:t>
                      </a:r>
                      <a:endParaRPr lang="ru-RU" sz="1500" b="1" dirty="0">
                        <a:solidFill>
                          <a:srgbClr val="E6F0F3"/>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uz-Cyrl-UZ" sz="1500" b="1" dirty="0">
                          <a:solidFill>
                            <a:schemeClr val="bg1"/>
                          </a:solidFill>
                          <a:latin typeface="Montserrat" panose="00000500000000000000" pitchFamily="50" charset="-52"/>
                          <a:cs typeface="Times New Roman" panose="02020603050405020304" pitchFamily="18" charset="0"/>
                        </a:rPr>
                        <a:t>19</a:t>
                      </a:r>
                      <a:endParaRPr lang="ru-RU" sz="1500" b="1"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en-US" sz="1500" b="1" dirty="0">
                          <a:solidFill>
                            <a:schemeClr val="bg1"/>
                          </a:solidFill>
                          <a:latin typeface="Montserrat" panose="00000500000000000000" pitchFamily="50" charset="-52"/>
                          <a:cs typeface="Times New Roman" panose="02020603050405020304" pitchFamily="18" charset="0"/>
                        </a:rPr>
                        <a:t>1,</a:t>
                      </a:r>
                      <a:r>
                        <a:rPr lang="uz-Cyrl-UZ" sz="1500" b="1" dirty="0">
                          <a:solidFill>
                            <a:schemeClr val="bg1"/>
                          </a:solidFill>
                          <a:latin typeface="Montserrat" panose="00000500000000000000" pitchFamily="50" charset="-52"/>
                          <a:cs typeface="Times New Roman" panose="02020603050405020304" pitchFamily="18" charset="0"/>
                        </a:rPr>
                        <a:t>87</a:t>
                      </a:r>
                      <a:r>
                        <a:rPr lang="ru-RU" sz="1500" dirty="0">
                          <a:solidFill>
                            <a:schemeClr val="bg1"/>
                          </a:solidFill>
                          <a:latin typeface="Montserrat" panose="00000500000000000000" pitchFamily="50" charset="-52"/>
                          <a:cs typeface="Times New Roman" panose="02020603050405020304" pitchFamily="18" charset="0"/>
                        </a:rPr>
                        <a:t> </a:t>
                      </a:r>
                      <a:r>
                        <a:rPr lang="en-US" sz="1500" b="1" dirty="0">
                          <a:solidFill>
                            <a:schemeClr val="bg1"/>
                          </a:solidFill>
                          <a:latin typeface="Montserrat" panose="00000500000000000000" pitchFamily="50" charset="-52"/>
                          <a:cs typeface="Times New Roman" panose="02020603050405020304" pitchFamily="18" charset="0"/>
                        </a:rPr>
                        <a:t>trillion</a:t>
                      </a:r>
                      <a:r>
                        <a:rPr lang="en-US" sz="1500" dirty="0">
                          <a:solidFill>
                            <a:schemeClr val="bg1"/>
                          </a:solidFill>
                          <a:latin typeface="Montserrat" panose="00000500000000000000" pitchFamily="50" charset="-52"/>
                          <a:cs typeface="Times New Roman" panose="02020603050405020304" pitchFamily="18" charset="0"/>
                        </a:rPr>
                        <a:t> m</a:t>
                      </a:r>
                      <a:endParaRPr lang="ru-RU" sz="1500"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extLst>
                  <a:ext uri="{0D108BD9-81ED-4DB2-BD59-A6C34878D82A}">
                    <a16:rowId xmlns:a16="http://schemas.microsoft.com/office/drawing/2014/main" val="1979972521"/>
                  </a:ext>
                </a:extLst>
              </a:tr>
              <a:tr h="429256">
                <a:tc>
                  <a:txBody>
                    <a:bodyPr/>
                    <a:lstStyle/>
                    <a:p>
                      <a:r>
                        <a:rPr lang="en-US" sz="1500" b="0" dirty="0">
                          <a:solidFill>
                            <a:srgbClr val="E6F0F3"/>
                          </a:solidFill>
                          <a:latin typeface="Montserrat" panose="00000500000000000000" pitchFamily="50" charset="-52"/>
                          <a:cs typeface="Times New Roman" panose="02020603050405020304" pitchFamily="18" charset="0"/>
                        </a:rPr>
                        <a:t>Honey </a:t>
                      </a:r>
                      <a:endParaRPr lang="ru-RU" sz="1500" b="0" dirty="0">
                        <a:solidFill>
                          <a:srgbClr val="E6F0F3"/>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en-US" sz="1500" b="1" dirty="0">
                          <a:solidFill>
                            <a:schemeClr val="bg1"/>
                          </a:solidFill>
                          <a:latin typeface="Montserrat" panose="00000500000000000000" pitchFamily="50" charset="-52"/>
                          <a:cs typeface="Times New Roman" panose="02020603050405020304" pitchFamily="18" charset="0"/>
                        </a:rPr>
                        <a:t>10</a:t>
                      </a:r>
                      <a:endParaRPr lang="ru-RU" sz="1500" b="1"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uz-Latn-UZ" sz="1500" b="1" dirty="0">
                          <a:solidFill>
                            <a:schemeClr val="bg1"/>
                          </a:solidFill>
                          <a:latin typeface="Montserrat" panose="00000500000000000000" pitchFamily="50" charset="-52"/>
                          <a:cs typeface="Times New Roman" panose="02020603050405020304" pitchFamily="18" charset="0"/>
                        </a:rPr>
                        <a:t>44</a:t>
                      </a:r>
                      <a:r>
                        <a:rPr lang="en-US" sz="1500" b="1" dirty="0">
                          <a:solidFill>
                            <a:schemeClr val="bg1"/>
                          </a:solidFill>
                          <a:latin typeface="Montserrat" panose="00000500000000000000" pitchFamily="50" charset="-52"/>
                          <a:cs typeface="Times New Roman" panose="02020603050405020304" pitchFamily="18" charset="0"/>
                        </a:rPr>
                        <a:t>,</a:t>
                      </a:r>
                      <a:r>
                        <a:rPr lang="uz-Latn-UZ" sz="1500" b="1" dirty="0">
                          <a:solidFill>
                            <a:schemeClr val="bg1"/>
                          </a:solidFill>
                          <a:latin typeface="Montserrat" panose="00000500000000000000" pitchFamily="50" charset="-52"/>
                          <a:cs typeface="Times New Roman" panose="02020603050405020304" pitchFamily="18" charset="0"/>
                        </a:rPr>
                        <a:t>7 </a:t>
                      </a:r>
                      <a:r>
                        <a:rPr lang="en-US" sz="1500" b="1" dirty="0" err="1">
                          <a:solidFill>
                            <a:schemeClr val="bg1"/>
                          </a:solidFill>
                          <a:latin typeface="Montserrat" panose="00000500000000000000" pitchFamily="50" charset="-52"/>
                          <a:cs typeface="Times New Roman" panose="02020603050405020304" pitchFamily="18" charset="0"/>
                        </a:rPr>
                        <a:t>mln</a:t>
                      </a:r>
                      <a:r>
                        <a:rPr lang="uz-Latn-UZ" sz="1500" dirty="0">
                          <a:solidFill>
                            <a:schemeClr val="bg1"/>
                          </a:solidFill>
                          <a:latin typeface="Montserrat" panose="00000500000000000000" pitchFamily="50" charset="-52"/>
                          <a:cs typeface="Times New Roman" panose="02020603050405020304" pitchFamily="18" charset="0"/>
                        </a:rPr>
                        <a:t> </a:t>
                      </a:r>
                      <a:r>
                        <a:rPr lang="en-US" sz="1500" dirty="0" err="1">
                          <a:solidFill>
                            <a:schemeClr val="bg1"/>
                          </a:solidFill>
                          <a:latin typeface="Montserrat" panose="00000500000000000000" pitchFamily="50" charset="-52"/>
                          <a:cs typeface="Times New Roman" panose="02020603050405020304" pitchFamily="18" charset="0"/>
                        </a:rPr>
                        <a:t>tn</a:t>
                      </a:r>
                      <a:endParaRPr lang="ru-RU" sz="1500"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extLst>
                  <a:ext uri="{0D108BD9-81ED-4DB2-BD59-A6C34878D82A}">
                    <a16:rowId xmlns:a16="http://schemas.microsoft.com/office/drawing/2014/main" val="4252575807"/>
                  </a:ext>
                </a:extLst>
              </a:tr>
              <a:tr h="338045">
                <a:tc>
                  <a:txBody>
                    <a:bodyPr/>
                    <a:lstStyle/>
                    <a:p>
                      <a:r>
                        <a:rPr lang="en-US" sz="1500" dirty="0">
                          <a:solidFill>
                            <a:srgbClr val="E6F0F3"/>
                          </a:solidFill>
                          <a:latin typeface="Montserrat" panose="00000500000000000000" pitchFamily="50" charset="-52"/>
                          <a:cs typeface="Times New Roman" panose="02020603050405020304" pitchFamily="18" charset="0"/>
                        </a:rPr>
                        <a:t>Uranium</a:t>
                      </a:r>
                      <a:endParaRPr lang="ru-RU" sz="1500" b="1" dirty="0">
                        <a:solidFill>
                          <a:srgbClr val="E6F0F3"/>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en-US" sz="1500" b="1" dirty="0">
                          <a:solidFill>
                            <a:schemeClr val="bg1"/>
                          </a:solidFill>
                          <a:latin typeface="Montserrat" panose="00000500000000000000" pitchFamily="50" charset="-52"/>
                          <a:cs typeface="Times New Roman" panose="02020603050405020304" pitchFamily="18" charset="0"/>
                        </a:rPr>
                        <a:t>16</a:t>
                      </a:r>
                      <a:endParaRPr lang="ru-RU" sz="1500" b="1"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tc>
                  <a:txBody>
                    <a:bodyPr/>
                    <a:lstStyle/>
                    <a:p>
                      <a:pPr algn="ctr"/>
                      <a:r>
                        <a:rPr lang="uz-Cyrl-UZ" sz="1500" b="1" dirty="0">
                          <a:solidFill>
                            <a:schemeClr val="bg1"/>
                          </a:solidFill>
                          <a:latin typeface="Montserrat" panose="00000500000000000000" pitchFamily="50" charset="-52"/>
                          <a:cs typeface="Times New Roman" panose="02020603050405020304" pitchFamily="18" charset="0"/>
                        </a:rPr>
                        <a:t>139</a:t>
                      </a:r>
                      <a:r>
                        <a:rPr lang="en-US" sz="1500" b="1" dirty="0">
                          <a:solidFill>
                            <a:schemeClr val="bg1"/>
                          </a:solidFill>
                          <a:latin typeface="Montserrat" panose="00000500000000000000" pitchFamily="50" charset="-52"/>
                          <a:cs typeface="Times New Roman" panose="02020603050405020304" pitchFamily="18" charset="0"/>
                        </a:rPr>
                        <a:t>,</a:t>
                      </a:r>
                      <a:r>
                        <a:rPr lang="uz-Cyrl-UZ" sz="1500" b="1" dirty="0">
                          <a:solidFill>
                            <a:schemeClr val="bg1"/>
                          </a:solidFill>
                          <a:latin typeface="Montserrat" panose="00000500000000000000" pitchFamily="50" charset="-52"/>
                          <a:cs typeface="Times New Roman" panose="02020603050405020304" pitchFamily="18" charset="0"/>
                        </a:rPr>
                        <a:t>2 </a:t>
                      </a:r>
                      <a:r>
                        <a:rPr lang="en-US" sz="1500" b="1" dirty="0">
                          <a:solidFill>
                            <a:schemeClr val="bg1"/>
                          </a:solidFill>
                          <a:latin typeface="Montserrat" panose="00000500000000000000" pitchFamily="50" charset="-52"/>
                          <a:cs typeface="Times New Roman" panose="02020603050405020304" pitchFamily="18" charset="0"/>
                        </a:rPr>
                        <a:t>thousand </a:t>
                      </a:r>
                      <a:r>
                        <a:rPr lang="en-US" sz="1500" dirty="0" err="1">
                          <a:solidFill>
                            <a:schemeClr val="bg1"/>
                          </a:solidFill>
                          <a:latin typeface="Montserrat" panose="00000500000000000000" pitchFamily="50" charset="-52"/>
                          <a:cs typeface="Times New Roman" panose="02020603050405020304" pitchFamily="18" charset="0"/>
                        </a:rPr>
                        <a:t>tn</a:t>
                      </a:r>
                      <a:endParaRPr lang="ru-RU" sz="1500" dirty="0">
                        <a:solidFill>
                          <a:schemeClr val="bg1"/>
                        </a:solidFill>
                        <a:latin typeface="Montserrat" panose="00000500000000000000" pitchFamily="50" charset="-52"/>
                        <a:cs typeface="Times New Roman" panose="02020603050405020304" pitchFamily="18" charset="0"/>
                      </a:endParaRPr>
                    </a:p>
                  </a:txBody>
                  <a:tcPr marL="67505" marR="67505" marT="33753" marB="33753" anchor="ctr"/>
                </a:tc>
                <a:extLst>
                  <a:ext uri="{0D108BD9-81ED-4DB2-BD59-A6C34878D82A}">
                    <a16:rowId xmlns:a16="http://schemas.microsoft.com/office/drawing/2014/main" val="2911804195"/>
                  </a:ext>
                </a:extLst>
              </a:tr>
            </a:tbl>
          </a:graphicData>
        </a:graphic>
      </p:graphicFrame>
      <p:grpSp>
        <p:nvGrpSpPr>
          <p:cNvPr id="2" name="Группа 1">
            <a:extLst>
              <a:ext uri="{FF2B5EF4-FFF2-40B4-BE49-F238E27FC236}">
                <a16:creationId xmlns:a16="http://schemas.microsoft.com/office/drawing/2014/main" id="{6BC18A9F-01CB-4D8F-AF78-F72A2B8C7FA9}"/>
              </a:ext>
            </a:extLst>
          </p:cNvPr>
          <p:cNvGrpSpPr/>
          <p:nvPr/>
        </p:nvGrpSpPr>
        <p:grpSpPr>
          <a:xfrm>
            <a:off x="662887" y="5126377"/>
            <a:ext cx="4310501" cy="990779"/>
            <a:chOff x="8884218" y="6543414"/>
            <a:chExt cx="8371975" cy="1585246"/>
          </a:xfrm>
        </p:grpSpPr>
        <p:cxnSp>
          <p:nvCxnSpPr>
            <p:cNvPr id="124" name="Прямая соединительная линия 123">
              <a:extLst>
                <a:ext uri="{FF2B5EF4-FFF2-40B4-BE49-F238E27FC236}">
                  <a16:creationId xmlns:a16="http://schemas.microsoft.com/office/drawing/2014/main" id="{2E325A03-ECE9-4443-BAA9-126D10C93BFA}"/>
                </a:ext>
              </a:extLst>
            </p:cNvPr>
            <p:cNvCxnSpPr>
              <a:cxnSpLocks/>
            </p:cNvCxnSpPr>
            <p:nvPr/>
          </p:nvCxnSpPr>
          <p:spPr>
            <a:xfrm>
              <a:off x="9062480" y="6543414"/>
              <a:ext cx="819371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Прямая соединительная линия 124">
              <a:extLst>
                <a:ext uri="{FF2B5EF4-FFF2-40B4-BE49-F238E27FC236}">
                  <a16:creationId xmlns:a16="http://schemas.microsoft.com/office/drawing/2014/main" id="{28DF6C20-0A42-4046-BFBE-F2E692FF1D56}"/>
                </a:ext>
              </a:extLst>
            </p:cNvPr>
            <p:cNvCxnSpPr>
              <a:cxnSpLocks/>
            </p:cNvCxnSpPr>
            <p:nvPr/>
          </p:nvCxnSpPr>
          <p:spPr>
            <a:xfrm>
              <a:off x="8897337" y="7305266"/>
              <a:ext cx="8295201"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Прямая соединительная линия 125">
              <a:extLst>
                <a:ext uri="{FF2B5EF4-FFF2-40B4-BE49-F238E27FC236}">
                  <a16:creationId xmlns:a16="http://schemas.microsoft.com/office/drawing/2014/main" id="{EE26252D-6F0A-480E-8580-A1BCB36D0F3A}"/>
                </a:ext>
              </a:extLst>
            </p:cNvPr>
            <p:cNvCxnSpPr>
              <a:cxnSpLocks/>
            </p:cNvCxnSpPr>
            <p:nvPr/>
          </p:nvCxnSpPr>
          <p:spPr>
            <a:xfrm>
              <a:off x="8884218" y="8128660"/>
              <a:ext cx="830831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 name="Группа 2">
            <a:extLst>
              <a:ext uri="{FF2B5EF4-FFF2-40B4-BE49-F238E27FC236}">
                <a16:creationId xmlns:a16="http://schemas.microsoft.com/office/drawing/2014/main" id="{9C79E1D8-45A9-5BB6-9C2C-5CF6070CBAEC}"/>
              </a:ext>
            </a:extLst>
          </p:cNvPr>
          <p:cNvGrpSpPr/>
          <p:nvPr/>
        </p:nvGrpSpPr>
        <p:grpSpPr>
          <a:xfrm>
            <a:off x="333920" y="4686796"/>
            <a:ext cx="350769" cy="1831479"/>
            <a:chOff x="635863" y="6975217"/>
            <a:chExt cx="561231" cy="2930366"/>
          </a:xfrm>
        </p:grpSpPr>
        <p:pic>
          <p:nvPicPr>
            <p:cNvPr id="127" name="Picture 2">
              <a:extLst>
                <a:ext uri="{FF2B5EF4-FFF2-40B4-BE49-F238E27FC236}">
                  <a16:creationId xmlns:a16="http://schemas.microsoft.com/office/drawing/2014/main" id="{C65BAA05-6627-4115-A1E1-1E2C156A6C2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863" y="6975217"/>
              <a:ext cx="549753" cy="549753"/>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a:extLst>
                <a:ext uri="{FF2B5EF4-FFF2-40B4-BE49-F238E27FC236}">
                  <a16:creationId xmlns:a16="http://schemas.microsoft.com/office/drawing/2014/main" id="{CF338377-C1B5-485E-BF3A-BE64BCA07F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341" y="7770111"/>
              <a:ext cx="549753" cy="549753"/>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6">
              <a:extLst>
                <a:ext uri="{FF2B5EF4-FFF2-40B4-BE49-F238E27FC236}">
                  <a16:creationId xmlns:a16="http://schemas.microsoft.com/office/drawing/2014/main" id="{4DD4FC51-40CF-43F6-B9DF-6C600DEB813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0364" y="8543829"/>
              <a:ext cx="520753" cy="52075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8">
              <a:extLst>
                <a:ext uri="{FF2B5EF4-FFF2-40B4-BE49-F238E27FC236}">
                  <a16:creationId xmlns:a16="http://schemas.microsoft.com/office/drawing/2014/main" id="{80FDEE10-2F0A-43E8-8369-5CEF6671668D}"/>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341" y="9355830"/>
              <a:ext cx="549753" cy="549753"/>
            </a:xfrm>
            <a:prstGeom prst="rect">
              <a:avLst/>
            </a:prstGeom>
            <a:noFill/>
            <a:extLst>
              <a:ext uri="{909E8E84-426E-40DD-AFC4-6F175D3DCCD1}">
                <a14:hiddenFill xmlns:a14="http://schemas.microsoft.com/office/drawing/2010/main">
                  <a:solidFill>
                    <a:srgbClr val="FFFFFF"/>
                  </a:solidFill>
                </a14:hiddenFill>
              </a:ext>
            </a:extLst>
          </p:spPr>
        </p:pic>
      </p:grpSp>
      <p:sp>
        <p:nvSpPr>
          <p:cNvPr id="131" name="TextBox 130">
            <a:extLst>
              <a:ext uri="{FF2B5EF4-FFF2-40B4-BE49-F238E27FC236}">
                <a16:creationId xmlns:a16="http://schemas.microsoft.com/office/drawing/2014/main" id="{642E6927-1F29-4FF4-9F27-06C49429EFC9}"/>
              </a:ext>
            </a:extLst>
          </p:cNvPr>
          <p:cNvSpPr txBox="1"/>
          <p:nvPr/>
        </p:nvSpPr>
        <p:spPr>
          <a:xfrm>
            <a:off x="5031783" y="4750309"/>
            <a:ext cx="339241" cy="184654"/>
          </a:xfrm>
          <a:prstGeom prst="rect">
            <a:avLst/>
          </a:prstGeom>
          <a:noFill/>
        </p:spPr>
        <p:txBody>
          <a:bodyPr wrap="square" lIns="68569" tIns="34284" rIns="68569" bIns="34284" rtlCol="0">
            <a:spAutoFit/>
          </a:bodyPr>
          <a:lstStyle/>
          <a:p>
            <a:pPr defTabSz="571500"/>
            <a:r>
              <a:rPr lang="en-US" sz="750" dirty="0">
                <a:solidFill>
                  <a:srgbClr val="002060"/>
                </a:solidFill>
                <a:latin typeface="Poppins" panose="00000500000000000000" pitchFamily="2" charset="0"/>
                <a:ea typeface="Segoe UI" panose="020B0502040204020203" pitchFamily="34" charset="0"/>
                <a:cs typeface="Poppins" panose="00000500000000000000" pitchFamily="2" charset="0"/>
              </a:rPr>
              <a:t>3</a:t>
            </a:r>
          </a:p>
        </p:txBody>
      </p:sp>
      <p:sp>
        <p:nvSpPr>
          <p:cNvPr id="132" name="Rectangle 1">
            <a:extLst>
              <a:ext uri="{FF2B5EF4-FFF2-40B4-BE49-F238E27FC236}">
                <a16:creationId xmlns:a16="http://schemas.microsoft.com/office/drawing/2014/main" id="{A1AE8C85-D49C-430B-AFF8-F562874AC0AC}"/>
              </a:ext>
            </a:extLst>
          </p:cNvPr>
          <p:cNvSpPr/>
          <p:nvPr/>
        </p:nvSpPr>
        <p:spPr>
          <a:xfrm>
            <a:off x="197204" y="4023539"/>
            <a:ext cx="5191901" cy="2580495"/>
          </a:xfrm>
          <a:prstGeom prst="rect">
            <a:avLst/>
          </a:prstGeom>
          <a:noFill/>
          <a:ln w="15875">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id-ID" sz="1125">
              <a:solidFill>
                <a:prstClr val="white"/>
              </a:solidFill>
              <a:latin typeface="Poppins" panose="00000500000000000000" pitchFamily="2" charset="0"/>
              <a:cs typeface="Poppins" panose="00000500000000000000" pitchFamily="2" charset="0"/>
            </a:endParaRPr>
          </a:p>
        </p:txBody>
      </p:sp>
      <p:grpSp>
        <p:nvGrpSpPr>
          <p:cNvPr id="7" name="Группа 6">
            <a:extLst>
              <a:ext uri="{FF2B5EF4-FFF2-40B4-BE49-F238E27FC236}">
                <a16:creationId xmlns:a16="http://schemas.microsoft.com/office/drawing/2014/main" id="{E20883F3-2B19-4983-B9D9-7265483DFA27}"/>
              </a:ext>
            </a:extLst>
          </p:cNvPr>
          <p:cNvGrpSpPr/>
          <p:nvPr/>
        </p:nvGrpSpPr>
        <p:grpSpPr>
          <a:xfrm>
            <a:off x="7406128" y="1201126"/>
            <a:ext cx="3592457" cy="2509965"/>
            <a:chOff x="11334665" y="1763037"/>
            <a:chExt cx="5747931" cy="4015944"/>
          </a:xfrm>
        </p:grpSpPr>
        <p:sp>
          <p:nvSpPr>
            <p:cNvPr id="69" name="Прямоугольник: скругленные углы 68">
              <a:extLst>
                <a:ext uri="{FF2B5EF4-FFF2-40B4-BE49-F238E27FC236}">
                  <a16:creationId xmlns:a16="http://schemas.microsoft.com/office/drawing/2014/main" id="{955DAACF-7F8D-4B63-8EE3-492BFA957D37}"/>
                </a:ext>
              </a:extLst>
            </p:cNvPr>
            <p:cNvSpPr/>
            <p:nvPr/>
          </p:nvSpPr>
          <p:spPr>
            <a:xfrm>
              <a:off x="11658782" y="1763037"/>
              <a:ext cx="2494130" cy="668055"/>
            </a:xfrm>
            <a:prstGeom prst="roundRect">
              <a:avLst>
                <a:gd name="adj" fmla="val 17556"/>
              </a:avLst>
            </a:prstGeom>
            <a:solidFill>
              <a:srgbClr val="59BDCF"/>
            </a:solidFill>
            <a:ln>
              <a:noFill/>
            </a:ln>
            <a:effectLst>
              <a:outerShdw blurRad="50800" dist="50800" dir="5400000" sx="76000" sy="76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ru-RU" sz="1500">
                <a:solidFill>
                  <a:prstClr val="white"/>
                </a:solidFill>
                <a:latin typeface="Montserrat" pitchFamily="2" charset="-52"/>
              </a:endParaRPr>
            </a:p>
          </p:txBody>
        </p:sp>
        <p:sp>
          <p:nvSpPr>
            <p:cNvPr id="70" name="Прямоугольник: скругленные углы 69">
              <a:extLst>
                <a:ext uri="{FF2B5EF4-FFF2-40B4-BE49-F238E27FC236}">
                  <a16:creationId xmlns:a16="http://schemas.microsoft.com/office/drawing/2014/main" id="{184C24FB-99D6-45B6-8FCC-7ED083657CF4}"/>
                </a:ext>
              </a:extLst>
            </p:cNvPr>
            <p:cNvSpPr/>
            <p:nvPr/>
          </p:nvSpPr>
          <p:spPr>
            <a:xfrm>
              <a:off x="14293400" y="1763037"/>
              <a:ext cx="2494130" cy="668055"/>
            </a:xfrm>
            <a:prstGeom prst="roundRect">
              <a:avLst>
                <a:gd name="adj" fmla="val 14961"/>
              </a:avLst>
            </a:prstGeom>
            <a:solidFill>
              <a:srgbClr val="59BDCF"/>
            </a:solidFill>
            <a:ln>
              <a:noFill/>
            </a:ln>
            <a:effectLst>
              <a:outerShdw blurRad="50800" dist="50800" dir="5400000" sx="76000" sy="76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ru-RU" sz="1500">
                <a:solidFill>
                  <a:prstClr val="white"/>
                </a:solidFill>
                <a:latin typeface="Montserrat" pitchFamily="2" charset="-52"/>
              </a:endParaRPr>
            </a:p>
          </p:txBody>
        </p:sp>
        <p:sp>
          <p:nvSpPr>
            <p:cNvPr id="71" name="Прямоугольник: скругленные углы 70">
              <a:extLst>
                <a:ext uri="{FF2B5EF4-FFF2-40B4-BE49-F238E27FC236}">
                  <a16:creationId xmlns:a16="http://schemas.microsoft.com/office/drawing/2014/main" id="{477F02C5-325D-404A-BBB2-FBE1E5ADD070}"/>
                </a:ext>
              </a:extLst>
            </p:cNvPr>
            <p:cNvSpPr/>
            <p:nvPr/>
          </p:nvSpPr>
          <p:spPr>
            <a:xfrm>
              <a:off x="11334665" y="2331766"/>
              <a:ext cx="5747931" cy="3447215"/>
            </a:xfrm>
            <a:prstGeom prst="roundRect">
              <a:avLst>
                <a:gd name="adj" fmla="val 8307"/>
              </a:avLst>
            </a:prstGeom>
            <a:gradFill>
              <a:gsLst>
                <a:gs pos="0">
                  <a:schemeClr val="bg1"/>
                </a:gs>
                <a:gs pos="100000">
                  <a:schemeClr val="bg1">
                    <a:lumMod val="95000"/>
                  </a:schemeClr>
                </a:gs>
              </a:gsLst>
              <a:lin ang="5400000" scaled="0"/>
            </a:gradFill>
            <a:ln>
              <a:noFill/>
            </a:ln>
            <a:effectLst>
              <a:outerShdw blurRad="50800" dist="508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ru-RU" sz="1125" dirty="0">
                <a:solidFill>
                  <a:prstClr val="white"/>
                </a:solidFill>
                <a:latin typeface="Montserrat" pitchFamily="2" charset="-52"/>
              </a:endParaRPr>
            </a:p>
          </p:txBody>
        </p:sp>
        <p:sp>
          <p:nvSpPr>
            <p:cNvPr id="72" name="Прямоугольник 71">
              <a:extLst>
                <a:ext uri="{FF2B5EF4-FFF2-40B4-BE49-F238E27FC236}">
                  <a16:creationId xmlns:a16="http://schemas.microsoft.com/office/drawing/2014/main" id="{A5FE90C9-B37B-4C1B-8C3E-DCA14C2C5C11}"/>
                </a:ext>
              </a:extLst>
            </p:cNvPr>
            <p:cNvSpPr/>
            <p:nvPr/>
          </p:nvSpPr>
          <p:spPr>
            <a:xfrm>
              <a:off x="12198326" y="1825693"/>
              <a:ext cx="1513747" cy="763286"/>
            </a:xfrm>
            <a:prstGeom prst="rect">
              <a:avLst/>
            </a:prstGeom>
          </p:spPr>
          <p:txBody>
            <a:bodyPr wrap="none">
              <a:spAutoFit/>
            </a:bodyPr>
            <a:lstStyle/>
            <a:p>
              <a:pPr algn="ctr" defTabSz="571500" fontAlgn="base">
                <a:spcBef>
                  <a:spcPct val="0"/>
                </a:spcBef>
                <a:spcAft>
                  <a:spcPct val="0"/>
                </a:spcAft>
              </a:pPr>
              <a:r>
                <a:rPr lang="en-US" altLang="en-US" sz="1250" b="1" dirty="0">
                  <a:solidFill>
                    <a:prstClr val="white"/>
                  </a:solidFill>
                  <a:latin typeface="Montserrat" pitchFamily="2" charset="-52"/>
                  <a:cs typeface="Times New Roman" panose="02020603050405020304" pitchFamily="18" charset="0"/>
                </a:rPr>
                <a:t>Indicator</a:t>
              </a:r>
              <a:endParaRPr lang="ru-RU" altLang="en-US" sz="1250" b="1" dirty="0">
                <a:solidFill>
                  <a:prstClr val="white"/>
                </a:solidFill>
                <a:latin typeface="Montserrat" pitchFamily="2" charset="-52"/>
                <a:cs typeface="Times New Roman" panose="02020603050405020304" pitchFamily="18" charset="0"/>
              </a:endParaRPr>
            </a:p>
            <a:p>
              <a:pPr algn="ctr" defTabSz="571500" fontAlgn="base">
                <a:spcBef>
                  <a:spcPct val="0"/>
                </a:spcBef>
                <a:spcAft>
                  <a:spcPct val="0"/>
                </a:spcAft>
              </a:pPr>
              <a:r>
                <a:rPr lang="ru-RU" altLang="en-US" sz="1250" b="1" dirty="0">
                  <a:solidFill>
                    <a:prstClr val="white"/>
                  </a:solidFill>
                  <a:latin typeface="Montserrat" pitchFamily="2" charset="-52"/>
                  <a:cs typeface="Times New Roman" panose="02020603050405020304" pitchFamily="18" charset="0"/>
                </a:rPr>
                <a:t>	</a:t>
              </a:r>
            </a:p>
          </p:txBody>
        </p:sp>
        <p:sp>
          <p:nvSpPr>
            <p:cNvPr id="73" name="Прямоугольник 72">
              <a:extLst>
                <a:ext uri="{FF2B5EF4-FFF2-40B4-BE49-F238E27FC236}">
                  <a16:creationId xmlns:a16="http://schemas.microsoft.com/office/drawing/2014/main" id="{9CF38D99-041B-45EE-9976-9B16F2917F43}"/>
                </a:ext>
              </a:extLst>
            </p:cNvPr>
            <p:cNvSpPr/>
            <p:nvPr/>
          </p:nvSpPr>
          <p:spPr>
            <a:xfrm>
              <a:off x="15097292" y="1809440"/>
              <a:ext cx="972576" cy="763286"/>
            </a:xfrm>
            <a:prstGeom prst="rect">
              <a:avLst/>
            </a:prstGeom>
          </p:spPr>
          <p:txBody>
            <a:bodyPr wrap="none">
              <a:spAutoFit/>
            </a:bodyPr>
            <a:lstStyle/>
            <a:p>
              <a:pPr algn="ctr" defTabSz="571500" fontAlgn="base">
                <a:spcBef>
                  <a:spcPct val="0"/>
                </a:spcBef>
                <a:spcAft>
                  <a:spcPct val="0"/>
                </a:spcAft>
              </a:pPr>
              <a:r>
                <a:rPr lang="en-US" altLang="en-US" sz="1250" b="1" dirty="0">
                  <a:solidFill>
                    <a:prstClr val="white"/>
                  </a:solidFill>
                  <a:latin typeface="Montserrat" pitchFamily="2" charset="-52"/>
                  <a:cs typeface="Times New Roman" panose="02020603050405020304" pitchFamily="18" charset="0"/>
                </a:rPr>
                <a:t>Cost </a:t>
              </a:r>
              <a:endParaRPr lang="ru-RU" altLang="en-US" sz="1250" b="1" dirty="0">
                <a:solidFill>
                  <a:prstClr val="white"/>
                </a:solidFill>
                <a:latin typeface="Montserrat" pitchFamily="2" charset="-52"/>
                <a:cs typeface="Times New Roman" panose="02020603050405020304" pitchFamily="18" charset="0"/>
              </a:endParaRPr>
            </a:p>
            <a:p>
              <a:pPr algn="ctr" defTabSz="571500" fontAlgn="base">
                <a:spcBef>
                  <a:spcPct val="0"/>
                </a:spcBef>
                <a:spcAft>
                  <a:spcPct val="0"/>
                </a:spcAft>
              </a:pPr>
              <a:endParaRPr lang="ru-RU" altLang="en-US" sz="1250" b="1" dirty="0">
                <a:solidFill>
                  <a:prstClr val="white"/>
                </a:solidFill>
                <a:latin typeface="Montserrat" pitchFamily="2" charset="-52"/>
                <a:cs typeface="Times New Roman" panose="02020603050405020304" pitchFamily="18" charset="0"/>
              </a:endParaRPr>
            </a:p>
          </p:txBody>
        </p:sp>
        <p:sp>
          <p:nvSpPr>
            <p:cNvPr id="74" name="Прямоугольник 73">
              <a:extLst>
                <a:ext uri="{FF2B5EF4-FFF2-40B4-BE49-F238E27FC236}">
                  <a16:creationId xmlns:a16="http://schemas.microsoft.com/office/drawing/2014/main" id="{628ACD3C-8D55-430B-BDB2-23DAEBDCB07F}"/>
                </a:ext>
              </a:extLst>
            </p:cNvPr>
            <p:cNvSpPr/>
            <p:nvPr/>
          </p:nvSpPr>
          <p:spPr>
            <a:xfrm>
              <a:off x="12073886" y="2374184"/>
              <a:ext cx="2010674" cy="701731"/>
            </a:xfrm>
            <a:prstGeom prst="rect">
              <a:avLst/>
            </a:prstGeom>
          </p:spPr>
          <p:txBody>
            <a:bodyPr wrap="square">
              <a:spAutoFit/>
            </a:bodyPr>
            <a:lstStyle/>
            <a:p>
              <a:pPr defTabSz="571500" fontAlgn="base">
                <a:spcBef>
                  <a:spcPct val="0"/>
                </a:spcBef>
                <a:spcAft>
                  <a:spcPct val="0"/>
                </a:spcAft>
              </a:pPr>
              <a:r>
                <a:rPr lang="en-US" altLang="en-US" sz="1125" dirty="0">
                  <a:solidFill>
                    <a:srgbClr val="002060"/>
                  </a:solidFill>
                  <a:latin typeface="Poppins" panose="00000500000000000000" pitchFamily="2" charset="0"/>
                  <a:cs typeface="Poppins" panose="00000500000000000000" pitchFamily="2" charset="0"/>
                </a:rPr>
                <a:t>Electricity</a:t>
              </a:r>
              <a:r>
                <a:rPr lang="ru-RU" altLang="en-US" sz="1125" dirty="0">
                  <a:solidFill>
                    <a:srgbClr val="002060"/>
                  </a:solidFill>
                  <a:latin typeface="Poppins" panose="00000500000000000000" pitchFamily="2" charset="0"/>
                  <a:cs typeface="Poppins" panose="00000500000000000000" pitchFamily="2" charset="0"/>
                </a:rPr>
                <a:t>, </a:t>
              </a:r>
              <a:br>
                <a:rPr lang="ru-RU" altLang="en-US" sz="1125" dirty="0">
                  <a:solidFill>
                    <a:srgbClr val="002060"/>
                  </a:solidFill>
                  <a:latin typeface="Poppins" panose="00000500000000000000" pitchFamily="2" charset="0"/>
                  <a:cs typeface="Poppins" panose="00000500000000000000" pitchFamily="2" charset="0"/>
                </a:rPr>
              </a:br>
              <a:r>
                <a:rPr lang="ru-RU" altLang="en-US" sz="1125" dirty="0">
                  <a:solidFill>
                    <a:srgbClr val="00B0F0"/>
                  </a:solidFill>
                  <a:latin typeface="Poppins" panose="00000500000000000000" pitchFamily="2" charset="0"/>
                  <a:cs typeface="Poppins" panose="00000500000000000000" pitchFamily="2" charset="0"/>
                </a:rPr>
                <a:t>$ </a:t>
              </a:r>
              <a:r>
                <a:rPr lang="en-US" altLang="en-US" sz="1125" dirty="0">
                  <a:solidFill>
                    <a:srgbClr val="00B0F0"/>
                  </a:solidFill>
                  <a:latin typeface="Poppins" panose="00000500000000000000" pitchFamily="2" charset="0"/>
                  <a:cs typeface="Poppins" panose="00000500000000000000" pitchFamily="2" charset="0"/>
                </a:rPr>
                <a:t>per 1 kW*h</a:t>
              </a:r>
              <a:endParaRPr lang="ru-RU" altLang="en-US" sz="1125" dirty="0">
                <a:solidFill>
                  <a:srgbClr val="00B0F0"/>
                </a:solidFill>
                <a:latin typeface="Poppins" panose="00000500000000000000" pitchFamily="2" charset="0"/>
                <a:cs typeface="Poppins" panose="00000500000000000000" pitchFamily="2" charset="0"/>
              </a:endParaRPr>
            </a:p>
          </p:txBody>
        </p:sp>
        <p:sp>
          <p:nvSpPr>
            <p:cNvPr id="75" name="Прямоугольник 74">
              <a:extLst>
                <a:ext uri="{FF2B5EF4-FFF2-40B4-BE49-F238E27FC236}">
                  <a16:creationId xmlns:a16="http://schemas.microsoft.com/office/drawing/2014/main" id="{8F41DF30-46AC-487D-A358-308E6335DE28}"/>
                </a:ext>
              </a:extLst>
            </p:cNvPr>
            <p:cNvSpPr/>
            <p:nvPr/>
          </p:nvSpPr>
          <p:spPr>
            <a:xfrm>
              <a:off x="12015151" y="3138208"/>
              <a:ext cx="2955286" cy="720197"/>
            </a:xfrm>
            <a:prstGeom prst="rect">
              <a:avLst/>
            </a:prstGeom>
          </p:spPr>
          <p:txBody>
            <a:bodyPr wrap="square">
              <a:spAutoFit/>
            </a:bodyPr>
            <a:lstStyle/>
            <a:p>
              <a:pPr defTabSz="571500" fontAlgn="ctr">
                <a:spcBef>
                  <a:spcPct val="0"/>
                </a:spcBef>
                <a:spcAft>
                  <a:spcPct val="0"/>
                </a:spcAft>
              </a:pPr>
              <a:r>
                <a:rPr lang="en-US" sz="1200" dirty="0">
                  <a:latin typeface="Poppins" panose="00000500000000000000" pitchFamily="2" charset="0"/>
                  <a:cs typeface="Poppins" panose="00000500000000000000" pitchFamily="2" charset="0"/>
                </a:rPr>
                <a:t>Drinking water</a:t>
              </a:r>
              <a:r>
                <a:rPr lang="ru-RU" altLang="en-US" sz="1125" dirty="0">
                  <a:solidFill>
                    <a:srgbClr val="002060"/>
                  </a:solidFill>
                  <a:latin typeface="Poppins" panose="00000500000000000000" pitchFamily="2" charset="0"/>
                  <a:cs typeface="Poppins" panose="00000500000000000000" pitchFamily="2" charset="0"/>
                </a:rPr>
                <a:t>, </a:t>
              </a:r>
              <a:br>
                <a:rPr lang="ru-RU" altLang="en-US" sz="1125" dirty="0">
                  <a:solidFill>
                    <a:srgbClr val="002060"/>
                  </a:solidFill>
                  <a:latin typeface="Poppins" panose="00000500000000000000" pitchFamily="2" charset="0"/>
                  <a:cs typeface="Poppins" panose="00000500000000000000" pitchFamily="2" charset="0"/>
                </a:rPr>
              </a:br>
              <a:r>
                <a:rPr lang="ru-RU" altLang="en-US" sz="1125" dirty="0">
                  <a:solidFill>
                    <a:srgbClr val="00B0F0"/>
                  </a:solidFill>
                  <a:latin typeface="Poppins" panose="00000500000000000000" pitchFamily="2" charset="0"/>
                  <a:cs typeface="Poppins" panose="00000500000000000000" pitchFamily="2" charset="0"/>
                </a:rPr>
                <a:t>$ </a:t>
              </a:r>
              <a:r>
                <a:rPr lang="en-US" altLang="en-US" sz="1125" dirty="0">
                  <a:solidFill>
                    <a:srgbClr val="00B0F0"/>
                  </a:solidFill>
                  <a:latin typeface="Poppins" panose="00000500000000000000" pitchFamily="2" charset="0"/>
                  <a:cs typeface="Poppins" panose="00000500000000000000" pitchFamily="2" charset="0"/>
                </a:rPr>
                <a:t>per m³</a:t>
              </a:r>
              <a:endParaRPr lang="ru-RU" altLang="en-US" sz="1125" dirty="0">
                <a:solidFill>
                  <a:srgbClr val="00B0F0"/>
                </a:solidFill>
                <a:latin typeface="Poppins" panose="00000500000000000000" pitchFamily="2" charset="0"/>
                <a:cs typeface="Poppins" panose="00000500000000000000" pitchFamily="2" charset="0"/>
              </a:endParaRPr>
            </a:p>
          </p:txBody>
        </p:sp>
        <p:sp>
          <p:nvSpPr>
            <p:cNvPr id="76" name="Прямоугольник 75">
              <a:extLst>
                <a:ext uri="{FF2B5EF4-FFF2-40B4-BE49-F238E27FC236}">
                  <a16:creationId xmlns:a16="http://schemas.microsoft.com/office/drawing/2014/main" id="{9C69DCD5-1076-4937-9655-079624F47B72}"/>
                </a:ext>
              </a:extLst>
            </p:cNvPr>
            <p:cNvSpPr/>
            <p:nvPr/>
          </p:nvSpPr>
          <p:spPr>
            <a:xfrm>
              <a:off x="12059931" y="4429168"/>
              <a:ext cx="2910507" cy="701731"/>
            </a:xfrm>
            <a:prstGeom prst="rect">
              <a:avLst/>
            </a:prstGeom>
          </p:spPr>
          <p:txBody>
            <a:bodyPr wrap="square">
              <a:spAutoFit/>
            </a:bodyPr>
            <a:lstStyle/>
            <a:p>
              <a:pPr defTabSz="571500" fontAlgn="ctr">
                <a:spcBef>
                  <a:spcPct val="0"/>
                </a:spcBef>
                <a:spcAft>
                  <a:spcPct val="0"/>
                </a:spcAft>
              </a:pPr>
              <a:r>
                <a:rPr lang="en-US" altLang="en-US" sz="1125" dirty="0">
                  <a:solidFill>
                    <a:srgbClr val="002060"/>
                  </a:solidFill>
                  <a:latin typeface="Poppins" panose="00000500000000000000" pitchFamily="2" charset="0"/>
                  <a:cs typeface="Poppins" panose="00000500000000000000" pitchFamily="2" charset="0"/>
                </a:rPr>
                <a:t>Natural gas,</a:t>
              </a:r>
              <a:endParaRPr lang="ru-RU" altLang="en-US" sz="1125" dirty="0">
                <a:solidFill>
                  <a:srgbClr val="002060"/>
                </a:solidFill>
                <a:latin typeface="Poppins" panose="00000500000000000000" pitchFamily="2" charset="0"/>
                <a:cs typeface="Poppins" panose="00000500000000000000" pitchFamily="2" charset="0"/>
              </a:endParaRPr>
            </a:p>
            <a:p>
              <a:pPr defTabSz="571500" fontAlgn="ctr">
                <a:spcBef>
                  <a:spcPct val="0"/>
                </a:spcBef>
                <a:spcAft>
                  <a:spcPct val="0"/>
                </a:spcAft>
              </a:pPr>
              <a:r>
                <a:rPr lang="ru-RU" altLang="en-US" sz="1125" dirty="0">
                  <a:solidFill>
                    <a:srgbClr val="00B0F0"/>
                  </a:solidFill>
                  <a:latin typeface="Poppins" panose="00000500000000000000" pitchFamily="2" charset="0"/>
                  <a:cs typeface="Poppins" panose="00000500000000000000" pitchFamily="2" charset="0"/>
                </a:rPr>
                <a:t>$ </a:t>
              </a:r>
              <a:r>
                <a:rPr lang="en-US" altLang="en-US" sz="1125" dirty="0">
                  <a:solidFill>
                    <a:srgbClr val="00B0F0"/>
                  </a:solidFill>
                  <a:latin typeface="Poppins" panose="00000500000000000000" pitchFamily="2" charset="0"/>
                  <a:cs typeface="Poppins" panose="00000500000000000000" pitchFamily="2" charset="0"/>
                </a:rPr>
                <a:t>per m³</a:t>
              </a:r>
              <a:endParaRPr lang="ru-RU" altLang="en-US" sz="1125" dirty="0">
                <a:solidFill>
                  <a:srgbClr val="00B0F0"/>
                </a:solidFill>
                <a:latin typeface="Poppins" panose="00000500000000000000" pitchFamily="2" charset="0"/>
                <a:cs typeface="Poppins" panose="00000500000000000000" pitchFamily="2" charset="0"/>
              </a:endParaRPr>
            </a:p>
          </p:txBody>
        </p:sp>
        <p:sp>
          <p:nvSpPr>
            <p:cNvPr id="77" name="Прямоугольник 76">
              <a:extLst>
                <a:ext uri="{FF2B5EF4-FFF2-40B4-BE49-F238E27FC236}">
                  <a16:creationId xmlns:a16="http://schemas.microsoft.com/office/drawing/2014/main" id="{183237D5-89CB-4F08-9F67-7E02BE067AF6}"/>
                </a:ext>
              </a:extLst>
            </p:cNvPr>
            <p:cNvSpPr/>
            <p:nvPr/>
          </p:nvSpPr>
          <p:spPr>
            <a:xfrm>
              <a:off x="12021092" y="5176563"/>
              <a:ext cx="2131821" cy="424731"/>
            </a:xfrm>
            <a:prstGeom prst="rect">
              <a:avLst/>
            </a:prstGeom>
          </p:spPr>
          <p:txBody>
            <a:bodyPr wrap="square">
              <a:spAutoFit/>
            </a:bodyPr>
            <a:lstStyle/>
            <a:p>
              <a:pPr defTabSz="571500" fontAlgn="ctr">
                <a:spcBef>
                  <a:spcPct val="0"/>
                </a:spcBef>
                <a:spcAft>
                  <a:spcPct val="0"/>
                </a:spcAft>
              </a:pPr>
              <a:r>
                <a:rPr lang="en-US" altLang="en-US" sz="1125" dirty="0">
                  <a:solidFill>
                    <a:srgbClr val="002060"/>
                  </a:solidFill>
                  <a:latin typeface="Calibri" panose="020F0502020204030204"/>
                  <a:cs typeface="Poppins" panose="00000500000000000000" pitchFamily="2" charset="0"/>
                </a:rPr>
                <a:t> </a:t>
              </a:r>
              <a:r>
                <a:rPr lang="en-US" altLang="en-US" sz="1125" dirty="0">
                  <a:solidFill>
                    <a:srgbClr val="002060"/>
                  </a:solidFill>
                  <a:latin typeface="Poppins" panose="00000500000000000000" pitchFamily="2" charset="0"/>
                  <a:cs typeface="Poppins" panose="00000500000000000000" pitchFamily="2" charset="0"/>
                </a:rPr>
                <a:t>Salary</a:t>
              </a:r>
              <a:r>
                <a:rPr lang="en-US" altLang="en-US" sz="1125" dirty="0">
                  <a:solidFill>
                    <a:srgbClr val="002060"/>
                  </a:solidFill>
                  <a:latin typeface="Calibri" panose="020F0502020204030204"/>
                  <a:cs typeface="Poppins" panose="00000500000000000000" pitchFamily="2" charset="0"/>
                </a:rPr>
                <a:t>,</a:t>
              </a:r>
              <a:r>
                <a:rPr lang="en-US" altLang="en-US" sz="1125" dirty="0">
                  <a:solidFill>
                    <a:srgbClr val="002060"/>
                  </a:solidFill>
                  <a:latin typeface="Montserrat" pitchFamily="2" charset="-52"/>
                  <a:cs typeface="Times New Roman" panose="02020603050405020304" pitchFamily="18" charset="0"/>
                </a:rPr>
                <a:t> </a:t>
              </a:r>
              <a:r>
                <a:rPr lang="en-US" altLang="en-US" sz="1125" dirty="0">
                  <a:solidFill>
                    <a:srgbClr val="00B0F0"/>
                  </a:solidFill>
                  <a:latin typeface="Montserrat" pitchFamily="2" charset="-52"/>
                  <a:cs typeface="Times New Roman" panose="02020603050405020304" pitchFamily="18" charset="0"/>
                </a:rPr>
                <a:t>$ </a:t>
              </a:r>
            </a:p>
          </p:txBody>
        </p:sp>
        <p:sp>
          <p:nvSpPr>
            <p:cNvPr id="78" name="Прямоугольник 77">
              <a:extLst>
                <a:ext uri="{FF2B5EF4-FFF2-40B4-BE49-F238E27FC236}">
                  <a16:creationId xmlns:a16="http://schemas.microsoft.com/office/drawing/2014/main" id="{B1C39404-D275-435C-BCDC-B5D7A1965FBE}"/>
                </a:ext>
              </a:extLst>
            </p:cNvPr>
            <p:cNvSpPr/>
            <p:nvPr/>
          </p:nvSpPr>
          <p:spPr>
            <a:xfrm>
              <a:off x="14517954" y="2458757"/>
              <a:ext cx="2258909"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0</a:t>
              </a:r>
              <a:r>
                <a:rPr lang="uz-Cyrl-UZ" altLang="en-US" sz="1500" b="1" dirty="0">
                  <a:solidFill>
                    <a:srgbClr val="0070C0"/>
                  </a:solidFill>
                  <a:latin typeface="Poppins" panose="00000500000000000000" pitchFamily="2" charset="0"/>
                  <a:cs typeface="Poppins" panose="00000500000000000000" pitchFamily="2" charset="0"/>
                </a:rPr>
                <a:t>.</a:t>
              </a:r>
              <a:r>
                <a:rPr lang="ru-RU" altLang="en-US" sz="1500" b="1" dirty="0">
                  <a:solidFill>
                    <a:srgbClr val="0070C0"/>
                  </a:solidFill>
                  <a:latin typeface="Montserrat" pitchFamily="2" charset="-52"/>
                  <a:cs typeface="Poppins" panose="00000500000000000000" pitchFamily="2" charset="0"/>
                </a:rPr>
                <a:t>07</a:t>
              </a:r>
              <a:endParaRPr lang="ru-RU" altLang="en-US" sz="1500" b="1" i="1" dirty="0">
                <a:solidFill>
                  <a:srgbClr val="0070C0"/>
                </a:solidFill>
                <a:latin typeface="Montserrat" pitchFamily="2" charset="-52"/>
                <a:cs typeface="Poppins" panose="00000500000000000000" pitchFamily="2" charset="0"/>
              </a:endParaRPr>
            </a:p>
          </p:txBody>
        </p:sp>
        <p:sp>
          <p:nvSpPr>
            <p:cNvPr id="79" name="Прямоугольник 78">
              <a:extLst>
                <a:ext uri="{FF2B5EF4-FFF2-40B4-BE49-F238E27FC236}">
                  <a16:creationId xmlns:a16="http://schemas.microsoft.com/office/drawing/2014/main" id="{6F52D1B5-2AE4-4FD0-BE28-C0752C3C581F}"/>
                </a:ext>
              </a:extLst>
            </p:cNvPr>
            <p:cNvSpPr/>
            <p:nvPr/>
          </p:nvSpPr>
          <p:spPr>
            <a:xfrm>
              <a:off x="14948934" y="4512429"/>
              <a:ext cx="1269288"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0</a:t>
              </a:r>
              <a:r>
                <a:rPr lang="uz-Cyrl-UZ" altLang="en-US" sz="1500" b="1" dirty="0">
                  <a:solidFill>
                    <a:srgbClr val="0070C0"/>
                  </a:solidFill>
                  <a:latin typeface="Poppins" panose="00000500000000000000" pitchFamily="2" charset="0"/>
                  <a:cs typeface="Poppins" panose="00000500000000000000" pitchFamily="2" charset="0"/>
                </a:rPr>
                <a:t>.</a:t>
              </a:r>
              <a:r>
                <a:rPr lang="en-US" altLang="en-US" sz="1500" b="1" dirty="0">
                  <a:solidFill>
                    <a:srgbClr val="0070C0"/>
                  </a:solidFill>
                  <a:latin typeface="Poppins" panose="00000500000000000000" pitchFamily="2" charset="0"/>
                  <a:cs typeface="Poppins" panose="00000500000000000000" pitchFamily="2" charset="0"/>
                </a:rPr>
                <a:t>12</a:t>
              </a:r>
              <a:endParaRPr lang="ru-RU" altLang="en-US" sz="1500" b="1" i="1" dirty="0">
                <a:solidFill>
                  <a:srgbClr val="0070C0"/>
                </a:solidFill>
                <a:latin typeface="Montserrat" pitchFamily="2" charset="-52"/>
                <a:cs typeface="Poppins" panose="00000500000000000000" pitchFamily="2" charset="0"/>
              </a:endParaRPr>
            </a:p>
          </p:txBody>
        </p:sp>
        <p:sp>
          <p:nvSpPr>
            <p:cNvPr id="80" name="Прямоугольник 79">
              <a:extLst>
                <a:ext uri="{FF2B5EF4-FFF2-40B4-BE49-F238E27FC236}">
                  <a16:creationId xmlns:a16="http://schemas.microsoft.com/office/drawing/2014/main" id="{3D5E3E6A-76D9-4A83-9B90-2D543BA16BC6}"/>
                </a:ext>
              </a:extLst>
            </p:cNvPr>
            <p:cNvSpPr/>
            <p:nvPr/>
          </p:nvSpPr>
          <p:spPr>
            <a:xfrm>
              <a:off x="14502481" y="5130397"/>
              <a:ext cx="2258909"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387</a:t>
              </a:r>
              <a:r>
                <a:rPr lang="uz-Cyrl-UZ" altLang="en-US" sz="1500" b="1" dirty="0">
                  <a:solidFill>
                    <a:srgbClr val="0070C0"/>
                  </a:solidFill>
                  <a:latin typeface="Poppins" panose="00000500000000000000" pitchFamily="2" charset="0"/>
                  <a:cs typeface="Poppins" panose="00000500000000000000" pitchFamily="2" charset="0"/>
                </a:rPr>
                <a:t>.</a:t>
              </a:r>
              <a:r>
                <a:rPr lang="en-US" altLang="en-US" sz="1500" b="1" dirty="0">
                  <a:solidFill>
                    <a:srgbClr val="0070C0"/>
                  </a:solidFill>
                  <a:latin typeface="Poppins" panose="00000500000000000000" pitchFamily="2" charset="0"/>
                  <a:cs typeface="Poppins" panose="00000500000000000000" pitchFamily="2" charset="0"/>
                </a:rPr>
                <a:t>8</a:t>
              </a:r>
            </a:p>
          </p:txBody>
        </p:sp>
        <p:grpSp>
          <p:nvGrpSpPr>
            <p:cNvPr id="81" name="Группа 80">
              <a:extLst>
                <a:ext uri="{FF2B5EF4-FFF2-40B4-BE49-F238E27FC236}">
                  <a16:creationId xmlns:a16="http://schemas.microsoft.com/office/drawing/2014/main" id="{9DF804A2-700E-45DD-BFE7-1EB1C48D3A88}"/>
                </a:ext>
              </a:extLst>
            </p:cNvPr>
            <p:cNvGrpSpPr/>
            <p:nvPr/>
          </p:nvGrpSpPr>
          <p:grpSpPr>
            <a:xfrm>
              <a:off x="12025026" y="3033111"/>
              <a:ext cx="4502184" cy="2056728"/>
              <a:chOff x="1986208" y="5394151"/>
              <a:chExt cx="6825199" cy="2056728"/>
            </a:xfrm>
          </p:grpSpPr>
          <p:cxnSp>
            <p:nvCxnSpPr>
              <p:cNvPr id="82" name="Прямая соединительная линия 81">
                <a:extLst>
                  <a:ext uri="{FF2B5EF4-FFF2-40B4-BE49-F238E27FC236}">
                    <a16:creationId xmlns:a16="http://schemas.microsoft.com/office/drawing/2014/main" id="{82C2B851-F5DF-4B0C-BED1-48C2D0E55FD0}"/>
                  </a:ext>
                </a:extLst>
              </p:cNvPr>
              <p:cNvCxnSpPr/>
              <p:nvPr/>
            </p:nvCxnSpPr>
            <p:spPr>
              <a:xfrm>
                <a:off x="1986208" y="5394151"/>
                <a:ext cx="67728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a:extLst>
                  <a:ext uri="{FF2B5EF4-FFF2-40B4-BE49-F238E27FC236}">
                    <a16:creationId xmlns:a16="http://schemas.microsoft.com/office/drawing/2014/main" id="{603BF8E6-9A0A-4B81-80F4-926A588F5DDF}"/>
                  </a:ext>
                </a:extLst>
              </p:cNvPr>
              <p:cNvCxnSpPr/>
              <p:nvPr/>
            </p:nvCxnSpPr>
            <p:spPr>
              <a:xfrm>
                <a:off x="1986210" y="6134230"/>
                <a:ext cx="67728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4" name="Прямая соединительная линия 83">
                <a:extLst>
                  <a:ext uri="{FF2B5EF4-FFF2-40B4-BE49-F238E27FC236}">
                    <a16:creationId xmlns:a16="http://schemas.microsoft.com/office/drawing/2014/main" id="{3B9A5C05-7197-4A07-AAA3-4879BDAE8F96}"/>
                  </a:ext>
                </a:extLst>
              </p:cNvPr>
              <p:cNvCxnSpPr/>
              <p:nvPr/>
            </p:nvCxnSpPr>
            <p:spPr>
              <a:xfrm>
                <a:off x="2038605" y="6766466"/>
                <a:ext cx="67728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a:extLst>
                  <a:ext uri="{FF2B5EF4-FFF2-40B4-BE49-F238E27FC236}">
                    <a16:creationId xmlns:a16="http://schemas.microsoft.com/office/drawing/2014/main" id="{984752C2-94CD-4927-AA8C-54F8B0DAB8F3}"/>
                  </a:ext>
                </a:extLst>
              </p:cNvPr>
              <p:cNvCxnSpPr/>
              <p:nvPr/>
            </p:nvCxnSpPr>
            <p:spPr>
              <a:xfrm>
                <a:off x="2023242" y="7450879"/>
                <a:ext cx="677280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86" name="Picture 8">
              <a:extLst>
                <a:ext uri="{FF2B5EF4-FFF2-40B4-BE49-F238E27FC236}">
                  <a16:creationId xmlns:a16="http://schemas.microsoft.com/office/drawing/2014/main" id="{8782EAD7-81A3-4E95-BD81-3454D62F5E4B}"/>
                </a:ext>
              </a:extLst>
            </p:cNvPr>
            <p:cNvPicPr>
              <a:picLocks noChangeAspect="1" noChangeArrowheads="1"/>
            </p:cNvPicPr>
            <p:nvPr/>
          </p:nvPicPr>
          <p:blipFill>
            <a:blip r:embed="rId13"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11148" y="5133208"/>
              <a:ext cx="456042" cy="456042"/>
            </a:xfrm>
            <a:prstGeom prst="rect">
              <a:avLst/>
            </a:prstGeom>
            <a:noFill/>
            <a:extLst>
              <a:ext uri="{909E8E84-426E-40DD-AFC4-6F175D3DCCD1}">
                <a14:hiddenFill xmlns:a14="http://schemas.microsoft.com/office/drawing/2010/main">
                  <a:solidFill>
                    <a:srgbClr val="FFFFFF"/>
                  </a:solidFill>
                </a14:hiddenFill>
              </a:ext>
            </a:extLst>
          </p:spPr>
        </p:pic>
        <p:pic>
          <p:nvPicPr>
            <p:cNvPr id="87" name="Рисунок 86">
              <a:extLst>
                <a:ext uri="{FF2B5EF4-FFF2-40B4-BE49-F238E27FC236}">
                  <a16:creationId xmlns:a16="http://schemas.microsoft.com/office/drawing/2014/main" id="{B0093795-1CE6-4F7E-ABF4-9DC57D8A5892}"/>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97667" y="3235044"/>
              <a:ext cx="417485" cy="417485"/>
            </a:xfrm>
            <a:prstGeom prst="rect">
              <a:avLst/>
            </a:prstGeom>
          </p:spPr>
        </p:pic>
        <p:pic>
          <p:nvPicPr>
            <p:cNvPr id="88" name="Рисунок 87">
              <a:extLst>
                <a:ext uri="{FF2B5EF4-FFF2-40B4-BE49-F238E27FC236}">
                  <a16:creationId xmlns:a16="http://schemas.microsoft.com/office/drawing/2014/main" id="{A68C176F-67B4-4235-9EBC-7352A5B3B765}"/>
                </a:ext>
              </a:extLst>
            </p:cNvPr>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63339" y="4525430"/>
              <a:ext cx="451813" cy="451813"/>
            </a:xfrm>
            <a:prstGeom prst="rect">
              <a:avLst/>
            </a:prstGeom>
          </p:spPr>
        </p:pic>
        <p:pic>
          <p:nvPicPr>
            <p:cNvPr id="89" name="Рисунок 88">
              <a:extLst>
                <a:ext uri="{FF2B5EF4-FFF2-40B4-BE49-F238E27FC236}">
                  <a16:creationId xmlns:a16="http://schemas.microsoft.com/office/drawing/2014/main" id="{00D6DD11-6BF5-4821-90A9-F51099D8C5E8}"/>
                </a:ext>
              </a:extLst>
            </p:cNvPr>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93854" y="2471538"/>
              <a:ext cx="455601" cy="455601"/>
            </a:xfrm>
            <a:prstGeom prst="rect">
              <a:avLst/>
            </a:prstGeom>
          </p:spPr>
        </p:pic>
        <p:sp>
          <p:nvSpPr>
            <p:cNvPr id="90" name="Прямоугольник 89">
              <a:extLst>
                <a:ext uri="{FF2B5EF4-FFF2-40B4-BE49-F238E27FC236}">
                  <a16:creationId xmlns:a16="http://schemas.microsoft.com/office/drawing/2014/main" id="{DAD3EF35-04C8-4F8D-AC6B-2D93A14DD4CF}"/>
                </a:ext>
              </a:extLst>
            </p:cNvPr>
            <p:cNvSpPr/>
            <p:nvPr/>
          </p:nvSpPr>
          <p:spPr>
            <a:xfrm>
              <a:off x="12055059" y="3771695"/>
              <a:ext cx="1894163" cy="701731"/>
            </a:xfrm>
            <a:prstGeom prst="rect">
              <a:avLst/>
            </a:prstGeom>
          </p:spPr>
          <p:txBody>
            <a:bodyPr wrap="square">
              <a:spAutoFit/>
            </a:bodyPr>
            <a:lstStyle/>
            <a:p>
              <a:pPr defTabSz="571500" fontAlgn="ctr">
                <a:spcBef>
                  <a:spcPct val="0"/>
                </a:spcBef>
                <a:spcAft>
                  <a:spcPct val="0"/>
                </a:spcAft>
              </a:pPr>
              <a:r>
                <a:rPr lang="en-US" altLang="en-US" sz="1125" dirty="0">
                  <a:solidFill>
                    <a:srgbClr val="002060"/>
                  </a:solidFill>
                  <a:latin typeface="Poppins" panose="00000500000000000000" pitchFamily="2" charset="0"/>
                  <a:cs typeface="Poppins" panose="00000500000000000000" pitchFamily="2" charset="0"/>
                </a:rPr>
                <a:t>Sewerage</a:t>
              </a:r>
              <a:r>
                <a:rPr lang="ru-RU" altLang="en-US" sz="1125" dirty="0">
                  <a:solidFill>
                    <a:srgbClr val="002060"/>
                  </a:solidFill>
                  <a:latin typeface="Poppins" panose="00000500000000000000" pitchFamily="2" charset="0"/>
                  <a:cs typeface="Poppins" panose="00000500000000000000" pitchFamily="2" charset="0"/>
                </a:rPr>
                <a:t>, </a:t>
              </a:r>
              <a:br>
                <a:rPr lang="ru-RU" altLang="en-US" sz="1125" dirty="0">
                  <a:solidFill>
                    <a:srgbClr val="002060"/>
                  </a:solidFill>
                  <a:latin typeface="Poppins" panose="00000500000000000000" pitchFamily="2" charset="0"/>
                  <a:cs typeface="Poppins" panose="00000500000000000000" pitchFamily="2" charset="0"/>
                </a:rPr>
              </a:br>
              <a:r>
                <a:rPr lang="ru-RU" altLang="en-US" sz="1125" dirty="0">
                  <a:solidFill>
                    <a:srgbClr val="00B0F0"/>
                  </a:solidFill>
                  <a:latin typeface="Poppins" panose="00000500000000000000" pitchFamily="2" charset="0"/>
                  <a:cs typeface="Poppins" panose="00000500000000000000" pitchFamily="2" charset="0"/>
                </a:rPr>
                <a:t>$ </a:t>
              </a:r>
              <a:r>
                <a:rPr lang="en-US" altLang="en-US" sz="1125" dirty="0">
                  <a:solidFill>
                    <a:srgbClr val="00B0F0"/>
                  </a:solidFill>
                  <a:latin typeface="Poppins" panose="00000500000000000000" pitchFamily="2" charset="0"/>
                  <a:cs typeface="Poppins" panose="00000500000000000000" pitchFamily="2" charset="0"/>
                </a:rPr>
                <a:t>per m³</a:t>
              </a:r>
              <a:endParaRPr lang="ru-RU" altLang="en-US" sz="1125" dirty="0">
                <a:solidFill>
                  <a:srgbClr val="00B0F0"/>
                </a:solidFill>
                <a:latin typeface="Poppins" panose="00000500000000000000" pitchFamily="2" charset="0"/>
                <a:cs typeface="Poppins" panose="00000500000000000000" pitchFamily="2" charset="0"/>
              </a:endParaRPr>
            </a:p>
          </p:txBody>
        </p:sp>
        <p:pic>
          <p:nvPicPr>
            <p:cNvPr id="91" name="Рисунок 90">
              <a:extLst>
                <a:ext uri="{FF2B5EF4-FFF2-40B4-BE49-F238E27FC236}">
                  <a16:creationId xmlns:a16="http://schemas.microsoft.com/office/drawing/2014/main" id="{487749C7-F6C1-4DA9-9AFF-12D29A07F900}"/>
                </a:ext>
              </a:extLst>
            </p:cNvPr>
            <p:cNvPicPr>
              <a:picLocks noChangeAspect="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08703" y="3910079"/>
              <a:ext cx="406449" cy="406449"/>
            </a:xfrm>
            <a:prstGeom prst="rect">
              <a:avLst/>
            </a:prstGeom>
          </p:spPr>
        </p:pic>
        <p:sp>
          <p:nvSpPr>
            <p:cNvPr id="92" name="Прямоугольник 91">
              <a:extLst>
                <a:ext uri="{FF2B5EF4-FFF2-40B4-BE49-F238E27FC236}">
                  <a16:creationId xmlns:a16="http://schemas.microsoft.com/office/drawing/2014/main" id="{CFC36B6D-0695-4C57-8743-7D0E963EBD84}"/>
                </a:ext>
              </a:extLst>
            </p:cNvPr>
            <p:cNvSpPr/>
            <p:nvPr/>
          </p:nvSpPr>
          <p:spPr>
            <a:xfrm>
              <a:off x="14445274" y="3270890"/>
              <a:ext cx="2595965"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0.06</a:t>
              </a:r>
              <a:r>
                <a:rPr lang="ru-RU" altLang="en-US" sz="1500" b="1" dirty="0">
                  <a:solidFill>
                    <a:srgbClr val="0070C0"/>
                  </a:solidFill>
                  <a:latin typeface="Arial" panose="020B0604020202020204" pitchFamily="34" charset="0"/>
                  <a:cs typeface="Poppins" panose="00000500000000000000" pitchFamily="2" charset="0"/>
                </a:rPr>
                <a:t>-</a:t>
              </a:r>
              <a:r>
                <a:rPr lang="en-US" altLang="en-US" sz="1500" b="1" dirty="0">
                  <a:solidFill>
                    <a:srgbClr val="0070C0"/>
                  </a:solidFill>
                  <a:latin typeface="Poppins" panose="00000500000000000000" pitchFamily="2" charset="0"/>
                  <a:cs typeface="Poppins" panose="00000500000000000000" pitchFamily="2" charset="0"/>
                </a:rPr>
                <a:t>0.61 </a:t>
              </a:r>
              <a:endParaRPr lang="ru-RU" altLang="en-US" sz="688" b="1" dirty="0">
                <a:solidFill>
                  <a:srgbClr val="0070C0"/>
                </a:solidFill>
                <a:latin typeface="Arial" panose="020B0604020202020204" pitchFamily="34" charset="0"/>
                <a:cs typeface="Poppins" panose="00000500000000000000" pitchFamily="2" charset="0"/>
              </a:endParaRPr>
            </a:p>
          </p:txBody>
        </p:sp>
        <p:sp>
          <p:nvSpPr>
            <p:cNvPr id="93" name="Прямоугольник 92">
              <a:extLst>
                <a:ext uri="{FF2B5EF4-FFF2-40B4-BE49-F238E27FC236}">
                  <a16:creationId xmlns:a16="http://schemas.microsoft.com/office/drawing/2014/main" id="{1BA6F780-1353-47E8-BADE-C86109AFC758}"/>
                </a:ext>
              </a:extLst>
            </p:cNvPr>
            <p:cNvSpPr/>
            <p:nvPr/>
          </p:nvSpPr>
          <p:spPr>
            <a:xfrm>
              <a:off x="14445274" y="3889787"/>
              <a:ext cx="2608987"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0.03</a:t>
              </a:r>
              <a:r>
                <a:rPr lang="ru-RU" altLang="en-US" sz="1500" b="1" dirty="0">
                  <a:solidFill>
                    <a:srgbClr val="0070C0"/>
                  </a:solidFill>
                  <a:latin typeface="Arial" panose="020B0604020202020204" pitchFamily="34" charset="0"/>
                  <a:cs typeface="Poppins" panose="00000500000000000000" pitchFamily="2" charset="0"/>
                </a:rPr>
                <a:t>-</a:t>
              </a:r>
              <a:r>
                <a:rPr lang="en-US" altLang="en-US" sz="1500" b="1" dirty="0">
                  <a:solidFill>
                    <a:srgbClr val="0070C0"/>
                  </a:solidFill>
                  <a:latin typeface="Poppins" panose="00000500000000000000" pitchFamily="2" charset="0"/>
                  <a:cs typeface="Poppins" panose="00000500000000000000" pitchFamily="2" charset="0"/>
                </a:rPr>
                <a:t>0.57</a:t>
              </a:r>
            </a:p>
          </p:txBody>
        </p:sp>
      </p:grpSp>
      <p:grpSp>
        <p:nvGrpSpPr>
          <p:cNvPr id="5" name="Группа 4">
            <a:extLst>
              <a:ext uri="{FF2B5EF4-FFF2-40B4-BE49-F238E27FC236}">
                <a16:creationId xmlns:a16="http://schemas.microsoft.com/office/drawing/2014/main" id="{4278B5F1-C66B-4A5C-B5C9-8E033BC99A74}"/>
              </a:ext>
            </a:extLst>
          </p:cNvPr>
          <p:cNvGrpSpPr/>
          <p:nvPr/>
        </p:nvGrpSpPr>
        <p:grpSpPr>
          <a:xfrm>
            <a:off x="7421687" y="4063687"/>
            <a:ext cx="3592457" cy="2268263"/>
            <a:chOff x="11293309" y="6274472"/>
            <a:chExt cx="5747931" cy="3629221"/>
          </a:xfrm>
        </p:grpSpPr>
        <p:sp>
          <p:nvSpPr>
            <p:cNvPr id="94" name="Прямоугольник: скругленные углы 93">
              <a:extLst>
                <a:ext uri="{FF2B5EF4-FFF2-40B4-BE49-F238E27FC236}">
                  <a16:creationId xmlns:a16="http://schemas.microsoft.com/office/drawing/2014/main" id="{BE891BB1-F688-4A99-992D-ADDC77AFD907}"/>
                </a:ext>
              </a:extLst>
            </p:cNvPr>
            <p:cNvSpPr/>
            <p:nvPr/>
          </p:nvSpPr>
          <p:spPr>
            <a:xfrm>
              <a:off x="11505534" y="6274472"/>
              <a:ext cx="2605815" cy="753393"/>
            </a:xfrm>
            <a:prstGeom prst="roundRect">
              <a:avLst>
                <a:gd name="adj" fmla="val 17556"/>
              </a:avLst>
            </a:prstGeom>
            <a:solidFill>
              <a:srgbClr val="59BDCF"/>
            </a:solidFill>
            <a:ln>
              <a:noFill/>
            </a:ln>
            <a:effectLst>
              <a:outerShdw blurRad="50800" dist="50800" dir="5400000" sx="76000" sy="76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ru-RU" sz="1125">
                <a:solidFill>
                  <a:prstClr val="white"/>
                </a:solidFill>
                <a:latin typeface="Montserrat" pitchFamily="2" charset="-52"/>
              </a:endParaRPr>
            </a:p>
          </p:txBody>
        </p:sp>
        <p:sp>
          <p:nvSpPr>
            <p:cNvPr id="95" name="Прямоугольник: скругленные углы 94">
              <a:extLst>
                <a:ext uri="{FF2B5EF4-FFF2-40B4-BE49-F238E27FC236}">
                  <a16:creationId xmlns:a16="http://schemas.microsoft.com/office/drawing/2014/main" id="{2282547B-9210-43C9-AB24-9CC92C40991C}"/>
                </a:ext>
              </a:extLst>
            </p:cNvPr>
            <p:cNvSpPr/>
            <p:nvPr/>
          </p:nvSpPr>
          <p:spPr>
            <a:xfrm>
              <a:off x="14258132" y="6274472"/>
              <a:ext cx="2605815" cy="753393"/>
            </a:xfrm>
            <a:prstGeom prst="roundRect">
              <a:avLst>
                <a:gd name="adj" fmla="val 14961"/>
              </a:avLst>
            </a:prstGeom>
            <a:solidFill>
              <a:srgbClr val="59BDCF"/>
            </a:solidFill>
            <a:ln>
              <a:noFill/>
            </a:ln>
            <a:effectLst>
              <a:outerShdw blurRad="50800" dist="50800" dir="5400000" sx="76000" sy="76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ru-RU" sz="1125">
                <a:solidFill>
                  <a:prstClr val="white"/>
                </a:solidFill>
                <a:latin typeface="Montserrat" pitchFamily="2" charset="-52"/>
              </a:endParaRPr>
            </a:p>
          </p:txBody>
        </p:sp>
        <p:sp>
          <p:nvSpPr>
            <p:cNvPr id="96" name="Прямоугольник: скругленные углы 95">
              <a:extLst>
                <a:ext uri="{FF2B5EF4-FFF2-40B4-BE49-F238E27FC236}">
                  <a16:creationId xmlns:a16="http://schemas.microsoft.com/office/drawing/2014/main" id="{C0348D52-7280-4443-8058-F459119E93B5}"/>
                </a:ext>
              </a:extLst>
            </p:cNvPr>
            <p:cNvSpPr/>
            <p:nvPr/>
          </p:nvSpPr>
          <p:spPr>
            <a:xfrm>
              <a:off x="11293309" y="6915854"/>
              <a:ext cx="5747931" cy="2987839"/>
            </a:xfrm>
            <a:prstGeom prst="roundRect">
              <a:avLst>
                <a:gd name="adj" fmla="val 8307"/>
              </a:avLst>
            </a:prstGeom>
            <a:gradFill>
              <a:gsLst>
                <a:gs pos="0">
                  <a:schemeClr val="bg1"/>
                </a:gs>
                <a:gs pos="100000">
                  <a:schemeClr val="bg1">
                    <a:lumMod val="95000"/>
                  </a:schemeClr>
                </a:gs>
              </a:gsLst>
              <a:lin ang="5400000" scaled="0"/>
            </a:gradFill>
            <a:ln>
              <a:noFill/>
            </a:ln>
            <a:effectLst>
              <a:outerShdw blurRad="50800" dist="50800" dir="54000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1500"/>
              <a:endParaRPr lang="ru-RU" sz="1125" dirty="0">
                <a:solidFill>
                  <a:prstClr val="white"/>
                </a:solidFill>
                <a:latin typeface="Montserrat" pitchFamily="2" charset="-52"/>
              </a:endParaRPr>
            </a:p>
          </p:txBody>
        </p:sp>
        <p:sp>
          <p:nvSpPr>
            <p:cNvPr id="97" name="Прямоугольник 96">
              <a:extLst>
                <a:ext uri="{FF2B5EF4-FFF2-40B4-BE49-F238E27FC236}">
                  <a16:creationId xmlns:a16="http://schemas.microsoft.com/office/drawing/2014/main" id="{25E3415B-5841-48DE-93F7-C2D363A01525}"/>
                </a:ext>
              </a:extLst>
            </p:cNvPr>
            <p:cNvSpPr/>
            <p:nvPr/>
          </p:nvSpPr>
          <p:spPr>
            <a:xfrm>
              <a:off x="12446813" y="6345130"/>
              <a:ext cx="826381" cy="455509"/>
            </a:xfrm>
            <a:prstGeom prst="rect">
              <a:avLst/>
            </a:prstGeom>
          </p:spPr>
          <p:txBody>
            <a:bodyPr wrap="none">
              <a:spAutoFit/>
            </a:bodyPr>
            <a:lstStyle/>
            <a:p>
              <a:pPr algn="ctr" defTabSz="571500" fontAlgn="base">
                <a:spcBef>
                  <a:spcPct val="0"/>
                </a:spcBef>
                <a:spcAft>
                  <a:spcPct val="0"/>
                </a:spcAft>
              </a:pPr>
              <a:r>
                <a:rPr lang="en-US" altLang="en-US" sz="1250" b="1" dirty="0">
                  <a:solidFill>
                    <a:prstClr val="white"/>
                  </a:solidFill>
                  <a:latin typeface="Poppins" panose="00000500000000000000" pitchFamily="2" charset="0"/>
                  <a:cs typeface="Poppins" panose="00000500000000000000" pitchFamily="2" charset="0"/>
                </a:rPr>
                <a:t>Tax </a:t>
              </a:r>
              <a:endParaRPr lang="ru-RU" altLang="en-US" sz="1250" b="1" dirty="0">
                <a:solidFill>
                  <a:prstClr val="white"/>
                </a:solidFill>
                <a:latin typeface="Poppins" panose="00000500000000000000" pitchFamily="2" charset="0"/>
                <a:cs typeface="Poppins" panose="00000500000000000000" pitchFamily="2" charset="0"/>
              </a:endParaRPr>
            </a:p>
          </p:txBody>
        </p:sp>
        <p:sp>
          <p:nvSpPr>
            <p:cNvPr id="98" name="Прямоугольник 97">
              <a:extLst>
                <a:ext uri="{FF2B5EF4-FFF2-40B4-BE49-F238E27FC236}">
                  <a16:creationId xmlns:a16="http://schemas.microsoft.com/office/drawing/2014/main" id="{B3C29696-13BC-4BAE-BE35-F5F88464A1B1}"/>
                </a:ext>
              </a:extLst>
            </p:cNvPr>
            <p:cNvSpPr/>
            <p:nvPr/>
          </p:nvSpPr>
          <p:spPr>
            <a:xfrm>
              <a:off x="14723530" y="6326802"/>
              <a:ext cx="1765099" cy="455509"/>
            </a:xfrm>
            <a:prstGeom prst="rect">
              <a:avLst/>
            </a:prstGeom>
          </p:spPr>
          <p:txBody>
            <a:bodyPr wrap="none">
              <a:spAutoFit/>
            </a:bodyPr>
            <a:lstStyle/>
            <a:p>
              <a:pPr algn="ctr" defTabSz="571500" fontAlgn="base">
                <a:spcBef>
                  <a:spcPct val="0"/>
                </a:spcBef>
                <a:spcAft>
                  <a:spcPct val="0"/>
                </a:spcAft>
              </a:pPr>
              <a:r>
                <a:rPr lang="en-US" altLang="en-US" sz="1250" b="1" dirty="0">
                  <a:solidFill>
                    <a:prstClr val="white"/>
                  </a:solidFill>
                  <a:latin typeface="Poppins" panose="00000500000000000000" pitchFamily="2" charset="0"/>
                  <a:cs typeface="Poppins" panose="00000500000000000000" pitchFamily="2" charset="0"/>
                </a:rPr>
                <a:t>Proportion </a:t>
              </a:r>
              <a:endParaRPr lang="ru-RU" altLang="en-US" sz="1250" b="1" dirty="0">
                <a:solidFill>
                  <a:prstClr val="white"/>
                </a:solidFill>
                <a:latin typeface="Poppins" panose="00000500000000000000" pitchFamily="2" charset="0"/>
                <a:cs typeface="Poppins" panose="00000500000000000000" pitchFamily="2" charset="0"/>
              </a:endParaRPr>
            </a:p>
          </p:txBody>
        </p:sp>
        <p:sp>
          <p:nvSpPr>
            <p:cNvPr id="99" name="Прямоугольник 98">
              <a:extLst>
                <a:ext uri="{FF2B5EF4-FFF2-40B4-BE49-F238E27FC236}">
                  <a16:creationId xmlns:a16="http://schemas.microsoft.com/office/drawing/2014/main" id="{218D28BE-0C0E-45B6-9841-2B3DA2F73122}"/>
                </a:ext>
              </a:extLst>
            </p:cNvPr>
            <p:cNvSpPr/>
            <p:nvPr/>
          </p:nvSpPr>
          <p:spPr>
            <a:xfrm>
              <a:off x="11886290" y="7422842"/>
              <a:ext cx="2360062" cy="455509"/>
            </a:xfrm>
            <a:prstGeom prst="rect">
              <a:avLst/>
            </a:prstGeom>
          </p:spPr>
          <p:txBody>
            <a:bodyPr wrap="square">
              <a:spAutoFit/>
            </a:bodyPr>
            <a:lstStyle/>
            <a:p>
              <a:pPr defTabSz="571500" fontAlgn="base">
                <a:spcBef>
                  <a:spcPct val="0"/>
                </a:spcBef>
                <a:spcAft>
                  <a:spcPct val="0"/>
                </a:spcAft>
              </a:pPr>
              <a:r>
                <a:rPr lang="en-US" altLang="en-US" sz="1250" dirty="0">
                  <a:solidFill>
                    <a:srgbClr val="002060"/>
                  </a:solidFill>
                  <a:latin typeface="Poppins" panose="00000500000000000000" pitchFamily="2" charset="0"/>
                  <a:cs typeface="Poppins" panose="00000500000000000000" pitchFamily="2" charset="0"/>
                </a:rPr>
                <a:t>PIT</a:t>
              </a:r>
              <a:endParaRPr lang="ru-RU" altLang="en-US" sz="1250" dirty="0">
                <a:solidFill>
                  <a:srgbClr val="002060"/>
                </a:solidFill>
                <a:latin typeface="Poppins" panose="00000500000000000000" pitchFamily="2" charset="0"/>
                <a:cs typeface="Poppins" panose="00000500000000000000" pitchFamily="2" charset="0"/>
              </a:endParaRPr>
            </a:p>
          </p:txBody>
        </p:sp>
        <p:sp>
          <p:nvSpPr>
            <p:cNvPr id="100" name="Прямоугольник 99">
              <a:extLst>
                <a:ext uri="{FF2B5EF4-FFF2-40B4-BE49-F238E27FC236}">
                  <a16:creationId xmlns:a16="http://schemas.microsoft.com/office/drawing/2014/main" id="{E273F270-CE4E-45DF-8C5D-5B35F33C9ACE}"/>
                </a:ext>
              </a:extLst>
            </p:cNvPr>
            <p:cNvSpPr/>
            <p:nvPr/>
          </p:nvSpPr>
          <p:spPr>
            <a:xfrm>
              <a:off x="11867410" y="8292002"/>
              <a:ext cx="1809325" cy="455509"/>
            </a:xfrm>
            <a:prstGeom prst="rect">
              <a:avLst/>
            </a:prstGeom>
          </p:spPr>
          <p:txBody>
            <a:bodyPr wrap="square">
              <a:spAutoFit/>
            </a:bodyPr>
            <a:lstStyle/>
            <a:p>
              <a:pPr defTabSz="571500" fontAlgn="ctr">
                <a:spcBef>
                  <a:spcPct val="0"/>
                </a:spcBef>
                <a:spcAft>
                  <a:spcPct val="0"/>
                </a:spcAft>
              </a:pPr>
              <a:r>
                <a:rPr lang="en-US" altLang="en-US" sz="1250" dirty="0">
                  <a:solidFill>
                    <a:srgbClr val="002060"/>
                  </a:solidFill>
                  <a:latin typeface="Poppins" panose="00000500000000000000" pitchFamily="2" charset="0"/>
                  <a:cs typeface="Poppins" panose="00000500000000000000" pitchFamily="2" charset="0"/>
                </a:rPr>
                <a:t>CIT</a:t>
              </a:r>
              <a:endParaRPr lang="ru-RU" altLang="en-US" sz="1250" dirty="0">
                <a:solidFill>
                  <a:srgbClr val="002060"/>
                </a:solidFill>
                <a:latin typeface="Poppins" panose="00000500000000000000" pitchFamily="2" charset="0"/>
                <a:cs typeface="Poppins" panose="00000500000000000000" pitchFamily="2" charset="0"/>
              </a:endParaRPr>
            </a:p>
          </p:txBody>
        </p:sp>
        <p:sp>
          <p:nvSpPr>
            <p:cNvPr id="101" name="Прямоугольник 100">
              <a:extLst>
                <a:ext uri="{FF2B5EF4-FFF2-40B4-BE49-F238E27FC236}">
                  <a16:creationId xmlns:a16="http://schemas.microsoft.com/office/drawing/2014/main" id="{0B7ECE30-F5CD-4C4E-B0DA-2FAEFC4A4184}"/>
                </a:ext>
              </a:extLst>
            </p:cNvPr>
            <p:cNvSpPr/>
            <p:nvPr/>
          </p:nvSpPr>
          <p:spPr>
            <a:xfrm>
              <a:off x="11886290" y="9238098"/>
              <a:ext cx="2283358" cy="455509"/>
            </a:xfrm>
            <a:prstGeom prst="rect">
              <a:avLst/>
            </a:prstGeom>
          </p:spPr>
          <p:txBody>
            <a:bodyPr wrap="square">
              <a:spAutoFit/>
            </a:bodyPr>
            <a:lstStyle/>
            <a:p>
              <a:pPr defTabSz="571500" fontAlgn="ctr">
                <a:spcBef>
                  <a:spcPct val="0"/>
                </a:spcBef>
                <a:spcAft>
                  <a:spcPct val="0"/>
                </a:spcAft>
              </a:pPr>
              <a:r>
                <a:rPr lang="en-US" altLang="en-US" sz="1250" dirty="0">
                  <a:solidFill>
                    <a:srgbClr val="002060"/>
                  </a:solidFill>
                  <a:latin typeface="Poppins" panose="00000500000000000000" pitchFamily="2" charset="0"/>
                  <a:cs typeface="Poppins" panose="00000500000000000000" pitchFamily="2" charset="0"/>
                </a:rPr>
                <a:t>VAT</a:t>
              </a:r>
              <a:endParaRPr lang="ru-RU" altLang="en-US" sz="1250" dirty="0">
                <a:solidFill>
                  <a:srgbClr val="002060"/>
                </a:solidFill>
                <a:latin typeface="Poppins" panose="00000500000000000000" pitchFamily="2" charset="0"/>
                <a:cs typeface="Poppins" panose="00000500000000000000" pitchFamily="2" charset="0"/>
              </a:endParaRPr>
            </a:p>
          </p:txBody>
        </p:sp>
        <p:sp>
          <p:nvSpPr>
            <p:cNvPr id="102" name="Прямоугольник 101">
              <a:extLst>
                <a:ext uri="{FF2B5EF4-FFF2-40B4-BE49-F238E27FC236}">
                  <a16:creationId xmlns:a16="http://schemas.microsoft.com/office/drawing/2014/main" id="{B86517F0-2641-4D54-A01B-32D8CF592D9F}"/>
                </a:ext>
              </a:extLst>
            </p:cNvPr>
            <p:cNvSpPr/>
            <p:nvPr/>
          </p:nvSpPr>
          <p:spPr>
            <a:xfrm>
              <a:off x="14288594" y="7227226"/>
              <a:ext cx="2360062" cy="732509"/>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12%</a:t>
              </a:r>
              <a:br>
                <a:rPr lang="ru-RU" altLang="en-US" sz="1500" b="1" dirty="0">
                  <a:solidFill>
                    <a:srgbClr val="0070C0"/>
                  </a:solidFill>
                  <a:latin typeface="Montserrat" pitchFamily="2" charset="-52"/>
                  <a:cs typeface="Poppins" panose="00000500000000000000" pitchFamily="2" charset="0"/>
                </a:rPr>
              </a:br>
              <a:r>
                <a:rPr lang="ru-RU" altLang="en-US" sz="875" b="1" dirty="0">
                  <a:solidFill>
                    <a:srgbClr val="0070C0"/>
                  </a:solidFill>
                  <a:latin typeface="Poppins" panose="00000500000000000000" pitchFamily="2" charset="0"/>
                  <a:cs typeface="Poppins" panose="00000500000000000000" pitchFamily="2" charset="0"/>
                </a:rPr>
                <a:t>(</a:t>
              </a:r>
              <a:r>
                <a:rPr lang="en-US" altLang="en-US" sz="875" b="1" dirty="0">
                  <a:solidFill>
                    <a:srgbClr val="0070C0"/>
                  </a:solidFill>
                  <a:latin typeface="Poppins" panose="00000500000000000000" pitchFamily="2" charset="0"/>
                  <a:cs typeface="Poppins" panose="00000500000000000000" pitchFamily="2" charset="0"/>
                </a:rPr>
                <a:t>flat</a:t>
              </a:r>
              <a:r>
                <a:rPr lang="ru-RU" altLang="en-US" sz="875" b="1" dirty="0">
                  <a:solidFill>
                    <a:srgbClr val="0070C0"/>
                  </a:solidFill>
                  <a:latin typeface="Poppins" panose="00000500000000000000" pitchFamily="2" charset="0"/>
                  <a:cs typeface="Poppins" panose="00000500000000000000" pitchFamily="2" charset="0"/>
                </a:rPr>
                <a:t>)</a:t>
              </a:r>
              <a:endParaRPr lang="en-US" altLang="en-US" sz="1500" b="1" dirty="0">
                <a:solidFill>
                  <a:srgbClr val="0070C0"/>
                </a:solidFill>
                <a:latin typeface="Poppins" panose="00000500000000000000" pitchFamily="2" charset="0"/>
                <a:cs typeface="Poppins" panose="00000500000000000000" pitchFamily="2" charset="0"/>
              </a:endParaRPr>
            </a:p>
          </p:txBody>
        </p:sp>
        <p:grpSp>
          <p:nvGrpSpPr>
            <p:cNvPr id="103" name="Группа 102">
              <a:extLst>
                <a:ext uri="{FF2B5EF4-FFF2-40B4-BE49-F238E27FC236}">
                  <a16:creationId xmlns:a16="http://schemas.microsoft.com/office/drawing/2014/main" id="{38669C19-C492-4075-A1B2-AEF64901D49C}"/>
                </a:ext>
              </a:extLst>
            </p:cNvPr>
            <p:cNvGrpSpPr/>
            <p:nvPr/>
          </p:nvGrpSpPr>
          <p:grpSpPr>
            <a:xfrm>
              <a:off x="11382169" y="8006641"/>
              <a:ext cx="5067496" cy="950956"/>
              <a:chOff x="11071866" y="5857351"/>
              <a:chExt cx="7149532" cy="950956"/>
            </a:xfrm>
          </p:grpSpPr>
          <p:cxnSp>
            <p:nvCxnSpPr>
              <p:cNvPr id="104" name="Прямая соединительная линия 103">
                <a:extLst>
                  <a:ext uri="{FF2B5EF4-FFF2-40B4-BE49-F238E27FC236}">
                    <a16:creationId xmlns:a16="http://schemas.microsoft.com/office/drawing/2014/main" id="{25681F07-1AA4-464E-9588-F0D7B943F538}"/>
                  </a:ext>
                </a:extLst>
              </p:cNvPr>
              <p:cNvCxnSpPr/>
              <p:nvPr/>
            </p:nvCxnSpPr>
            <p:spPr>
              <a:xfrm>
                <a:off x="11145311" y="5857351"/>
                <a:ext cx="707608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Прямая соединительная линия 104">
                <a:extLst>
                  <a:ext uri="{FF2B5EF4-FFF2-40B4-BE49-F238E27FC236}">
                    <a16:creationId xmlns:a16="http://schemas.microsoft.com/office/drawing/2014/main" id="{5C30409D-B9EB-4231-A84E-35CCD9908201}"/>
                  </a:ext>
                </a:extLst>
              </p:cNvPr>
              <p:cNvCxnSpPr/>
              <p:nvPr/>
            </p:nvCxnSpPr>
            <p:spPr>
              <a:xfrm>
                <a:off x="11071866" y="6808307"/>
                <a:ext cx="707608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6" name="Прямоугольник 105">
              <a:extLst>
                <a:ext uri="{FF2B5EF4-FFF2-40B4-BE49-F238E27FC236}">
                  <a16:creationId xmlns:a16="http://schemas.microsoft.com/office/drawing/2014/main" id="{560417B9-7159-496F-83B1-65FC4CB1082E}"/>
                </a:ext>
              </a:extLst>
            </p:cNvPr>
            <p:cNvSpPr/>
            <p:nvPr/>
          </p:nvSpPr>
          <p:spPr>
            <a:xfrm>
              <a:off x="14288594" y="8235407"/>
              <a:ext cx="2360062"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15%</a:t>
              </a:r>
            </a:p>
          </p:txBody>
        </p:sp>
        <p:sp>
          <p:nvSpPr>
            <p:cNvPr id="107" name="Прямоугольник 106">
              <a:extLst>
                <a:ext uri="{FF2B5EF4-FFF2-40B4-BE49-F238E27FC236}">
                  <a16:creationId xmlns:a16="http://schemas.microsoft.com/office/drawing/2014/main" id="{9BEB8F4F-AD4E-4EBF-A3AF-46F91C7C58B4}"/>
                </a:ext>
              </a:extLst>
            </p:cNvPr>
            <p:cNvSpPr/>
            <p:nvPr/>
          </p:nvSpPr>
          <p:spPr>
            <a:xfrm>
              <a:off x="14288594" y="9238098"/>
              <a:ext cx="2360062" cy="517064"/>
            </a:xfrm>
            <a:prstGeom prst="rect">
              <a:avLst/>
            </a:prstGeom>
          </p:spPr>
          <p:txBody>
            <a:bodyPr wrap="square">
              <a:spAutoFit/>
            </a:bodyPr>
            <a:lstStyle/>
            <a:p>
              <a:pPr algn="ctr" defTabSz="571500" fontAlgn="base">
                <a:spcBef>
                  <a:spcPct val="0"/>
                </a:spcBef>
                <a:spcAft>
                  <a:spcPct val="0"/>
                </a:spcAft>
              </a:pPr>
              <a:r>
                <a:rPr lang="en-US" altLang="en-US" sz="1500" b="1" dirty="0">
                  <a:solidFill>
                    <a:srgbClr val="0070C0"/>
                  </a:solidFill>
                  <a:latin typeface="Poppins" panose="00000500000000000000" pitchFamily="2" charset="0"/>
                  <a:cs typeface="Poppins" panose="00000500000000000000" pitchFamily="2" charset="0"/>
                </a:rPr>
                <a:t>12%</a:t>
              </a:r>
            </a:p>
          </p:txBody>
        </p:sp>
        <p:pic>
          <p:nvPicPr>
            <p:cNvPr id="108" name="Picture 10">
              <a:extLst>
                <a:ext uri="{FF2B5EF4-FFF2-40B4-BE49-F238E27FC236}">
                  <a16:creationId xmlns:a16="http://schemas.microsoft.com/office/drawing/2014/main" id="{B3115356-FD81-4611-BF6A-EF277D4681B5}"/>
                </a:ext>
              </a:extLst>
            </p:cNvPr>
            <p:cNvPicPr>
              <a:picLocks noChangeAspect="1" noChangeArrowheads="1"/>
            </p:cNvPicPr>
            <p:nvPr/>
          </p:nvPicPr>
          <p:blipFill>
            <a:blip r:embed="rId1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82169" y="7377272"/>
              <a:ext cx="439485" cy="47438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2">
              <a:extLst>
                <a:ext uri="{FF2B5EF4-FFF2-40B4-BE49-F238E27FC236}">
                  <a16:creationId xmlns:a16="http://schemas.microsoft.com/office/drawing/2014/main" id="{F09035EF-6329-4144-9AEF-DB8733445BB2}"/>
                </a:ext>
              </a:extLst>
            </p:cNvPr>
            <p:cNvPicPr>
              <a:picLocks noChangeAspect="1" noChangeArrowheads="1"/>
            </p:cNvPicPr>
            <p:nvPr/>
          </p:nvPicPr>
          <p:blipFill>
            <a:blip r:embed="rId1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75204" y="8290053"/>
              <a:ext cx="415677" cy="448685"/>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4">
              <a:extLst>
                <a:ext uri="{FF2B5EF4-FFF2-40B4-BE49-F238E27FC236}">
                  <a16:creationId xmlns:a16="http://schemas.microsoft.com/office/drawing/2014/main" id="{15372143-AE4E-4218-A12D-CABA8C4B0C61}"/>
                </a:ext>
              </a:extLst>
            </p:cNvPr>
            <p:cNvPicPr>
              <a:picLocks noChangeAspect="1" noChangeArrowheads="1"/>
            </p:cNvPicPr>
            <p:nvPr/>
          </p:nvPicPr>
          <p:blipFill>
            <a:blip r:embed="rId19"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53887" y="9198874"/>
              <a:ext cx="418903" cy="452167"/>
            </a:xfrm>
            <a:prstGeom prst="rect">
              <a:avLst/>
            </a:prstGeom>
            <a:noFill/>
            <a:extLst>
              <a:ext uri="{909E8E84-426E-40DD-AFC4-6F175D3DCCD1}">
                <a14:hiddenFill xmlns:a14="http://schemas.microsoft.com/office/drawing/2010/main">
                  <a:solidFill>
                    <a:srgbClr val="FFFFFF"/>
                  </a:solidFill>
                </a14:hiddenFill>
              </a:ext>
            </a:extLst>
          </p:spPr>
        </p:pic>
      </p:grpSp>
      <p:sp>
        <p:nvSpPr>
          <p:cNvPr id="111" name="Freeform: Shape 78">
            <a:extLst>
              <a:ext uri="{FF2B5EF4-FFF2-40B4-BE49-F238E27FC236}">
                <a16:creationId xmlns:a16="http://schemas.microsoft.com/office/drawing/2014/main" id="{69E7DAC8-9E19-4DE2-9F6F-0E898A18DC37}"/>
              </a:ext>
            </a:extLst>
          </p:cNvPr>
          <p:cNvSpPr/>
          <p:nvPr/>
        </p:nvSpPr>
        <p:spPr>
          <a:xfrm rot="5400000">
            <a:off x="9465501" y="-1719015"/>
            <a:ext cx="673261" cy="4760889"/>
          </a:xfrm>
          <a:custGeom>
            <a:avLst/>
            <a:gdLst>
              <a:gd name="connsiteX0" fmla="*/ 739 w 757237"/>
              <a:gd name="connsiteY0" fmla="*/ 757796 h 757238"/>
              <a:gd name="connsiteX1" fmla="*/ 757977 w 757237"/>
              <a:gd name="connsiteY1" fmla="*/ 757796 h 757238"/>
              <a:gd name="connsiteX2" fmla="*/ 757977 w 757237"/>
              <a:gd name="connsiteY2" fmla="*/ 558 h 757238"/>
              <a:gd name="connsiteX3" fmla="*/ 739 w 757237"/>
              <a:gd name="connsiteY3" fmla="*/ 558 h 757238"/>
            </a:gdLst>
            <a:ahLst/>
            <a:cxnLst>
              <a:cxn ang="0">
                <a:pos x="connsiteX0" y="connsiteY0"/>
              </a:cxn>
              <a:cxn ang="0">
                <a:pos x="connsiteX1" y="connsiteY1"/>
              </a:cxn>
              <a:cxn ang="0">
                <a:pos x="connsiteX2" y="connsiteY2"/>
              </a:cxn>
              <a:cxn ang="0">
                <a:pos x="connsiteX3" y="connsiteY3"/>
              </a:cxn>
            </a:cxnLst>
            <a:rect l="l" t="t" r="r" b="b"/>
            <a:pathLst>
              <a:path w="757237" h="757238">
                <a:moveTo>
                  <a:pt x="739" y="757796"/>
                </a:moveTo>
                <a:lnTo>
                  <a:pt x="757977" y="757796"/>
                </a:lnTo>
                <a:lnTo>
                  <a:pt x="757977" y="558"/>
                </a:lnTo>
                <a:lnTo>
                  <a:pt x="739" y="558"/>
                </a:lnTo>
                <a:close/>
              </a:path>
            </a:pathLst>
          </a:custGeom>
          <a:solidFill>
            <a:srgbClr val="10A230"/>
          </a:solidFill>
          <a:ln w="4757" cap="flat">
            <a:noFill/>
            <a:prstDash val="solid"/>
            <a:miter/>
          </a:ln>
        </p:spPr>
        <p:txBody>
          <a:bodyPr rtlCol="0" anchor="ctr"/>
          <a:lstStyle/>
          <a:p>
            <a:pPr defTabSz="571500"/>
            <a:endParaRPr lang="en-GB" sz="1125">
              <a:solidFill>
                <a:prstClr val="black"/>
              </a:solidFill>
              <a:latin typeface="Calibri" panose="020F0502020204030204"/>
            </a:endParaRPr>
          </a:p>
        </p:txBody>
      </p:sp>
      <p:sp>
        <p:nvSpPr>
          <p:cNvPr id="112" name="TextBox 111">
            <a:extLst>
              <a:ext uri="{FF2B5EF4-FFF2-40B4-BE49-F238E27FC236}">
                <a16:creationId xmlns:a16="http://schemas.microsoft.com/office/drawing/2014/main" id="{7D48E053-00EC-4550-A390-693C1ABA91EA}"/>
              </a:ext>
            </a:extLst>
          </p:cNvPr>
          <p:cNvSpPr txBox="1"/>
          <p:nvPr/>
        </p:nvSpPr>
        <p:spPr>
          <a:xfrm>
            <a:off x="7685025" y="452790"/>
            <a:ext cx="4381774" cy="407035"/>
          </a:xfrm>
          <a:prstGeom prst="rect">
            <a:avLst/>
          </a:prstGeom>
          <a:noFill/>
        </p:spPr>
        <p:txBody>
          <a:bodyPr wrap="square">
            <a:spAutoFit/>
          </a:bodyPr>
          <a:lstStyle/>
          <a:p>
            <a:pPr algn="ctr" defTabSz="571500">
              <a:lnSpc>
                <a:spcPct val="107000"/>
              </a:lnSpc>
            </a:pPr>
            <a:r>
              <a:rPr lang="en-US" sz="2000" dirty="0">
                <a:solidFill>
                  <a:prstClr val="white"/>
                </a:solidFill>
                <a:latin typeface="Poppins" panose="00000500000000000000" pitchFamily="2" charset="0"/>
                <a:cs typeface="Poppins" panose="00000500000000000000" pitchFamily="2" charset="0"/>
              </a:rPr>
              <a:t>Competitive cost of doing business</a:t>
            </a:r>
            <a:endParaRPr lang="uz-Latn-UZ" sz="2000" dirty="0">
              <a:solidFill>
                <a:prstClr val="white"/>
              </a:solidFill>
              <a:latin typeface="Poppins" panose="00000500000000000000" pitchFamily="2" charset="0"/>
              <a:cs typeface="Poppins" panose="00000500000000000000" pitchFamily="2" charset="0"/>
            </a:endParaRPr>
          </a:p>
        </p:txBody>
      </p:sp>
      <p:sp>
        <p:nvSpPr>
          <p:cNvPr id="113" name="TextBox 112">
            <a:extLst>
              <a:ext uri="{FF2B5EF4-FFF2-40B4-BE49-F238E27FC236}">
                <a16:creationId xmlns:a16="http://schemas.microsoft.com/office/drawing/2014/main" id="{BD1D005E-7421-4780-AE14-44DA55ACE1A6}"/>
              </a:ext>
            </a:extLst>
          </p:cNvPr>
          <p:cNvSpPr txBox="1"/>
          <p:nvPr/>
        </p:nvSpPr>
        <p:spPr>
          <a:xfrm>
            <a:off x="4798297" y="5234825"/>
            <a:ext cx="339241" cy="184654"/>
          </a:xfrm>
          <a:prstGeom prst="rect">
            <a:avLst/>
          </a:prstGeom>
          <a:noFill/>
        </p:spPr>
        <p:txBody>
          <a:bodyPr wrap="square" lIns="68569" tIns="34284" rIns="68569" bIns="34284" rtlCol="0">
            <a:spAutoFit/>
          </a:bodyPr>
          <a:lstStyle/>
          <a:p>
            <a:pPr defTabSz="571500"/>
            <a:r>
              <a:rPr lang="en-US" sz="750" dirty="0">
                <a:solidFill>
                  <a:srgbClr val="E6F0F3"/>
                </a:solidFill>
                <a:latin typeface="Montserrat" panose="00000500000000000000" pitchFamily="50" charset="-52"/>
                <a:ea typeface="Segoe UI" panose="020B0502040204020203" pitchFamily="34" charset="0"/>
                <a:cs typeface="Times New Roman" panose="02020603050405020304" pitchFamily="18" charset="0"/>
              </a:rPr>
              <a:t>3</a:t>
            </a:r>
          </a:p>
        </p:txBody>
      </p:sp>
    </p:spTree>
    <p:extLst>
      <p:ext uri="{BB962C8B-B14F-4D97-AF65-F5344CB8AC3E}">
        <p14:creationId xmlns:p14="http://schemas.microsoft.com/office/powerpoint/2010/main" val="3709122708"/>
      </p:ext>
    </p:extLst>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4543A3-A871-44B0-9BA4-4FD784D7E9E8}"/>
              </a:ext>
            </a:extLst>
          </p:cNvPr>
          <p:cNvSpPr/>
          <p:nvPr/>
        </p:nvSpPr>
        <p:spPr>
          <a:xfrm>
            <a:off x="-14514" y="-9525"/>
            <a:ext cx="12221029"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3" name="Рисунок 2">
            <a:extLst>
              <a:ext uri="{FF2B5EF4-FFF2-40B4-BE49-F238E27FC236}">
                <a16:creationId xmlns:a16="http://schemas.microsoft.com/office/drawing/2014/main" id="{1000FF98-ACF4-326A-49D2-F3D1CCF13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4" y="0"/>
            <a:ext cx="12253858" cy="6867523"/>
          </a:xfrm>
          <a:prstGeom prst="rect">
            <a:avLst/>
          </a:prstGeom>
          <a:solidFill>
            <a:schemeClr val="accent5">
              <a:lumMod val="20000"/>
              <a:lumOff val="80000"/>
            </a:schemeClr>
          </a:solidFill>
        </p:spPr>
      </p:pic>
      <p:grpSp>
        <p:nvGrpSpPr>
          <p:cNvPr id="2" name="Группа 1">
            <a:extLst>
              <a:ext uri="{FF2B5EF4-FFF2-40B4-BE49-F238E27FC236}">
                <a16:creationId xmlns:a16="http://schemas.microsoft.com/office/drawing/2014/main" id="{C58B28FE-9932-3BE4-9E4B-6028C700CAB6}"/>
              </a:ext>
            </a:extLst>
          </p:cNvPr>
          <p:cNvGrpSpPr/>
          <p:nvPr/>
        </p:nvGrpSpPr>
        <p:grpSpPr>
          <a:xfrm>
            <a:off x="2208891" y="2909413"/>
            <a:ext cx="7317016" cy="830997"/>
            <a:chOff x="2370816" y="3098340"/>
            <a:chExt cx="7317016" cy="830997"/>
          </a:xfrm>
        </p:grpSpPr>
        <p:sp>
          <p:nvSpPr>
            <p:cNvPr id="54" name="TextBox 53">
              <a:extLst>
                <a:ext uri="{FF2B5EF4-FFF2-40B4-BE49-F238E27FC236}">
                  <a16:creationId xmlns:a16="http://schemas.microsoft.com/office/drawing/2014/main" id="{44A23744-D77C-42C9-9123-02987EB3A91C}"/>
                </a:ext>
              </a:extLst>
            </p:cNvPr>
            <p:cNvSpPr txBox="1"/>
            <p:nvPr/>
          </p:nvSpPr>
          <p:spPr>
            <a:xfrm>
              <a:off x="2370816" y="3098340"/>
              <a:ext cx="73170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chemeClr val="bg1"/>
                  </a:solidFill>
                  <a:effectLst/>
                  <a:uLnTx/>
                  <a:uFillTx/>
                  <a:latin typeface="Montserrat"/>
                  <a:ea typeface="+mn-ea"/>
                  <a:cs typeface="Arial" panose="020B0604020202020204" pitchFamily="34" charset="0"/>
                </a:rPr>
                <a:t>Project proposals</a:t>
              </a:r>
              <a:endParaRPr kumimoji="0" lang="ru" sz="4800" b="1" i="0" u="none" strike="noStrike" kern="1200" cap="none" spc="300" normalizeH="0" baseline="0" noProof="0" dirty="0">
                <a:ln>
                  <a:noFill/>
                </a:ln>
                <a:solidFill>
                  <a:schemeClr val="bg1"/>
                </a:solidFill>
                <a:effectLst/>
                <a:uLnTx/>
                <a:uFillTx/>
                <a:latin typeface="Montserrat"/>
                <a:ea typeface="+mn-ea"/>
                <a:cs typeface="Arial" panose="020B0604020202020204" pitchFamily="34" charset="0"/>
              </a:endParaRPr>
            </a:p>
          </p:txBody>
        </p:sp>
        <p:cxnSp>
          <p:nvCxnSpPr>
            <p:cNvPr id="56" name="Straight Connector 55">
              <a:extLst>
                <a:ext uri="{FF2B5EF4-FFF2-40B4-BE49-F238E27FC236}">
                  <a16:creationId xmlns:a16="http://schemas.microsoft.com/office/drawing/2014/main" id="{D3D017D1-9B42-4963-8502-47952533B93E}"/>
                </a:ext>
              </a:extLst>
            </p:cNvPr>
            <p:cNvCxnSpPr/>
            <p:nvPr/>
          </p:nvCxnSpPr>
          <p:spPr>
            <a:xfrm>
              <a:off x="3903750" y="3929337"/>
              <a:ext cx="42511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Freeform 9">
            <a:extLst>
              <a:ext uri="{FF2B5EF4-FFF2-40B4-BE49-F238E27FC236}">
                <a16:creationId xmlns:a16="http://schemas.microsoft.com/office/drawing/2014/main" id="{774CFFF1-0D07-4ED1-B59A-071B59A1FFEA}"/>
              </a:ext>
            </a:extLst>
          </p:cNvPr>
          <p:cNvSpPr>
            <a:spLocks/>
          </p:cNvSpPr>
          <p:nvPr/>
        </p:nvSpPr>
        <p:spPr bwMode="auto">
          <a:xfrm>
            <a:off x="5130800" y="9525"/>
            <a:ext cx="7090229" cy="3540351"/>
          </a:xfrm>
          <a:custGeom>
            <a:avLst/>
            <a:gdLst>
              <a:gd name="T0" fmla="*/ 0 w 7680"/>
              <a:gd name="T1" fmla="*/ 0 h 1850"/>
              <a:gd name="T2" fmla="*/ 2319 w 7680"/>
              <a:gd name="T3" fmla="*/ 713 h 1850"/>
              <a:gd name="T4" fmla="*/ 7680 w 7680"/>
              <a:gd name="T5" fmla="*/ 1850 h 1850"/>
              <a:gd name="T6" fmla="*/ 7680 w 7680"/>
              <a:gd name="T7" fmla="*/ 0 h 1850"/>
              <a:gd name="T8" fmla="*/ 0 w 7680"/>
              <a:gd name="T9" fmla="*/ 0 h 1850"/>
            </a:gdLst>
            <a:ahLst/>
            <a:cxnLst>
              <a:cxn ang="0">
                <a:pos x="T0" y="T1"/>
              </a:cxn>
              <a:cxn ang="0">
                <a:pos x="T2" y="T3"/>
              </a:cxn>
              <a:cxn ang="0">
                <a:pos x="T4" y="T5"/>
              </a:cxn>
              <a:cxn ang="0">
                <a:pos x="T6" y="T7"/>
              </a:cxn>
              <a:cxn ang="0">
                <a:pos x="T8" y="T9"/>
              </a:cxn>
            </a:cxnLst>
            <a:rect l="0" t="0" r="r" b="b"/>
            <a:pathLst>
              <a:path w="7680" h="1850">
                <a:moveTo>
                  <a:pt x="0" y="0"/>
                </a:moveTo>
                <a:cubicBezTo>
                  <a:pt x="0" y="0"/>
                  <a:pt x="649" y="713"/>
                  <a:pt x="2319" y="713"/>
                </a:cubicBezTo>
                <a:cubicBezTo>
                  <a:pt x="5172" y="713"/>
                  <a:pt x="4900" y="1850"/>
                  <a:pt x="7680" y="1850"/>
                </a:cubicBezTo>
                <a:cubicBezTo>
                  <a:pt x="7680" y="0"/>
                  <a:pt x="7680" y="0"/>
                  <a:pt x="7680" y="0"/>
                </a:cubicBezTo>
                <a:lnTo>
                  <a:pt x="0" y="0"/>
                </a:lnTo>
                <a:close/>
              </a:path>
            </a:pathLst>
          </a:custGeom>
          <a:gradFill flip="none" rotWithShape="1">
            <a:gsLst>
              <a:gs pos="100000">
                <a:schemeClr val="bg1">
                  <a:alpha val="1000"/>
                </a:schemeClr>
              </a:gs>
              <a:gs pos="0">
                <a:schemeClr val="bg1">
                  <a:alpha val="21000"/>
                </a:schemeClr>
              </a:gs>
            </a:gsLst>
            <a:lin ang="8400000" scaled="0"/>
            <a:tileRect/>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
        <p:nvSpPr>
          <p:cNvPr id="62" name="Freeform 9">
            <a:extLst>
              <a:ext uri="{FF2B5EF4-FFF2-40B4-BE49-F238E27FC236}">
                <a16:creationId xmlns:a16="http://schemas.microsoft.com/office/drawing/2014/main" id="{A58753A7-50CE-43FD-8337-9B132EAD17C5}"/>
              </a:ext>
            </a:extLst>
          </p:cNvPr>
          <p:cNvSpPr>
            <a:spLocks/>
          </p:cNvSpPr>
          <p:nvPr/>
        </p:nvSpPr>
        <p:spPr bwMode="auto">
          <a:xfrm rot="10800000">
            <a:off x="1" y="3317648"/>
            <a:ext cx="7090229" cy="3540351"/>
          </a:xfrm>
          <a:custGeom>
            <a:avLst/>
            <a:gdLst>
              <a:gd name="T0" fmla="*/ 0 w 7680"/>
              <a:gd name="T1" fmla="*/ 0 h 1850"/>
              <a:gd name="T2" fmla="*/ 2319 w 7680"/>
              <a:gd name="T3" fmla="*/ 713 h 1850"/>
              <a:gd name="T4" fmla="*/ 7680 w 7680"/>
              <a:gd name="T5" fmla="*/ 1850 h 1850"/>
              <a:gd name="T6" fmla="*/ 7680 w 7680"/>
              <a:gd name="T7" fmla="*/ 0 h 1850"/>
              <a:gd name="T8" fmla="*/ 0 w 7680"/>
              <a:gd name="T9" fmla="*/ 0 h 1850"/>
            </a:gdLst>
            <a:ahLst/>
            <a:cxnLst>
              <a:cxn ang="0">
                <a:pos x="T0" y="T1"/>
              </a:cxn>
              <a:cxn ang="0">
                <a:pos x="T2" y="T3"/>
              </a:cxn>
              <a:cxn ang="0">
                <a:pos x="T4" y="T5"/>
              </a:cxn>
              <a:cxn ang="0">
                <a:pos x="T6" y="T7"/>
              </a:cxn>
              <a:cxn ang="0">
                <a:pos x="T8" y="T9"/>
              </a:cxn>
            </a:cxnLst>
            <a:rect l="0" t="0" r="r" b="b"/>
            <a:pathLst>
              <a:path w="7680" h="1850">
                <a:moveTo>
                  <a:pt x="0" y="0"/>
                </a:moveTo>
                <a:cubicBezTo>
                  <a:pt x="0" y="0"/>
                  <a:pt x="649" y="713"/>
                  <a:pt x="2319" y="713"/>
                </a:cubicBezTo>
                <a:cubicBezTo>
                  <a:pt x="5172" y="713"/>
                  <a:pt x="4900" y="1850"/>
                  <a:pt x="7680" y="1850"/>
                </a:cubicBezTo>
                <a:cubicBezTo>
                  <a:pt x="7680" y="0"/>
                  <a:pt x="7680" y="0"/>
                  <a:pt x="7680" y="0"/>
                </a:cubicBezTo>
                <a:lnTo>
                  <a:pt x="0" y="0"/>
                </a:lnTo>
                <a:close/>
              </a:path>
            </a:pathLst>
          </a:custGeom>
          <a:gradFill flip="none" rotWithShape="1">
            <a:gsLst>
              <a:gs pos="100000">
                <a:schemeClr val="bg1">
                  <a:alpha val="1000"/>
                </a:schemeClr>
              </a:gs>
              <a:gs pos="0">
                <a:schemeClr val="bg1">
                  <a:alpha val="21000"/>
                </a:schemeClr>
              </a:gs>
            </a:gsLst>
            <a:lin ang="8400000" scaled="0"/>
            <a:tileRect/>
          </a:gradFill>
          <a:ln w="635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Light"/>
              <a:ea typeface="+mn-ea"/>
              <a:cs typeface="+mn-cs"/>
            </a:endParaRPr>
          </a:p>
        </p:txBody>
      </p:sp>
    </p:spTree>
    <p:extLst>
      <p:ext uri="{BB962C8B-B14F-4D97-AF65-F5344CB8AC3E}">
        <p14:creationId xmlns:p14="http://schemas.microsoft.com/office/powerpoint/2010/main" val="1586394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should one invest in the energy sector?</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Energy sector</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899072718"/>
              </p:ext>
            </p:extLst>
          </p:nvPr>
        </p:nvGraphicFramePr>
        <p:xfrm>
          <a:off x="3018503" y="657778"/>
          <a:ext cx="9172089" cy="6200225"/>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408458">
                  <a:extLst>
                    <a:ext uri="{9D8B030D-6E8A-4147-A177-3AD203B41FA5}">
                      <a16:colId xmlns:a16="http://schemas.microsoft.com/office/drawing/2014/main" val="266207058"/>
                    </a:ext>
                  </a:extLst>
                </a:gridCol>
                <a:gridCol w="1197423">
                  <a:extLst>
                    <a:ext uri="{9D8B030D-6E8A-4147-A177-3AD203B41FA5}">
                      <a16:colId xmlns:a16="http://schemas.microsoft.com/office/drawing/2014/main" val="2620646426"/>
                    </a:ext>
                  </a:extLst>
                </a:gridCol>
                <a:gridCol w="1168631">
                  <a:extLst>
                    <a:ext uri="{9D8B030D-6E8A-4147-A177-3AD203B41FA5}">
                      <a16:colId xmlns:a16="http://schemas.microsoft.com/office/drawing/2014/main" val="1538927199"/>
                    </a:ext>
                  </a:extLst>
                </a:gridCol>
              </a:tblGrid>
              <a:tr h="45884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a:effectLst/>
                          <a:latin typeface="Times New Roman" panose="02020603050405020304" pitchFamily="18" charset="0"/>
                          <a:cs typeface="Times New Roman" panose="02020603050405020304" pitchFamily="18" charset="0"/>
                        </a:rPr>
                        <a:t> </a:t>
                      </a:r>
                      <a:r>
                        <a:rPr lang="uz-Cyrl-UZ" sz="1200" b="1" i="0" u="none" strike="noStrike" dirty="0">
                          <a:solidFill>
                            <a:srgbClr val="000000"/>
                          </a:solidFill>
                          <a:effectLst/>
                          <a:latin typeface="Times New Roman" panose="02020603050405020304" pitchFamily="18" charset="0"/>
                          <a:cs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45884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Modernization of gas supply systems in Samarkand and Bukhara cities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Samarkand Region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628,0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684717">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Investment in 3 wind power plants (1.5 GW) in Karakalpakstan and a 1.0 GW solar power plant in Samarkand region (20–25% stake)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Republic of </a:t>
                      </a:r>
                      <a:r>
                        <a:rPr lang="en-US" sz="1200" u="none" strike="noStrike" dirty="0" err="1">
                          <a:effectLst/>
                          <a:latin typeface="Times New Roman" panose="02020603050405020304" pitchFamily="18" charset="0"/>
                          <a:cs typeface="Times New Roman" panose="02020603050405020304" pitchFamily="18" charset="0"/>
                        </a:rPr>
                        <a:t>Karakalpakstan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800,0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5884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hybrid wind and solar photovoltaic power plant in Bukhara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Bukhara Region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500,0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684717">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4</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a 500 MW wind power plant and 100 MW energy storage systems in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Kungrad</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district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Kungrad</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2” wind power plant)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Republic of </a:t>
                      </a:r>
                      <a:r>
                        <a:rPr lang="en-US" sz="1200" u="none" strike="noStrike" dirty="0" err="1">
                          <a:effectLst/>
                          <a:latin typeface="Times New Roman" panose="02020603050405020304" pitchFamily="18" charset="0"/>
                          <a:cs typeface="Times New Roman" panose="02020603050405020304" pitchFamily="18" charset="0"/>
                        </a:rPr>
                        <a:t>Karakalpakstan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677,0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45884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300 MW wind power plant in Gijduvan district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u="none" strike="noStrike" dirty="0">
                          <a:effectLst/>
                          <a:latin typeface="Times New Roman" panose="02020603050405020304" pitchFamily="18" charset="0"/>
                          <a:cs typeface="Times New Roman" panose="02020603050405020304" pitchFamily="18" charset="0"/>
                        </a:rPr>
                        <a:t>Bukhara Region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403,0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5884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100 MW wind power plant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dirty="0">
                          <a:latin typeface="Times New Roman" panose="02020603050405020304" pitchFamily="18" charset="0"/>
                          <a:cs typeface="Times New Roman" panose="02020603050405020304" pitchFamily="18" charset="0"/>
                        </a:rPr>
                        <a:t>Tashkent City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45884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7</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Installation of agrivoltaic solar panels with up to 100 MW capacity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dirty="0">
                          <a:latin typeface="Times New Roman" panose="02020603050405020304" pitchFamily="18" charset="0"/>
                          <a:cs typeface="Times New Roman" panose="02020603050405020304" pitchFamily="18" charset="0"/>
                        </a:rPr>
                        <a:t>Across the Republic</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150,0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482425">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8</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energy facilities, construction and digitalization of photovoltaic plants in cooperation with Siemens Energy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dirty="0">
                          <a:latin typeface="Times New Roman" panose="02020603050405020304" pitchFamily="18" charset="0"/>
                          <a:cs typeface="Times New Roman" panose="02020603050405020304" pitchFamily="18" charset="0"/>
                        </a:rPr>
                        <a:t>Across the Republic</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1 000,0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45884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9</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thermal power plant under PPP on the basis of “Navoiazot” JSC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dirty="0" err="1">
                          <a:latin typeface="Times New Roman" panose="02020603050405020304" pitchFamily="18" charset="0"/>
                          <a:cs typeface="Times New Roman" panose="02020603050405020304" pitchFamily="18" charset="0"/>
                        </a:rPr>
                        <a:t>Navoi</a:t>
                      </a:r>
                      <a:r>
                        <a:rPr lang="en-US" sz="1200" dirty="0">
                          <a:latin typeface="Times New Roman" panose="02020603050405020304" pitchFamily="18" charset="0"/>
                          <a:cs typeface="Times New Roman" panose="02020603050405020304" pitchFamily="18" charset="0"/>
                        </a:rPr>
                        <a:t> Region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1 200,0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1136465">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Installation of Siemens Energy gas turbines for cogeneration in Tashkent and across the country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dirty="0">
                          <a:latin typeface="Times New Roman" panose="02020603050405020304" pitchFamily="18" charset="0"/>
                          <a:cs typeface="Times New Roman" panose="02020603050405020304" pitchFamily="18" charset="0"/>
                        </a:rPr>
                        <a:t>Namangan Region, Tashkent Region, </a:t>
                      </a:r>
                      <a:r>
                        <a:rPr lang="en-US" sz="1200" dirty="0" err="1">
                          <a:latin typeface="Times New Roman" panose="02020603050405020304" pitchFamily="18" charset="0"/>
                          <a:cs typeface="Times New Roman" panose="02020603050405020304" pitchFamily="18" charset="0"/>
                        </a:rPr>
                        <a:t>Syrdarya</a:t>
                      </a:r>
                      <a:r>
                        <a:rPr lang="en-US" sz="1200" dirty="0">
                          <a:latin typeface="Times New Roman" panose="02020603050405020304" pitchFamily="18" charset="0"/>
                          <a:cs typeface="Times New Roman" panose="02020603050405020304" pitchFamily="18" charset="0"/>
                        </a:rPr>
                        <a:t> Region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71206" y="3865748"/>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2. </a:t>
            </a:r>
            <a:r>
              <a:rPr lang="en-US" sz="1100" b="1" i="1" dirty="0">
                <a:latin typeface="Times New Roman" panose="02020603050405020304" pitchFamily="18" charset="0"/>
                <a:cs typeface="Times New Roman" panose="02020603050405020304" pitchFamily="18" charset="0"/>
              </a:rPr>
              <a:t>Development of renewable energy sources. </a:t>
            </a:r>
            <a:r>
              <a:rPr lang="en-US" sz="1100" dirty="0">
                <a:latin typeface="Times New Roman" panose="02020603050405020304" pitchFamily="18" charset="0"/>
                <a:cs typeface="Times New Roman" panose="02020603050405020304" pitchFamily="18" charset="0"/>
              </a:rPr>
              <a:t>Solar, wind, hydro, and other forms of renewable energy offer sustainable and environmentally friendly opportunities.</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71206" y="2891879"/>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1. </a:t>
            </a:r>
            <a:r>
              <a:rPr lang="en-US" sz="1100" b="1" i="1" dirty="0">
                <a:latin typeface="Times New Roman" panose="02020603050405020304" pitchFamily="18" charset="0"/>
                <a:cs typeface="Times New Roman" panose="02020603050405020304" pitchFamily="18" charset="0"/>
              </a:rPr>
              <a:t>Growing demand for energy. </a:t>
            </a:r>
            <a:r>
              <a:rPr lang="en-US" sz="1100" dirty="0">
                <a:latin typeface="Times New Roman" panose="02020603050405020304" pitchFamily="18" charset="0"/>
                <a:cs typeface="Times New Roman" panose="02020603050405020304" pitchFamily="18" charset="0"/>
              </a:rPr>
              <a:t>As the population and industrial development increase, energy consumption rises, creating higher demand for energy infrastructure.</a:t>
            </a:r>
            <a:endParaRPr lang="ru-RU" sz="1100" dirty="0">
              <a:latin typeface="Times New Roman" panose="02020603050405020304" pitchFamily="18" charset="0"/>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F56BB49-7271-4D69-AA31-17999C7EE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47" y="767329"/>
            <a:ext cx="1503147" cy="150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6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should one invest in the energy sector?</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cs typeface="Times New Roman" panose="02020603050405020304" pitchFamily="18" charset="0"/>
              </a:rPr>
              <a:t>List of project proposals. Energy sector</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2658317829"/>
              </p:ext>
            </p:extLst>
          </p:nvPr>
        </p:nvGraphicFramePr>
        <p:xfrm>
          <a:off x="3018503" y="657778"/>
          <a:ext cx="9172089" cy="6200224"/>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398480">
                  <a:extLst>
                    <a:ext uri="{9D8B030D-6E8A-4147-A177-3AD203B41FA5}">
                      <a16:colId xmlns:a16="http://schemas.microsoft.com/office/drawing/2014/main" val="266207058"/>
                    </a:ext>
                  </a:extLst>
                </a:gridCol>
                <a:gridCol w="1207401">
                  <a:extLst>
                    <a:ext uri="{9D8B030D-6E8A-4147-A177-3AD203B41FA5}">
                      <a16:colId xmlns:a16="http://schemas.microsoft.com/office/drawing/2014/main" val="2620646426"/>
                    </a:ext>
                  </a:extLst>
                </a:gridCol>
                <a:gridCol w="1168631">
                  <a:extLst>
                    <a:ext uri="{9D8B030D-6E8A-4147-A177-3AD203B41FA5}">
                      <a16:colId xmlns:a16="http://schemas.microsoft.com/office/drawing/2014/main" val="1538927199"/>
                    </a:ext>
                  </a:extLst>
                </a:gridCol>
              </a:tblGrid>
              <a:tr h="474941">
                <a:tc>
                  <a:txBody>
                    <a:bodyPr/>
                    <a:lstStyle/>
                    <a:p>
                      <a:pPr algn="ctr" fontAlgn="ctr"/>
                      <a:r>
                        <a:rPr lang="ru-RU" sz="1200" b="1" u="none" strike="noStrike" dirty="0">
                          <a:effectLst/>
                          <a:latin typeface="Times New Roman" panose="02020603050405020304" pitchFamily="18" charset="0"/>
                          <a:cs typeface="Times New Roman" panose="02020603050405020304" pitchFamily="18" charset="0"/>
                        </a:rPr>
                        <a:t>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47494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Financing projects of foreign investors-projects for the construction and digitization of photovoltaic plants (Akva Pauer)</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500,0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57771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and digitization of photovoltaic and wind stations (masdar, Akwa Pauer, etc.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1 000,0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7494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energy storage systems with a capacity of 50 MW in the Khorezm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Ministry of Energy</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Khorezm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708740">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Organization of production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aclylbenzene</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for synthetic laundry detergent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a:t>
                      </a:r>
                      <a:r>
                        <a:rPr lang="en-US" sz="1200" dirty="0" err="1">
                          <a:latin typeface="Times New Roman" panose="02020603050405020304" pitchFamily="18" charset="0"/>
                          <a:cs typeface="Times New Roman" panose="02020603050405020304" pitchFamily="18" charset="0"/>
                        </a:rPr>
                        <a:t>Uztraneftgaz</a:t>
                      </a:r>
                      <a:r>
                        <a:rPr lang="en-US" sz="1200" dirty="0">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230,0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47494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Khojaabad compressor station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a:t>
                      </a:r>
                      <a:r>
                        <a:rPr lang="en-US" sz="1200" dirty="0" err="1">
                          <a:latin typeface="Times New Roman" panose="02020603050405020304" pitchFamily="18" charset="0"/>
                          <a:cs typeface="Times New Roman" panose="02020603050405020304" pitchFamily="18" charset="0"/>
                        </a:rPr>
                        <a:t>Uztransgaz</a:t>
                      </a:r>
                      <a:r>
                        <a:rPr lang="en-US" sz="1200" dirty="0">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Andijan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is being determined</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7494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the Mubarak compressor station </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a:t>
                      </a:r>
                      <a:r>
                        <a:rPr lang="en-US" sz="1200" dirty="0" err="1">
                          <a:latin typeface="Times New Roman" panose="02020603050405020304" pitchFamily="18" charset="0"/>
                          <a:cs typeface="Times New Roman" panose="02020603050405020304" pitchFamily="18" charset="0"/>
                        </a:rPr>
                        <a:t>Uztransgaz</a:t>
                      </a:r>
                      <a:r>
                        <a:rPr lang="en-US" sz="1200" dirty="0">
                          <a:latin typeface="Times New Roman" panose="02020603050405020304" pitchFamily="18" charset="0"/>
                          <a:cs typeface="Times New Roman" panose="02020603050405020304" pitchFamily="18" charset="0"/>
                        </a:rPr>
                        <a:t>"</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is being determined</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57774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high voltage power transmission networks and substations (EPS+F)</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"National Electric Grid of Uzbekistan"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57774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Development and digitalization expansion of trunk electricity networks to increase the level of decorbonization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"National Electric Grid of Uzbekistan"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150,0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57774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Conversion of" Sarimoy " substation to 500 kV substation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"National Electric Grid of Uzbekistan"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Khorezm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13,5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805817">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power transmission networks within the framework of the project for the development and integration of the energy market in Central Asia (Remit)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dirty="0">
                          <a:latin typeface="Times New Roman" panose="02020603050405020304" pitchFamily="18" charset="0"/>
                          <a:cs typeface="Times New Roman" panose="02020603050405020304" pitchFamily="18" charset="0"/>
                        </a:rPr>
                        <a:t>JSC "National Electric Grid of Uzbekistan"</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Namangan, Fergana, and Andijan Regions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40,2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46625" y="3791657"/>
            <a:ext cx="2794897" cy="938719"/>
          </a:xfrm>
          <a:prstGeom prst="rect">
            <a:avLst/>
          </a:prstGeom>
          <a:noFill/>
        </p:spPr>
        <p:txBody>
          <a:bodyPr wrap="square">
            <a:spAutoFit/>
          </a:bodyPr>
          <a:lstStyle/>
          <a:p>
            <a:pPr marL="12700" algn="just">
              <a:spcBef>
                <a:spcPts val="195"/>
              </a:spcBef>
            </a:pPr>
            <a:r>
              <a:rPr lang="ru-RU" sz="1100" b="1" i="1" dirty="0">
                <a:latin typeface="Times New Roman" panose="02020603050405020304" pitchFamily="18" charset="0"/>
                <a:cs typeface="Times New Roman" panose="02020603050405020304" pitchFamily="18" charset="0"/>
              </a:rPr>
              <a:t>4. </a:t>
            </a:r>
            <a:r>
              <a:rPr lang="en-US" sz="1100" b="1" i="1" dirty="0">
                <a:latin typeface="Times New Roman" panose="02020603050405020304" pitchFamily="18" charset="0"/>
                <a:cs typeface="Times New Roman" panose="02020603050405020304" pitchFamily="18" charset="0"/>
              </a:rPr>
              <a:t>Diversification of the investment portfolio. </a:t>
            </a:r>
            <a:r>
              <a:rPr lang="en-US" sz="1100" dirty="0">
                <a:latin typeface="Times New Roman" panose="02020603050405020304" pitchFamily="18" charset="0"/>
                <a:cs typeface="Times New Roman" panose="02020603050405020304" pitchFamily="18" charset="0"/>
              </a:rPr>
              <a:t>Investing in power plants allows for risk distribution across various assets. The energy sector is considered relatively stable and less susceptible to financial market volatility.</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6625" y="2891879"/>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3. </a:t>
            </a:r>
            <a:r>
              <a:rPr lang="en-US" sz="1100" b="1" i="1" dirty="0">
                <a:latin typeface="Times New Roman" panose="02020603050405020304" pitchFamily="18" charset="0"/>
                <a:cs typeface="Times New Roman" panose="02020603050405020304" pitchFamily="18" charset="0"/>
              </a:rPr>
              <a:t>Government support. </a:t>
            </a:r>
            <a:r>
              <a:rPr lang="en-US" sz="1100" dirty="0">
                <a:latin typeface="Times New Roman" panose="02020603050405020304" pitchFamily="18" charset="0"/>
                <a:cs typeface="Times New Roman" panose="02020603050405020304" pitchFamily="18" charset="0"/>
              </a:rPr>
              <a:t>Many governments recognize the importance of developing energy infrastructure and encourage investments in power plants.</a:t>
            </a:r>
            <a:endParaRPr lang="ru-RU" sz="1100" dirty="0">
              <a:latin typeface="Times New Roman" panose="02020603050405020304" pitchFamily="18" charset="0"/>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F56BB49-7271-4D69-AA31-17999C7EE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47" y="767329"/>
            <a:ext cx="1503147" cy="150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9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should one invest in the energy sector?</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cs typeface="Times New Roman" panose="02020603050405020304" pitchFamily="18" charset="0"/>
              </a:rPr>
              <a:t>List of project proposals. Energy sector</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239963550"/>
              </p:ext>
            </p:extLst>
          </p:nvPr>
        </p:nvGraphicFramePr>
        <p:xfrm>
          <a:off x="3018503" y="657778"/>
          <a:ext cx="9172089" cy="6200221"/>
        </p:xfrm>
        <a:graphic>
          <a:graphicData uri="http://schemas.openxmlformats.org/drawingml/2006/table">
            <a:tbl>
              <a:tblPr>
                <a:tableStyleId>{5C22544A-7EE6-4342-B048-85BDC9FD1C3A}</a:tableStyleId>
              </a:tblPr>
              <a:tblGrid>
                <a:gridCol w="400917">
                  <a:extLst>
                    <a:ext uri="{9D8B030D-6E8A-4147-A177-3AD203B41FA5}">
                      <a16:colId xmlns:a16="http://schemas.microsoft.com/office/drawing/2014/main" val="3740690573"/>
                    </a:ext>
                  </a:extLst>
                </a:gridCol>
                <a:gridCol w="4996660">
                  <a:extLst>
                    <a:ext uri="{9D8B030D-6E8A-4147-A177-3AD203B41FA5}">
                      <a16:colId xmlns:a16="http://schemas.microsoft.com/office/drawing/2014/main" val="4080480593"/>
                    </a:ext>
                  </a:extLst>
                </a:gridCol>
                <a:gridCol w="1408458">
                  <a:extLst>
                    <a:ext uri="{9D8B030D-6E8A-4147-A177-3AD203B41FA5}">
                      <a16:colId xmlns:a16="http://schemas.microsoft.com/office/drawing/2014/main" val="266207058"/>
                    </a:ext>
                  </a:extLst>
                </a:gridCol>
                <a:gridCol w="1197423">
                  <a:extLst>
                    <a:ext uri="{9D8B030D-6E8A-4147-A177-3AD203B41FA5}">
                      <a16:colId xmlns:a16="http://schemas.microsoft.com/office/drawing/2014/main" val="2620646426"/>
                    </a:ext>
                  </a:extLst>
                </a:gridCol>
                <a:gridCol w="1168631">
                  <a:extLst>
                    <a:ext uri="{9D8B030D-6E8A-4147-A177-3AD203B41FA5}">
                      <a16:colId xmlns:a16="http://schemas.microsoft.com/office/drawing/2014/main" val="1538927199"/>
                    </a:ext>
                  </a:extLst>
                </a:gridCol>
              </a:tblGrid>
              <a:tr h="44118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u="none" strike="noStrike" dirty="0">
                          <a:effectLst/>
                          <a:latin typeface="Times New Roman" panose="02020603050405020304" pitchFamily="18" charset="0"/>
                          <a:cs typeface="Times New Roman" panose="02020603050405020304" pitchFamily="18" charset="0"/>
                        </a:rPr>
                        <a:t> </a:t>
                      </a:r>
                      <a:r>
                        <a:rPr lang="uz-Cyrl-UZ" sz="1200" b="1" i="0" u="none" strike="noStrike" dirty="0">
                          <a:solidFill>
                            <a:srgbClr val="000000"/>
                          </a:solidFill>
                          <a:effectLst/>
                          <a:latin typeface="Times New Roman" panose="02020603050405020304" pitchFamily="18" charset="0"/>
                          <a:cs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56642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“Namangan” substation in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Kosonsoy</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district, Namangan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"National Electric Grid of Uzbekistan"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Namangan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66,0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752006">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500 kV transmission line connecting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Qorako‘l</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and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Nurobod</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substations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"National Electric Grid of Uzbekistan"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Samarkand, Kashkadarya, and Bukhara Regions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80,0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41188">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Phase II – Digital transformation and improvement of distribution network reliability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"Regional Electric Networks"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507960">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Efficiency improvement of 0.4–10 kV distribution networks and transformation of “Regional Electric Networks” JSC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"Regional Electric Networks"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56642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a 179 MW gas-piston power plant in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Kashkadarya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"Thermal Power Plants"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140,0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56642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Sale of the 900 MW combined-cycle plant and infrastructure of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Talimarjan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Thermal Power Plant” JSC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"Thermal Power Plants"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160,0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536689">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“Qorongitugay” HPP on the Pskem River, Bo‘stonliq district, 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"Uzbekhydroenergo"</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671,0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536689">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the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Kishtut</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HPP cascade (Kishtut-1, Kishtut-2,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Mizot</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 70 MW) on the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Topalang</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River,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Surkhandarya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"Uzbekhydroenergo"</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Surkhandarya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185,0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536689">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Khodjakent Combined Cycle Power Plant (CCPP)</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"Uzbekhydroenergo"</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320,0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748549">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of “Sokh” HPP in Sokh district, Fergana region (15 MW)</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JSC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Uzbekhydroenergo</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Fergana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33,0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46624" y="3757888"/>
            <a:ext cx="2794897" cy="938719"/>
          </a:xfrm>
          <a:prstGeom prst="rect">
            <a:avLst/>
          </a:prstGeom>
          <a:noFill/>
        </p:spPr>
        <p:txBody>
          <a:bodyPr wrap="square">
            <a:spAutoFit/>
          </a:bodyPr>
          <a:lstStyle/>
          <a:p>
            <a:pPr marL="12700" algn="just">
              <a:spcBef>
                <a:spcPts val="195"/>
              </a:spcBef>
            </a:pPr>
            <a:r>
              <a:rPr lang="ru-RU" sz="1100" b="1" i="1" dirty="0">
                <a:latin typeface="Times New Roman" panose="02020603050405020304" pitchFamily="18" charset="0"/>
                <a:cs typeface="Times New Roman" panose="02020603050405020304" pitchFamily="18" charset="0"/>
              </a:rPr>
              <a:t> 6. </a:t>
            </a:r>
            <a:r>
              <a:rPr lang="en-US" sz="1100" b="1" i="1" dirty="0">
                <a:latin typeface="Times New Roman" panose="02020603050405020304" pitchFamily="18" charset="0"/>
                <a:cs typeface="Times New Roman" panose="02020603050405020304" pitchFamily="18" charset="0"/>
              </a:rPr>
              <a:t>Over the past five years</a:t>
            </a:r>
            <a:r>
              <a:rPr lang="en-US" sz="1100" i="1"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foreign investments in the republic’s energy sector have exceeded</a:t>
            </a:r>
            <a:r>
              <a:rPr lang="en-US" sz="1100" b="1" dirty="0">
                <a:latin typeface="Times New Roman" panose="02020603050405020304" pitchFamily="18" charset="0"/>
                <a:cs typeface="Times New Roman" panose="02020603050405020304" pitchFamily="18" charset="0"/>
              </a:rPr>
              <a:t> $25 billion. </a:t>
            </a:r>
            <a:r>
              <a:rPr lang="en-US" sz="1100" dirty="0">
                <a:latin typeface="Times New Roman" panose="02020603050405020304" pitchFamily="18" charset="0"/>
                <a:cs typeface="Times New Roman" panose="02020603050405020304" pitchFamily="18" charset="0"/>
              </a:rPr>
              <a:t>Installed capacity has increased by </a:t>
            </a:r>
            <a:r>
              <a:rPr lang="en-US" sz="1100" b="1" dirty="0">
                <a:latin typeface="Times New Roman" panose="02020603050405020304" pitchFamily="18" charset="0"/>
                <a:cs typeface="Times New Roman" panose="02020603050405020304" pitchFamily="18" charset="0"/>
              </a:rPr>
              <a:t>50% </a:t>
            </a:r>
            <a:r>
              <a:rPr lang="en-US" sz="1100" dirty="0">
                <a:latin typeface="Times New Roman" panose="02020603050405020304" pitchFamily="18" charset="0"/>
                <a:cs typeface="Times New Roman" panose="02020603050405020304" pitchFamily="18" charset="0"/>
              </a:rPr>
              <a:t>and reached </a:t>
            </a:r>
            <a:r>
              <a:rPr lang="en-US" sz="1100" b="1" dirty="0">
                <a:latin typeface="Times New Roman" panose="02020603050405020304" pitchFamily="18" charset="0"/>
                <a:cs typeface="Times New Roman" panose="02020603050405020304" pitchFamily="18" charset="0"/>
              </a:rPr>
              <a:t>25 gigawatts.</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6625" y="2871093"/>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5. </a:t>
            </a:r>
            <a:r>
              <a:rPr lang="en-US" sz="1100" b="1" i="1" dirty="0">
                <a:latin typeface="Times New Roman" panose="02020603050405020304" pitchFamily="18" charset="0"/>
                <a:cs typeface="Times New Roman" panose="02020603050405020304" pitchFamily="18" charset="0"/>
              </a:rPr>
              <a:t>International cooperation. </a:t>
            </a:r>
            <a:r>
              <a:rPr lang="en-US" sz="1100" dirty="0">
                <a:latin typeface="Times New Roman" panose="02020603050405020304" pitchFamily="18" charset="0"/>
                <a:cs typeface="Times New Roman" panose="02020603050405020304" pitchFamily="18" charset="0"/>
              </a:rPr>
              <a:t>Investments in power plants can become part of international cooperation and partnerships with other countries.</a:t>
            </a:r>
            <a:endParaRPr lang="ru-RU" sz="1100" dirty="0">
              <a:latin typeface="Times New Roman" panose="02020603050405020304" pitchFamily="18" charset="0"/>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F56BB49-7271-4D69-AA31-17999C7EE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47" y="767329"/>
            <a:ext cx="1503147" cy="150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8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marR="0" lvl="0" indent="0" algn="ctr"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Why Invest in the Chemical Industry?</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90000"/>
              </a:lnSpc>
              <a:spcBef>
                <a:spcPts val="105"/>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List of Project Proposals. Chemical Industry</a:t>
            </a:r>
            <a:endParaRPr kumimoji="0" lang="ru-RU"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08208569"/>
              </p:ext>
            </p:extLst>
          </p:nvPr>
        </p:nvGraphicFramePr>
        <p:xfrm>
          <a:off x="2973286" y="653932"/>
          <a:ext cx="9218714" cy="6204068"/>
        </p:xfrm>
        <a:graphic>
          <a:graphicData uri="http://schemas.openxmlformats.org/drawingml/2006/table">
            <a:tbl>
              <a:tblPr>
                <a:tableStyleId>{5C22544A-7EE6-4342-B048-85BDC9FD1C3A}</a:tableStyleId>
              </a:tblPr>
              <a:tblGrid>
                <a:gridCol w="402955">
                  <a:extLst>
                    <a:ext uri="{9D8B030D-6E8A-4147-A177-3AD203B41FA5}">
                      <a16:colId xmlns:a16="http://schemas.microsoft.com/office/drawing/2014/main" val="3740690573"/>
                    </a:ext>
                  </a:extLst>
                </a:gridCol>
                <a:gridCol w="5022060">
                  <a:extLst>
                    <a:ext uri="{9D8B030D-6E8A-4147-A177-3AD203B41FA5}">
                      <a16:colId xmlns:a16="http://schemas.microsoft.com/office/drawing/2014/main" val="4080480593"/>
                    </a:ext>
                  </a:extLst>
                </a:gridCol>
                <a:gridCol w="1415618">
                  <a:extLst>
                    <a:ext uri="{9D8B030D-6E8A-4147-A177-3AD203B41FA5}">
                      <a16:colId xmlns:a16="http://schemas.microsoft.com/office/drawing/2014/main" val="266207058"/>
                    </a:ext>
                  </a:extLst>
                </a:gridCol>
                <a:gridCol w="1266999">
                  <a:extLst>
                    <a:ext uri="{9D8B030D-6E8A-4147-A177-3AD203B41FA5}">
                      <a16:colId xmlns:a16="http://schemas.microsoft.com/office/drawing/2014/main" val="2620646426"/>
                    </a:ext>
                  </a:extLst>
                </a:gridCol>
                <a:gridCol w="1111082">
                  <a:extLst>
                    <a:ext uri="{9D8B030D-6E8A-4147-A177-3AD203B41FA5}">
                      <a16:colId xmlns:a16="http://schemas.microsoft.com/office/drawing/2014/main" val="1538927199"/>
                    </a:ext>
                  </a:extLst>
                </a:gridCol>
              </a:tblGrid>
              <a:tr h="56340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u="none" strike="noStrike" dirty="0">
                          <a:effectLst/>
                        </a:rPr>
                        <a:t> </a:t>
                      </a:r>
                      <a:r>
                        <a:rPr lang="uz-Cyrl-UZ" sz="1200" b="1" i="0" u="none" strike="noStrike" dirty="0">
                          <a:solidFill>
                            <a:srgbClr val="000000"/>
                          </a:solidFill>
                          <a:effectLst/>
                          <a:latin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563406">
                <a:tc>
                  <a:txBody>
                    <a:bodyPr/>
                    <a:lstStyle/>
                    <a:p>
                      <a:pPr algn="ctr" fontAlgn="ctr"/>
                      <a:r>
                        <a:rPr lang="ru-RU" sz="1200" u="none" strike="noStrike">
                          <a:effectLst/>
                        </a:rPr>
                        <a:t>1</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Modernization and expansion of existing ammonia production facilities at"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Navoiyazot</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 JSC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"Uzkimyosanoat"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Navoi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840751">
                <a:tc>
                  <a:txBody>
                    <a:bodyPr/>
                    <a:lstStyle/>
                    <a:p>
                      <a:pPr algn="ctr" fontAlgn="ctr"/>
                      <a:r>
                        <a:rPr lang="ru-RU" sz="1200" u="none" strike="noStrike">
                          <a:effectLst/>
                        </a:rPr>
                        <a:t>2</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Expansion of the production of urea at" Navoiyazot " JSC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"Uzkimyosanoat"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Navoi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110,0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563406">
                <a:tc>
                  <a:txBody>
                    <a:bodyPr/>
                    <a:lstStyle/>
                    <a:p>
                      <a:pPr algn="ctr" fontAlgn="ctr"/>
                      <a:r>
                        <a:rPr lang="ru-RU" sz="1200" u="none" strike="noStrike">
                          <a:effectLst/>
                        </a:rPr>
                        <a:t>3</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Organization of production of Butandiol 1,4</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"Uzkimyosanoat"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Navoi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350,0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840751">
                <a:tc>
                  <a:txBody>
                    <a:bodyPr/>
                    <a:lstStyle/>
                    <a:p>
                      <a:pPr algn="ctr" fontAlgn="ctr"/>
                      <a:r>
                        <a:rPr lang="ru-RU" sz="1200" u="none" strike="noStrike">
                          <a:effectLst/>
                        </a:rPr>
                        <a:t>4</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existing ammonia and urea production capacities of JSC" Maxam-Chirchik"</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"Uzkimyosanoat"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563406">
                <a:tc>
                  <a:txBody>
                    <a:bodyPr/>
                    <a:lstStyle/>
                    <a:p>
                      <a:pPr algn="ctr" fontAlgn="ctr"/>
                      <a:r>
                        <a:rPr lang="ru-RU" sz="1200" u="none" strike="noStrike">
                          <a:effectLst/>
                        </a:rPr>
                        <a:t>5</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gas-chemical complex by Uz olefins industry LLC (MTO-2 )</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"Uzkimyosanoat"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Republic of Karakalpakstan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10 000,0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1134471">
                <a:tc>
                  <a:txBody>
                    <a:bodyPr/>
                    <a:lstStyle/>
                    <a:p>
                      <a:pPr algn="ctr" fontAlgn="ctr"/>
                      <a:r>
                        <a:rPr lang="ru-RU" sz="1200" u="none" strike="noStrike" dirty="0">
                          <a:effectLst/>
                        </a:rPr>
                        <a:t>6</a:t>
                      </a:r>
                      <a:endParaRPr lang="ru-RU" sz="1200" b="0"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Solid Waste Management in the Fergana Valley </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Ecology, Environmental Protection and Climate Change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Fergana Valley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243,0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1134471">
                <a:tc>
                  <a:txBody>
                    <a:bodyPr/>
                    <a:lstStyle/>
                    <a:p>
                      <a:pPr algn="ctr" fontAlgn="ctr"/>
                      <a:r>
                        <a:rPr lang="ru-RU" sz="1200" u="none" strike="noStrike">
                          <a:effectLst/>
                        </a:rPr>
                        <a:t>7</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Modernization of Solid Waste Management in the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Khorezm</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Ministry of Ecology, Environmental Protection and Climate Change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Khorezm</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 Administration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6,8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25988" y="5477855"/>
            <a:ext cx="2794897" cy="938719"/>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ru-RU" sz="1100" dirty="0">
                <a:solidFill>
                  <a:prstClr val="black"/>
                </a:solidFill>
                <a:latin typeface="Times New Roman" panose="02020603050405020304" pitchFamily="18" charset="0"/>
                <a:cs typeface="Times New Roman" panose="02020603050405020304" pitchFamily="18" charset="0"/>
              </a:rPr>
              <a:t>4</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b="1" i="1" dirty="0">
                <a:solidFill>
                  <a:prstClr val="black"/>
                </a:solidFill>
                <a:latin typeface="Times New Roman" panose="02020603050405020304" pitchFamily="18" charset="0"/>
                <a:cs typeface="Times New Roman" panose="02020603050405020304" pitchFamily="18" charset="0"/>
              </a:rPr>
              <a:t>Importance for Other Industries. </a:t>
            </a:r>
            <a:r>
              <a:rPr lang="en-US" sz="1100" dirty="0">
                <a:solidFill>
                  <a:prstClr val="black"/>
                </a:solidFill>
                <a:latin typeface="Times New Roman" panose="02020603050405020304" pitchFamily="18" charset="0"/>
                <a:cs typeface="Times New Roman" panose="02020603050405020304" pitchFamily="18" charset="0"/>
              </a:rPr>
              <a:t>Many economic sectors such as pharmaceuticals, construction, agriculture, and energy depend on the chemical industry for the supply of raw materials and inputs.</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25989" y="2811959"/>
            <a:ext cx="2794897" cy="600164"/>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lang="en-US" sz="1100" b="1" i="1" dirty="0">
                <a:solidFill>
                  <a:prstClr val="black"/>
                </a:solidFill>
                <a:latin typeface="Times New Roman" panose="02020603050405020304" pitchFamily="18" charset="0"/>
                <a:cs typeface="Times New Roman" panose="02020603050405020304" pitchFamily="18" charset="0"/>
              </a:rPr>
              <a:t>Constant Demand. </a:t>
            </a:r>
            <a:r>
              <a:rPr lang="en-US" sz="1100" dirty="0">
                <a:solidFill>
                  <a:prstClr val="black"/>
                </a:solidFill>
                <a:latin typeface="Times New Roman" panose="02020603050405020304" pitchFamily="18" charset="0"/>
                <a:cs typeface="Times New Roman" panose="02020603050405020304" pitchFamily="18" charset="0"/>
              </a:rPr>
              <a:t>Chemical industry products are used in various areas of life, from household goods to industrial production.</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514F94C-1D5A-4107-8135-7A4363725F22}"/>
              </a:ext>
            </a:extLst>
          </p:cNvPr>
          <p:cNvSpPr txBox="1"/>
          <p:nvPr/>
        </p:nvSpPr>
        <p:spPr>
          <a:xfrm>
            <a:off x="46625" y="4657997"/>
            <a:ext cx="2794897" cy="600164"/>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ru-RU" sz="1100" dirty="0">
                <a:solidFill>
                  <a:prstClr val="black"/>
                </a:solidFill>
                <a:latin typeface="Times New Roman" panose="02020603050405020304" pitchFamily="18" charset="0"/>
                <a:cs typeface="Times New Roman" panose="02020603050405020304" pitchFamily="18" charset="0"/>
              </a:rPr>
              <a:t>3</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b="1" i="1" dirty="0">
                <a:solidFill>
                  <a:prstClr val="black"/>
                </a:solidFill>
                <a:latin typeface="Times New Roman" panose="02020603050405020304" pitchFamily="18" charset="0"/>
                <a:cs typeface="Times New Roman" panose="02020603050405020304" pitchFamily="18" charset="0"/>
              </a:rPr>
              <a:t>Export Potential. </a:t>
            </a:r>
            <a:r>
              <a:rPr lang="en-US" sz="1100" dirty="0">
                <a:solidFill>
                  <a:prstClr val="black"/>
                </a:solidFill>
                <a:latin typeface="Times New Roman" panose="02020603050405020304" pitchFamily="18" charset="0"/>
                <a:cs typeface="Times New Roman" panose="02020603050405020304" pitchFamily="18" charset="0"/>
              </a:rPr>
              <a:t>Uzbekistan’s chemical sector is focused on exporting to neighboring Central Asian countries.</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7032F5D7-8638-4F1D-BD8D-21862CE62B82}"/>
              </a:ext>
            </a:extLst>
          </p:cNvPr>
          <p:cNvSpPr txBox="1"/>
          <p:nvPr/>
        </p:nvSpPr>
        <p:spPr>
          <a:xfrm>
            <a:off x="25987" y="3590809"/>
            <a:ext cx="2794897" cy="938719"/>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ru-RU" sz="1100" dirty="0">
                <a:solidFill>
                  <a:prstClr val="black"/>
                </a:solidFill>
                <a:latin typeface="Times New Roman" panose="02020603050405020304" pitchFamily="18" charset="0"/>
                <a:cs typeface="Times New Roman" panose="02020603050405020304" pitchFamily="18" charset="0"/>
              </a:rPr>
              <a:t>2</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b="1" i="1" dirty="0">
                <a:solidFill>
                  <a:prstClr val="black"/>
                </a:solidFill>
                <a:latin typeface="Times New Roman" panose="02020603050405020304" pitchFamily="18" charset="0"/>
                <a:cs typeface="Times New Roman" panose="02020603050405020304" pitchFamily="18" charset="0"/>
              </a:rPr>
              <a:t>Availability of Raw Materials. </a:t>
            </a:r>
            <a:r>
              <a:rPr lang="en-US" sz="1100" dirty="0">
                <a:solidFill>
                  <a:prstClr val="black"/>
                </a:solidFill>
                <a:latin typeface="Times New Roman" panose="02020603050405020304" pitchFamily="18" charset="0"/>
                <a:cs typeface="Times New Roman" panose="02020603050405020304" pitchFamily="18" charset="0"/>
              </a:rPr>
              <a:t>The country has reserves of raw materials for the production of mineral fertilizers, natural gas for energy, and crude oil for a wide range of petrochemical products.</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030" name="Picture 6" descr="Picture background">
            <a:extLst>
              <a:ext uri="{FF2B5EF4-FFF2-40B4-BE49-F238E27FC236}">
                <a16:creationId xmlns:a16="http://schemas.microsoft.com/office/drawing/2014/main" id="{C83A55CC-EC58-4C2E-94A4-C01354EB02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905" y="653932"/>
            <a:ext cx="2081793" cy="182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4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marR="0" lvl="0" indent="0" algn="ctr" defTabSz="914400" rtl="0" eaLnBrk="1" fontAlgn="auto" latinLnBrk="0" hangingPunct="1">
              <a:lnSpc>
                <a:spcPct val="100000"/>
              </a:lnSpc>
              <a:spcBef>
                <a:spcPts val="195"/>
              </a:spcBef>
              <a:spcAft>
                <a:spcPts val="0"/>
              </a:spcAft>
              <a:buClrTx/>
              <a:buSzTx/>
              <a:buFontTx/>
              <a:buNone/>
              <a:tabLst/>
              <a:defRPr/>
            </a:pPr>
            <a:r>
              <a:rPr kumimoji="0" lang="en-US" sz="1200" b="1" i="0" u="none" strike="noStrike" kern="1200" cap="none" spc="-1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Why Invest in the Mining and Geological Sector?</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0" lvl="0" indent="0" algn="ctr" defTabSz="914400" rtl="0" eaLnBrk="1" fontAlgn="auto" latinLnBrk="0" hangingPunct="1">
              <a:lnSpc>
                <a:spcPct val="90000"/>
              </a:lnSpc>
              <a:spcBef>
                <a:spcPts val="105"/>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rPr>
              <a:t>List of Project Proposals. Geology and Mineral Resources</a:t>
            </a:r>
            <a:endParaRPr kumimoji="0" lang="ru-RU" sz="18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4023058637"/>
              </p:ext>
            </p:extLst>
          </p:nvPr>
        </p:nvGraphicFramePr>
        <p:xfrm>
          <a:off x="2973286" y="657779"/>
          <a:ext cx="9192725" cy="6233991"/>
        </p:xfrm>
        <a:graphic>
          <a:graphicData uri="http://schemas.openxmlformats.org/drawingml/2006/table">
            <a:tbl>
              <a:tblPr>
                <a:tableStyleId>{5C22544A-7EE6-4342-B048-85BDC9FD1C3A}</a:tableStyleId>
              </a:tblPr>
              <a:tblGrid>
                <a:gridCol w="401819">
                  <a:extLst>
                    <a:ext uri="{9D8B030D-6E8A-4147-A177-3AD203B41FA5}">
                      <a16:colId xmlns:a16="http://schemas.microsoft.com/office/drawing/2014/main" val="3740690573"/>
                    </a:ext>
                  </a:extLst>
                </a:gridCol>
                <a:gridCol w="5007902">
                  <a:extLst>
                    <a:ext uri="{9D8B030D-6E8A-4147-A177-3AD203B41FA5}">
                      <a16:colId xmlns:a16="http://schemas.microsoft.com/office/drawing/2014/main" val="4080480593"/>
                    </a:ext>
                  </a:extLst>
                </a:gridCol>
                <a:gridCol w="1411627">
                  <a:extLst>
                    <a:ext uri="{9D8B030D-6E8A-4147-A177-3AD203B41FA5}">
                      <a16:colId xmlns:a16="http://schemas.microsoft.com/office/drawing/2014/main" val="266207058"/>
                    </a:ext>
                  </a:extLst>
                </a:gridCol>
                <a:gridCol w="1263427">
                  <a:extLst>
                    <a:ext uri="{9D8B030D-6E8A-4147-A177-3AD203B41FA5}">
                      <a16:colId xmlns:a16="http://schemas.microsoft.com/office/drawing/2014/main" val="2620646426"/>
                    </a:ext>
                  </a:extLst>
                </a:gridCol>
                <a:gridCol w="1107950">
                  <a:extLst>
                    <a:ext uri="{9D8B030D-6E8A-4147-A177-3AD203B41FA5}">
                      <a16:colId xmlns:a16="http://schemas.microsoft.com/office/drawing/2014/main" val="1538927199"/>
                    </a:ext>
                  </a:extLst>
                </a:gridCol>
              </a:tblGrid>
              <a:tr h="522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a:effectLst/>
                        </a:rPr>
                        <a:t> </a:t>
                      </a:r>
                      <a:r>
                        <a:rPr lang="ru-RU" sz="1200" b="1" u="none" strike="noStrike" dirty="0">
                          <a:effectLst/>
                        </a:rPr>
                        <a:t> </a:t>
                      </a:r>
                      <a:r>
                        <a:rPr lang="uz-Cyrl-UZ" sz="1200" b="1" i="0" u="none" strike="noStrike" dirty="0">
                          <a:solidFill>
                            <a:srgbClr val="000000"/>
                          </a:solidFill>
                          <a:effectLst/>
                          <a:latin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1146853">
                <a:tc>
                  <a:txBody>
                    <a:bodyPr/>
                    <a:lstStyle/>
                    <a:p>
                      <a:pPr algn="ctr" fontAlgn="ctr"/>
                      <a:r>
                        <a:rPr lang="ru-RU" sz="1200" u="none" strike="noStrike">
                          <a:effectLst/>
                        </a:rPr>
                        <a:t>1</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Implementation of Geology and exploration in Uzbekistan on promising areas for precious and rare metals (promising yacht mining area for tungsten and gold in Samarkand region; promising Northern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Nurota</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mining area for precious metals in Samarkand and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Navoi</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regions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Karakuduk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Statehouse, holiday plots)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Ministry of Mining and Geology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779698">
                <a:tc>
                  <a:txBody>
                    <a:bodyPr/>
                    <a:lstStyle/>
                    <a:p>
                      <a:pPr algn="ctr" fontAlgn="ctr"/>
                      <a:r>
                        <a:rPr lang="ru-RU" sz="1200" u="none" strike="noStrike">
                          <a:effectLst/>
                        </a:rPr>
                        <a:t>2</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Production of lists for the automotive industry and household appliances by Gallaaral steel manufacturing LLC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Mining and Geology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Municipality of Jizzakh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187,0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522492">
                <a:tc>
                  <a:txBody>
                    <a:bodyPr/>
                    <a:lstStyle/>
                    <a:p>
                      <a:pPr algn="ctr" fontAlgn="ctr"/>
                      <a:r>
                        <a:rPr lang="ru-RU" sz="1200" u="none" strike="noStrike">
                          <a:effectLst/>
                        </a:rPr>
                        <a:t>3</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complex for mining and processing silver-containing mines from the "Nukrakon" and "Cosmonachi" mines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"Navoi Mining and Metallurgical Combine"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Navoi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275,0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560417">
                <a:tc>
                  <a:txBody>
                    <a:bodyPr/>
                    <a:lstStyle/>
                    <a:p>
                      <a:pPr algn="ctr" fontAlgn="ctr"/>
                      <a:r>
                        <a:rPr lang="ru-RU" sz="1200" u="none" strike="noStrike">
                          <a:effectLst/>
                        </a:rPr>
                        <a:t>4</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Establishing the production of copper cable on the basis of" Dit OKMK " QK</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"Almalyk Mining and Metallurgical Combine"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919513">
                <a:tc>
                  <a:txBody>
                    <a:bodyPr/>
                    <a:lstStyle/>
                    <a:p>
                      <a:pPr algn="ctr" fontAlgn="ctr"/>
                      <a:r>
                        <a:rPr lang="ru-RU" sz="1200" u="none" strike="noStrike">
                          <a:effectLst/>
                        </a:rPr>
                        <a:t>5</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Youth-development of mine I and central repair of OKMK-Organization of production and repair of mining machines and equipment on the basis of a mechanical plant (mechanical engineering plant)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"Almalyk Mining and Metallurgical Combine"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865,0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696669">
                <a:tc>
                  <a:txBody>
                    <a:bodyPr/>
                    <a:lstStyle/>
                    <a:p>
                      <a:pPr algn="ctr" fontAlgn="ctr"/>
                      <a:r>
                        <a:rPr lang="ru-RU" sz="1200" u="none" strike="noStrike" dirty="0">
                          <a:effectLst/>
                        </a:rPr>
                        <a:t>6</a:t>
                      </a:r>
                      <a:endParaRPr lang="ru-RU" sz="1200" b="0"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Joint development of the" south-I "and" South-II "plots of the" Kauldi " mine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"Almalyk Mining and Metallurgical Combine"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1052089">
                <a:tc>
                  <a:txBody>
                    <a:bodyPr/>
                    <a:lstStyle/>
                    <a:p>
                      <a:pPr algn="ctr" fontAlgn="ctr"/>
                      <a:r>
                        <a:rPr lang="ru-RU" sz="1200" u="none" strike="noStrike">
                          <a:effectLst/>
                        </a:rPr>
                        <a:t>7</a:t>
                      </a:r>
                      <a:endParaRPr lang="ru-RU" sz="1200" b="0" i="0" u="none" strike="noStrike">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Development of the"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Quyikenjasoy</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 gold mine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JSC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Almalyk</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Mining and Metallurgical Combine"</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70,0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bl>
          </a:graphicData>
        </a:graphic>
      </p:graphicFrame>
      <p:sp>
        <p:nvSpPr>
          <p:cNvPr id="14" name="TextBox 13">
            <a:extLst>
              <a:ext uri="{FF2B5EF4-FFF2-40B4-BE49-F238E27FC236}">
                <a16:creationId xmlns:a16="http://schemas.microsoft.com/office/drawing/2014/main" id="{ACA4F39C-77AD-4A6F-8C03-F32CC046CFD1}"/>
              </a:ext>
            </a:extLst>
          </p:cNvPr>
          <p:cNvSpPr txBox="1"/>
          <p:nvPr/>
        </p:nvSpPr>
        <p:spPr>
          <a:xfrm>
            <a:off x="25989" y="2811959"/>
            <a:ext cx="2794897" cy="938719"/>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lang="en-US" sz="1100" b="1" i="1" dirty="0">
                <a:solidFill>
                  <a:prstClr val="black"/>
                </a:solidFill>
                <a:latin typeface="Times New Roman" panose="02020603050405020304" pitchFamily="18" charset="0"/>
                <a:cs typeface="Times New Roman" panose="02020603050405020304" pitchFamily="18" charset="0"/>
              </a:rPr>
              <a:t>Constant Demand for Natural Resources. </a:t>
            </a:r>
            <a:r>
              <a:rPr lang="en-US" sz="1100" dirty="0">
                <a:solidFill>
                  <a:prstClr val="black"/>
                </a:solidFill>
                <a:latin typeface="Times New Roman" panose="02020603050405020304" pitchFamily="18" charset="0"/>
                <a:cs typeface="Times New Roman" panose="02020603050405020304" pitchFamily="18" charset="0"/>
              </a:rPr>
              <a:t>They form the foundation of all production and are essential for building global infrastructure and maintaining existing systems.</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F514F94C-1D5A-4107-8135-7A4363725F22}"/>
              </a:ext>
            </a:extLst>
          </p:cNvPr>
          <p:cNvSpPr txBox="1"/>
          <p:nvPr/>
        </p:nvSpPr>
        <p:spPr>
          <a:xfrm>
            <a:off x="25987" y="5750004"/>
            <a:ext cx="2794897" cy="1107996"/>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ru-RU" sz="1100" dirty="0">
                <a:solidFill>
                  <a:prstClr val="black"/>
                </a:solidFill>
                <a:latin typeface="Times New Roman" panose="02020603050405020304" pitchFamily="18" charset="0"/>
                <a:cs typeface="Times New Roman" panose="02020603050405020304" pitchFamily="18" charset="0"/>
              </a:rPr>
              <a:t>3</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1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Stimulating the Growth of Related Sectors. </a:t>
            </a:r>
            <a:r>
              <a:rPr kumimoji="0" lang="en-US"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mining and metallurgical industry supplies raw materials for electrical engineering, construction materials production, the chemical industry, and jewelry manufacturing.</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a:extLst>
              <a:ext uri="{FF2B5EF4-FFF2-40B4-BE49-F238E27FC236}">
                <a16:creationId xmlns:a16="http://schemas.microsoft.com/office/drawing/2014/main" id="{7032F5D7-8638-4F1D-BD8D-21862CE62B82}"/>
              </a:ext>
            </a:extLst>
          </p:cNvPr>
          <p:cNvSpPr txBox="1"/>
          <p:nvPr/>
        </p:nvSpPr>
        <p:spPr>
          <a:xfrm>
            <a:off x="25987" y="3750678"/>
            <a:ext cx="2794897" cy="1954381"/>
          </a:xfrm>
          <a:prstGeom prst="rect">
            <a:avLst/>
          </a:prstGeom>
          <a:noFill/>
        </p:spPr>
        <p:txBody>
          <a:bodyPr wrap="square">
            <a:spAutoFit/>
          </a:bodyPr>
          <a:lstStyle/>
          <a:p>
            <a:pPr marL="12700" marR="0" lvl="0" indent="0" algn="just" defTabSz="914400" rtl="0" eaLnBrk="1" fontAlgn="auto" latinLnBrk="0" hangingPunct="1">
              <a:lnSpc>
                <a:spcPct val="100000"/>
              </a:lnSpc>
              <a:spcBef>
                <a:spcPts val="195"/>
              </a:spcBef>
              <a:spcAft>
                <a:spcPts val="0"/>
              </a:spcAft>
              <a:buClrTx/>
              <a:buSzTx/>
              <a:buFontTx/>
              <a:buNone/>
              <a:tabLst/>
              <a:defRPr/>
            </a:pPr>
            <a:r>
              <a:rPr lang="ru-RU" sz="1100" dirty="0">
                <a:solidFill>
                  <a:prstClr val="black"/>
                </a:solidFill>
                <a:latin typeface="Times New Roman" panose="02020603050405020304" pitchFamily="18" charset="0"/>
                <a:cs typeface="Times New Roman" panose="02020603050405020304" pitchFamily="18" charset="0"/>
              </a:rPr>
              <a:t>2</a:t>
            </a:r>
            <a:r>
              <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1100" b="1" i="1" dirty="0">
                <a:solidFill>
                  <a:prstClr val="black"/>
                </a:solidFill>
                <a:latin typeface="Times New Roman" panose="02020603050405020304" pitchFamily="18" charset="0"/>
                <a:cs typeface="Times New Roman" panose="02020603050405020304" pitchFamily="18" charset="0"/>
              </a:rPr>
              <a:t>Availability of Strategically Important Mineral Resources. </a:t>
            </a:r>
            <a:r>
              <a:rPr lang="en-US" sz="1100" dirty="0">
                <a:solidFill>
                  <a:prstClr val="black"/>
                </a:solidFill>
                <a:latin typeface="Times New Roman" panose="02020603050405020304" pitchFamily="18" charset="0"/>
                <a:cs typeface="Times New Roman" panose="02020603050405020304" pitchFamily="18" charset="0"/>
              </a:rPr>
              <a:t>The country has decided to focus on the extraction of high-revenue mineral resources (such as gold, silver, copper, uranium, hydrocarbons, and zinc), minerals with high added value (like copper, iron, lead, and other technological metals), and metals essential for the transition to green energy (including lithium, copper, tungsten, molybdenum, niobium, magnesium, tantalum, and graphite).</a:t>
            </a:r>
            <a:endParaRPr kumimoji="0" lang="ru-RU" sz="110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050" name="Picture 2" descr="Picture background">
            <a:extLst>
              <a:ext uri="{FF2B5EF4-FFF2-40B4-BE49-F238E27FC236}">
                <a16:creationId xmlns:a16="http://schemas.microsoft.com/office/drawing/2014/main" id="{59C52036-858B-42FB-8202-9851876B59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70" y="691454"/>
            <a:ext cx="1773621" cy="168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0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Invest in Transport Infrastructure?</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ea typeface="+mn-ea"/>
                <a:cs typeface="Times New Roman" panose="02020603050405020304" pitchFamily="18" charset="0"/>
              </a:rPr>
              <a:t>List of Project Proposals. Transport Infrastructure</a:t>
            </a:r>
            <a:endParaRPr lang="ru-RU" sz="1800" b="1" dirty="0">
              <a:solidFill>
                <a:srgbClr val="0070C0"/>
              </a:solidFill>
              <a:latin typeface="Times New Roman" panose="02020603050405020304" pitchFamily="18" charset="0"/>
              <a:ea typeface="+mn-ea"/>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graphicFrame>
        <p:nvGraphicFramePr>
          <p:cNvPr id="5" name="Таблица 4">
            <a:extLst>
              <a:ext uri="{FF2B5EF4-FFF2-40B4-BE49-F238E27FC236}">
                <a16:creationId xmlns:a16="http://schemas.microsoft.com/office/drawing/2014/main" id="{D219D6D8-E69A-4D51-9E83-BEA19A9111AF}"/>
              </a:ext>
            </a:extLst>
          </p:cNvPr>
          <p:cNvGraphicFramePr>
            <a:graphicFrameLocks noGrp="1"/>
          </p:cNvGraphicFramePr>
          <p:nvPr>
            <p:extLst>
              <p:ext uri="{D42A27DB-BD31-4B8C-83A1-F6EECF244321}">
                <p14:modId xmlns:p14="http://schemas.microsoft.com/office/powerpoint/2010/main" val="3767071750"/>
              </p:ext>
            </p:extLst>
          </p:nvPr>
        </p:nvGraphicFramePr>
        <p:xfrm>
          <a:off x="2973286" y="657778"/>
          <a:ext cx="9217305" cy="6200224"/>
        </p:xfrm>
        <a:graphic>
          <a:graphicData uri="http://schemas.openxmlformats.org/drawingml/2006/table">
            <a:tbl>
              <a:tblPr>
                <a:tableStyleId>{5C22544A-7EE6-4342-B048-85BDC9FD1C3A}</a:tableStyleId>
              </a:tblPr>
              <a:tblGrid>
                <a:gridCol w="402893">
                  <a:extLst>
                    <a:ext uri="{9D8B030D-6E8A-4147-A177-3AD203B41FA5}">
                      <a16:colId xmlns:a16="http://schemas.microsoft.com/office/drawing/2014/main" val="3740690573"/>
                    </a:ext>
                  </a:extLst>
                </a:gridCol>
                <a:gridCol w="5021293">
                  <a:extLst>
                    <a:ext uri="{9D8B030D-6E8A-4147-A177-3AD203B41FA5}">
                      <a16:colId xmlns:a16="http://schemas.microsoft.com/office/drawing/2014/main" val="4080480593"/>
                    </a:ext>
                  </a:extLst>
                </a:gridCol>
                <a:gridCol w="1415401">
                  <a:extLst>
                    <a:ext uri="{9D8B030D-6E8A-4147-A177-3AD203B41FA5}">
                      <a16:colId xmlns:a16="http://schemas.microsoft.com/office/drawing/2014/main" val="266207058"/>
                    </a:ext>
                  </a:extLst>
                </a:gridCol>
                <a:gridCol w="1437806">
                  <a:extLst>
                    <a:ext uri="{9D8B030D-6E8A-4147-A177-3AD203B41FA5}">
                      <a16:colId xmlns:a16="http://schemas.microsoft.com/office/drawing/2014/main" val="2620646426"/>
                    </a:ext>
                  </a:extLst>
                </a:gridCol>
                <a:gridCol w="939912">
                  <a:extLst>
                    <a:ext uri="{9D8B030D-6E8A-4147-A177-3AD203B41FA5}">
                      <a16:colId xmlns:a16="http://schemas.microsoft.com/office/drawing/2014/main" val="1538927199"/>
                    </a:ext>
                  </a:extLst>
                </a:gridCol>
              </a:tblGrid>
              <a:tr h="5831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u="none" strike="noStrike" dirty="0">
                          <a:effectLst/>
                        </a:rPr>
                        <a:t> </a:t>
                      </a:r>
                      <a:r>
                        <a:rPr lang="ru-RU" sz="1200" b="1" u="none" strike="noStrike" dirty="0">
                          <a:effectLst/>
                        </a:rPr>
                        <a:t> </a:t>
                      </a:r>
                      <a:r>
                        <a:rPr lang="uz-Cyrl-UZ" sz="1200" b="1" i="0" u="none" strike="noStrike" dirty="0">
                          <a:solidFill>
                            <a:srgbClr val="000000"/>
                          </a:solidFill>
                          <a:effectLst/>
                          <a:latin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215131387"/>
                  </a:ext>
                </a:extLst>
              </a:tr>
              <a:tr h="907706">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Modernization of the Tashkent Metro infrastructure, including upgrading existing metro lines and gradually supplying equipment and spare parts</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Ministry of Transport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City</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681778497"/>
                  </a:ext>
                </a:extLst>
              </a:tr>
              <a:tr h="499963">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Procurement of Electric Buses for the City of Samarkand (Stage 2)</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Transport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Samarkand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162,0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980948071"/>
                  </a:ext>
                </a:extLst>
              </a:tr>
              <a:tr h="458862">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Electric Buses for the City of Namangan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Transport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Namangan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67,5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65496740"/>
                  </a:ext>
                </a:extLst>
              </a:tr>
              <a:tr h="62384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4</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a new bypass road in Chirchik (connecting highways 4Р5 and 4K755A) with asphalt concrete pavement (based on PPP)</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Tashkent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60961051"/>
                  </a:ext>
                </a:extLst>
              </a:tr>
              <a:tr h="623841">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765–806 km section of A380 "Guzar–Bukhara–Nukus–Beyneu" road (construction with concrete pavement)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Republic of Karakalpakstan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255,0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261840161"/>
                  </a:ext>
                </a:extLst>
              </a:tr>
              <a:tr h="458862">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6</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224–302 km section of A376 "Kokand–Jizzakh" road (with cement concrete pavement)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Syrdarya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908308734"/>
                  </a:ext>
                </a:extLst>
              </a:tr>
              <a:tr h="509467">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7</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1095–1120 km section of M39 "Almaty–Bishkek–Tashkent–Termez" road (with concrete pavement)</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Samarkand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3330509428"/>
                  </a:ext>
                </a:extLst>
              </a:tr>
              <a:tr h="458862">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Repair of local public roads in the Republic of Karakalpakstan and Khorezm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Republic of Karakalpakstan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200,0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653143312"/>
                  </a:ext>
                </a:extLst>
              </a:tr>
              <a:tr h="458862">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9</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0–37 km section of A373 "Gulistan–Buka–Angren–Kokand–Andijan" road</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Syrdarya Region</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138,8</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1855345901"/>
                  </a:ext>
                </a:extLst>
              </a:tr>
              <a:tr h="616832">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Construction and reconstruction of bridges, overpasses, and artificial structures across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Uzavtoyul</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All regions of the Republic</a:t>
                      </a:r>
                    </a:p>
                  </a:txBody>
                  <a:tcPr marL="7620" marR="7620" marT="7620"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200,0</a:t>
                      </a:r>
                    </a:p>
                  </a:txBody>
                  <a:tcPr marL="9525" marR="9525" marT="9525" marB="0" anchor="ctr">
                    <a:gradFill>
                      <a:gsLst>
                        <a:gs pos="100000">
                          <a:schemeClr val="accent5">
                            <a:lumMod val="20000"/>
                            <a:lumOff val="80000"/>
                          </a:schemeClr>
                        </a:gs>
                        <a:gs pos="100000">
                          <a:schemeClr val="accent1">
                            <a:lumMod val="45000"/>
                            <a:lumOff val="55000"/>
                          </a:schemeClr>
                        </a:gs>
                        <a:gs pos="100000">
                          <a:schemeClr val="accent1">
                            <a:lumMod val="45000"/>
                            <a:lumOff val="55000"/>
                          </a:schemeClr>
                        </a:gs>
                        <a:gs pos="100000">
                          <a:schemeClr val="accent5">
                            <a:lumMod val="20000"/>
                            <a:lumOff val="80000"/>
                          </a:schemeClr>
                        </a:gs>
                      </a:gsLst>
                      <a:lin ang="5400000" scaled="1"/>
                    </a:gradFill>
                  </a:tcPr>
                </a:tc>
                <a:extLst>
                  <a:ext uri="{0D108BD9-81ED-4DB2-BD59-A6C34878D82A}">
                    <a16:rowId xmlns:a16="http://schemas.microsoft.com/office/drawing/2014/main" val="2536373558"/>
                  </a:ext>
                </a:extLst>
              </a:tr>
            </a:tbl>
          </a:graphicData>
        </a:graphic>
      </p:graphicFrame>
      <p:sp>
        <p:nvSpPr>
          <p:cNvPr id="13" name="TextBox 12">
            <a:extLst>
              <a:ext uri="{FF2B5EF4-FFF2-40B4-BE49-F238E27FC236}">
                <a16:creationId xmlns:a16="http://schemas.microsoft.com/office/drawing/2014/main" id="{9CF76E73-2D05-46A7-90B2-46468CA601FD}"/>
              </a:ext>
            </a:extLst>
          </p:cNvPr>
          <p:cNvSpPr txBox="1"/>
          <p:nvPr/>
        </p:nvSpPr>
        <p:spPr>
          <a:xfrm>
            <a:off x="49830" y="4449046"/>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2. </a:t>
            </a:r>
            <a:r>
              <a:rPr lang="en-US" sz="1100" b="1" i="1" dirty="0">
                <a:latin typeface="Times New Roman" panose="02020603050405020304" pitchFamily="18" charset="0"/>
                <a:cs typeface="Times New Roman" panose="02020603050405020304" pitchFamily="18" charset="0"/>
              </a:rPr>
              <a:t>Improving Regional Accessibility. </a:t>
            </a:r>
            <a:r>
              <a:rPr lang="en-US" sz="1100" dirty="0">
                <a:latin typeface="Times New Roman" panose="02020603050405020304" pitchFamily="18" charset="0"/>
                <a:cs typeface="Times New Roman" panose="02020603050405020304" pitchFamily="18" charset="0"/>
              </a:rPr>
              <a:t>Investments in transport help reduce isolation, promote regional development, anchor production locally, and create new jobs.</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6625" y="3135934"/>
            <a:ext cx="2794897" cy="769441"/>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1. </a:t>
            </a:r>
            <a:r>
              <a:rPr lang="en-US" sz="1100" b="1" i="1" dirty="0">
                <a:latin typeface="Times New Roman" panose="02020603050405020304" pitchFamily="18" charset="0"/>
                <a:cs typeface="Times New Roman" panose="02020603050405020304" pitchFamily="18" charset="0"/>
              </a:rPr>
              <a:t>Development of Transport Logistics. </a:t>
            </a:r>
            <a:r>
              <a:rPr lang="en-US" sz="1100" dirty="0">
                <a:latin typeface="Times New Roman" panose="02020603050405020304" pitchFamily="18" charset="0"/>
                <a:cs typeface="Times New Roman" panose="02020603050405020304" pitchFamily="18" charset="0"/>
              </a:rPr>
              <a:t>This helps enhance the competitiveness of national producers in both domestic and international markets.</a:t>
            </a:r>
            <a:endParaRPr lang="ru-RU" sz="1100" dirty="0">
              <a:latin typeface="Times New Roman" panose="02020603050405020304" pitchFamily="18" charset="0"/>
              <a:cs typeface="Times New Roman" panose="02020603050405020304" pitchFamily="18" charset="0"/>
            </a:endParaRPr>
          </a:p>
        </p:txBody>
      </p:sp>
      <p:pic>
        <p:nvPicPr>
          <p:cNvPr id="3076" name="Picture 4" descr="Picture background">
            <a:extLst>
              <a:ext uri="{FF2B5EF4-FFF2-40B4-BE49-F238E27FC236}">
                <a16:creationId xmlns:a16="http://schemas.microsoft.com/office/drawing/2014/main" id="{B7239A34-9E7D-4E21-B867-330EAA872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70" y="692523"/>
            <a:ext cx="1935864" cy="172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50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779C2-BB07-EB4D-05B0-97905C266B9F}"/>
            </a:ext>
          </a:extLst>
        </p:cNvPr>
        <p:cNvGrpSpPr/>
        <p:nvPr/>
      </p:nvGrpSpPr>
      <p:grpSpPr>
        <a:xfrm>
          <a:off x="0" y="0"/>
          <a:ext cx="0" cy="0"/>
          <a:chOff x="0" y="0"/>
          <a:chExt cx="0" cy="0"/>
        </a:xfrm>
      </p:grpSpPr>
      <p:pic>
        <p:nvPicPr>
          <p:cNvPr id="2" name="Рисунок 1">
            <a:extLst>
              <a:ext uri="{FF2B5EF4-FFF2-40B4-BE49-F238E27FC236}">
                <a16:creationId xmlns:a16="http://schemas.microsoft.com/office/drawing/2014/main" id="{A93254EE-4F43-1EF7-EB59-B28B8C8E2716}"/>
              </a:ext>
            </a:extLst>
          </p:cNvPr>
          <p:cNvPicPr>
            <a:picLocks noChangeAspect="1"/>
          </p:cNvPicPr>
          <p:nvPr/>
        </p:nvPicPr>
        <p:blipFill>
          <a:blip r:embed="rId3"/>
          <a:stretch>
            <a:fillRect/>
          </a:stretch>
        </p:blipFill>
        <p:spPr>
          <a:xfrm>
            <a:off x="1408" y="-15761"/>
            <a:ext cx="12192000" cy="673540"/>
          </a:xfrm>
          <a:prstGeom prst="rect">
            <a:avLst/>
          </a:prstGeom>
        </p:spPr>
      </p:pic>
      <p:sp>
        <p:nvSpPr>
          <p:cNvPr id="6" name="object 6">
            <a:extLst>
              <a:ext uri="{FF2B5EF4-FFF2-40B4-BE49-F238E27FC236}">
                <a16:creationId xmlns:a16="http://schemas.microsoft.com/office/drawing/2014/main" id="{EA4AB66F-96BF-2E31-6A47-16C193B2C0CA}"/>
              </a:ext>
            </a:extLst>
          </p:cNvPr>
          <p:cNvSpPr txBox="1"/>
          <p:nvPr/>
        </p:nvSpPr>
        <p:spPr>
          <a:xfrm>
            <a:off x="175489" y="2380027"/>
            <a:ext cx="2320426" cy="381515"/>
          </a:xfrm>
          <a:prstGeom prst="rect">
            <a:avLst/>
          </a:prstGeom>
          <a:solidFill>
            <a:schemeClr val="accent5">
              <a:lumMod val="20000"/>
              <a:lumOff val="80000"/>
              <a:alpha val="66000"/>
            </a:schemeClr>
          </a:solidFill>
        </p:spPr>
        <p:txBody>
          <a:bodyPr vert="horz" wrap="square" lIns="0" tIns="12065" rIns="0" bIns="0" rtlCol="0">
            <a:spAutoFit/>
          </a:bodyPr>
          <a:lstStyle/>
          <a:p>
            <a:pPr marL="12700" algn="ctr">
              <a:spcBef>
                <a:spcPts val="195"/>
              </a:spcBef>
            </a:pPr>
            <a:r>
              <a:rPr lang="en-US" sz="1200" b="1" spc="-10" dirty="0">
                <a:solidFill>
                  <a:srgbClr val="0070C0"/>
                </a:solidFill>
                <a:latin typeface="Times New Roman" panose="02020603050405020304" pitchFamily="18" charset="0"/>
                <a:cs typeface="Times New Roman" panose="02020603050405020304" pitchFamily="18" charset="0"/>
              </a:rPr>
              <a:t>Why Invest in Transport Infrastructure?</a:t>
            </a:r>
          </a:p>
        </p:txBody>
      </p:sp>
      <p:sp>
        <p:nvSpPr>
          <p:cNvPr id="7" name="object 10">
            <a:extLst>
              <a:ext uri="{FF2B5EF4-FFF2-40B4-BE49-F238E27FC236}">
                <a16:creationId xmlns:a16="http://schemas.microsoft.com/office/drawing/2014/main" id="{8DE97AF7-2566-0520-5AA3-4AE4E3E316AF}"/>
              </a:ext>
            </a:extLst>
          </p:cNvPr>
          <p:cNvSpPr txBox="1">
            <a:spLocks/>
          </p:cNvSpPr>
          <p:nvPr/>
        </p:nvSpPr>
        <p:spPr>
          <a:xfrm>
            <a:off x="2161661" y="212073"/>
            <a:ext cx="9578441" cy="262764"/>
          </a:xfrm>
          <a:prstGeom prst="rect">
            <a:avLst/>
          </a:prstGeom>
        </p:spPr>
        <p:txBody>
          <a:bodyPr vert="horz" wrap="square" lIns="0" tIns="1333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spcBef>
                <a:spcPts val="105"/>
              </a:spcBef>
            </a:pPr>
            <a:r>
              <a:rPr lang="en-US" sz="1800" b="1" dirty="0">
                <a:solidFill>
                  <a:srgbClr val="0070C0"/>
                </a:solidFill>
                <a:latin typeface="Times New Roman" panose="02020603050405020304" pitchFamily="18" charset="0"/>
                <a:cs typeface="Times New Roman" panose="02020603050405020304" pitchFamily="18" charset="0"/>
              </a:rPr>
              <a:t>List of Project Proposals. Transport Infrastructure</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6" name="AutoShape 4" descr="Динамика цены золота за последние 20 лет">
            <a:extLst>
              <a:ext uri="{FF2B5EF4-FFF2-40B4-BE49-F238E27FC236}">
                <a16:creationId xmlns:a16="http://schemas.microsoft.com/office/drawing/2014/main" id="{3454281D-6997-97A6-C88F-2C49760445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sp>
        <p:nvSpPr>
          <p:cNvPr id="67" name="AutoShape 6" descr="Динамика цены золота за последние 20 лет">
            <a:extLst>
              <a:ext uri="{FF2B5EF4-FFF2-40B4-BE49-F238E27FC236}">
                <a16:creationId xmlns:a16="http://schemas.microsoft.com/office/drawing/2014/main" id="{1016EEC5-FBB0-5C4A-71F9-9BC15DD5786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29B085C-E087-4567-9D27-079C9CBD0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14" y="-94144"/>
            <a:ext cx="1850413" cy="878899"/>
          </a:xfrm>
          <a:prstGeom prst="rect">
            <a:avLst/>
          </a:prstGeom>
        </p:spPr>
      </p:pic>
      <p:sp>
        <p:nvSpPr>
          <p:cNvPr id="13" name="TextBox 12">
            <a:extLst>
              <a:ext uri="{FF2B5EF4-FFF2-40B4-BE49-F238E27FC236}">
                <a16:creationId xmlns:a16="http://schemas.microsoft.com/office/drawing/2014/main" id="{9CF76E73-2D05-46A7-90B2-46468CA601FD}"/>
              </a:ext>
            </a:extLst>
          </p:cNvPr>
          <p:cNvSpPr txBox="1"/>
          <p:nvPr/>
        </p:nvSpPr>
        <p:spPr>
          <a:xfrm>
            <a:off x="46625" y="5345210"/>
            <a:ext cx="2794897" cy="600164"/>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4. .</a:t>
            </a:r>
            <a:r>
              <a:rPr lang="en-US" sz="1100" b="1" i="1" dirty="0">
                <a:latin typeface="Times New Roman" panose="02020603050405020304" pitchFamily="18" charset="0"/>
                <a:cs typeface="Times New Roman" panose="02020603050405020304" pitchFamily="18" charset="0"/>
              </a:rPr>
              <a:t> Enhancing </a:t>
            </a:r>
            <a:r>
              <a:rPr lang="en-US" sz="1100" dirty="0">
                <a:latin typeface="Times New Roman" panose="02020603050405020304" pitchFamily="18" charset="0"/>
                <a:cs typeface="Times New Roman" panose="02020603050405020304" pitchFamily="18" charset="0"/>
              </a:rPr>
              <a:t>the safety of transport operations and improving working conditions for drivers and carriers.</a:t>
            </a:r>
            <a:endParaRPr lang="ru-RU" sz="11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CA4F39C-77AD-4A6F-8C03-F32CC046CFD1}"/>
              </a:ext>
            </a:extLst>
          </p:cNvPr>
          <p:cNvSpPr txBox="1"/>
          <p:nvPr/>
        </p:nvSpPr>
        <p:spPr>
          <a:xfrm>
            <a:off x="46625" y="3370679"/>
            <a:ext cx="2794897" cy="1277273"/>
          </a:xfrm>
          <a:prstGeom prst="rect">
            <a:avLst/>
          </a:prstGeom>
          <a:noFill/>
        </p:spPr>
        <p:txBody>
          <a:bodyPr wrap="square">
            <a:spAutoFit/>
          </a:bodyPr>
          <a:lstStyle/>
          <a:p>
            <a:pPr marL="12700" algn="just">
              <a:spcBef>
                <a:spcPts val="195"/>
              </a:spcBef>
            </a:pPr>
            <a:r>
              <a:rPr lang="ru-RU" sz="1100" dirty="0">
                <a:latin typeface="Times New Roman" panose="02020603050405020304" pitchFamily="18" charset="0"/>
                <a:cs typeface="Times New Roman" panose="02020603050405020304" pitchFamily="18" charset="0"/>
              </a:rPr>
              <a:t>3. </a:t>
            </a:r>
            <a:r>
              <a:rPr lang="en-US" sz="1100" b="1" i="1" dirty="0">
                <a:latin typeface="Times New Roman" panose="02020603050405020304" pitchFamily="18" charset="0"/>
                <a:cs typeface="Times New Roman" panose="02020603050405020304" pitchFamily="18" charset="0"/>
              </a:rPr>
              <a:t>Improving the Environmental Situation. </a:t>
            </a:r>
            <a:r>
              <a:rPr lang="en-US" sz="1100" dirty="0">
                <a:latin typeface="Times New Roman" panose="02020603050405020304" pitchFamily="18" charset="0"/>
                <a:cs typeface="Times New Roman" panose="02020603050405020304" pitchFamily="18" charset="0"/>
              </a:rPr>
              <a:t>The improvement of transport infrastructure affects the level of environmental pollution and climate change. The introduction of new technologies and materials helps reduce emissions into the atmosphere and liquid environments.</a:t>
            </a:r>
            <a:endParaRPr lang="ru-RU" sz="1100" dirty="0">
              <a:latin typeface="Times New Roman" panose="02020603050405020304" pitchFamily="18" charset="0"/>
              <a:cs typeface="Times New Roman" panose="02020603050405020304" pitchFamily="18" charset="0"/>
            </a:endParaRPr>
          </a:p>
        </p:txBody>
      </p:sp>
      <p:pic>
        <p:nvPicPr>
          <p:cNvPr id="3076" name="Picture 4" descr="Picture background">
            <a:extLst>
              <a:ext uri="{FF2B5EF4-FFF2-40B4-BE49-F238E27FC236}">
                <a16:creationId xmlns:a16="http://schemas.microsoft.com/office/drawing/2014/main" id="{B7239A34-9E7D-4E21-B867-330EAA872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770" y="692523"/>
            <a:ext cx="1935864" cy="17222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a:extLst>
              <a:ext uri="{FF2B5EF4-FFF2-40B4-BE49-F238E27FC236}">
                <a16:creationId xmlns:a16="http://schemas.microsoft.com/office/drawing/2014/main" id="{83FD4678-1E44-4CC8-A52B-EF21E0289CEA}"/>
              </a:ext>
            </a:extLst>
          </p:cNvPr>
          <p:cNvGraphicFramePr>
            <a:graphicFrameLocks noGrp="1"/>
          </p:cNvGraphicFramePr>
          <p:nvPr>
            <p:extLst>
              <p:ext uri="{D42A27DB-BD31-4B8C-83A1-F6EECF244321}">
                <p14:modId xmlns:p14="http://schemas.microsoft.com/office/powerpoint/2010/main" val="865811279"/>
              </p:ext>
            </p:extLst>
          </p:nvPr>
        </p:nvGraphicFramePr>
        <p:xfrm>
          <a:off x="2963028" y="657781"/>
          <a:ext cx="9228972" cy="6200219"/>
        </p:xfrm>
        <a:graphic>
          <a:graphicData uri="http://schemas.openxmlformats.org/drawingml/2006/table">
            <a:tbl>
              <a:tblPr>
                <a:tableStyleId>{5C22544A-7EE6-4342-B048-85BDC9FD1C3A}</a:tableStyleId>
              </a:tblPr>
              <a:tblGrid>
                <a:gridCol w="403403">
                  <a:extLst>
                    <a:ext uri="{9D8B030D-6E8A-4147-A177-3AD203B41FA5}">
                      <a16:colId xmlns:a16="http://schemas.microsoft.com/office/drawing/2014/main" val="3839700657"/>
                    </a:ext>
                  </a:extLst>
                </a:gridCol>
                <a:gridCol w="4884067">
                  <a:extLst>
                    <a:ext uri="{9D8B030D-6E8A-4147-A177-3AD203B41FA5}">
                      <a16:colId xmlns:a16="http://schemas.microsoft.com/office/drawing/2014/main" val="663834987"/>
                    </a:ext>
                  </a:extLst>
                </a:gridCol>
                <a:gridCol w="1584857">
                  <a:extLst>
                    <a:ext uri="{9D8B030D-6E8A-4147-A177-3AD203B41FA5}">
                      <a16:colId xmlns:a16="http://schemas.microsoft.com/office/drawing/2014/main" val="570031536"/>
                    </a:ext>
                  </a:extLst>
                </a:gridCol>
                <a:gridCol w="1255422">
                  <a:extLst>
                    <a:ext uri="{9D8B030D-6E8A-4147-A177-3AD203B41FA5}">
                      <a16:colId xmlns:a16="http://schemas.microsoft.com/office/drawing/2014/main" val="1148654473"/>
                    </a:ext>
                  </a:extLst>
                </a:gridCol>
                <a:gridCol w="1101223">
                  <a:extLst>
                    <a:ext uri="{9D8B030D-6E8A-4147-A177-3AD203B41FA5}">
                      <a16:colId xmlns:a16="http://schemas.microsoft.com/office/drawing/2014/main" val="3893260677"/>
                    </a:ext>
                  </a:extLst>
                </a:gridCol>
              </a:tblGrid>
              <a:tr h="438953">
                <a:tc>
                  <a:txBody>
                    <a:bodyPr/>
                    <a:lstStyle/>
                    <a:p>
                      <a:pPr algn="ctr" fontAlgn="ctr"/>
                      <a:r>
                        <a:rPr lang="uz-Cyrl-UZ" sz="1200" b="1" i="0" u="none" strike="noStrike" dirty="0">
                          <a:solidFill>
                            <a:srgbClr val="000000"/>
                          </a:solidFill>
                          <a:effectLst/>
                          <a:latin typeface="Times New Roman" panose="02020603050405020304" pitchFamily="18" charset="0"/>
                          <a:cs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names</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r>
                        <a:rPr lang="en-US" sz="1200" b="1" dirty="0">
                          <a:latin typeface="Times New Roman" panose="02020603050405020304" pitchFamily="18" charset="0"/>
                          <a:cs typeface="Times New Roman" panose="02020603050405020304" pitchFamily="18" charset="0"/>
                        </a:rPr>
                        <a:t>Project initiator</a:t>
                      </a:r>
                      <a:endParaRPr lang="en-US" sz="1200" dirty="0">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i="0" u="none" strike="noStrike" dirty="0">
                          <a:solidFill>
                            <a:srgbClr val="000000"/>
                          </a:solidFill>
                          <a:effectLst/>
                          <a:latin typeface="Times New Roman" panose="02020603050405020304" pitchFamily="18" charset="0"/>
                          <a:cs typeface="Times New Roman" panose="02020603050405020304" pitchFamily="18" charset="0"/>
                        </a:rPr>
                        <a:t>Location</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tc>
                  <a:txBody>
                    <a:bodyPr/>
                    <a:lstStyle/>
                    <a:p>
                      <a:pPr algn="ctr" fontAlgn="ctr"/>
                      <a:r>
                        <a:rPr lang="en-US" sz="1200" b="1" u="none" strike="noStrike" dirty="0">
                          <a:effectLst/>
                          <a:latin typeface="Times New Roman" panose="02020603050405020304" pitchFamily="18" charset="0"/>
                          <a:cs typeface="Times New Roman" panose="02020603050405020304" pitchFamily="18" charset="0"/>
                        </a:rPr>
                        <a:t>Project cost, million $</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744" marR="5744" marT="5744" marB="0" anchor="ctr">
                    <a:solidFill>
                      <a:schemeClr val="accent5">
                        <a:lumMod val="20000"/>
                        <a:lumOff val="80000"/>
                      </a:schemeClr>
                    </a:solidFill>
                  </a:tcPr>
                </a:tc>
                <a:extLst>
                  <a:ext uri="{0D108BD9-81ED-4DB2-BD59-A6C34878D82A}">
                    <a16:rowId xmlns:a16="http://schemas.microsoft.com/office/drawing/2014/main" val="2755799749"/>
                  </a:ext>
                </a:extLst>
              </a:tr>
              <a:tr h="446785">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Reconstruction of 24–182 km section of 4R40 "</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Dashtobod</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Zomin</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Bakhmal</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a:t>
                      </a: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Gallaorol</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road (with concrete pavement)</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dirty="0" err="1">
                          <a:solidFill>
                            <a:srgbClr val="000000"/>
                          </a:solidFill>
                          <a:effectLst/>
                          <a:latin typeface="Times New Roman" panose="02020603050405020304" pitchFamily="18" charset="0"/>
                          <a:cs typeface="Times New Roman" panose="02020603050405020304" pitchFamily="18" charset="0"/>
                        </a:rPr>
                        <a:t>Jizzakh</a:t>
                      </a:r>
                      <a:r>
                        <a:rPr lang="en-US" sz="1200" b="0" i="0" u="none" strike="noStrike" dirty="0">
                          <a:solidFill>
                            <a:srgbClr val="000000"/>
                          </a:solidFill>
                          <a:effectLst/>
                          <a:latin typeface="Times New Roman" panose="02020603050405020304" pitchFamily="18" charset="0"/>
                          <a:cs typeface="Times New Roman" panose="02020603050405020304" pitchFamily="18" charset="0"/>
                        </a:rPr>
                        <a:t>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246,6</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835392054"/>
                  </a:ext>
                </a:extLst>
              </a:tr>
              <a:tr h="54968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4R160 "Urgench–Gurlan–Mangit–Turkmenistan Border": Reconstruction of 5–75 km section (with concrete pavement)</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Khorezm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220,0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20976532"/>
                  </a:ext>
                </a:extLst>
              </a:tr>
              <a:tr h="43895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207–365 km section of M37 "Samarkand–Bukhara–Turkmenbashi" road (with concrete pavement)</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Bukhara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488,0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375687525"/>
                  </a:ext>
                </a:extLst>
              </a:tr>
              <a:tr h="534788">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14</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Reconstruction of 5–43 km and 68–130 km sections of A380 "Guzar–Bukhara–Nukus–Beyneu" 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Kashkadarya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600,0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758210123"/>
                  </a:ext>
                </a:extLst>
              </a:tr>
              <a:tr h="456988">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15</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M39 "Almaty–Bishkek–Tashkent–Termez": Reconstruction of 1037–1081 km 4-lane road section (with reinforced concrete pavement)</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Samarkand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130,0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910299755"/>
                  </a:ext>
                </a:extLst>
              </a:tr>
              <a:tr h="60248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16</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New 4R60 route: "Uchkuduk–Nabitotchka–Akbaytal–Kukayaz–Kazakhstan Border", total length 0–198 km. Road construction underway with concrete pavement.</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Navoi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257,4</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3091822952"/>
                  </a:ext>
                </a:extLst>
              </a:tr>
              <a:tr h="748664">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17</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Construction of new 8 km section of Bukhara Ring Road connecting 228 km of A380 with 276 km of M37 highway</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Uzavtoyul (UzAutoRoad)</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Bukhara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2776513647"/>
                  </a:ext>
                </a:extLst>
              </a:tr>
              <a:tr h="534788">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18</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and management of Andijan International Airport (under PPP)</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"Uzbekistan Airports"</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Andijan Region</a:t>
                      </a:r>
                    </a:p>
                  </a:txBody>
                  <a:tcPr marL="7620" marR="7620" marT="7620" marB="0" anchor="ctr">
                    <a:solidFill>
                      <a:schemeClr val="accent5">
                        <a:lumMod val="20000"/>
                        <a:lumOff val="80000"/>
                      </a:schemeClr>
                    </a:solidFill>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136,0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093011777"/>
                  </a:ext>
                </a:extLst>
              </a:tr>
              <a:tr h="555627">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19</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wastewater treatment facilities in Namangan (under PPP)</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Ministry of Construction and Housing and Utilities</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Namangan Region</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96,0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694962256"/>
                  </a:ext>
                </a:extLst>
              </a:tr>
              <a:tr h="438953">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Modernization of the Navoi–Uchkuduk railway line</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JSC "Uzbekistan Railways"</a:t>
                      </a:r>
                    </a:p>
                  </a:txBody>
                  <a:tcPr marL="7620" marR="7620" marT="7620" marB="0" anchor="ctr">
                    <a:solidFill>
                      <a:schemeClr val="accent5">
                        <a:lumMod val="20000"/>
                        <a:lumOff val="80000"/>
                      </a:schemeClr>
                    </a:solidFill>
                  </a:tcPr>
                </a:tc>
                <a:tc>
                  <a:txBody>
                    <a:bodyPr/>
                    <a:lstStyle/>
                    <a:p>
                      <a:pPr algn="l" fontAlgn="ctr"/>
                      <a:r>
                        <a:rPr lang="en-US" sz="1200" b="0" i="0" u="none" strike="noStrike">
                          <a:solidFill>
                            <a:srgbClr val="000000"/>
                          </a:solidFill>
                          <a:effectLst/>
                          <a:latin typeface="Times New Roman" panose="02020603050405020304" pitchFamily="18" charset="0"/>
                          <a:cs typeface="Times New Roman" panose="02020603050405020304" pitchFamily="18" charset="0"/>
                        </a:rPr>
                        <a:t>Navoi District</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41,0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1852526755"/>
                  </a:ext>
                </a:extLst>
              </a:tr>
              <a:tr h="453554">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Modernization of the Tashkent–Angren railway section</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JSC "Uzbekistan Railways"</a:t>
                      </a:r>
                    </a:p>
                  </a:txBody>
                  <a:tcPr marL="7620" marR="7620" marT="7620" marB="0" anchor="ctr">
                    <a:solidFill>
                      <a:schemeClr val="accent5">
                        <a:lumMod val="20000"/>
                        <a:lumOff val="80000"/>
                      </a:schemeClr>
                    </a:solidFill>
                  </a:tcPr>
                </a:tc>
                <a:tc>
                  <a:txBody>
                    <a:bodyPr/>
                    <a:lstStyle/>
                    <a:p>
                      <a:pPr algn="l" fontAlgn="ctr"/>
                      <a:r>
                        <a:rPr lang="en-US" sz="1200" b="0" i="0" u="none" strike="noStrike" dirty="0">
                          <a:solidFill>
                            <a:srgbClr val="000000"/>
                          </a:solidFill>
                          <a:effectLst/>
                          <a:latin typeface="Times New Roman" panose="02020603050405020304" pitchFamily="18" charset="0"/>
                          <a:cs typeface="Times New Roman" panose="02020603050405020304" pitchFamily="18" charset="0"/>
                        </a:rPr>
                        <a:t>Tashkent City</a:t>
                      </a:r>
                    </a:p>
                  </a:txBody>
                  <a:tcPr marL="7620" marR="7620" marT="7620" marB="0" anchor="ctr">
                    <a:solidFill>
                      <a:schemeClr val="accent5">
                        <a:lumMod val="20000"/>
                        <a:lumOff val="80000"/>
                      </a:schemeClr>
                    </a:solidFill>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32,0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273" marR="5273" marT="5273" marB="0" anchor="ctr">
                    <a:solidFill>
                      <a:schemeClr val="accent5">
                        <a:lumMod val="20000"/>
                        <a:lumOff val="80000"/>
                      </a:schemeClr>
                    </a:solidFill>
                  </a:tcPr>
                </a:tc>
                <a:extLst>
                  <a:ext uri="{0D108BD9-81ED-4DB2-BD59-A6C34878D82A}">
                    <a16:rowId xmlns:a16="http://schemas.microsoft.com/office/drawing/2014/main" val="3122282098"/>
                  </a:ext>
                </a:extLst>
              </a:tr>
            </a:tbl>
          </a:graphicData>
        </a:graphic>
      </p:graphicFrame>
    </p:spTree>
    <p:extLst>
      <p:ext uri="{BB962C8B-B14F-4D97-AF65-F5344CB8AC3E}">
        <p14:creationId xmlns:p14="http://schemas.microsoft.com/office/powerpoint/2010/main" val="5421044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4531</Words>
  <Application>Microsoft Office PowerPoint</Application>
  <PresentationFormat>Широкоэкранный</PresentationFormat>
  <Paragraphs>846</Paragraphs>
  <Slides>17</Slides>
  <Notes>15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17</vt:i4>
      </vt:variant>
    </vt:vector>
  </HeadingPairs>
  <TitlesOfParts>
    <vt:vector size="27" baseType="lpstr">
      <vt:lpstr>Arial</vt:lpstr>
      <vt:lpstr>Calibri</vt:lpstr>
      <vt:lpstr>Calibri Light</vt:lpstr>
      <vt:lpstr>Modern No. 20</vt:lpstr>
      <vt:lpstr>Montserrat</vt:lpstr>
      <vt:lpstr>Poppins</vt:lpstr>
      <vt:lpstr>Segoe UI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Мийрбек Джапаков</cp:lastModifiedBy>
  <cp:revision>9</cp:revision>
  <dcterms:created xsi:type="dcterms:W3CDTF">2025-06-16T09:31:19Z</dcterms:created>
  <dcterms:modified xsi:type="dcterms:W3CDTF">2025-06-23T04:51:38Z</dcterms:modified>
</cp:coreProperties>
</file>