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509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BEE"/>
    <a:srgbClr val="8FD7CD"/>
    <a:srgbClr val="5BC4BF"/>
    <a:srgbClr val="A6A6A6"/>
    <a:srgbClr val="2C637B"/>
    <a:srgbClr val="598497"/>
    <a:srgbClr val="84A4B2"/>
    <a:srgbClr val="00425F"/>
    <a:srgbClr val="3C6E85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14" autoAdjust="0"/>
    <p:restoredTop sz="96265" autoAdjust="0"/>
  </p:normalViewPr>
  <p:slideViewPr>
    <p:cSldViewPr snapToGrid="0">
      <p:cViewPr varScale="1">
        <p:scale>
          <a:sx n="113" d="100"/>
          <a:sy n="113" d="100"/>
        </p:scale>
        <p:origin x="5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en-US" sz="1400" dirty="0">
              <a:latin typeface="Montserrat" pitchFamily="2" charset="-52"/>
            </a:rPr>
            <a:t>: 5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19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1</a:t>
          </a:r>
          <a:r>
            <a:rPr lang="ru-RU" sz="1400" dirty="0">
              <a:latin typeface="Montserrat" pitchFamily="2" charset="-52"/>
            </a:rPr>
            <a:t> </a:t>
          </a:r>
          <a:r>
            <a:rPr lang="en-US" sz="1400" dirty="0">
              <a:latin typeface="Montserrat" pitchFamily="2" charset="-52"/>
            </a:rPr>
            <a:t>6</a:t>
          </a:r>
          <a:r>
            <a:rPr lang="ru-RU" sz="1400" dirty="0">
              <a:latin typeface="Montserrat" pitchFamily="2" charset="-52"/>
            </a:rPr>
            <a:t>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676807" y="-412892"/>
          <a:ext cx="3194930" cy="3194930"/>
        </a:xfrm>
        <a:prstGeom prst="blockArc">
          <a:avLst>
            <a:gd name="adj1" fmla="val 18900000"/>
            <a:gd name="adj2" fmla="val 2700000"/>
            <a:gd name="adj3" fmla="val 676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33113" y="236914"/>
          <a:ext cx="4293725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en-US" sz="1400" kern="1200" dirty="0">
              <a:latin typeface="Montserrat" pitchFamily="2" charset="-52"/>
            </a:rPr>
            <a:t>: 5	 </a:t>
          </a:r>
        </a:p>
      </dsp:txBody>
      <dsp:txXfrm>
        <a:off x="333113" y="236914"/>
        <a:ext cx="4293725" cy="473829"/>
      </dsp:txXfrm>
    </dsp:sp>
    <dsp:sp modelId="{1AAE0AB9-ACE3-4492-8DE1-6280EC809071}">
      <dsp:nvSpPr>
        <dsp:cNvPr id="0" name=""/>
        <dsp:cNvSpPr/>
      </dsp:nvSpPr>
      <dsp:spPr>
        <a:xfrm>
          <a:off x="36970" y="177685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505350" y="947658"/>
          <a:ext cx="4121488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19</a:t>
          </a:r>
        </a:p>
      </dsp:txBody>
      <dsp:txXfrm>
        <a:off x="505350" y="947658"/>
        <a:ext cx="4121488" cy="473829"/>
      </dsp:txXfrm>
    </dsp:sp>
    <dsp:sp modelId="{90A6ED45-F69D-4D83-8032-BAB57996FAD0}">
      <dsp:nvSpPr>
        <dsp:cNvPr id="0" name=""/>
        <dsp:cNvSpPr/>
      </dsp:nvSpPr>
      <dsp:spPr>
        <a:xfrm>
          <a:off x="209207" y="888429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33113" y="1658401"/>
          <a:ext cx="4293725" cy="473829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1</a:t>
          </a:r>
          <a:r>
            <a:rPr lang="ru-RU" sz="1400" kern="1200" dirty="0">
              <a:latin typeface="Montserrat" pitchFamily="2" charset="-52"/>
            </a:rPr>
            <a:t> </a:t>
          </a:r>
          <a:r>
            <a:rPr lang="en-US" sz="1400" kern="1200" dirty="0">
              <a:latin typeface="Montserrat" pitchFamily="2" charset="-52"/>
            </a:rPr>
            <a:t>6</a:t>
          </a:r>
          <a:r>
            <a:rPr lang="ru-RU" sz="1400" kern="1200" dirty="0">
              <a:latin typeface="Montserrat" pitchFamily="2" charset="-52"/>
            </a:rPr>
            <a:t>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33113" y="1658401"/>
        <a:ext cx="4293725" cy="473829"/>
      </dsp:txXfrm>
    </dsp:sp>
    <dsp:sp modelId="{99625505-F78B-4C03-8E72-16BD5AE51518}">
      <dsp:nvSpPr>
        <dsp:cNvPr id="0" name=""/>
        <dsp:cNvSpPr/>
      </dsp:nvSpPr>
      <dsp:spPr>
        <a:xfrm>
          <a:off x="36970" y="1599172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Colors" Target="../diagrams/colors2.xml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7" Type="http://schemas.microsoft.com/office/2007/relationships/hdphoto" Target="../media/hdphoto1.wdp"/><Relationship Id="rId12" Type="http://schemas.openxmlformats.org/officeDocument/2006/relationships/diagramQuickStyle" Target="../diagrams/quickStyle2.xml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diagramLayout" Target="../diagrams/layout2.xml"/><Relationship Id="rId5" Type="http://schemas.openxmlformats.org/officeDocument/2006/relationships/image" Target="../media/image7.png"/><Relationship Id="rId15" Type="http://schemas.openxmlformats.org/officeDocument/2006/relationships/image" Target="../media/image11.png"/><Relationship Id="rId23" Type="http://schemas.openxmlformats.org/officeDocument/2006/relationships/image" Target="../media/image17.png"/><Relationship Id="rId10" Type="http://schemas.openxmlformats.org/officeDocument/2006/relationships/diagramData" Target="../diagrams/data2.xml"/><Relationship Id="rId19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microsoft.com/office/2007/relationships/diagramDrawing" Target="../diagrams/drawing2.xml"/><Relationship Id="rId2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object 2">
            <a:extLst>
              <a:ext uri="{FF2B5EF4-FFF2-40B4-BE49-F238E27FC236}">
                <a16:creationId xmlns:a16="http://schemas.microsoft.com/office/drawing/2014/main" id="{6005E512-A9F4-4115-836E-E9485BC95FF9}"/>
              </a:ext>
            </a:extLst>
          </p:cNvPr>
          <p:cNvGrpSpPr/>
          <p:nvPr/>
        </p:nvGrpSpPr>
        <p:grpSpPr>
          <a:xfrm>
            <a:off x="4533264" y="878252"/>
            <a:ext cx="7574070" cy="5703523"/>
            <a:chOff x="0" y="3962400"/>
            <a:chExt cx="7560309" cy="5181600"/>
          </a:xfrm>
        </p:grpSpPr>
        <p:sp>
          <p:nvSpPr>
            <p:cNvPr id="65" name="object 3">
              <a:extLst>
                <a:ext uri="{FF2B5EF4-FFF2-40B4-BE49-F238E27FC236}">
                  <a16:creationId xmlns:a16="http://schemas.microsoft.com/office/drawing/2014/main" id="{D64F43A3-A2A1-4CE7-90F6-023989FAB10D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67" name="object 4">
              <a:extLst>
                <a:ext uri="{FF2B5EF4-FFF2-40B4-BE49-F238E27FC236}">
                  <a16:creationId xmlns:a16="http://schemas.microsoft.com/office/drawing/2014/main" id="{814F4E57-5533-4B30-81C7-BF38DC003DBB}"/>
                </a:ext>
              </a:extLst>
            </p:cNvPr>
            <p:cNvSpPr/>
            <p:nvPr/>
          </p:nvSpPr>
          <p:spPr>
            <a:xfrm>
              <a:off x="539584" y="4985282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57" name="object 5">
            <a:extLst>
              <a:ext uri="{FF2B5EF4-FFF2-40B4-BE49-F238E27FC236}">
                <a16:creationId xmlns:a16="http://schemas.microsoft.com/office/drawing/2014/main" id="{25BA3721-640C-43B0-A729-BA335CA98EA1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0" name="object 6">
              <a:extLst>
                <a:ext uri="{FF2B5EF4-FFF2-40B4-BE49-F238E27FC236}">
                  <a16:creationId xmlns:a16="http://schemas.microsoft.com/office/drawing/2014/main" id="{5CFDCDFD-298B-40D2-A7AF-A94939D2C45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7">
              <a:extLst>
                <a:ext uri="{FF2B5EF4-FFF2-40B4-BE49-F238E27FC236}">
                  <a16:creationId xmlns:a16="http://schemas.microsoft.com/office/drawing/2014/main" id="{687B5D8A-8A03-4197-B9E7-A79105225D57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474854" y="198418"/>
            <a:ext cx="6753122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1,4-butanediol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227548"/>
            <a:ext cx="2207260" cy="7578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</a:t>
            </a:r>
            <a:b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1,4-butanediol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160873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120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203009" y="2092507"/>
            <a:ext cx="1535885" cy="68993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</a:t>
            </a:r>
            <a:r>
              <a:rPr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rocurement</a:t>
            </a:r>
            <a:endParaRPr sz="1100" dirty="0">
              <a:latin typeface="Montserrat" pitchFamily="2" charset="-52"/>
              <a:cs typeface="Arial MT"/>
            </a:endParaRPr>
          </a:p>
          <a:p>
            <a:pPr marL="12701" marR="5080"/>
            <a:r>
              <a:rPr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of</a:t>
            </a:r>
            <a:r>
              <a:rPr sz="1100" spc="115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material</a:t>
            </a:r>
            <a:r>
              <a:rPr lang="uz-Latn-UZ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s</a:t>
            </a:r>
            <a:b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(</a:t>
            </a:r>
            <a:r>
              <a:rPr lang="en-US" sz="9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acetylene, formaldehyde</a:t>
            </a:r>
          </a:p>
          <a:p>
            <a:pPr marL="12701" marR="5080"/>
            <a:r>
              <a:rPr lang="en-US" sz="9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hydrogen and </a:t>
            </a:r>
            <a:r>
              <a:rPr sz="9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etc.</a:t>
            </a:r>
            <a:r>
              <a:rPr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)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931068" y="2184460"/>
            <a:ext cx="1349324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Catalytic reaction and product purification</a:t>
            </a: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53433" y="2268360"/>
            <a:ext cx="126527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Concentration and drying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152501" y="2353184"/>
            <a:ext cx="1349324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Packaging:</a:t>
            </a: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299883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032435" y="3556145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032435" y="4206168"/>
            <a:ext cx="195008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Capacity ~40 </a:t>
            </a:r>
            <a:r>
              <a:rPr lang="en-US" sz="1100" noProof="1">
                <a:solidFill>
                  <a:srgbClr val="00425F"/>
                </a:solidFill>
                <a:latin typeface="Montserrat" pitchFamily="2" charset="-52"/>
              </a:rPr>
              <a:t>thsd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tons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of </a:t>
            </a: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1,4-butanediol 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per year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54419" y="4290806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45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186687" y="3374044"/>
            <a:ext cx="2732182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Russia, Europe, Middle East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339444"/>
            <a:ext cx="648000" cy="612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339444"/>
            <a:ext cx="648000" cy="612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29503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29102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399499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Latn-UZ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facility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with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capacity</a:t>
            </a:r>
            <a:b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40</a:t>
            </a:r>
            <a:r>
              <a:rPr lang="ru-RU"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4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thsd</a:t>
            </a:r>
            <a:r>
              <a:rPr lang="en-US" sz="14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tons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of 1,4-butanediol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per</a:t>
            </a:r>
            <a:r>
              <a:rPr sz="1400" spc="-59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year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697005"/>
            <a:ext cx="4901760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1,4-butanediol 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074188"/>
            <a:ext cx="648000" cy="612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074188"/>
            <a:ext cx="648000" cy="612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399430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149268" y="4903539"/>
            <a:ext cx="5979454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1,4-butanediol (202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>
            <a:off x="5254055" y="5683467"/>
            <a:ext cx="4564648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>
            <a:off x="5263580" y="6126879"/>
            <a:ext cx="4555123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3AB44AD9-BAEB-47DF-A31D-2349CC07AAA3}"/>
              </a:ext>
            </a:extLst>
          </p:cNvPr>
          <p:cNvSpPr/>
          <p:nvPr/>
        </p:nvSpPr>
        <p:spPr>
          <a:xfrm>
            <a:off x="5318712" y="5730568"/>
            <a:ext cx="71205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>
                <a:solidFill>
                  <a:srgbClr val="00425F"/>
                </a:solidFill>
                <a:latin typeface="Montserrat" pitchFamily="2" charset="-52"/>
              </a:rPr>
              <a:t>25 thsd </a:t>
            </a:r>
          </a:p>
          <a:p>
            <a:pPr algn="ctr"/>
            <a:r>
              <a:rPr lang="uz-Cyrl-UZ" sz="105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800" b="0" kern="120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DD7A7EAE-0771-4477-8AA2-89874CB4D751}"/>
              </a:ext>
            </a:extLst>
          </p:cNvPr>
          <p:cNvSpPr/>
          <p:nvPr/>
        </p:nvSpPr>
        <p:spPr>
          <a:xfrm>
            <a:off x="6862137" y="5730568"/>
            <a:ext cx="71205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>
                <a:solidFill>
                  <a:srgbClr val="00425F"/>
                </a:solidFill>
                <a:latin typeface="Montserrat" pitchFamily="2" charset="-52"/>
              </a:rPr>
              <a:t>25 thsd </a:t>
            </a:r>
          </a:p>
          <a:p>
            <a:pPr algn="ctr"/>
            <a:r>
              <a:rPr lang="uz-Cyrl-UZ" sz="105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1050" b="0" kern="120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5340353" y="5339167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6597681" y="5339167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</a:p>
        </p:txBody>
      </p:sp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510" y="4208605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396186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5157734" y="5180342"/>
            <a:ext cx="529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4F826F6-4DED-4B75-B2CC-650EA7DEE96C}"/>
              </a:ext>
            </a:extLst>
          </p:cNvPr>
          <p:cNvSpPr/>
          <p:nvPr/>
        </p:nvSpPr>
        <p:spPr>
          <a:xfrm>
            <a:off x="8216531" y="5339167"/>
            <a:ext cx="1489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(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929486A8-7917-4AA4-92A5-164C17EB0263}"/>
              </a:ext>
            </a:extLst>
          </p:cNvPr>
          <p:cNvSpPr/>
          <p:nvPr/>
        </p:nvSpPr>
        <p:spPr>
          <a:xfrm>
            <a:off x="8579916" y="5730568"/>
            <a:ext cx="72487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50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thsd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</a:p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56" name="object 24">
            <a:extLst>
              <a:ext uri="{FF2B5EF4-FFF2-40B4-BE49-F238E27FC236}">
                <a16:creationId xmlns:a16="http://schemas.microsoft.com/office/drawing/2014/main" id="{E5526397-5187-4428-AB07-4ACB964D0E2D}"/>
              </a:ext>
            </a:extLst>
          </p:cNvPr>
          <p:cNvSpPr txBox="1"/>
          <p:nvPr/>
        </p:nvSpPr>
        <p:spPr>
          <a:xfrm>
            <a:off x="318748" y="5566435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8" name="object 24">
            <a:extLst>
              <a:ext uri="{FF2B5EF4-FFF2-40B4-BE49-F238E27FC236}">
                <a16:creationId xmlns:a16="http://schemas.microsoft.com/office/drawing/2014/main" id="{ED3A9351-217F-4334-8FC4-3ABD3C2F2F58}"/>
              </a:ext>
            </a:extLst>
          </p:cNvPr>
          <p:cNvSpPr txBox="1"/>
          <p:nvPr/>
        </p:nvSpPr>
        <p:spPr>
          <a:xfrm>
            <a:off x="300992" y="2096069"/>
            <a:ext cx="3821534" cy="15047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B3C5A0DD-1C58-4BEE-B4C5-7B9A634A6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4276058"/>
              </p:ext>
            </p:extLst>
          </p:nvPr>
        </p:nvGraphicFramePr>
        <p:xfrm>
          <a:off x="223226" y="3736235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2735F3F-C136-43B2-8F66-FA069D5952F5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768" y="3450184"/>
            <a:ext cx="404149" cy="40414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6859358-0894-46D4-A75D-0F2AF696E268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79" y="4158650"/>
            <a:ext cx="421293" cy="42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object 7">
            <a:extLst>
              <a:ext uri="{FF2B5EF4-FFF2-40B4-BE49-F238E27FC236}">
                <a16:creationId xmlns:a16="http://schemas.microsoft.com/office/drawing/2014/main" id="{A6328C3F-D482-4F09-BFAB-DD99DB34F301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465764" y="218306"/>
            <a:ext cx="7011467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 invite to invest in chemical production in 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 flipV="1">
            <a:off x="198146" y="1389358"/>
            <a:ext cx="5882351" cy="52856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965375"/>
            <a:ext cx="62661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Competition: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offers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highly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competitive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structure</a:t>
            </a:r>
            <a:r>
              <a:rPr sz="1400" spc="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operating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costs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1,4-butanediol</a:t>
            </a:r>
            <a:r>
              <a:rPr lang="en-US"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internationally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393467"/>
              </p:ext>
            </p:extLst>
          </p:nvPr>
        </p:nvGraphicFramePr>
        <p:xfrm>
          <a:off x="485931" y="2067930"/>
          <a:ext cx="526713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USA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401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4,5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358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1,3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40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Germany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332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3,5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40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Taipei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267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2,0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45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Netherlands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209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40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Korea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203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2,5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50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Belgium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157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751454" y="1984661"/>
            <a:ext cx="3955456" cy="1397"/>
            <a:chOff x="1700481" y="1316196"/>
            <a:chExt cx="3955456" cy="1397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45">
              <a:extLst>
                <a:ext uri="{FF2B5EF4-FFF2-40B4-BE49-F238E27FC236}">
                  <a16:creationId xmlns:a16="http://schemas.microsoft.com/office/drawing/2014/main" id="{13027BB2-C065-46A8-905A-65CDDEB9A2D8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765665" y="1702972"/>
            <a:ext cx="1264920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1,4-butanediol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3214559" y="1697257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4464237" y="1678005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gas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cost,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m3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818276" y="2132801"/>
            <a:ext cx="86881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818276" y="2401763"/>
            <a:ext cx="61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818276" y="2687247"/>
            <a:ext cx="54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818276" y="2962473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935474B-9623-4995-BB49-9E9592D5512C}"/>
              </a:ext>
            </a:extLst>
          </p:cNvPr>
          <p:cNvSpPr/>
          <p:nvPr/>
        </p:nvSpPr>
        <p:spPr>
          <a:xfrm>
            <a:off x="1818275" y="3236758"/>
            <a:ext cx="21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820178" y="3499134"/>
            <a:ext cx="14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821289" y="3779026"/>
            <a:ext cx="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3143067" y="2132801"/>
            <a:ext cx="93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3143068" y="2680207"/>
            <a:ext cx="75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3145956" y="2414849"/>
            <a:ext cx="324000" cy="12854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3143068" y="2965936"/>
            <a:ext cx="46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90EFA25-7D15-4F19-A796-E7A797B6472D}"/>
              </a:ext>
            </a:extLst>
          </p:cNvPr>
          <p:cNvSpPr/>
          <p:nvPr/>
        </p:nvSpPr>
        <p:spPr>
          <a:xfrm>
            <a:off x="3144369" y="3240222"/>
            <a:ext cx="75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3146243" y="3515954"/>
            <a:ext cx="61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3145566" y="3782490"/>
            <a:ext cx="75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0" name="object 31">
            <a:extLst>
              <a:ext uri="{FF2B5EF4-FFF2-40B4-BE49-F238E27FC236}">
                <a16:creationId xmlns:a16="http://schemas.microsoft.com/office/drawing/2014/main" id="{9A52E44A-7B7F-4C05-99ED-133F961FFEB8}"/>
              </a:ext>
            </a:extLst>
          </p:cNvPr>
          <p:cNvSpPr txBox="1"/>
          <p:nvPr/>
        </p:nvSpPr>
        <p:spPr>
          <a:xfrm>
            <a:off x="849380" y="4010515"/>
            <a:ext cx="91628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4460265" y="2138194"/>
            <a:ext cx="43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4462699" y="2414848"/>
            <a:ext cx="82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4461479" y="2680206"/>
            <a:ext cx="82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4460264" y="2965936"/>
            <a:ext cx="90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6B00F4B4-0D88-4DB7-AD01-DF37ECB60A01}"/>
              </a:ext>
            </a:extLst>
          </p:cNvPr>
          <p:cNvSpPr/>
          <p:nvPr/>
        </p:nvSpPr>
        <p:spPr>
          <a:xfrm>
            <a:off x="4460265" y="3240221"/>
            <a:ext cx="82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4453596" y="3513353"/>
            <a:ext cx="9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4460265" y="3782489"/>
            <a:ext cx="68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694344"/>
            <a:ext cx="6563519" cy="1684820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chemical products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Stable economical and political situation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Availability of skilled &amp; unskilled labor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Infrastructure development at state cost*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water.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32" name="object 2">
            <a:extLst>
              <a:ext uri="{FF2B5EF4-FFF2-40B4-BE49-F238E27FC236}">
                <a16:creationId xmlns:a16="http://schemas.microsoft.com/office/drawing/2014/main" id="{2DF0A460-CFF6-496B-B0A6-5ED66E867B41}"/>
              </a:ext>
            </a:extLst>
          </p:cNvPr>
          <p:cNvSpPr/>
          <p:nvPr/>
        </p:nvSpPr>
        <p:spPr>
          <a:xfrm>
            <a:off x="7059280" y="2097098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026" name="Picture 2" descr="Китай ">
            <a:extLst>
              <a:ext uri="{FF2B5EF4-FFF2-40B4-BE49-F238E27FC236}">
                <a16:creationId xmlns:a16="http://schemas.microsoft.com/office/drawing/2014/main" id="{891E1E03-283F-4FEC-A77C-E3EF5345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60" y="240101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Узбекистан ">
            <a:extLst>
              <a:ext uri="{FF2B5EF4-FFF2-40B4-BE49-F238E27FC236}">
                <a16:creationId xmlns:a16="http://schemas.microsoft.com/office/drawing/2014/main" id="{69AAEABF-0956-41A1-B7D9-9FC3C32B1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60" y="4040728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object 20">
            <a:extLst>
              <a:ext uri="{FF2B5EF4-FFF2-40B4-BE49-F238E27FC236}">
                <a16:creationId xmlns:a16="http://schemas.microsoft.com/office/drawing/2014/main" id="{7EBBDC8A-B2ED-468D-9312-17B465E58F57}"/>
              </a:ext>
            </a:extLst>
          </p:cNvPr>
          <p:cNvSpPr/>
          <p:nvPr/>
        </p:nvSpPr>
        <p:spPr>
          <a:xfrm>
            <a:off x="3142780" y="4059811"/>
            <a:ext cx="193162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AB4900F4-D7D0-4F14-9293-940D1AD4E363}"/>
              </a:ext>
            </a:extLst>
          </p:cNvPr>
          <p:cNvSpPr/>
          <p:nvPr/>
        </p:nvSpPr>
        <p:spPr>
          <a:xfrm>
            <a:off x="4460263" y="4055867"/>
            <a:ext cx="32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070" name="Picture 22" descr="Flag Usa Round Icon Badge United Stock Vector (Royalty Free) 1242343660 |  Shutterstock">
            <a:extLst>
              <a:ext uri="{FF2B5EF4-FFF2-40B4-BE49-F238E27FC236}">
                <a16:creationId xmlns:a16="http://schemas.microsoft.com/office/drawing/2014/main" id="{741EE189-3AC6-46E1-A4C3-AB37DA95A4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33" b="90116" l="9898" r="89420">
                        <a14:foregroundMark x1="25162" y1="82087" x2="17915" y2="71006"/>
                        <a14:foregroundMark x1="28948" y1="87874" x2="26918" y2="84771"/>
                        <a14:foregroundMark x1="30034" y1="89535" x2="29252" y2="88339"/>
                        <a14:foregroundMark x1="13965" y1="49215" x2="12628" y2="39535"/>
                        <a14:foregroundMark x1="12628" y1="39535" x2="22526" y2="15116"/>
                        <a14:foregroundMark x1="22526" y1="15116" x2="38567" y2="5233"/>
                        <a14:foregroundMark x1="38567" y1="5233" x2="55290" y2="15116"/>
                        <a14:foregroundMark x1="55290" y1="15116" x2="63823" y2="43605"/>
                        <a14:foregroundMark x1="63823" y1="43605" x2="59044" y2="72093"/>
                        <a14:foregroundMark x1="48347" y1="84675" x2="44710" y2="88953"/>
                        <a14:foregroundMark x1="59044" y1="72093" x2="54640" y2="77273"/>
                        <a14:foregroundMark x1="44710" y1="88953" x2="30375" y2="89535"/>
                        <a14:foregroundMark x1="24366" y1="84207" x2="22184" y2="81977"/>
                        <a14:foregroundMark x1="29010" y1="88953" x2="27782" y2="87698"/>
                        <a14:foregroundMark x1="27932" y1="81562" x2="21502" y2="65698"/>
                        <a14:foregroundMark x1="31399" y1="90116" x2="28032" y2="81808"/>
                        <a14:foregroundMark x1="21502" y1="65698" x2="26621" y2="37209"/>
                        <a14:foregroundMark x1="26621" y1="37209" x2="30717" y2="66279"/>
                        <a14:foregroundMark x1="30717" y1="66279" x2="48464" y2="72093"/>
                        <a14:foregroundMark x1="48464" y1="72093" x2="39590" y2="43605"/>
                        <a14:foregroundMark x1="39590" y1="43605" x2="23208" y2="68605"/>
                        <a14:foregroundMark x1="23208" y1="68605" x2="56997" y2="52907"/>
                        <a14:foregroundMark x1="56997" y1="52907" x2="35154" y2="65116"/>
                        <a14:foregroundMark x1="35154" y1="65116" x2="40614" y2="65116"/>
                        <a14:foregroundMark x1="56431" y1="79964" x2="56655" y2="79651"/>
                        <a14:foregroundMark x1="62457" y1="40698" x2="39249" y2="40698"/>
                        <a14:foregroundMark x1="30717" y1="6395" x2="30034" y2="5814"/>
                        <a14:foregroundMark x1="16724" y1="24419" x2="15017" y2="27907"/>
                        <a14:foregroundMark x1="62799" y1="61047" x2="63481" y2="38953"/>
                        <a14:foregroundMark x1="62457" y1="29651" x2="63823" y2="59884"/>
                        <a14:foregroundMark x1="63823" y1="59884" x2="55966" y2="79266"/>
                        <a14:foregroundMark x1="24558" y1="84857" x2="16803" y2="71647"/>
                        <a14:foregroundMark x1="22867" y1="54651" x2="13311" y2="52907"/>
                        <a14:foregroundMark x1="54266" y1="80814" x2="36860" y2="84302"/>
                        <a14:foregroundMark x1="36860" y1="84302" x2="30717" y2="82558"/>
                        <a14:backgroundMark x1="10580" y1="51163" x2="15017" y2="72674"/>
                        <a14:backgroundMark x1="63481" y1="63372" x2="64164" y2="59884"/>
                        <a14:backgroundMark x1="64164" y1="60465" x2="64505" y2="58721"/>
                        <a14:backgroundMark x1="64164" y1="58721" x2="64505" y2="57558"/>
                        <a14:backgroundMark x1="56997" y1="80814" x2="55254" y2="83260"/>
                        <a14:backgroundMark x1="29010" y1="91860" x2="25939" y2="89535"/>
                        <a14:backgroundMark x1="29693" y1="91860" x2="29693" y2="90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02" t="1435" r="34264" b="5232"/>
          <a:stretch/>
        </p:blipFill>
        <p:spPr bwMode="auto">
          <a:xfrm>
            <a:off x="328262" y="2110105"/>
            <a:ext cx="167796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" name="TextBox 209">
            <a:extLst>
              <a:ext uri="{FF2B5EF4-FFF2-40B4-BE49-F238E27FC236}">
                <a16:creationId xmlns:a16="http://schemas.microsoft.com/office/drawing/2014/main" id="{0814CFBE-5F6B-49F3-8CC5-79E91F66F117}"/>
              </a:ext>
            </a:extLst>
          </p:cNvPr>
          <p:cNvSpPr txBox="1"/>
          <p:nvPr/>
        </p:nvSpPr>
        <p:spPr>
          <a:xfrm>
            <a:off x="6827703" y="670274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211" name="Овал 210">
            <a:extLst>
              <a:ext uri="{FF2B5EF4-FFF2-40B4-BE49-F238E27FC236}">
                <a16:creationId xmlns:a16="http://schemas.microsoft.com/office/drawing/2014/main" id="{D25AECBF-59C2-4FB0-ACDD-4DFA23A0145E}"/>
              </a:ext>
            </a:extLst>
          </p:cNvPr>
          <p:cNvSpPr/>
          <p:nvPr/>
        </p:nvSpPr>
        <p:spPr>
          <a:xfrm>
            <a:off x="9552517" y="1305046"/>
            <a:ext cx="648000" cy="6480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Овал 211">
            <a:extLst>
              <a:ext uri="{FF2B5EF4-FFF2-40B4-BE49-F238E27FC236}">
                <a16:creationId xmlns:a16="http://schemas.microsoft.com/office/drawing/2014/main" id="{DD76A07F-7C12-446C-ACD6-F2145B424E9A}"/>
              </a:ext>
            </a:extLst>
          </p:cNvPr>
          <p:cNvSpPr/>
          <p:nvPr/>
        </p:nvSpPr>
        <p:spPr>
          <a:xfrm>
            <a:off x="7032733" y="1305046"/>
            <a:ext cx="648000" cy="6480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3" name="object 31">
            <a:extLst>
              <a:ext uri="{FF2B5EF4-FFF2-40B4-BE49-F238E27FC236}">
                <a16:creationId xmlns:a16="http://schemas.microsoft.com/office/drawing/2014/main" id="{87795D3B-308C-4D8A-A4E8-9C35173E9788}"/>
              </a:ext>
            </a:extLst>
          </p:cNvPr>
          <p:cNvSpPr txBox="1"/>
          <p:nvPr/>
        </p:nvSpPr>
        <p:spPr>
          <a:xfrm>
            <a:off x="7837377" y="1193380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</a:p>
        </p:txBody>
      </p:sp>
      <p:sp>
        <p:nvSpPr>
          <p:cNvPr id="214" name="object 31">
            <a:extLst>
              <a:ext uri="{FF2B5EF4-FFF2-40B4-BE49-F238E27FC236}">
                <a16:creationId xmlns:a16="http://schemas.microsoft.com/office/drawing/2014/main" id="{1A95F4D5-6CA3-46C6-8224-E657A54939AC}"/>
              </a:ext>
            </a:extLst>
          </p:cNvPr>
          <p:cNvSpPr txBox="1"/>
          <p:nvPr/>
        </p:nvSpPr>
        <p:spPr>
          <a:xfrm>
            <a:off x="10398970" y="1183855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252" name="Схема 251">
            <a:extLst>
              <a:ext uri="{FF2B5EF4-FFF2-40B4-BE49-F238E27FC236}">
                <a16:creationId xmlns:a16="http://schemas.microsoft.com/office/drawing/2014/main" id="{A414067D-EC7D-4D0D-89E3-D8E26C6F64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3424347"/>
              </p:ext>
            </p:extLst>
          </p:nvPr>
        </p:nvGraphicFramePr>
        <p:xfrm>
          <a:off x="7333833" y="4529230"/>
          <a:ext cx="4655257" cy="236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56" name="TextBox 255">
            <a:extLst>
              <a:ext uri="{FF2B5EF4-FFF2-40B4-BE49-F238E27FC236}">
                <a16:creationId xmlns:a16="http://schemas.microsoft.com/office/drawing/2014/main" id="{13CC2DA5-2F53-480F-80EB-846260AE4304}"/>
              </a:ext>
            </a:extLst>
          </p:cNvPr>
          <p:cNvSpPr txBox="1"/>
          <p:nvPr/>
        </p:nvSpPr>
        <p:spPr>
          <a:xfrm>
            <a:off x="6879422" y="4215696"/>
            <a:ext cx="4352312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</a:t>
            </a: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</a:t>
            </a:r>
            <a:r>
              <a:rPr lang="uz-Cyrl-UZ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hemical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BC3B14F4-CA2A-43EC-8472-A7C72ADC832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11" y="4824924"/>
            <a:ext cx="382138" cy="382138"/>
          </a:xfrm>
          <a:prstGeom prst="rect">
            <a:avLst/>
          </a:prstGeom>
        </p:spPr>
      </p:pic>
      <p:pic>
        <p:nvPicPr>
          <p:cNvPr id="152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4CEE669B-08A2-458E-839E-E5FA1B979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717" y="5488521"/>
            <a:ext cx="414700" cy="4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6" descr="Рабочие ">
            <a:extLst>
              <a:ext uri="{FF2B5EF4-FFF2-40B4-BE49-F238E27FC236}">
                <a16:creationId xmlns:a16="http://schemas.microsoft.com/office/drawing/2014/main" id="{2E635AF6-476E-448C-B6C8-B67D18D48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31315"/>
            <a:ext cx="390050" cy="3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object 2">
            <a:extLst>
              <a:ext uri="{FF2B5EF4-FFF2-40B4-BE49-F238E27FC236}">
                <a16:creationId xmlns:a16="http://schemas.microsoft.com/office/drawing/2014/main" id="{A2DDF22A-8DE5-4252-9965-E69189579726}"/>
              </a:ext>
            </a:extLst>
          </p:cNvPr>
          <p:cNvSpPr/>
          <p:nvPr/>
        </p:nvSpPr>
        <p:spPr>
          <a:xfrm>
            <a:off x="7059280" y="4271334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pSp>
        <p:nvGrpSpPr>
          <p:cNvPr id="156" name="Graphic 4">
            <a:extLst>
              <a:ext uri="{FF2B5EF4-FFF2-40B4-BE49-F238E27FC236}">
                <a16:creationId xmlns:a16="http://schemas.microsoft.com/office/drawing/2014/main" id="{00F419F1-AC6B-44F6-B032-7D0D84DAFAA8}"/>
              </a:ext>
            </a:extLst>
          </p:cNvPr>
          <p:cNvGrpSpPr/>
          <p:nvPr/>
        </p:nvGrpSpPr>
        <p:grpSpPr>
          <a:xfrm>
            <a:off x="8109891" y="2288977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57" name="Freeform: Shape 6">
              <a:extLst>
                <a:ext uri="{FF2B5EF4-FFF2-40B4-BE49-F238E27FC236}">
                  <a16:creationId xmlns:a16="http://schemas.microsoft.com/office/drawing/2014/main" id="{AF2D7295-44AF-4F1A-9217-D8C9027A53E1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8" name="Freeform: Shape 7">
              <a:extLst>
                <a:ext uri="{FF2B5EF4-FFF2-40B4-BE49-F238E27FC236}">
                  <a16:creationId xmlns:a16="http://schemas.microsoft.com/office/drawing/2014/main" id="{584287CD-5DC3-4AB3-B992-5F111F8750A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9" name="Freeform: Shape 8">
              <a:extLst>
                <a:ext uri="{FF2B5EF4-FFF2-40B4-BE49-F238E27FC236}">
                  <a16:creationId xmlns:a16="http://schemas.microsoft.com/office/drawing/2014/main" id="{3C27E531-3D18-4F4A-86C8-4BF540B4F58D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0" name="Freeform: Shape 9">
              <a:extLst>
                <a:ext uri="{FF2B5EF4-FFF2-40B4-BE49-F238E27FC236}">
                  <a16:creationId xmlns:a16="http://schemas.microsoft.com/office/drawing/2014/main" id="{ED92D470-BA6C-4F43-9A8B-A0F68347A1C7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1" name="Freeform: Shape 10">
              <a:extLst>
                <a:ext uri="{FF2B5EF4-FFF2-40B4-BE49-F238E27FC236}">
                  <a16:creationId xmlns:a16="http://schemas.microsoft.com/office/drawing/2014/main" id="{E9C30816-7AEB-478B-A9B4-8B8431F2CD5B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2" name="Freeform: Shape 11">
              <a:extLst>
                <a:ext uri="{FF2B5EF4-FFF2-40B4-BE49-F238E27FC236}">
                  <a16:creationId xmlns:a16="http://schemas.microsoft.com/office/drawing/2014/main" id="{328C2873-50ED-4061-800A-55371293CA09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63" name="Freeform: Shape 12">
              <a:extLst>
                <a:ext uri="{FF2B5EF4-FFF2-40B4-BE49-F238E27FC236}">
                  <a16:creationId xmlns:a16="http://schemas.microsoft.com/office/drawing/2014/main" id="{AB342999-9962-4C08-9609-DDB98C74C8BA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4" name="Freeform: Shape 13">
              <a:extLst>
                <a:ext uri="{FF2B5EF4-FFF2-40B4-BE49-F238E27FC236}">
                  <a16:creationId xmlns:a16="http://schemas.microsoft.com/office/drawing/2014/main" id="{4EE93157-B6F4-44C0-ACA3-F992FE7BC602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65" name="Freeform: Shape 14">
              <a:extLst>
                <a:ext uri="{FF2B5EF4-FFF2-40B4-BE49-F238E27FC236}">
                  <a16:creationId xmlns:a16="http://schemas.microsoft.com/office/drawing/2014/main" id="{426233DF-2F07-4FF5-9E6E-CA189FB17872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6" name="Freeform: Shape 15">
              <a:extLst>
                <a:ext uri="{FF2B5EF4-FFF2-40B4-BE49-F238E27FC236}">
                  <a16:creationId xmlns:a16="http://schemas.microsoft.com/office/drawing/2014/main" id="{8A56FC90-2EA0-46E5-9E9A-67F08225523A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67" name="Freeform: Shape 16">
              <a:extLst>
                <a:ext uri="{FF2B5EF4-FFF2-40B4-BE49-F238E27FC236}">
                  <a16:creationId xmlns:a16="http://schemas.microsoft.com/office/drawing/2014/main" id="{C40B2DCA-56A9-4AD3-8A9B-F537670A3EC8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8" name="Freeform: Shape 17">
              <a:extLst>
                <a:ext uri="{FF2B5EF4-FFF2-40B4-BE49-F238E27FC236}">
                  <a16:creationId xmlns:a16="http://schemas.microsoft.com/office/drawing/2014/main" id="{FC63A496-4623-499C-9AAC-ABC9CB38AE62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9" name="Freeform: Shape 18">
              <a:extLst>
                <a:ext uri="{FF2B5EF4-FFF2-40B4-BE49-F238E27FC236}">
                  <a16:creationId xmlns:a16="http://schemas.microsoft.com/office/drawing/2014/main" id="{6C098051-5E21-4335-8FE6-679EF97693E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0" name="Freeform: Shape 19">
              <a:extLst>
                <a:ext uri="{FF2B5EF4-FFF2-40B4-BE49-F238E27FC236}">
                  <a16:creationId xmlns:a16="http://schemas.microsoft.com/office/drawing/2014/main" id="{A79D4707-5F24-4CE1-A416-36417B551F9F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1" name="Freeform: Shape 20">
              <a:extLst>
                <a:ext uri="{FF2B5EF4-FFF2-40B4-BE49-F238E27FC236}">
                  <a16:creationId xmlns:a16="http://schemas.microsoft.com/office/drawing/2014/main" id="{D0B629CA-DECD-428B-9899-BB9A617476A0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2" name="Freeform: Shape 21">
              <a:extLst>
                <a:ext uri="{FF2B5EF4-FFF2-40B4-BE49-F238E27FC236}">
                  <a16:creationId xmlns:a16="http://schemas.microsoft.com/office/drawing/2014/main" id="{D1B72D23-E69F-4C62-B12E-52FE7882F404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3" name="Freeform: Shape 22">
              <a:extLst>
                <a:ext uri="{FF2B5EF4-FFF2-40B4-BE49-F238E27FC236}">
                  <a16:creationId xmlns:a16="http://schemas.microsoft.com/office/drawing/2014/main" id="{736DC20F-288A-4D84-AC57-2C4826EC1617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74" name="Table 24">
            <a:extLst>
              <a:ext uri="{FF2B5EF4-FFF2-40B4-BE49-F238E27FC236}">
                <a16:creationId xmlns:a16="http://schemas.microsoft.com/office/drawing/2014/main" id="{18292627-B3D5-41D2-873B-904DBC9EF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415176"/>
              </p:ext>
            </p:extLst>
          </p:nvPr>
        </p:nvGraphicFramePr>
        <p:xfrm>
          <a:off x="7116825" y="3381027"/>
          <a:ext cx="1472604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077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85527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800" noProof="0" dirty="0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Navoi</a:t>
                      </a:r>
                      <a:r>
                        <a:rPr lang="en-GB" sz="800" dirty="0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11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00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1,1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75" name="Rectangle 21">
            <a:extLst>
              <a:ext uri="{FF2B5EF4-FFF2-40B4-BE49-F238E27FC236}">
                <a16:creationId xmlns:a16="http://schemas.microsoft.com/office/drawing/2014/main" id="{D1E076FE-2AA1-4060-91F3-EECA04C3D020}"/>
              </a:ext>
            </a:extLst>
          </p:cNvPr>
          <p:cNvSpPr/>
          <p:nvPr/>
        </p:nvSpPr>
        <p:spPr>
          <a:xfrm>
            <a:off x="10303286" y="2417253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uz-Cyrl-UZ" sz="800" dirty="0">
                <a:solidFill>
                  <a:srgbClr val="00425F"/>
                </a:solidFill>
                <a:latin typeface="Montserrat" pitchFamily="2" charset="-52"/>
              </a:rPr>
              <a:t>Navoi</a:t>
            </a: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 region</a:t>
            </a:r>
          </a:p>
        </p:txBody>
      </p:sp>
      <p:cxnSp>
        <p:nvCxnSpPr>
          <p:cNvPr id="176" name="Connector: Elbow 26">
            <a:extLst>
              <a:ext uri="{FF2B5EF4-FFF2-40B4-BE49-F238E27FC236}">
                <a16:creationId xmlns:a16="http://schemas.microsoft.com/office/drawing/2014/main" id="{8A514CDB-F310-4131-9DE5-3D7434B497EB}"/>
              </a:ext>
            </a:extLst>
          </p:cNvPr>
          <p:cNvCxnSpPr>
            <a:cxnSpLocks/>
            <a:stCxn id="175" idx="2"/>
          </p:cNvCxnSpPr>
          <p:nvPr/>
        </p:nvCxnSpPr>
        <p:spPr>
          <a:xfrm rot="5400000">
            <a:off x="10142590" y="2375078"/>
            <a:ext cx="406681" cy="1041926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extBox 176">
            <a:extLst>
              <a:ext uri="{FF2B5EF4-FFF2-40B4-BE49-F238E27FC236}">
                <a16:creationId xmlns:a16="http://schemas.microsoft.com/office/drawing/2014/main" id="{D9730836-2EC9-4AC4-85BC-AF93F97D4F16}"/>
              </a:ext>
            </a:extLst>
          </p:cNvPr>
          <p:cNvSpPr txBox="1"/>
          <p:nvPr/>
        </p:nvSpPr>
        <p:spPr>
          <a:xfrm>
            <a:off x="6863702" y="2065465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68768B-EF66-4ECE-81DD-6D22A67DB2E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60" y="2679480"/>
            <a:ext cx="169200" cy="169200"/>
          </a:xfrm>
          <a:prstGeom prst="rect">
            <a:avLst/>
          </a:prstGeom>
        </p:spPr>
      </p:pic>
      <p:pic>
        <p:nvPicPr>
          <p:cNvPr id="3" name="Picture 2" descr="Round Taiwanese flag vector icon isolated on white background. The flag of  Taiwan in a circle 5567884 Vector Art at Vecteezy">
            <a:extLst>
              <a:ext uri="{FF2B5EF4-FFF2-40B4-BE49-F238E27FC236}">
                <a16:creationId xmlns:a16="http://schemas.microsoft.com/office/drawing/2014/main" id="{3329074D-722E-423D-84EE-A19F159053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foregroundMark x1="34222" y1="36889" x2="34222" y2="36889"/>
                        <a14:foregroundMark x1="60444" y1="56444" x2="60444" y2="56444"/>
                        <a14:foregroundMark x1="37333" y1="37333" x2="37333" y2="3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66" t="15837" r="15821" b="15798"/>
          <a:stretch/>
        </p:blipFill>
        <p:spPr bwMode="auto">
          <a:xfrm>
            <a:off x="327560" y="2951593"/>
            <a:ext cx="170061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1C7FFD-52FD-4AB2-A81B-958649D6AA8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60" y="3211558"/>
            <a:ext cx="169200" cy="1692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F238311-65B1-4A47-B1C6-BF3AE327A32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8" y="3494964"/>
            <a:ext cx="169200" cy="1692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9F59243-FE39-43E7-867B-C1359ED1251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8" y="3766426"/>
            <a:ext cx="169200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16931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24186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</a:t>
            </a:r>
            <a:r>
              <a:rPr lang="en-US" sz="1050">
                <a:solidFill>
                  <a:srgbClr val="00425F"/>
                </a:solidFill>
                <a:latin typeface="Montserrat" pitchFamily="2" charset="-52"/>
              </a:rPr>
              <a:t>from </a:t>
            </a:r>
            <a:br>
              <a:rPr lang="en-US" sz="105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>
                <a:solidFill>
                  <a:srgbClr val="00425F"/>
                </a:solidFill>
                <a:latin typeface="Montserrat" pitchFamily="2" charset="-52"/>
              </a:rPr>
              <a:t>90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901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3447</TotalTime>
  <Words>596</Words>
  <Application>Microsoft Office PowerPoint</Application>
  <PresentationFormat>Широкоэкранный</PresentationFormat>
  <Paragraphs>160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191</cp:revision>
  <dcterms:created xsi:type="dcterms:W3CDTF">2024-07-25T07:55:13Z</dcterms:created>
  <dcterms:modified xsi:type="dcterms:W3CDTF">2025-04-26T12:17:09Z</dcterms:modified>
</cp:coreProperties>
</file>