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4A798D"/>
    <a:srgbClr val="FFFFFF"/>
    <a:srgbClr val="5BC4BF"/>
    <a:srgbClr val="A6A6A6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4" d="100"/>
          <a:sy n="114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microsoft.com/office/2007/relationships/hdphoto" Target="../media/hdphoto4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19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microsoft.com/office/2007/relationships/hdphoto" Target="../media/hdphoto1.wdp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8076" y="800045"/>
            <a:ext cx="7481821" cy="593669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42523" y="213969"/>
            <a:ext cx="72133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baby diapers and personal hygiene products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189271" y="1202901"/>
            <a:ext cx="2688890" cy="96834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baby diaper pants and </a:t>
            </a:r>
            <a:b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personal hygiene products plant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75453" y="1115589"/>
            <a:ext cx="1262738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23375" y="951477"/>
            <a:ext cx="7146830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packs of baby diapers and 70 mln packs of wet towels (baby wipes)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07168" y="1709779"/>
            <a:ext cx="2817337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 of producing</a:t>
            </a:r>
            <a:b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diapers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00" name="object 24">
            <a:extLst>
              <a:ext uri="{FF2B5EF4-FFF2-40B4-BE49-F238E27FC236}">
                <a16:creationId xmlns:a16="http://schemas.microsoft.com/office/drawing/2014/main" id="{E5AAD3D4-3459-481E-89E6-6AF208F282A5}"/>
              </a:ext>
            </a:extLst>
          </p:cNvPr>
          <p:cNvSpPr txBox="1"/>
          <p:nvPr/>
        </p:nvSpPr>
        <p:spPr>
          <a:xfrm>
            <a:off x="267593" y="554164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01" name="Схема 100">
            <a:extLst>
              <a:ext uri="{FF2B5EF4-FFF2-40B4-BE49-F238E27FC236}">
                <a16:creationId xmlns:a16="http://schemas.microsoft.com/office/drawing/2014/main" id="{8B42C0A9-7131-41E5-A9DC-E020324BA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751874"/>
              </p:ext>
            </p:extLst>
          </p:nvPr>
        </p:nvGraphicFramePr>
        <p:xfrm>
          <a:off x="223226" y="369496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" name="object 24">
            <a:extLst>
              <a:ext uri="{FF2B5EF4-FFF2-40B4-BE49-F238E27FC236}">
                <a16:creationId xmlns:a16="http://schemas.microsoft.com/office/drawing/2014/main" id="{51652D0E-CA78-4377-B3A5-FE58F462E811}"/>
              </a:ext>
            </a:extLst>
          </p:cNvPr>
          <p:cNvSpPr txBox="1"/>
          <p:nvPr/>
        </p:nvSpPr>
        <p:spPr>
          <a:xfrm>
            <a:off x="267593" y="2178919"/>
            <a:ext cx="3821534" cy="137653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By placing enterprises in the FEZ, investor receives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tax breaks on land, property, water,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E099634-09A2-4697-822C-4B84ECAC0459}"/>
              </a:ext>
            </a:extLst>
          </p:cNvPr>
          <p:cNvGrpSpPr/>
          <p:nvPr/>
        </p:nvGrpSpPr>
        <p:grpSpPr>
          <a:xfrm>
            <a:off x="8351137" y="1765836"/>
            <a:ext cx="3210385" cy="4532315"/>
            <a:chOff x="12468687" y="1244607"/>
            <a:chExt cx="3210385" cy="4131754"/>
          </a:xfrm>
        </p:grpSpPr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02DFE76C-894C-45E9-8F8B-8BE81EDF6147}"/>
                </a:ext>
              </a:extLst>
            </p:cNvPr>
            <p:cNvSpPr txBox="1"/>
            <p:nvPr/>
          </p:nvSpPr>
          <p:spPr>
            <a:xfrm>
              <a:off x="13300174" y="1244607"/>
              <a:ext cx="2070791" cy="228267"/>
            </a:xfrm>
            <a:prstGeom prst="rect">
              <a:avLst/>
            </a:prstGeom>
          </p:spPr>
          <p:txBody>
            <a:bodyPr vert="horz" wrap="square" lIns="0" tIns="12699" rIns="0" bIns="0" rtlCol="0">
              <a:spAutoFit/>
            </a:bodyPr>
            <a:lstStyle/>
            <a:p>
              <a:pPr marL="12701">
                <a:spcBef>
                  <a:spcPts val="100"/>
                </a:spcBef>
              </a:pPr>
              <a:r>
                <a:rPr sz="1400" b="1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Project</a:t>
              </a:r>
              <a:r>
                <a:rPr sz="1400" b="1" spc="18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400" b="1" spc="-1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description</a:t>
              </a:r>
              <a:endParaRPr sz="1200" b="1" dirty="0">
                <a:latin typeface="Montserrat" pitchFamily="2" charset="-52"/>
                <a:cs typeface="Arial MT"/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2DEE393-0E56-4C2D-927E-691FB1ECC7F4}"/>
                </a:ext>
              </a:extLst>
            </p:cNvPr>
            <p:cNvGrpSpPr/>
            <p:nvPr/>
          </p:nvGrpSpPr>
          <p:grpSpPr>
            <a:xfrm>
              <a:off x="12484773" y="3951064"/>
              <a:ext cx="3179091" cy="1425297"/>
              <a:chOff x="4955787" y="4183677"/>
              <a:chExt cx="3179091" cy="1425297"/>
            </a:xfrm>
          </p:grpSpPr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C8404AD-4053-4BB7-9781-9A3F90CD96BF}"/>
                  </a:ext>
                </a:extLst>
              </p:cNvPr>
              <p:cNvSpPr txBox="1"/>
              <p:nvPr/>
            </p:nvSpPr>
            <p:spPr>
              <a:xfrm>
                <a:off x="5800667" y="4439062"/>
                <a:ext cx="1364238" cy="182100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>
                  <a:spcBef>
                    <a:spcPts val="100"/>
                  </a:spcBef>
                  <a:buSzPct val="109090"/>
                  <a:tabLst>
                    <a:tab pos="156219" algn="l"/>
                  </a:tabLst>
                </a:pPr>
                <a:r>
                  <a:rPr lang="en-US" sz="1100" spc="1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5 production lines</a:t>
                </a:r>
                <a:endParaRPr sz="110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52726A82-485E-4B42-8AF1-7D093EB36267}"/>
                  </a:ext>
                </a:extLst>
              </p:cNvPr>
              <p:cNvSpPr txBox="1"/>
              <p:nvPr/>
            </p:nvSpPr>
            <p:spPr>
              <a:xfrm>
                <a:off x="5701607" y="5078647"/>
                <a:ext cx="2337493" cy="320323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067" marR="5080">
                  <a:spcBef>
                    <a:spcPts val="100"/>
                  </a:spcBef>
                  <a:buSzPct val="109090"/>
                  <a:tabLst>
                    <a:tab pos="156219" algn="l"/>
                  </a:tabLst>
                </a:pPr>
                <a:r>
                  <a:rPr lang="en-US" sz="1100" dirty="0">
                    <a:solidFill>
                      <a:srgbClr val="00425F"/>
                    </a:solidFill>
                    <a:latin typeface="Montserrat" pitchFamily="2" charset="-52"/>
                  </a:rPr>
                  <a:t>Capability of production various types of hygiene products</a:t>
                </a:r>
                <a:endParaRPr sz="110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F336414A-E3D2-4938-A218-7F884D48C7AF}"/>
                  </a:ext>
                </a:extLst>
              </p:cNvPr>
              <p:cNvSpPr/>
              <p:nvPr/>
            </p:nvSpPr>
            <p:spPr>
              <a:xfrm>
                <a:off x="4969042" y="4258674"/>
                <a:ext cx="648000" cy="540385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40384">
                    <a:moveTo>
                      <a:pt x="270002" y="0"/>
                    </a:moveTo>
                    <a:lnTo>
                      <a:pt x="221470" y="4350"/>
                    </a:lnTo>
                    <a:lnTo>
                      <a:pt x="175792" y="16892"/>
                    </a:lnTo>
                    <a:lnTo>
                      <a:pt x="133730" y="36864"/>
                    </a:lnTo>
                    <a:lnTo>
                      <a:pt x="96046" y="63503"/>
                    </a:lnTo>
                    <a:lnTo>
                      <a:pt x="63503" y="96046"/>
                    </a:lnTo>
                    <a:lnTo>
                      <a:pt x="36864" y="133730"/>
                    </a:lnTo>
                    <a:lnTo>
                      <a:pt x="16892" y="175792"/>
                    </a:lnTo>
                    <a:lnTo>
                      <a:pt x="4350" y="221470"/>
                    </a:lnTo>
                    <a:lnTo>
                      <a:pt x="0" y="270001"/>
                    </a:lnTo>
                    <a:lnTo>
                      <a:pt x="4350" y="318536"/>
                    </a:lnTo>
                    <a:lnTo>
                      <a:pt x="16892" y="364216"/>
                    </a:lnTo>
                    <a:lnTo>
                      <a:pt x="36864" y="406279"/>
                    </a:lnTo>
                    <a:lnTo>
                      <a:pt x="63503" y="443963"/>
                    </a:lnTo>
                    <a:lnTo>
                      <a:pt x="96046" y="476504"/>
                    </a:lnTo>
                    <a:lnTo>
                      <a:pt x="133730" y="503142"/>
                    </a:lnTo>
                    <a:lnTo>
                      <a:pt x="175792" y="523112"/>
                    </a:lnTo>
                    <a:lnTo>
                      <a:pt x="221470" y="535654"/>
                    </a:lnTo>
                    <a:lnTo>
                      <a:pt x="270002" y="540003"/>
                    </a:lnTo>
                    <a:lnTo>
                      <a:pt x="318533" y="535654"/>
                    </a:lnTo>
                    <a:lnTo>
                      <a:pt x="364211" y="523112"/>
                    </a:lnTo>
                    <a:lnTo>
                      <a:pt x="406273" y="503142"/>
                    </a:lnTo>
                    <a:lnTo>
                      <a:pt x="443957" y="476504"/>
                    </a:lnTo>
                    <a:lnTo>
                      <a:pt x="476500" y="443963"/>
                    </a:lnTo>
                    <a:lnTo>
                      <a:pt x="503139" y="406279"/>
                    </a:lnTo>
                    <a:lnTo>
                      <a:pt x="523111" y="364216"/>
                    </a:lnTo>
                    <a:lnTo>
                      <a:pt x="535653" y="318536"/>
                    </a:lnTo>
                    <a:lnTo>
                      <a:pt x="540004" y="270001"/>
                    </a:lnTo>
                    <a:lnTo>
                      <a:pt x="535653" y="221470"/>
                    </a:lnTo>
                    <a:lnTo>
                      <a:pt x="523111" y="175792"/>
                    </a:lnTo>
                    <a:lnTo>
                      <a:pt x="503139" y="133730"/>
                    </a:lnTo>
                    <a:lnTo>
                      <a:pt x="476500" y="96046"/>
                    </a:lnTo>
                    <a:lnTo>
                      <a:pt x="443957" y="63503"/>
                    </a:lnTo>
                    <a:lnTo>
                      <a:pt x="406273" y="36864"/>
                    </a:lnTo>
                    <a:lnTo>
                      <a:pt x="364211" y="16892"/>
                    </a:lnTo>
                    <a:lnTo>
                      <a:pt x="318533" y="4350"/>
                    </a:lnTo>
                    <a:lnTo>
                      <a:pt x="27000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51" name="object 53">
                <a:extLst>
                  <a:ext uri="{FF2B5EF4-FFF2-40B4-BE49-F238E27FC236}">
                    <a16:creationId xmlns:a16="http://schemas.microsoft.com/office/drawing/2014/main" id="{E330F3C8-573A-4039-A605-F5F245E7F598}"/>
                  </a:ext>
                </a:extLst>
              </p:cNvPr>
              <p:cNvSpPr/>
              <p:nvPr/>
            </p:nvSpPr>
            <p:spPr>
              <a:xfrm>
                <a:off x="4969041" y="4183677"/>
                <a:ext cx="31654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65475">
                    <a:moveTo>
                      <a:pt x="0" y="0"/>
                    </a:moveTo>
                    <a:lnTo>
                      <a:pt x="3165398" y="0"/>
                    </a:lnTo>
                  </a:path>
                </a:pathLst>
              </a:custGeom>
              <a:ln w="6350">
                <a:solidFill>
                  <a:srgbClr val="00425F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66" name="object 38">
                <a:extLst>
                  <a:ext uri="{FF2B5EF4-FFF2-40B4-BE49-F238E27FC236}">
                    <a16:creationId xmlns:a16="http://schemas.microsoft.com/office/drawing/2014/main" id="{62B54652-1984-4101-8142-5828E74404FD}"/>
                  </a:ext>
                </a:extLst>
              </p:cNvPr>
              <p:cNvSpPr/>
              <p:nvPr/>
            </p:nvSpPr>
            <p:spPr>
              <a:xfrm>
                <a:off x="4969041" y="4962835"/>
                <a:ext cx="6480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40384">
                    <a:moveTo>
                      <a:pt x="270002" y="0"/>
                    </a:moveTo>
                    <a:lnTo>
                      <a:pt x="221470" y="4350"/>
                    </a:lnTo>
                    <a:lnTo>
                      <a:pt x="175792" y="16892"/>
                    </a:lnTo>
                    <a:lnTo>
                      <a:pt x="133730" y="36864"/>
                    </a:lnTo>
                    <a:lnTo>
                      <a:pt x="96046" y="63503"/>
                    </a:lnTo>
                    <a:lnTo>
                      <a:pt x="63503" y="96046"/>
                    </a:lnTo>
                    <a:lnTo>
                      <a:pt x="36864" y="133730"/>
                    </a:lnTo>
                    <a:lnTo>
                      <a:pt x="16892" y="175792"/>
                    </a:lnTo>
                    <a:lnTo>
                      <a:pt x="4350" y="221470"/>
                    </a:lnTo>
                    <a:lnTo>
                      <a:pt x="0" y="270001"/>
                    </a:lnTo>
                    <a:lnTo>
                      <a:pt x="4350" y="318536"/>
                    </a:lnTo>
                    <a:lnTo>
                      <a:pt x="16892" y="364216"/>
                    </a:lnTo>
                    <a:lnTo>
                      <a:pt x="36864" y="406279"/>
                    </a:lnTo>
                    <a:lnTo>
                      <a:pt x="63503" y="443963"/>
                    </a:lnTo>
                    <a:lnTo>
                      <a:pt x="96046" y="476504"/>
                    </a:lnTo>
                    <a:lnTo>
                      <a:pt x="133730" y="503142"/>
                    </a:lnTo>
                    <a:lnTo>
                      <a:pt x="175792" y="523112"/>
                    </a:lnTo>
                    <a:lnTo>
                      <a:pt x="221470" y="535654"/>
                    </a:lnTo>
                    <a:lnTo>
                      <a:pt x="270002" y="540003"/>
                    </a:lnTo>
                    <a:lnTo>
                      <a:pt x="318533" y="535654"/>
                    </a:lnTo>
                    <a:lnTo>
                      <a:pt x="364211" y="523112"/>
                    </a:lnTo>
                    <a:lnTo>
                      <a:pt x="406273" y="503142"/>
                    </a:lnTo>
                    <a:lnTo>
                      <a:pt x="443957" y="476504"/>
                    </a:lnTo>
                    <a:lnTo>
                      <a:pt x="476500" y="443963"/>
                    </a:lnTo>
                    <a:lnTo>
                      <a:pt x="503139" y="406279"/>
                    </a:lnTo>
                    <a:lnTo>
                      <a:pt x="523111" y="364216"/>
                    </a:lnTo>
                    <a:lnTo>
                      <a:pt x="535653" y="318536"/>
                    </a:lnTo>
                    <a:lnTo>
                      <a:pt x="540004" y="270001"/>
                    </a:lnTo>
                    <a:lnTo>
                      <a:pt x="535653" y="221470"/>
                    </a:lnTo>
                    <a:lnTo>
                      <a:pt x="523111" y="175792"/>
                    </a:lnTo>
                    <a:lnTo>
                      <a:pt x="503139" y="133730"/>
                    </a:lnTo>
                    <a:lnTo>
                      <a:pt x="476500" y="96046"/>
                    </a:lnTo>
                    <a:lnTo>
                      <a:pt x="443957" y="63503"/>
                    </a:lnTo>
                    <a:lnTo>
                      <a:pt x="406273" y="36864"/>
                    </a:lnTo>
                    <a:lnTo>
                      <a:pt x="364211" y="16892"/>
                    </a:lnTo>
                    <a:lnTo>
                      <a:pt x="318533" y="4350"/>
                    </a:lnTo>
                    <a:lnTo>
                      <a:pt x="27000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95" name="object 56">
                <a:extLst>
                  <a:ext uri="{FF2B5EF4-FFF2-40B4-BE49-F238E27FC236}">
                    <a16:creationId xmlns:a16="http://schemas.microsoft.com/office/drawing/2014/main" id="{F07EFD54-CAB0-43E5-9810-C9D845B52F39}"/>
                  </a:ext>
                </a:extLst>
              </p:cNvPr>
              <p:cNvSpPr/>
              <p:nvPr/>
            </p:nvSpPr>
            <p:spPr>
              <a:xfrm>
                <a:off x="4955787" y="4882947"/>
                <a:ext cx="31654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65475">
                    <a:moveTo>
                      <a:pt x="0" y="0"/>
                    </a:moveTo>
                    <a:lnTo>
                      <a:pt x="3165398" y="0"/>
                    </a:lnTo>
                  </a:path>
                </a:pathLst>
              </a:custGeom>
              <a:ln w="6350">
                <a:solidFill>
                  <a:srgbClr val="00425F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pic>
            <p:nvPicPr>
              <p:cNvPr id="6" name="Picture 8">
                <a:extLst>
                  <a:ext uri="{FF2B5EF4-FFF2-40B4-BE49-F238E27FC236}">
                    <a16:creationId xmlns:a16="http://schemas.microsoft.com/office/drawing/2014/main" id="{8999EEA6-0D6C-4B9C-9968-D4B10E60B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068306" y="4294609"/>
                <a:ext cx="453689" cy="453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object 56">
                <a:extLst>
                  <a:ext uri="{FF2B5EF4-FFF2-40B4-BE49-F238E27FC236}">
                    <a16:creationId xmlns:a16="http://schemas.microsoft.com/office/drawing/2014/main" id="{7D9EB33F-51E0-4E2A-B919-925AE9E99367}"/>
                  </a:ext>
                </a:extLst>
              </p:cNvPr>
              <p:cNvSpPr/>
              <p:nvPr/>
            </p:nvSpPr>
            <p:spPr>
              <a:xfrm>
                <a:off x="4969402" y="5608974"/>
                <a:ext cx="31654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65475">
                    <a:moveTo>
                      <a:pt x="0" y="0"/>
                    </a:moveTo>
                    <a:lnTo>
                      <a:pt x="3165398" y="0"/>
                    </a:lnTo>
                  </a:path>
                </a:pathLst>
              </a:custGeom>
              <a:ln w="6350">
                <a:solidFill>
                  <a:srgbClr val="00425F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5E8DBC6-390B-4D49-A555-43E0921BFF92}"/>
                </a:ext>
              </a:extLst>
            </p:cNvPr>
            <p:cNvGrpSpPr/>
            <p:nvPr/>
          </p:nvGrpSpPr>
          <p:grpSpPr>
            <a:xfrm>
              <a:off x="12468687" y="1647281"/>
              <a:ext cx="3210385" cy="2134921"/>
              <a:chOff x="8256116" y="4179670"/>
              <a:chExt cx="3210385" cy="2134921"/>
            </a:xfrm>
          </p:grpSpPr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9903AD49-3CA4-4C8A-9FE7-A5F7FEBC172E}"/>
                  </a:ext>
                </a:extLst>
              </p:cNvPr>
              <p:cNvSpPr txBox="1"/>
              <p:nvPr/>
            </p:nvSpPr>
            <p:spPr>
              <a:xfrm>
                <a:off x="9062833" y="5128144"/>
                <a:ext cx="1343025" cy="182100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>
                  <a:spcBef>
                    <a:spcPts val="100"/>
                  </a:spcBef>
                  <a:buSzPct val="109090"/>
                  <a:tabLst>
                    <a:tab pos="156219" algn="l"/>
                  </a:tabLst>
                </a:pPr>
                <a:r>
                  <a:rPr lang="ru-RU" sz="110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~</a:t>
                </a:r>
                <a:r>
                  <a:rPr lang="en-US" sz="110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1</a:t>
                </a:r>
                <a:r>
                  <a:rPr lang="ru-RU" sz="110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5</a:t>
                </a:r>
                <a:r>
                  <a:rPr sz="110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0</a:t>
                </a:r>
                <a:r>
                  <a:rPr sz="1100" spc="-6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 </a:t>
                </a:r>
                <a:r>
                  <a:rPr sz="1100" dirty="0">
                    <a:solidFill>
                      <a:srgbClr val="00425F"/>
                    </a:solidFill>
                    <a:latin typeface="Montserrat" pitchFamily="2" charset="-52"/>
                  </a:rPr>
                  <a:t>employees</a:t>
                </a:r>
              </a:p>
            </p:txBody>
          </p:sp>
          <p:sp>
            <p:nvSpPr>
              <p:cNvPr id="48" name="object 48">
                <a:extLst>
                  <a:ext uri="{FF2B5EF4-FFF2-40B4-BE49-F238E27FC236}">
                    <a16:creationId xmlns:a16="http://schemas.microsoft.com/office/drawing/2014/main" id="{93316D1E-7014-4BC3-AB97-A13763C27E42}"/>
                  </a:ext>
                </a:extLst>
              </p:cNvPr>
              <p:cNvSpPr/>
              <p:nvPr/>
            </p:nvSpPr>
            <p:spPr>
              <a:xfrm>
                <a:off x="8272202" y="4256554"/>
                <a:ext cx="648000" cy="540386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40384">
                    <a:moveTo>
                      <a:pt x="270001" y="0"/>
                    </a:moveTo>
                    <a:lnTo>
                      <a:pt x="221470" y="4350"/>
                    </a:lnTo>
                    <a:lnTo>
                      <a:pt x="175792" y="16892"/>
                    </a:lnTo>
                    <a:lnTo>
                      <a:pt x="133730" y="36864"/>
                    </a:lnTo>
                    <a:lnTo>
                      <a:pt x="96046" y="63503"/>
                    </a:lnTo>
                    <a:lnTo>
                      <a:pt x="63503" y="96046"/>
                    </a:lnTo>
                    <a:lnTo>
                      <a:pt x="36864" y="133730"/>
                    </a:lnTo>
                    <a:lnTo>
                      <a:pt x="16892" y="175792"/>
                    </a:lnTo>
                    <a:lnTo>
                      <a:pt x="4350" y="221470"/>
                    </a:lnTo>
                    <a:lnTo>
                      <a:pt x="0" y="270002"/>
                    </a:lnTo>
                    <a:lnTo>
                      <a:pt x="4350" y="318536"/>
                    </a:lnTo>
                    <a:lnTo>
                      <a:pt x="16892" y="364216"/>
                    </a:lnTo>
                    <a:lnTo>
                      <a:pt x="36864" y="406279"/>
                    </a:lnTo>
                    <a:lnTo>
                      <a:pt x="63503" y="443963"/>
                    </a:lnTo>
                    <a:lnTo>
                      <a:pt x="96046" y="476504"/>
                    </a:lnTo>
                    <a:lnTo>
                      <a:pt x="133730" y="503142"/>
                    </a:lnTo>
                    <a:lnTo>
                      <a:pt x="175792" y="523112"/>
                    </a:lnTo>
                    <a:lnTo>
                      <a:pt x="221470" y="535654"/>
                    </a:lnTo>
                    <a:lnTo>
                      <a:pt x="270001" y="540004"/>
                    </a:lnTo>
                    <a:lnTo>
                      <a:pt x="318536" y="535654"/>
                    </a:lnTo>
                    <a:lnTo>
                      <a:pt x="364216" y="523112"/>
                    </a:lnTo>
                    <a:lnTo>
                      <a:pt x="406279" y="503142"/>
                    </a:lnTo>
                    <a:lnTo>
                      <a:pt x="443963" y="476504"/>
                    </a:lnTo>
                    <a:lnTo>
                      <a:pt x="476504" y="443963"/>
                    </a:lnTo>
                    <a:lnTo>
                      <a:pt x="503142" y="406279"/>
                    </a:lnTo>
                    <a:lnTo>
                      <a:pt x="523112" y="364216"/>
                    </a:lnTo>
                    <a:lnTo>
                      <a:pt x="535654" y="318536"/>
                    </a:lnTo>
                    <a:lnTo>
                      <a:pt x="540004" y="270002"/>
                    </a:lnTo>
                    <a:lnTo>
                      <a:pt x="535654" y="221470"/>
                    </a:lnTo>
                    <a:lnTo>
                      <a:pt x="523112" y="175792"/>
                    </a:lnTo>
                    <a:lnTo>
                      <a:pt x="503142" y="133730"/>
                    </a:lnTo>
                    <a:lnTo>
                      <a:pt x="476504" y="96046"/>
                    </a:lnTo>
                    <a:lnTo>
                      <a:pt x="443963" y="63503"/>
                    </a:lnTo>
                    <a:lnTo>
                      <a:pt x="406279" y="36864"/>
                    </a:lnTo>
                    <a:lnTo>
                      <a:pt x="364216" y="16892"/>
                    </a:lnTo>
                    <a:lnTo>
                      <a:pt x="318536" y="4350"/>
                    </a:lnTo>
                    <a:lnTo>
                      <a:pt x="27000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53" name="object 55">
                <a:extLst>
                  <a:ext uri="{FF2B5EF4-FFF2-40B4-BE49-F238E27FC236}">
                    <a16:creationId xmlns:a16="http://schemas.microsoft.com/office/drawing/2014/main" id="{FB4C992F-E293-4C1E-B156-98CA4DD2EC87}"/>
                  </a:ext>
                </a:extLst>
              </p:cNvPr>
              <p:cNvSpPr/>
              <p:nvPr/>
            </p:nvSpPr>
            <p:spPr>
              <a:xfrm>
                <a:off x="8256116" y="4179670"/>
                <a:ext cx="31654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65475">
                    <a:moveTo>
                      <a:pt x="0" y="0"/>
                    </a:moveTo>
                    <a:lnTo>
                      <a:pt x="3165398" y="0"/>
                    </a:lnTo>
                  </a:path>
                </a:pathLst>
              </a:custGeom>
              <a:ln w="6350">
                <a:solidFill>
                  <a:srgbClr val="00425F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54" name="object 56">
                <a:extLst>
                  <a:ext uri="{FF2B5EF4-FFF2-40B4-BE49-F238E27FC236}">
                    <a16:creationId xmlns:a16="http://schemas.microsoft.com/office/drawing/2014/main" id="{249E9E76-7003-41DD-9CDC-30930CF1CBBD}"/>
                  </a:ext>
                </a:extLst>
              </p:cNvPr>
              <p:cNvSpPr/>
              <p:nvPr/>
            </p:nvSpPr>
            <p:spPr>
              <a:xfrm>
                <a:off x="8287410" y="4883639"/>
                <a:ext cx="31654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65475">
                    <a:moveTo>
                      <a:pt x="0" y="0"/>
                    </a:moveTo>
                    <a:lnTo>
                      <a:pt x="3165398" y="0"/>
                    </a:lnTo>
                  </a:path>
                </a:pathLst>
              </a:custGeom>
              <a:ln w="6350">
                <a:solidFill>
                  <a:srgbClr val="00425F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63" name="object 38">
                <a:extLst>
                  <a:ext uri="{FF2B5EF4-FFF2-40B4-BE49-F238E27FC236}">
                    <a16:creationId xmlns:a16="http://schemas.microsoft.com/office/drawing/2014/main" id="{F2940C97-3CF0-4305-887C-7A2BCC7271A9}"/>
                  </a:ext>
                </a:extLst>
              </p:cNvPr>
              <p:cNvSpPr/>
              <p:nvPr/>
            </p:nvSpPr>
            <p:spPr>
              <a:xfrm>
                <a:off x="8272202" y="4962835"/>
                <a:ext cx="6480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40384">
                    <a:moveTo>
                      <a:pt x="270002" y="0"/>
                    </a:moveTo>
                    <a:lnTo>
                      <a:pt x="221470" y="4350"/>
                    </a:lnTo>
                    <a:lnTo>
                      <a:pt x="175792" y="16892"/>
                    </a:lnTo>
                    <a:lnTo>
                      <a:pt x="133730" y="36864"/>
                    </a:lnTo>
                    <a:lnTo>
                      <a:pt x="96046" y="63503"/>
                    </a:lnTo>
                    <a:lnTo>
                      <a:pt x="63503" y="96046"/>
                    </a:lnTo>
                    <a:lnTo>
                      <a:pt x="36864" y="133730"/>
                    </a:lnTo>
                    <a:lnTo>
                      <a:pt x="16892" y="175792"/>
                    </a:lnTo>
                    <a:lnTo>
                      <a:pt x="4350" y="221470"/>
                    </a:lnTo>
                    <a:lnTo>
                      <a:pt x="0" y="270001"/>
                    </a:lnTo>
                    <a:lnTo>
                      <a:pt x="4350" y="318536"/>
                    </a:lnTo>
                    <a:lnTo>
                      <a:pt x="16892" y="364216"/>
                    </a:lnTo>
                    <a:lnTo>
                      <a:pt x="36864" y="406279"/>
                    </a:lnTo>
                    <a:lnTo>
                      <a:pt x="63503" y="443963"/>
                    </a:lnTo>
                    <a:lnTo>
                      <a:pt x="96046" y="476504"/>
                    </a:lnTo>
                    <a:lnTo>
                      <a:pt x="133730" y="503142"/>
                    </a:lnTo>
                    <a:lnTo>
                      <a:pt x="175792" y="523112"/>
                    </a:lnTo>
                    <a:lnTo>
                      <a:pt x="221470" y="535654"/>
                    </a:lnTo>
                    <a:lnTo>
                      <a:pt x="270002" y="540003"/>
                    </a:lnTo>
                    <a:lnTo>
                      <a:pt x="318533" y="535654"/>
                    </a:lnTo>
                    <a:lnTo>
                      <a:pt x="364211" y="523112"/>
                    </a:lnTo>
                    <a:lnTo>
                      <a:pt x="406273" y="503142"/>
                    </a:lnTo>
                    <a:lnTo>
                      <a:pt x="443957" y="476504"/>
                    </a:lnTo>
                    <a:lnTo>
                      <a:pt x="476500" y="443963"/>
                    </a:lnTo>
                    <a:lnTo>
                      <a:pt x="503139" y="406279"/>
                    </a:lnTo>
                    <a:lnTo>
                      <a:pt x="523111" y="364216"/>
                    </a:lnTo>
                    <a:lnTo>
                      <a:pt x="535653" y="318536"/>
                    </a:lnTo>
                    <a:lnTo>
                      <a:pt x="540004" y="270001"/>
                    </a:lnTo>
                    <a:lnTo>
                      <a:pt x="535653" y="221470"/>
                    </a:lnTo>
                    <a:lnTo>
                      <a:pt x="523111" y="175792"/>
                    </a:lnTo>
                    <a:lnTo>
                      <a:pt x="503139" y="133730"/>
                    </a:lnTo>
                    <a:lnTo>
                      <a:pt x="476500" y="96046"/>
                    </a:lnTo>
                    <a:lnTo>
                      <a:pt x="443957" y="63503"/>
                    </a:lnTo>
                    <a:lnTo>
                      <a:pt x="406273" y="36864"/>
                    </a:lnTo>
                    <a:lnTo>
                      <a:pt x="364211" y="16892"/>
                    </a:lnTo>
                    <a:lnTo>
                      <a:pt x="318533" y="4350"/>
                    </a:lnTo>
                    <a:lnTo>
                      <a:pt x="27000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pic>
            <p:nvPicPr>
              <p:cNvPr id="1032" name="Picture 8" descr="Рынок ">
                <a:extLst>
                  <a:ext uri="{FF2B5EF4-FFF2-40B4-BE49-F238E27FC236}">
                    <a16:creationId xmlns:a16="http://schemas.microsoft.com/office/drawing/2014/main" id="{AEC47528-886E-47B4-B2FD-AF2868183D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4182" y="4278483"/>
                <a:ext cx="476959" cy="476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object 35">
                <a:extLst>
                  <a:ext uri="{FF2B5EF4-FFF2-40B4-BE49-F238E27FC236}">
                    <a16:creationId xmlns:a16="http://schemas.microsoft.com/office/drawing/2014/main" id="{4D0703EF-BDA8-4E1B-BE58-6FC249B449B8}"/>
                  </a:ext>
                </a:extLst>
              </p:cNvPr>
              <p:cNvSpPr txBox="1"/>
              <p:nvPr/>
            </p:nvSpPr>
            <p:spPr>
              <a:xfrm>
                <a:off x="9054124" y="4249628"/>
                <a:ext cx="2137751" cy="546302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>
                  <a:spcBef>
                    <a:spcPts val="100"/>
                  </a:spcBef>
                </a:pPr>
                <a:r>
                  <a:rPr lang="en-US" sz="1100" dirty="0">
                    <a:solidFill>
                      <a:srgbClr val="00425F"/>
                    </a:solidFill>
                    <a:latin typeface="Montserrat" pitchFamily="2" charset="-52"/>
                  </a:rPr>
                  <a:t>Domestic market</a:t>
                </a:r>
                <a:endParaRPr lang="ru-RU" sz="1100" dirty="0">
                  <a:solidFill>
                    <a:srgbClr val="00425F"/>
                  </a:solidFill>
                  <a:latin typeface="Montserrat" pitchFamily="2" charset="-52"/>
                </a:endParaRPr>
              </a:p>
              <a:p>
                <a:pPr marL="12701">
                  <a:spcBef>
                    <a:spcPts val="100"/>
                  </a:spcBef>
                </a:pPr>
                <a:r>
                  <a:rPr lang="en-US" sz="1100" dirty="0">
                    <a:solidFill>
                      <a:srgbClr val="00425F"/>
                    </a:solidFill>
                    <a:latin typeface="Montserrat" pitchFamily="2" charset="-52"/>
                  </a:rPr>
                  <a:t>Russia, Europe, Middle East</a:t>
                </a:r>
                <a:endParaRPr lang="ru-RU" sz="1100" dirty="0">
                  <a:solidFill>
                    <a:srgbClr val="00425F"/>
                  </a:solidFill>
                  <a:latin typeface="Montserrat" pitchFamily="2" charset="-52"/>
                </a:endParaRPr>
              </a:p>
              <a:p>
                <a:pPr marL="12701">
                  <a:spcBef>
                    <a:spcPts val="100"/>
                  </a:spcBef>
                </a:pPr>
                <a:r>
                  <a:rPr lang="en-US" sz="1100" dirty="0">
                    <a:solidFill>
                      <a:srgbClr val="00425F"/>
                    </a:solidFill>
                    <a:latin typeface="Montserrat" pitchFamily="2" charset="-52"/>
                  </a:rPr>
                  <a:t>Existing </a:t>
                </a:r>
                <a:r>
                  <a:rPr lang="ru-RU" sz="1100" dirty="0">
                    <a:solidFill>
                      <a:srgbClr val="00425F"/>
                    </a:solidFill>
                    <a:latin typeface="Montserrat" pitchFamily="2" charset="-52"/>
                  </a:rPr>
                  <a:t>5</a:t>
                </a:r>
                <a:r>
                  <a:rPr lang="en-US" sz="1100" dirty="0">
                    <a:solidFill>
                      <a:srgbClr val="00425F"/>
                    </a:solidFill>
                    <a:latin typeface="Montserrat" pitchFamily="2" charset="-52"/>
                  </a:rPr>
                  <a:t> neighbor markets</a:t>
                </a:r>
              </a:p>
            </p:txBody>
          </p:sp>
          <p:pic>
            <p:nvPicPr>
              <p:cNvPr id="1028" name="Picture 4" descr="Обучение">
                <a:extLst>
                  <a:ext uri="{FF2B5EF4-FFF2-40B4-BE49-F238E27FC236}">
                    <a16:creationId xmlns:a16="http://schemas.microsoft.com/office/drawing/2014/main" id="{1E72E496-F813-4DE8-A6B0-C3985A7FF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9560" y="5033028"/>
                <a:ext cx="423448" cy="423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object 33">
                <a:extLst>
                  <a:ext uri="{FF2B5EF4-FFF2-40B4-BE49-F238E27FC236}">
                    <a16:creationId xmlns:a16="http://schemas.microsoft.com/office/drawing/2014/main" id="{440A0F00-F1C0-42DD-A52B-0CFC86A2B0E6}"/>
                  </a:ext>
                </a:extLst>
              </p:cNvPr>
              <p:cNvSpPr txBox="1"/>
              <p:nvPr/>
            </p:nvSpPr>
            <p:spPr>
              <a:xfrm>
                <a:off x="9076448" y="5949987"/>
                <a:ext cx="1343025" cy="182100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>
                  <a:spcBef>
                    <a:spcPts val="100"/>
                  </a:spcBef>
                  <a:buSzPct val="109090"/>
                  <a:tabLst>
                    <a:tab pos="156219" algn="l"/>
                  </a:tabLst>
                </a:pPr>
                <a:r>
                  <a:rPr lang="ru-RU" sz="110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2</a:t>
                </a:r>
                <a:r>
                  <a:rPr lang="uz-Latn-UZ" sz="1100" dirty="0">
                    <a:solidFill>
                      <a:srgbClr val="00425F"/>
                    </a:solidFill>
                    <a:latin typeface="Montserrat" pitchFamily="2" charset="-52"/>
                    <a:cs typeface="Arial MT"/>
                  </a:rPr>
                  <a:t> packing lines</a:t>
                </a:r>
                <a:endParaRPr sz="110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87" name="object 56">
                <a:extLst>
                  <a:ext uri="{FF2B5EF4-FFF2-40B4-BE49-F238E27FC236}">
                    <a16:creationId xmlns:a16="http://schemas.microsoft.com/office/drawing/2014/main" id="{61598ECB-F0E2-48BB-8126-BB416491BF63}"/>
                  </a:ext>
                </a:extLst>
              </p:cNvPr>
              <p:cNvSpPr/>
              <p:nvPr/>
            </p:nvSpPr>
            <p:spPr>
              <a:xfrm>
                <a:off x="8301025" y="5609666"/>
                <a:ext cx="31654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65475">
                    <a:moveTo>
                      <a:pt x="0" y="0"/>
                    </a:moveTo>
                    <a:lnTo>
                      <a:pt x="3165398" y="0"/>
                    </a:lnTo>
                  </a:path>
                </a:pathLst>
              </a:custGeom>
              <a:ln w="6350">
                <a:solidFill>
                  <a:srgbClr val="00425F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sp>
            <p:nvSpPr>
              <p:cNvPr id="88" name="object 38">
                <a:extLst>
                  <a:ext uri="{FF2B5EF4-FFF2-40B4-BE49-F238E27FC236}">
                    <a16:creationId xmlns:a16="http://schemas.microsoft.com/office/drawing/2014/main" id="{EF76031E-A550-4D5F-829B-262C3ED566B7}"/>
                  </a:ext>
                </a:extLst>
              </p:cNvPr>
              <p:cNvSpPr/>
              <p:nvPr/>
            </p:nvSpPr>
            <p:spPr>
              <a:xfrm>
                <a:off x="8285817" y="5774591"/>
                <a:ext cx="6480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540384">
                    <a:moveTo>
                      <a:pt x="270002" y="0"/>
                    </a:moveTo>
                    <a:lnTo>
                      <a:pt x="221470" y="4350"/>
                    </a:lnTo>
                    <a:lnTo>
                      <a:pt x="175792" y="16892"/>
                    </a:lnTo>
                    <a:lnTo>
                      <a:pt x="133730" y="36864"/>
                    </a:lnTo>
                    <a:lnTo>
                      <a:pt x="96046" y="63503"/>
                    </a:lnTo>
                    <a:lnTo>
                      <a:pt x="63503" y="96046"/>
                    </a:lnTo>
                    <a:lnTo>
                      <a:pt x="36864" y="133730"/>
                    </a:lnTo>
                    <a:lnTo>
                      <a:pt x="16892" y="175792"/>
                    </a:lnTo>
                    <a:lnTo>
                      <a:pt x="4350" y="221470"/>
                    </a:lnTo>
                    <a:lnTo>
                      <a:pt x="0" y="270001"/>
                    </a:lnTo>
                    <a:lnTo>
                      <a:pt x="4350" y="318536"/>
                    </a:lnTo>
                    <a:lnTo>
                      <a:pt x="16892" y="364216"/>
                    </a:lnTo>
                    <a:lnTo>
                      <a:pt x="36864" y="406279"/>
                    </a:lnTo>
                    <a:lnTo>
                      <a:pt x="63503" y="443963"/>
                    </a:lnTo>
                    <a:lnTo>
                      <a:pt x="96046" y="476504"/>
                    </a:lnTo>
                    <a:lnTo>
                      <a:pt x="133730" y="503142"/>
                    </a:lnTo>
                    <a:lnTo>
                      <a:pt x="175792" y="523112"/>
                    </a:lnTo>
                    <a:lnTo>
                      <a:pt x="221470" y="535654"/>
                    </a:lnTo>
                    <a:lnTo>
                      <a:pt x="270002" y="540003"/>
                    </a:lnTo>
                    <a:lnTo>
                      <a:pt x="318533" y="535654"/>
                    </a:lnTo>
                    <a:lnTo>
                      <a:pt x="364211" y="523112"/>
                    </a:lnTo>
                    <a:lnTo>
                      <a:pt x="406273" y="503142"/>
                    </a:lnTo>
                    <a:lnTo>
                      <a:pt x="443957" y="476504"/>
                    </a:lnTo>
                    <a:lnTo>
                      <a:pt x="476500" y="443963"/>
                    </a:lnTo>
                    <a:lnTo>
                      <a:pt x="503139" y="406279"/>
                    </a:lnTo>
                    <a:lnTo>
                      <a:pt x="523111" y="364216"/>
                    </a:lnTo>
                    <a:lnTo>
                      <a:pt x="535653" y="318536"/>
                    </a:lnTo>
                    <a:lnTo>
                      <a:pt x="540004" y="270001"/>
                    </a:lnTo>
                    <a:lnTo>
                      <a:pt x="535653" y="221470"/>
                    </a:lnTo>
                    <a:lnTo>
                      <a:pt x="523111" y="175792"/>
                    </a:lnTo>
                    <a:lnTo>
                      <a:pt x="503139" y="133730"/>
                    </a:lnTo>
                    <a:lnTo>
                      <a:pt x="476500" y="96046"/>
                    </a:lnTo>
                    <a:lnTo>
                      <a:pt x="443957" y="63503"/>
                    </a:lnTo>
                    <a:lnTo>
                      <a:pt x="406273" y="36864"/>
                    </a:lnTo>
                    <a:lnTo>
                      <a:pt x="364211" y="16892"/>
                    </a:lnTo>
                    <a:lnTo>
                      <a:pt x="318533" y="4350"/>
                    </a:lnTo>
                    <a:lnTo>
                      <a:pt x="27000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Montserrat" pitchFamily="2" charset="-52"/>
                </a:endParaRPr>
              </a:p>
            </p:txBody>
          </p:sp>
          <p:pic>
            <p:nvPicPr>
              <p:cNvPr id="1038" name="Picture 14" descr="Упаковка ">
                <a:extLst>
                  <a:ext uri="{FF2B5EF4-FFF2-40B4-BE49-F238E27FC236}">
                    <a16:creationId xmlns:a16="http://schemas.microsoft.com/office/drawing/2014/main" id="{267A4F17-A9C0-408D-AC5A-77A71AC65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0291" y="5784115"/>
                <a:ext cx="493640" cy="493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40C2B4B-AD0A-466B-A9B2-021EA79A022B}"/>
              </a:ext>
            </a:extLst>
          </p:cNvPr>
          <p:cNvGrpSpPr/>
          <p:nvPr/>
        </p:nvGrpSpPr>
        <p:grpSpPr>
          <a:xfrm>
            <a:off x="4875403" y="2098945"/>
            <a:ext cx="2907216" cy="4463556"/>
            <a:chOff x="4875403" y="2098945"/>
            <a:chExt cx="2907216" cy="4463556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2B80E9B4-9D30-4178-8982-B4906438E8F0}"/>
                </a:ext>
              </a:extLst>
            </p:cNvPr>
            <p:cNvGrpSpPr/>
            <p:nvPr/>
          </p:nvGrpSpPr>
          <p:grpSpPr>
            <a:xfrm>
              <a:off x="4875403" y="2098945"/>
              <a:ext cx="2907216" cy="4165779"/>
              <a:chOff x="4647628" y="2351467"/>
              <a:chExt cx="2704879" cy="4165779"/>
            </a:xfrm>
          </p:grpSpPr>
          <p:pic>
            <p:nvPicPr>
              <p:cNvPr id="74" name="object 11">
                <a:extLst>
                  <a:ext uri="{FF2B5EF4-FFF2-40B4-BE49-F238E27FC236}">
                    <a16:creationId xmlns:a16="http://schemas.microsoft.com/office/drawing/2014/main" id="{FD0BF1EE-BFBE-46AF-B745-0A3DFA759C65}"/>
                  </a:ext>
                </a:extLst>
              </p:cNvPr>
              <p:cNvPicPr/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23625" b="76250" l="2375" r="90000">
                            <a14:foregroundMark x1="5875" y1="42125" x2="5875" y2="42125"/>
                            <a14:foregroundMark x1="5875" y1="42125" x2="5875" y2="42125"/>
                            <a14:foregroundMark x1="4375" y1="48500" x2="4375" y2="48500"/>
                            <a14:foregroundMark x1="4375" y1="48500" x2="4375" y2="48500"/>
                            <a14:foregroundMark x1="5875" y1="56000" x2="5875" y2="56000"/>
                            <a14:foregroundMark x1="5875" y1="56000" x2="5875" y2="56000"/>
                            <a14:foregroundMark x1="8125" y1="56000" x2="8125" y2="56000"/>
                            <a14:foregroundMark x1="8125" y1="56000" x2="8125" y2="56000"/>
                            <a14:foregroundMark x1="7750" y1="54750" x2="7750" y2="54750"/>
                            <a14:foregroundMark x1="7750" y1="54750" x2="7750" y2="54750"/>
                            <a14:foregroundMark x1="6625" y1="54750" x2="6625" y2="54750"/>
                            <a14:foregroundMark x1="6625" y1="54750" x2="6625" y2="54750"/>
                            <a14:foregroundMark x1="4500" y1="54375" x2="4500" y2="54375"/>
                            <a14:foregroundMark x1="4500" y1="54375" x2="4500" y2="54375"/>
                            <a14:foregroundMark x1="4125" y1="61500" x2="4125" y2="61500"/>
                            <a14:foregroundMark x1="4125" y1="61500" x2="4125" y2="61500"/>
                            <a14:foregroundMark x1="3625" y1="41000" x2="3625" y2="41000"/>
                            <a14:foregroundMark x1="3625" y1="41000" x2="3625" y2="41000"/>
                            <a14:foregroundMark x1="2375" y1="54375" x2="2375" y2="54375"/>
                            <a14:foregroundMark x1="2375" y1="54375" x2="2375" y2="54375"/>
                            <a14:foregroundMark x1="64875" y1="36500" x2="64875" y2="36500"/>
                            <a14:foregroundMark x1="64875" y1="36500" x2="64875" y2="36500"/>
                            <a14:foregroundMark x1="73750" y1="34000" x2="73750" y2="34000"/>
                            <a14:foregroundMark x1="71625" y1="34125" x2="71625" y2="34125"/>
                            <a14:foregroundMark x1="71625" y1="34125" x2="71625" y2="34125"/>
                            <a14:foregroundMark x1="75000" y1="34875" x2="75000" y2="34875"/>
                            <a14:foregroundMark x1="75000" y1="34875" x2="75000" y2="34875"/>
                            <a14:foregroundMark x1="74500" y1="42000" x2="74500" y2="42000"/>
                            <a14:foregroundMark x1="74500" y1="42000" x2="74500" y2="42000"/>
                            <a14:foregroundMark x1="73750" y1="48125" x2="73750" y2="48125"/>
                            <a14:foregroundMark x1="73750" y1="48125" x2="73750" y2="48125"/>
                            <a14:foregroundMark x1="73125" y1="55375" x2="73125" y2="55375"/>
                            <a14:foregroundMark x1="73125" y1="55375" x2="73125" y2="55375"/>
                            <a14:backgroundMark x1="74979" y1="34000" x2="84250" y2="35875"/>
                            <a14:backgroundMark x1="73125" y1="33625" x2="74979" y2="34000"/>
                            <a14:backgroundMark x1="77125" y1="42000" x2="81000" y2="41750"/>
                            <a14:backgroundMark x1="75797" y1="48125" x2="76375" y2="57250"/>
                            <a14:backgroundMark x1="75750" y1="47375" x2="75797" y2="481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60" b="17060"/>
              <a:stretch/>
            </p:blipFill>
            <p:spPr>
              <a:xfrm>
                <a:off x="4722657" y="3223155"/>
                <a:ext cx="1292651" cy="820800"/>
              </a:xfrm>
              <a:prstGeom prst="flowChartOffpageConnector">
                <a:avLst/>
              </a:prstGeom>
            </p:spPr>
          </p:pic>
          <p:pic>
            <p:nvPicPr>
              <p:cNvPr id="75" name="object 12">
                <a:extLst>
                  <a:ext uri="{FF2B5EF4-FFF2-40B4-BE49-F238E27FC236}">
                    <a16:creationId xmlns:a16="http://schemas.microsoft.com/office/drawing/2014/main" id="{FB1CB60F-782A-4340-8CC3-C03B92CF2A81}"/>
                  </a:ext>
                </a:extLst>
              </p:cNvPr>
              <p:cNvPicPr/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23648" b="7635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60" b="17060"/>
              <a:stretch/>
            </p:blipFill>
            <p:spPr>
              <a:xfrm>
                <a:off x="4647628" y="2351467"/>
                <a:ext cx="1159200" cy="820800"/>
              </a:xfrm>
              <a:prstGeom prst="flowChartOffpageConnector">
                <a:avLst/>
              </a:prstGeom>
            </p:spPr>
          </p:pic>
          <p:pic>
            <p:nvPicPr>
              <p:cNvPr id="76" name="object 13">
                <a:extLst>
                  <a:ext uri="{FF2B5EF4-FFF2-40B4-BE49-F238E27FC236}">
                    <a16:creationId xmlns:a16="http://schemas.microsoft.com/office/drawing/2014/main" id="{D8EE93CB-83F1-47FC-B09B-7DF64D95CC6F}"/>
                  </a:ext>
                </a:extLst>
              </p:cNvPr>
              <p:cNvPicPr/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80" b="6080"/>
              <a:stretch/>
            </p:blipFill>
            <p:spPr>
              <a:xfrm>
                <a:off x="4685144" y="4040299"/>
                <a:ext cx="1159200" cy="820800"/>
              </a:xfrm>
              <a:prstGeom prst="flowChartOffpageConnector">
                <a:avLst/>
              </a:prstGeom>
            </p:spPr>
          </p:pic>
          <p:sp>
            <p:nvSpPr>
              <p:cNvPr id="56" name="object 25">
                <a:extLst>
                  <a:ext uri="{FF2B5EF4-FFF2-40B4-BE49-F238E27FC236}">
                    <a16:creationId xmlns:a16="http://schemas.microsoft.com/office/drawing/2014/main" id="{4528AB22-4B22-4013-B74B-6152427C0C14}"/>
                  </a:ext>
                </a:extLst>
              </p:cNvPr>
              <p:cNvSpPr txBox="1"/>
              <p:nvPr/>
            </p:nvSpPr>
            <p:spPr>
              <a:xfrm>
                <a:off x="6151791" y="2586179"/>
                <a:ext cx="1159200" cy="351377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 algn="ctr">
                  <a:spcBef>
                    <a:spcPts val="100"/>
                  </a:spcBef>
                </a:pPr>
                <a:r>
                  <a:rPr lang="en-US" sz="1100" spc="-20" dirty="0">
                    <a:solidFill>
                      <a:srgbClr val="00425F"/>
                    </a:solidFill>
                    <a:latin typeface="Montserrat" pitchFamily="2" charset="-52"/>
                  </a:rPr>
                  <a:t>Material preparation</a:t>
                </a:r>
                <a:endParaRPr sz="1100" spc="-2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60" name="object 27">
                <a:extLst>
                  <a:ext uri="{FF2B5EF4-FFF2-40B4-BE49-F238E27FC236}">
                    <a16:creationId xmlns:a16="http://schemas.microsoft.com/office/drawing/2014/main" id="{B5058F4F-B0FA-492A-A55B-3F8E46425DB2}"/>
                  </a:ext>
                </a:extLst>
              </p:cNvPr>
              <p:cNvSpPr txBox="1"/>
              <p:nvPr/>
            </p:nvSpPr>
            <p:spPr>
              <a:xfrm>
                <a:off x="6110276" y="4359649"/>
                <a:ext cx="1242231" cy="182100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 algn="ctr">
                  <a:spcBef>
                    <a:spcPts val="100"/>
                  </a:spcBef>
                </a:pPr>
                <a:r>
                  <a:rPr lang="en-US" sz="1100" spc="-20" dirty="0">
                    <a:solidFill>
                      <a:srgbClr val="00425F"/>
                    </a:solidFill>
                    <a:latin typeface="Montserrat" pitchFamily="2" charset="-52"/>
                  </a:rPr>
                  <a:t>Layer assembly</a:t>
                </a:r>
                <a:endParaRPr sz="1100" spc="-2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61" name="object 28">
                <a:extLst>
                  <a:ext uri="{FF2B5EF4-FFF2-40B4-BE49-F238E27FC236}">
                    <a16:creationId xmlns:a16="http://schemas.microsoft.com/office/drawing/2014/main" id="{05187509-427F-4A7D-AB37-3891CCB7FBC3}"/>
                  </a:ext>
                </a:extLst>
              </p:cNvPr>
              <p:cNvSpPr txBox="1"/>
              <p:nvPr/>
            </p:nvSpPr>
            <p:spPr>
              <a:xfrm>
                <a:off x="6196227" y="5124067"/>
                <a:ext cx="1070325" cy="351377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 algn="ctr">
                  <a:spcBef>
                    <a:spcPts val="100"/>
                  </a:spcBef>
                </a:pPr>
                <a:r>
                  <a:rPr lang="en-US" sz="1100" spc="-20" dirty="0">
                    <a:solidFill>
                      <a:srgbClr val="00425F"/>
                    </a:solidFill>
                    <a:latin typeface="Montserrat" pitchFamily="2" charset="-52"/>
                  </a:rPr>
                  <a:t>Cutting and shaping</a:t>
                </a:r>
                <a:endParaRPr sz="1100" spc="-2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62" name="object 25">
                <a:extLst>
                  <a:ext uri="{FF2B5EF4-FFF2-40B4-BE49-F238E27FC236}">
                    <a16:creationId xmlns:a16="http://schemas.microsoft.com/office/drawing/2014/main" id="{600A8BE1-1E54-4427-85DC-326652004A81}"/>
                  </a:ext>
                </a:extLst>
              </p:cNvPr>
              <p:cNvSpPr txBox="1"/>
              <p:nvPr/>
            </p:nvSpPr>
            <p:spPr>
              <a:xfrm>
                <a:off x="6122140" y="3373228"/>
                <a:ext cx="1218502" cy="520654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 algn="ctr">
                  <a:spcBef>
                    <a:spcPts val="100"/>
                  </a:spcBef>
                </a:pPr>
                <a:r>
                  <a:rPr lang="en-US" sz="1100" spc="-20" dirty="0">
                    <a:solidFill>
                      <a:srgbClr val="00425F"/>
                    </a:solidFill>
                    <a:latin typeface="Montserrat" pitchFamily="2" charset="-52"/>
                  </a:rPr>
                  <a:t>Mixing and forming absorbent core</a:t>
                </a:r>
                <a:endParaRPr sz="1100" spc="-2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  <p:sp>
            <p:nvSpPr>
              <p:cNvPr id="73" name="object 28">
                <a:extLst>
                  <a:ext uri="{FF2B5EF4-FFF2-40B4-BE49-F238E27FC236}">
                    <a16:creationId xmlns:a16="http://schemas.microsoft.com/office/drawing/2014/main" id="{6428B851-9615-4430-AE19-A39AE4DF01EB}"/>
                  </a:ext>
                </a:extLst>
              </p:cNvPr>
              <p:cNvSpPr txBox="1"/>
              <p:nvPr/>
            </p:nvSpPr>
            <p:spPr>
              <a:xfrm>
                <a:off x="6196227" y="6165869"/>
                <a:ext cx="1070325" cy="351377"/>
              </a:xfrm>
              <a:prstGeom prst="rect">
                <a:avLst/>
              </a:prstGeom>
            </p:spPr>
            <p:txBody>
              <a:bodyPr vert="horz" wrap="square" lIns="0" tIns="12699" rIns="0" bIns="0" rtlCol="0">
                <a:spAutoFit/>
              </a:bodyPr>
              <a:lstStyle/>
              <a:p>
                <a:pPr marL="12701" algn="ctr">
                  <a:spcBef>
                    <a:spcPts val="100"/>
                  </a:spcBef>
                </a:pPr>
                <a:r>
                  <a:rPr lang="en-US" sz="1100" spc="-20" dirty="0">
                    <a:solidFill>
                      <a:srgbClr val="00425F"/>
                    </a:solidFill>
                    <a:latin typeface="Montserrat" pitchFamily="2" charset="-52"/>
                  </a:rPr>
                  <a:t>Fastener application</a:t>
                </a:r>
                <a:endParaRPr sz="1100" spc="-20" dirty="0">
                  <a:solidFill>
                    <a:srgbClr val="00425F"/>
                  </a:solidFill>
                  <a:latin typeface="Montserrat" pitchFamily="2" charset="-52"/>
                </a:endParaRPr>
              </a:p>
            </p:txBody>
          </p:sp>
        </p:grpSp>
        <p:pic>
          <p:nvPicPr>
            <p:cNvPr id="1026" name="Picture 2" descr="Diaper – AccuCut">
              <a:extLst>
                <a:ext uri="{FF2B5EF4-FFF2-40B4-BE49-F238E27FC236}">
                  <a16:creationId xmlns:a16="http://schemas.microsoft.com/office/drawing/2014/main" id="{CA85F040-9E5D-41A0-B72F-843A6A4C2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227" b="95424" l="9002" r="95199">
                          <a14:foregroundMark x1="9677" y1="38185" x2="9377" y2="40660"/>
                          <a14:foregroundMark x1="26632" y1="93098" x2="48612" y2="95424"/>
                          <a14:foregroundMark x1="67892" y1="6227" x2="73218" y2="11628"/>
                          <a14:foregroundMark x1="73218" y1="11628" x2="73218" y2="11628"/>
                          <a14:foregroundMark x1="79970" y1="8252" x2="80570" y2="11778"/>
                          <a14:foregroundMark x1="87997" y1="7127" x2="89647" y2="11103"/>
                          <a14:foregroundMark x1="92123" y1="8027" x2="92123" y2="8027"/>
                          <a14:foregroundMark x1="92123" y1="8027" x2="92123" y2="8027"/>
                          <a14:foregroundMark x1="91598" y1="6977" x2="91598" y2="6977"/>
                          <a14:foregroundMark x1="91598" y1="6977" x2="91598" y2="6977"/>
                          <a14:foregroundMark x1="88372" y1="5026" x2="95199" y2="7127"/>
                          <a14:foregroundMark x1="95199" y1="7127" x2="92104" y2="12400"/>
                          <a14:foregroundMark x1="87097" y1="20930" x2="88447" y2="28957"/>
                          <a14:foregroundMark x1="88447" y1="28957" x2="79595" y2="31058"/>
                          <a14:foregroundMark x1="79595" y1="31058" x2="72993" y2="25881"/>
                          <a14:foregroundMark x1="75019" y1="22518" x2="75701" y2="21385"/>
                          <a14:foregroundMark x1="72993" y1="25881" x2="74970" y2="22598"/>
                          <a14:foregroundMark x1="72788" y1="14612" x2="72468" y2="14254"/>
                          <a14:foregroundMark x1="75769" y1="7502" x2="81395" y2="15154"/>
                          <a14:foregroundMark x1="81395" y1="15154" x2="78170" y2="8627"/>
                          <a14:foregroundMark x1="78170" y1="8627" x2="77644" y2="9677"/>
                          <a14:foregroundMark x1="73068" y1="12828" x2="82071" y2="21005"/>
                          <a14:foregroundMark x1="82071" y1="21005" x2="83796" y2="28357"/>
                          <a14:foregroundMark x1="89797" y1="13203" x2="85896" y2="17329"/>
                          <a14:backgroundMark x1="91448" y1="13728" x2="87547" y2="20330"/>
                          <a14:backgroundMark x1="87547" y1="20330" x2="87547" y2="20705"/>
                          <a14:backgroundMark x1="92273" y1="12528" x2="90923" y2="13953"/>
                          <a14:backgroundMark x1="73368" y1="15904" x2="75394" y2="20555"/>
                          <a14:backgroundMark x1="75544" y1="21080" x2="76594" y2="18605"/>
                          <a14:backgroundMark x1="75544" y1="18380" x2="75919" y2="20555"/>
                          <a14:backgroundMark x1="72468" y1="14854" x2="76294" y2="18905"/>
                          <a14:backgroundMark x1="76594" y1="19955" x2="74494" y2="21080"/>
                          <a14:backgroundMark x1="76444" y1="20330" x2="75694" y2="21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97" y="4573767"/>
              <a:ext cx="1042504" cy="946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ook and loop closures for diapers | APLIX">
              <a:extLst>
                <a:ext uri="{FF2B5EF4-FFF2-40B4-BE49-F238E27FC236}">
                  <a16:creationId xmlns:a16="http://schemas.microsoft.com/office/drawing/2014/main" id="{E32C73F8-6DCF-4E5D-BBDB-71A204E9C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5461" b="89806" l="6958" r="94498">
                          <a14:foregroundMark x1="81634" y1="10437" x2="81634" y2="10437"/>
                          <a14:foregroundMark x1="81634" y1="10437" x2="81634" y2="10437"/>
                          <a14:foregroundMark x1="82686" y1="5704" x2="82686" y2="5704"/>
                          <a14:foregroundMark x1="82686" y1="5704" x2="82686" y2="5704"/>
                          <a14:foregroundMark x1="78641" y1="7767" x2="85518" y2="4248"/>
                          <a14:foregroundMark x1="85518" y1="4248" x2="90049" y2="9102"/>
                          <a14:foregroundMark x1="90049" y1="9102" x2="91019" y2="18811"/>
                          <a14:foregroundMark x1="91019" y1="18811" x2="86003" y2="31432"/>
                          <a14:foregroundMark x1="86003" y1="31432" x2="84466" y2="32646"/>
                          <a14:foregroundMark x1="90777" y1="6675" x2="94175" y2="19417"/>
                          <a14:foregroundMark x1="94175" y1="19417" x2="91019" y2="29126"/>
                          <a14:foregroundMark x1="91019" y1="29126" x2="87702" y2="32524"/>
                          <a14:foregroundMark x1="93770" y1="12743" x2="94498" y2="20388"/>
                          <a14:foregroundMark x1="94498" y1="20388" x2="94175" y2="24029"/>
                          <a14:foregroundMark x1="78883" y1="31068" x2="83981" y2="32403"/>
                          <a14:foregroundMark x1="81149" y1="60680" x2="78155" y2="70146"/>
                          <a14:foregroundMark x1="87702" y1="70146" x2="87702" y2="70146"/>
                          <a14:foregroundMark x1="87702" y1="70146" x2="87702" y2="70146"/>
                          <a14:foregroundMark x1="84547" y1="72451" x2="84547" y2="72451"/>
                          <a14:foregroundMark x1="84547" y1="72451" x2="84547" y2="72451"/>
                          <a14:foregroundMark x1="80097" y1="72209" x2="80097" y2="72209"/>
                          <a14:foregroundMark x1="80340" y1="72209" x2="80340" y2="72209"/>
                          <a14:foregroundMark x1="80825" y1="60558" x2="87460" y2="58981"/>
                          <a14:foregroundMark x1="87460" y1="58981" x2="91990" y2="63592"/>
                          <a14:foregroundMark x1="91990" y1="63592" x2="94660" y2="73422"/>
                          <a14:foregroundMark x1="94660" y1="73422" x2="92233" y2="82524"/>
                          <a14:foregroundMark x1="92233" y1="82524" x2="86084" y2="87136"/>
                          <a14:foregroundMark x1="86084" y1="87136" x2="78155" y2="83131"/>
                          <a14:foregroundMark x1="78155" y1="83131" x2="75890" y2="69296"/>
                          <a14:foregroundMark x1="75890" y1="69296" x2="76699" y2="66262"/>
                          <a14:foregroundMark x1="11084" y1="60437" x2="6553" y2="63835"/>
                          <a14:foregroundMark x1="6553" y1="63835" x2="5178" y2="72694"/>
                          <a14:foregroundMark x1="5178" y1="72694" x2="6958" y2="80097"/>
                          <a14:foregroundMark x1="6958" y1="80097" x2="18851" y2="82524"/>
                          <a14:foregroundMark x1="18851" y1="82524" x2="20874" y2="70631"/>
                          <a14:foregroundMark x1="20874" y1="70631" x2="15534" y2="64078"/>
                          <a14:foregroundMark x1="15534" y1="64078" x2="10356" y2="63471"/>
                          <a14:foregroundMark x1="19013" y1="63592" x2="22168" y2="74272"/>
                          <a14:foregroundMark x1="22168" y1="74272" x2="21197" y2="82039"/>
                          <a14:foregroundMark x1="22896" y1="66990" x2="23301" y2="74029"/>
                          <a14:foregroundMark x1="8981" y1="9951" x2="17476" y2="24272"/>
                          <a14:foregroundMark x1="17476" y1="24272" x2="16343" y2="13835"/>
                          <a14:foregroundMark x1="16343" y1="13835" x2="11812" y2="12621"/>
                          <a14:foregroundMark x1="23729" y1="31606" x2="23063" y2="30735"/>
                          <a14:foregroundMark x1="25081" y1="33374" x2="24243" y2="32279"/>
                          <a14:foregroundMark x1="23895" y1="58454" x2="24919" y2="56917"/>
                          <a14:foregroundMark x1="21036" y1="62743" x2="21877" y2="61482"/>
                          <a14:foregroundMark x1="21778" y1="61393" x2="19498" y2="65049"/>
                          <a14:foregroundMark x1="24191" y1="57524" x2="23626" y2="58430"/>
                          <a14:foregroundMark x1="71521" y1="48786" x2="72078" y2="50006"/>
                          <a14:foregroundMark x1="72896" y1="47937" x2="73374" y2="49038"/>
                          <a14:foregroundMark x1="76970" y1="36096" x2="76214" y2="38592"/>
                          <a14:foregroundMark x1="76214" y1="38592" x2="76133" y2="38714"/>
                          <a14:foregroundMark x1="77689" y1="36790" x2="76861" y2="38714"/>
                          <a14:foregroundMark x1="10194" y1="6432" x2="15534" y2="5825"/>
                          <a14:foregroundMark x1="15534" y1="5825" x2="18123" y2="6796"/>
                          <a14:foregroundMark x1="17880" y1="5583" x2="17233" y2="5461"/>
                          <a14:backgroundMark x1="20874" y1="31432" x2="20065" y2="40291"/>
                          <a14:backgroundMark x1="21521" y1="29733" x2="22168" y2="31432"/>
                          <a14:backgroundMark x1="23220" y1="33010" x2="24110" y2="32646"/>
                          <a14:backgroundMark x1="24353" y1="58495" x2="24029" y2="66626"/>
                          <a14:backgroundMark x1="24029" y1="66626" x2="24515" y2="60680"/>
                          <a14:backgroundMark x1="23948" y1="58374" x2="22330" y2="61893"/>
                          <a14:backgroundMark x1="24272" y1="58495" x2="24272" y2="58495"/>
                          <a14:backgroundMark x1="24272" y1="58495" x2="24272" y2="58495"/>
                          <a14:backgroundMark x1="23948" y1="58495" x2="23948" y2="58495"/>
                          <a14:backgroundMark x1="23948" y1="58495" x2="23948" y2="58495"/>
                          <a14:backgroundMark x1="78398" y1="31796" x2="77346" y2="35558"/>
                          <a14:backgroundMark x1="80340" y1="34466" x2="87136" y2="35194"/>
                          <a14:backgroundMark x1="87136" y1="35194" x2="85194" y2="35680"/>
                          <a14:backgroundMark x1="78155" y1="35801" x2="77670" y2="36772"/>
                          <a14:backgroundMark x1="72411" y1="49757" x2="76456" y2="60922"/>
                          <a14:backgroundMark x1="74272" y1="50850" x2="77184" y2="59345"/>
                          <a14:backgroundMark x1="77023" y1="60437" x2="77508" y2="62743"/>
                          <a14:backgroundMark x1="78236" y1="59345" x2="77508" y2="597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708" y="5615569"/>
              <a:ext cx="1420397" cy="946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Личная гигиена ">
            <a:extLst>
              <a:ext uri="{FF2B5EF4-FFF2-40B4-BE49-F238E27FC236}">
                <a16:creationId xmlns:a16="http://schemas.microsoft.com/office/drawing/2014/main" id="{F93ADC24-497C-427F-A3D8-99487757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2" y="5696882"/>
            <a:ext cx="396537" cy="3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5520" y="188399"/>
            <a:ext cx="734880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baby hygiene products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962346"/>
            <a:ext cx="6563519" cy="16643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baby products producers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ru-RU" sz="1400" b="1" dirty="0">
              <a:latin typeface="Montserrat" pitchFamily="2" charset="-52"/>
              <a:cs typeface="Arial MT"/>
            </a:endParaRPr>
          </a:p>
          <a:p>
            <a:pPr marL="349250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Constant demand for diapers and hygiene products</a:t>
            </a:r>
          </a:p>
          <a:p>
            <a:pPr marL="349250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High level of birth rate</a:t>
            </a:r>
          </a:p>
          <a:p>
            <a:pPr marL="349250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Availability of skilled &amp; unskilled labor</a:t>
            </a:r>
          </a:p>
          <a:p>
            <a:pPr marL="349250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7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833903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19219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565945" y="4374821"/>
            <a:ext cx="533933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technical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49450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734471" y="2460145"/>
            <a:ext cx="1073990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  <a:stCxn id="139" idx="1"/>
          </p:cNvCxnSpPr>
          <p:nvPr/>
        </p:nvCxnSpPr>
        <p:spPr>
          <a:xfrm rot="10800000" flipV="1">
            <a:off x="10573535" y="2597869"/>
            <a:ext cx="160936" cy="771214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52665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671915-765E-4877-92FD-FE468B3D0CB0}"/>
              </a:ext>
            </a:extLst>
          </p:cNvPr>
          <p:cNvSpPr txBox="1"/>
          <p:nvPr/>
        </p:nvSpPr>
        <p:spPr>
          <a:xfrm>
            <a:off x="181017" y="854165"/>
            <a:ext cx="5590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M</a:t>
            </a:r>
            <a:r>
              <a:rPr lang="ru-RU" sz="1600" b="1" spc="-10" dirty="0" err="1">
                <a:solidFill>
                  <a:srgbClr val="00425F"/>
                </a:solidFill>
                <a:latin typeface="Montserrat" pitchFamily="2" charset="-52"/>
              </a:rPr>
              <a:t>ain</a:t>
            </a: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indicators</a:t>
            </a: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of</a:t>
            </a: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baby hygiene</a:t>
            </a: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</a:rPr>
              <a:t> products sector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497282-65E6-4681-8910-20DD5FCFAD51}"/>
              </a:ext>
            </a:extLst>
          </p:cNvPr>
          <p:cNvGrpSpPr/>
          <p:nvPr/>
        </p:nvGrpSpPr>
        <p:grpSpPr>
          <a:xfrm>
            <a:off x="1385751" y="1438775"/>
            <a:ext cx="3682776" cy="3228437"/>
            <a:chOff x="1356186" y="1142890"/>
            <a:chExt cx="3682776" cy="3228437"/>
          </a:xfrm>
        </p:grpSpPr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E1AEB99C-4D81-4570-8D6B-AC137788AE53}"/>
                </a:ext>
              </a:extLst>
            </p:cNvPr>
            <p:cNvSpPr txBox="1"/>
            <p:nvPr/>
          </p:nvSpPr>
          <p:spPr>
            <a:xfrm>
              <a:off x="1356186" y="1142890"/>
              <a:ext cx="2406147" cy="9002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  <a:t>Number of babies </a:t>
              </a:r>
              <a:b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</a:br>
              <a: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  <a:t>(under 4 years old)</a:t>
              </a:r>
              <a:endParaRPr lang="ru-RU" sz="1400" dirty="0">
                <a:solidFill>
                  <a:srgbClr val="00425F"/>
                </a:solidFill>
                <a:latin typeface="Montserrat" pitchFamily="2" charset="-52"/>
              </a:endParaRPr>
            </a:p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endParaRPr lang="ru-RU" sz="1400" dirty="0">
                <a:solidFill>
                  <a:srgbClr val="00425F"/>
                </a:solidFill>
                <a:latin typeface="Montserrat" pitchFamily="2" charset="-52"/>
              </a:endParaRPr>
            </a:p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b="1" dirty="0">
                  <a:solidFill>
                    <a:srgbClr val="00425F"/>
                  </a:solidFill>
                  <a:latin typeface="Montserrat" pitchFamily="2" charset="-52"/>
                </a:rPr>
                <a:t>4,37</a:t>
              </a:r>
              <a:r>
                <a:rPr lang="ru-RU" sz="1400" b="1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r>
                <a:rPr lang="en-US" sz="1400" b="1" dirty="0">
                  <a:solidFill>
                    <a:srgbClr val="00425F"/>
                  </a:solidFill>
                  <a:latin typeface="Montserrat" pitchFamily="2" charset="-52"/>
                </a:rPr>
                <a:t>mln</a:t>
              </a:r>
              <a:endParaRPr sz="1400" b="1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282C28-D8A7-4A82-9BE5-6E47648EA4D4}"/>
                </a:ext>
              </a:extLst>
            </p:cNvPr>
            <p:cNvSpPr txBox="1"/>
            <p:nvPr/>
          </p:nvSpPr>
          <p:spPr>
            <a:xfrm>
              <a:off x="1356186" y="2229621"/>
              <a:ext cx="240614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  <a:t>Products imported </a:t>
              </a:r>
              <a:b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</a:br>
              <a: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  <a:t>in 2024</a:t>
              </a:r>
            </a:p>
            <a:p>
              <a:endParaRPr lang="en-US" sz="1400" dirty="0">
                <a:solidFill>
                  <a:srgbClr val="00425F"/>
                </a:solidFill>
                <a:latin typeface="Montserrat" pitchFamily="2" charset="-52"/>
              </a:endParaRPr>
            </a:p>
            <a:p>
              <a:r>
                <a:rPr lang="en-US" sz="1400" b="1" dirty="0">
                  <a:solidFill>
                    <a:srgbClr val="00425F"/>
                  </a:solidFill>
                  <a:latin typeface="Montserrat" pitchFamily="2" charset="-52"/>
                </a:rPr>
                <a:t>26,4 </a:t>
              </a:r>
              <a:r>
                <a:rPr lang="uz-Cyrl-UZ" sz="1400" b="1" dirty="0">
                  <a:solidFill>
                    <a:srgbClr val="00425F"/>
                  </a:solidFill>
                  <a:latin typeface="Montserrat" pitchFamily="2" charset="-52"/>
                </a:rPr>
                <a:t>thsd</a:t>
              </a:r>
              <a:r>
                <a:rPr lang="en-US" sz="1400" b="1" dirty="0">
                  <a:solidFill>
                    <a:srgbClr val="00425F"/>
                  </a:solidFill>
                  <a:latin typeface="Montserrat" pitchFamily="2" charset="-52"/>
                </a:rPr>
                <a:t> tons</a:t>
              </a:r>
              <a:r>
                <a:rPr lang="uz-Cyrl-UZ" sz="1400" b="1" dirty="0">
                  <a:solidFill>
                    <a:srgbClr val="00425F"/>
                  </a:solidFill>
                  <a:latin typeface="Montserrat" pitchFamily="2" charset="-52"/>
                </a:rPr>
                <a:t> </a:t>
              </a:r>
              <a:br>
                <a:rPr lang="uz-Cyrl-UZ" sz="1400" b="1" dirty="0">
                  <a:solidFill>
                    <a:srgbClr val="00425F"/>
                  </a:solidFill>
                  <a:latin typeface="Montserrat" pitchFamily="2" charset="-52"/>
                </a:rPr>
              </a:br>
              <a:r>
                <a:rPr lang="uz-Cyrl-UZ" sz="1200" b="1" i="1" dirty="0">
                  <a:solidFill>
                    <a:srgbClr val="00425F"/>
                  </a:solidFill>
                  <a:latin typeface="Montserrat" pitchFamily="2" charset="-52"/>
                </a:rPr>
                <a:t>(92,7 </a:t>
              </a:r>
              <a:r>
                <a:rPr lang="en-US" sz="1200" b="1" i="1" dirty="0">
                  <a:solidFill>
                    <a:srgbClr val="00425F"/>
                  </a:solidFill>
                  <a:latin typeface="Montserrat" pitchFamily="2" charset="-52"/>
                </a:rPr>
                <a:t>mln USD)</a:t>
              </a:r>
              <a:endParaRPr lang="ru-RU" sz="1400" b="1" i="1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40FDF83-4603-4C2C-A834-E56F4724071D}"/>
                </a:ext>
              </a:extLst>
            </p:cNvPr>
            <p:cNvSpPr txBox="1"/>
            <p:nvPr/>
          </p:nvSpPr>
          <p:spPr>
            <a:xfrm>
              <a:off x="1356186" y="3417220"/>
              <a:ext cx="368277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  <a:t>Demand for diapers </a:t>
              </a:r>
              <a:b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</a:br>
              <a:r>
                <a:rPr lang="en-US" sz="1400" dirty="0">
                  <a:solidFill>
                    <a:srgbClr val="00425F"/>
                  </a:solidFill>
                  <a:latin typeface="Montserrat" pitchFamily="2" charset="-52"/>
                </a:rPr>
                <a:t>in Uzbekistan in 2023</a:t>
              </a:r>
              <a:endParaRPr lang="ru-RU" sz="1400" dirty="0">
                <a:solidFill>
                  <a:srgbClr val="00425F"/>
                </a:solidFill>
                <a:latin typeface="Montserrat" pitchFamily="2" charset="-52"/>
              </a:endParaRPr>
            </a:p>
            <a:p>
              <a:endParaRPr lang="ru-RU" sz="1400" dirty="0">
                <a:solidFill>
                  <a:srgbClr val="00425F"/>
                </a:solidFill>
                <a:latin typeface="Montserrat" pitchFamily="2" charset="-52"/>
              </a:endParaRPr>
            </a:p>
            <a:p>
              <a:r>
                <a:rPr lang="en-US" sz="1400" b="1" dirty="0">
                  <a:solidFill>
                    <a:srgbClr val="00425F"/>
                  </a:solidFill>
                  <a:latin typeface="Montserrat" pitchFamily="2" charset="-52"/>
                </a:rPr>
                <a:t>575 </a:t>
              </a:r>
              <a:r>
                <a:rPr lang="uz-Cyrl-UZ" sz="1400" b="1" dirty="0">
                  <a:solidFill>
                    <a:srgbClr val="00425F"/>
                  </a:solidFill>
                  <a:latin typeface="Montserrat" pitchFamily="2" charset="-52"/>
                </a:rPr>
                <a:t>mln</a:t>
              </a:r>
              <a:r>
                <a:rPr lang="en-US" sz="1400" b="1" dirty="0">
                  <a:solidFill>
                    <a:srgbClr val="00425F"/>
                  </a:solidFill>
                  <a:latin typeface="Montserrat" pitchFamily="2" charset="-52"/>
                </a:rPr>
                <a:t> packs</a:t>
              </a:r>
              <a:endParaRPr lang="ru-RU" sz="1400" b="1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BF8A2E-0C47-4E0B-A9A4-BC94A00B16D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2952147" y="930847"/>
            <a:ext cx="4057793" cy="4057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ребенок ">
            <a:extLst>
              <a:ext uri="{FF2B5EF4-FFF2-40B4-BE49-F238E27FC236}">
                <a16:creationId xmlns:a16="http://schemas.microsoft.com/office/drawing/2014/main" id="{4BB19795-5FA2-451E-AEB8-077CF4DD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6" y="1369693"/>
            <a:ext cx="969328" cy="9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дгузник ">
            <a:extLst>
              <a:ext uri="{FF2B5EF4-FFF2-40B4-BE49-F238E27FC236}">
                <a16:creationId xmlns:a16="http://schemas.microsoft.com/office/drawing/2014/main" id="{BFAF77E5-04F9-4850-B743-BF48D81FF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0" y="3738084"/>
            <a:ext cx="918280" cy="9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мпорт ">
            <a:extLst>
              <a:ext uri="{FF2B5EF4-FFF2-40B4-BE49-F238E27FC236}">
                <a16:creationId xmlns:a16="http://schemas.microsoft.com/office/drawing/2014/main" id="{428B466A-917C-4EC0-BB41-22DF263B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1" y="2625890"/>
            <a:ext cx="832514" cy="8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532</Words>
  <Application>Microsoft Office PowerPoint</Application>
  <PresentationFormat>Широкоэкранный</PresentationFormat>
  <Paragraphs>123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Admin</cp:lastModifiedBy>
  <cp:revision>161</cp:revision>
  <dcterms:created xsi:type="dcterms:W3CDTF">2024-07-25T07:55:13Z</dcterms:created>
  <dcterms:modified xsi:type="dcterms:W3CDTF">2024-09-05T13:17:34Z</dcterms:modified>
</cp:coreProperties>
</file>