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CDCD"/>
    <a:srgbClr val="5BC4BF"/>
    <a:srgbClr val="2F6EA7"/>
    <a:srgbClr val="81A7CB"/>
    <a:srgbClr val="F9F9F9"/>
    <a:srgbClr val="8FD7CD"/>
    <a:srgbClr val="7CD1CD"/>
    <a:srgbClr val="CCEBEE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1911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</a:t>
          </a:r>
          <a:r>
            <a:rPr lang="en-US" sz="1400" b="0" dirty="0">
              <a:latin typeface="Montserrat" pitchFamily="2" charset="0"/>
            </a:rPr>
            <a:t>5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19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1</a:t>
          </a:r>
          <a:r>
            <a:rPr lang="en-US" sz="1400" dirty="0">
              <a:latin typeface="Montserrat" pitchFamily="2" charset="-52"/>
            </a:rPr>
            <a:t> 6 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</a:t>
          </a:r>
          <a:r>
            <a:rPr lang="en-US" sz="1400" b="0" kern="1200" dirty="0">
              <a:latin typeface="Montserrat" pitchFamily="2" charset="0"/>
            </a:rPr>
            <a:t>5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19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1</a:t>
          </a:r>
          <a:r>
            <a:rPr lang="en-US" sz="1400" kern="1200" dirty="0">
              <a:latin typeface="Montserrat" pitchFamily="2" charset="-52"/>
            </a:rPr>
            <a:t> 6 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8.png"/><Relationship Id="rId5" Type="http://schemas.openxmlformats.org/officeDocument/2006/relationships/diagramData" Target="../diagrams/data2.xml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microsoft.com/office/2007/relationships/diagramDrawing" Target="../diagrams/drawing2.xml"/><Relationship Id="rId14" Type="http://schemas.microsoft.com/office/2007/relationships/hdphoto" Target="../media/hdphoto1.wdp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object 2">
            <a:extLst>
              <a:ext uri="{FF2B5EF4-FFF2-40B4-BE49-F238E27FC236}">
                <a16:creationId xmlns:a16="http://schemas.microsoft.com/office/drawing/2014/main" id="{EF3CB5A7-1E61-40CF-B4AC-4EBBA534A020}"/>
              </a:ext>
            </a:extLst>
          </p:cNvPr>
          <p:cNvGrpSpPr/>
          <p:nvPr/>
        </p:nvGrpSpPr>
        <p:grpSpPr>
          <a:xfrm>
            <a:off x="4533263" y="878252"/>
            <a:ext cx="7611111" cy="5883396"/>
            <a:chOff x="0" y="3962400"/>
            <a:chExt cx="7560309" cy="5181600"/>
          </a:xfrm>
        </p:grpSpPr>
        <p:sp>
          <p:nvSpPr>
            <p:cNvPr id="72" name="object 3">
              <a:extLst>
                <a:ext uri="{FF2B5EF4-FFF2-40B4-BE49-F238E27FC236}">
                  <a16:creationId xmlns:a16="http://schemas.microsoft.com/office/drawing/2014/main" id="{D39D17C3-7276-486E-8811-C6688FFA8B77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3" name="object 4">
              <a:extLst>
                <a:ext uri="{FF2B5EF4-FFF2-40B4-BE49-F238E27FC236}">
                  <a16:creationId xmlns:a16="http://schemas.microsoft.com/office/drawing/2014/main" id="{A69E3B40-5963-4AB9-BE3E-644F02676F7D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271567" y="179352"/>
            <a:ext cx="319069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motor oil </a:t>
            </a: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4" y="1255061"/>
            <a:ext cx="2207260" cy="5473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motor oil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18838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83182" y="2379208"/>
            <a:ext cx="116346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Base oil refining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53286" y="2399843"/>
            <a:ext cx="765054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Blending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8820" y="2398448"/>
            <a:ext cx="1131431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98900" y="2313025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 and distribution</a:t>
            </a:r>
            <a:endParaRPr lang="en-US"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141279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369859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258419"/>
            <a:ext cx="208480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Producing motor oil in different standards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59855" y="4332000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150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516489"/>
            <a:ext cx="2874941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Russia, Europe, Middle East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0570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50570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3747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43346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13743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 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</a:t>
            </a:r>
            <a:r>
              <a:rPr lang="uz-Cyrl-UZ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en-US" sz="14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tons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motor oil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138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motor oil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2166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216633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13674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600040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332000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519581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bject 24">
            <a:extLst>
              <a:ext uri="{FF2B5EF4-FFF2-40B4-BE49-F238E27FC236}">
                <a16:creationId xmlns:a16="http://schemas.microsoft.com/office/drawing/2014/main" id="{4FD4A310-A1C9-4E31-8ECB-69A5800084C7}"/>
              </a:ext>
            </a:extLst>
          </p:cNvPr>
          <p:cNvSpPr txBox="1"/>
          <p:nvPr/>
        </p:nvSpPr>
        <p:spPr>
          <a:xfrm>
            <a:off x="318748" y="5513217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9B6BBBA-641E-4319-85E5-CBD3BB9622A5}"/>
              </a:ext>
            </a:extLst>
          </p:cNvPr>
          <p:cNvSpPr txBox="1"/>
          <p:nvPr/>
        </p:nvSpPr>
        <p:spPr>
          <a:xfrm>
            <a:off x="299777" y="2123147"/>
            <a:ext cx="3821534" cy="177824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sz="12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6DB132D5-5255-4662-9B0E-CB7A0EF3E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7095591"/>
              </p:ext>
            </p:extLst>
          </p:nvPr>
        </p:nvGraphicFramePr>
        <p:xfrm>
          <a:off x="223226" y="3702013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6" name="object 29">
            <a:extLst>
              <a:ext uri="{FF2B5EF4-FFF2-40B4-BE49-F238E27FC236}">
                <a16:creationId xmlns:a16="http://schemas.microsoft.com/office/drawing/2014/main" id="{FAC9F1E5-2DD1-4AE5-A959-C791E01D6E5A}"/>
              </a:ext>
            </a:extLst>
          </p:cNvPr>
          <p:cNvSpPr txBox="1"/>
          <p:nvPr/>
        </p:nvSpPr>
        <p:spPr>
          <a:xfrm>
            <a:off x="5069216" y="5162425"/>
            <a:ext cx="660027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volume of motor oil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A1B13C6-D60E-4102-9AF5-798CFE1B7957}"/>
              </a:ext>
            </a:extLst>
          </p:cNvPr>
          <p:cNvSpPr/>
          <p:nvPr/>
        </p:nvSpPr>
        <p:spPr>
          <a:xfrm>
            <a:off x="6393081" y="5571104"/>
            <a:ext cx="2046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8,3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00383459-70FE-4C24-8C01-E3FA39802DEA}"/>
              </a:ext>
            </a:extLst>
          </p:cNvPr>
          <p:cNvCxnSpPr>
            <a:cxnSpLocks/>
          </p:cNvCxnSpPr>
          <p:nvPr/>
        </p:nvCxnSpPr>
        <p:spPr>
          <a:xfrm flipV="1">
            <a:off x="5046615" y="5470080"/>
            <a:ext cx="6497685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5EFF0F2D-F76C-4A2A-B274-FF61A4279F1F}"/>
              </a:ext>
            </a:extLst>
          </p:cNvPr>
          <p:cNvSpPr/>
          <p:nvPr/>
        </p:nvSpPr>
        <p:spPr>
          <a:xfrm>
            <a:off x="9978233" y="5541078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769745C3-1356-4A62-BF50-3534170A4C87}"/>
              </a:ext>
            </a:extLst>
          </p:cNvPr>
          <p:cNvSpPr/>
          <p:nvPr/>
        </p:nvSpPr>
        <p:spPr>
          <a:xfrm>
            <a:off x="10268321" y="6161959"/>
            <a:ext cx="108395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200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800" b="0" kern="1200" baseline="300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176F8F4-277E-4FC6-8CF6-950969108850}"/>
              </a:ext>
            </a:extLst>
          </p:cNvPr>
          <p:cNvCxnSpPr>
            <a:cxnSpLocks/>
          </p:cNvCxnSpPr>
          <p:nvPr/>
        </p:nvCxnSpPr>
        <p:spPr>
          <a:xfrm>
            <a:off x="5076473" y="6056797"/>
            <a:ext cx="6453887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F556A01-A413-43A0-806C-B7813CD79579}"/>
              </a:ext>
            </a:extLst>
          </p:cNvPr>
          <p:cNvSpPr/>
          <p:nvPr/>
        </p:nvSpPr>
        <p:spPr>
          <a:xfrm>
            <a:off x="8015616" y="5541078"/>
            <a:ext cx="2046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79</a:t>
            </a: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,2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D5432D02-E32B-4DE4-92AA-EBBE19DAB448}"/>
              </a:ext>
            </a:extLst>
          </p:cNvPr>
          <p:cNvSpPr/>
          <p:nvPr/>
        </p:nvSpPr>
        <p:spPr>
          <a:xfrm>
            <a:off x="4839826" y="5569551"/>
            <a:ext cx="20467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  <a:r>
              <a:rPr lang="uz-Cyrl-UZ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b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</a:br>
            <a:endParaRPr lang="en-US" sz="1050" b="1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endParaRPr lang="en-US" sz="105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  <a:p>
            <a:pPr algn="ctr">
              <a:lnSpc>
                <a:spcPct val="100000"/>
              </a:lnSpc>
            </a:pPr>
            <a:endParaRPr lang="en-US" sz="800" i="1" dirty="0">
              <a:solidFill>
                <a:srgbClr val="00425F"/>
              </a:solidFill>
              <a:latin typeface="Montserrat" pitchFamily="2" charset="-52"/>
            </a:endParaRPr>
          </a:p>
          <a:p>
            <a:pPr algn="ctr">
              <a:lnSpc>
                <a:spcPct val="100000"/>
              </a:lnSpc>
            </a:pP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13</a:t>
            </a:r>
            <a:r>
              <a:rPr lang="en-US" sz="105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USD </a:t>
            </a:r>
            <a:r>
              <a:rPr lang="en-US" sz="105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mln</a:t>
            </a:r>
            <a:endParaRPr lang="en-US" sz="1050" i="1" kern="1200" noProof="1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106536-6E3C-4550-A425-DA9305E50A40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6402" y="4300665"/>
            <a:ext cx="376135" cy="37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63712" y="209232"/>
            <a:ext cx="811759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of motor oil 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Competition: Uzbekistan offers highly competitive structure of operating costs for 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manufacturing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 of finished goods internationally</a:t>
            </a: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43439"/>
              </p:ext>
            </p:extLst>
          </p:nvPr>
        </p:nvGraphicFramePr>
        <p:xfrm>
          <a:off x="349879" y="2131200"/>
          <a:ext cx="611743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359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529359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n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40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South Korea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2,5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50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Japan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55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0,4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30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Saudi Arabia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2,4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UAE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3,3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sp>
        <p:nvSpPr>
          <p:cNvPr id="61" name="object 44">
            <a:extLst>
              <a:ext uri="{FF2B5EF4-FFF2-40B4-BE49-F238E27FC236}">
                <a16:creationId xmlns:a16="http://schemas.microsoft.com/office/drawing/2014/main" id="{3A78A92C-6F24-4C97-A285-406F780DDB5B}"/>
              </a:ext>
            </a:extLst>
          </p:cNvPr>
          <p:cNvSpPr/>
          <p:nvPr/>
        </p:nvSpPr>
        <p:spPr>
          <a:xfrm>
            <a:off x="2008801" y="2104440"/>
            <a:ext cx="1263015" cy="0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2" name="object 45">
            <a:extLst>
              <a:ext uri="{FF2B5EF4-FFF2-40B4-BE49-F238E27FC236}">
                <a16:creationId xmlns:a16="http://schemas.microsoft.com/office/drawing/2014/main" id="{13027BB2-C065-46A8-905A-65CDDEB9A2D8}"/>
              </a:ext>
            </a:extLst>
          </p:cNvPr>
          <p:cNvSpPr/>
          <p:nvPr/>
        </p:nvSpPr>
        <p:spPr>
          <a:xfrm>
            <a:off x="3493178" y="2101846"/>
            <a:ext cx="1390551" cy="78062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4" name="object 47">
            <a:extLst>
              <a:ext uri="{FF2B5EF4-FFF2-40B4-BE49-F238E27FC236}">
                <a16:creationId xmlns:a16="http://schemas.microsoft.com/office/drawing/2014/main" id="{5C07E326-53D5-4148-86AE-949643B0F7C9}"/>
              </a:ext>
            </a:extLst>
          </p:cNvPr>
          <p:cNvSpPr/>
          <p:nvPr/>
        </p:nvSpPr>
        <p:spPr>
          <a:xfrm>
            <a:off x="5055241" y="2097386"/>
            <a:ext cx="1264920" cy="0"/>
          </a:xfrm>
          <a:custGeom>
            <a:avLst/>
            <a:gdLst/>
            <a:ahLst/>
            <a:cxnLst/>
            <a:rect l="l" t="t" r="r" b="b"/>
            <a:pathLst>
              <a:path w="1264920">
                <a:moveTo>
                  <a:pt x="0" y="0"/>
                </a:moveTo>
                <a:lnTo>
                  <a:pt x="1264640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984434" y="1775302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motor oil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 err="1">
                <a:solidFill>
                  <a:srgbClr val="6D6E71"/>
                </a:solidFill>
                <a:latin typeface="Montserrat" pitchFamily="2" charset="-52"/>
                <a:cs typeface="Arial MT"/>
              </a:rPr>
              <a:t>bln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488139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09205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gas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905248" y="220053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905248" y="2489623"/>
            <a:ext cx="65945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905248" y="2754981"/>
            <a:ext cx="47216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905248" y="3030208"/>
            <a:ext cx="24797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905248" y="3304493"/>
            <a:ext cx="156532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900801" y="3580225"/>
            <a:ext cx="108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908261" y="3846761"/>
            <a:ext cx="72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0">
            <a:extLst>
              <a:ext uri="{FF2B5EF4-FFF2-40B4-BE49-F238E27FC236}">
                <a16:creationId xmlns:a16="http://schemas.microsoft.com/office/drawing/2014/main" id="{158DA817-4744-4D7C-A3ED-B4D92B6B602D}"/>
              </a:ext>
            </a:extLst>
          </p:cNvPr>
          <p:cNvSpPr/>
          <p:nvPr/>
        </p:nvSpPr>
        <p:spPr>
          <a:xfrm>
            <a:off x="3423094" y="3314996"/>
            <a:ext cx="27102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38956" y="2200535"/>
            <a:ext cx="90850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38957" y="2747941"/>
            <a:ext cx="94626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41844" y="2482583"/>
            <a:ext cx="52398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38956" y="3033671"/>
            <a:ext cx="74666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40257" y="3307956"/>
            <a:ext cx="481758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42131" y="3583688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41454" y="3850224"/>
            <a:ext cx="519607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926802" y="4127545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4965788" y="2205929"/>
            <a:ext cx="908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4968224" y="2482583"/>
            <a:ext cx="59535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4967002" y="2747941"/>
            <a:ext cx="84422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4965788" y="3033671"/>
            <a:ext cx="34650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4965788" y="3307956"/>
            <a:ext cx="645411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4965788" y="3583688"/>
            <a:ext cx="126299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4965789" y="3850224"/>
            <a:ext cx="383474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30691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motor oil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chemical and oil 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3" y="4094768"/>
            <a:ext cx="2376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905248" y="4120140"/>
            <a:ext cx="36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3438668" y="4127545"/>
            <a:ext cx="270333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4965787" y="4123602"/>
            <a:ext cx="144000" cy="169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626930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961467" y="4288088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chemical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94" name="Graphic 4">
            <a:extLst>
              <a:ext uri="{FF2B5EF4-FFF2-40B4-BE49-F238E27FC236}">
                <a16:creationId xmlns:a16="http://schemas.microsoft.com/office/drawing/2014/main" id="{9EA27E2B-41C9-4C70-B7EC-6170E71C09EA}"/>
              </a:ext>
            </a:extLst>
          </p:cNvPr>
          <p:cNvGrpSpPr/>
          <p:nvPr/>
        </p:nvGrpSpPr>
        <p:grpSpPr>
          <a:xfrm>
            <a:off x="8493195" y="2310563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211" name="Freeform: Shape 6">
              <a:extLst>
                <a:ext uri="{FF2B5EF4-FFF2-40B4-BE49-F238E27FC236}">
                  <a16:creationId xmlns:a16="http://schemas.microsoft.com/office/drawing/2014/main" id="{2EDCB533-2FD0-4A6E-801F-1B7C73C5AB46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CDCDCD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2" name="Freeform: Shape 7">
              <a:extLst>
                <a:ext uri="{FF2B5EF4-FFF2-40B4-BE49-F238E27FC236}">
                  <a16:creationId xmlns:a16="http://schemas.microsoft.com/office/drawing/2014/main" id="{1AE4EE73-B56A-4A30-8F34-120D48D40D0F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3" name="Freeform: Shape 8">
              <a:extLst>
                <a:ext uri="{FF2B5EF4-FFF2-40B4-BE49-F238E27FC236}">
                  <a16:creationId xmlns:a16="http://schemas.microsoft.com/office/drawing/2014/main" id="{857A12C3-6EAB-4E8E-B7C1-BBD12E94BB20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4" name="Freeform: Shape 9">
              <a:extLst>
                <a:ext uri="{FF2B5EF4-FFF2-40B4-BE49-F238E27FC236}">
                  <a16:creationId xmlns:a16="http://schemas.microsoft.com/office/drawing/2014/main" id="{7CCD6C0E-4C6C-413A-97A4-09DAE201261E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5" name="Freeform: Shape 10">
              <a:extLst>
                <a:ext uri="{FF2B5EF4-FFF2-40B4-BE49-F238E27FC236}">
                  <a16:creationId xmlns:a16="http://schemas.microsoft.com/office/drawing/2014/main" id="{45739049-8DAB-440A-B08A-835039B56793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6" name="Freeform: Shape 11">
              <a:extLst>
                <a:ext uri="{FF2B5EF4-FFF2-40B4-BE49-F238E27FC236}">
                  <a16:creationId xmlns:a16="http://schemas.microsoft.com/office/drawing/2014/main" id="{1A761F91-9A39-4338-84ED-DCBF6DD7D7D4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solidFill>
                  <a:srgbClr val="5BC4BF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7" name="Freeform: Shape 12">
              <a:extLst>
                <a:ext uri="{FF2B5EF4-FFF2-40B4-BE49-F238E27FC236}">
                  <a16:creationId xmlns:a16="http://schemas.microsoft.com/office/drawing/2014/main" id="{A70ED54F-04CA-4B57-BF7D-93ACB80B757F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18" name="Freeform: Shape 13">
              <a:extLst>
                <a:ext uri="{FF2B5EF4-FFF2-40B4-BE49-F238E27FC236}">
                  <a16:creationId xmlns:a16="http://schemas.microsoft.com/office/drawing/2014/main" id="{2F91501A-A28C-4F33-BD4E-6D8E6A060C4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19" name="Freeform: Shape 14">
              <a:extLst>
                <a:ext uri="{FF2B5EF4-FFF2-40B4-BE49-F238E27FC236}">
                  <a16:creationId xmlns:a16="http://schemas.microsoft.com/office/drawing/2014/main" id="{F352ADD1-3CD5-47E3-AE81-DBABC7217A77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0" name="Freeform: Shape 15">
              <a:extLst>
                <a:ext uri="{FF2B5EF4-FFF2-40B4-BE49-F238E27FC236}">
                  <a16:creationId xmlns:a16="http://schemas.microsoft.com/office/drawing/2014/main" id="{5B1950E2-92D7-435C-ABC9-3E2D136C5995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1" name="Freeform: Shape 16">
              <a:extLst>
                <a:ext uri="{FF2B5EF4-FFF2-40B4-BE49-F238E27FC236}">
                  <a16:creationId xmlns:a16="http://schemas.microsoft.com/office/drawing/2014/main" id="{47BFF8DF-738E-4FBA-B911-94510DFBE8CA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2" name="Freeform: Shape 17">
              <a:extLst>
                <a:ext uri="{FF2B5EF4-FFF2-40B4-BE49-F238E27FC236}">
                  <a16:creationId xmlns:a16="http://schemas.microsoft.com/office/drawing/2014/main" id="{53E551A9-3F2F-45DA-AEEA-C54735ABC27A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3" name="Freeform: Shape 18">
              <a:extLst>
                <a:ext uri="{FF2B5EF4-FFF2-40B4-BE49-F238E27FC236}">
                  <a16:creationId xmlns:a16="http://schemas.microsoft.com/office/drawing/2014/main" id="{B71B1DE6-2C03-43B5-B394-7A230A0CA2DE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224" name="Freeform: Shape 19">
              <a:extLst>
                <a:ext uri="{FF2B5EF4-FFF2-40B4-BE49-F238E27FC236}">
                  <a16:creationId xmlns:a16="http://schemas.microsoft.com/office/drawing/2014/main" id="{DEDBDE04-6CFA-4A9E-AEFF-5C542135336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5" name="Freeform: Shape 20">
              <a:extLst>
                <a:ext uri="{FF2B5EF4-FFF2-40B4-BE49-F238E27FC236}">
                  <a16:creationId xmlns:a16="http://schemas.microsoft.com/office/drawing/2014/main" id="{143B0121-8D61-425A-BC42-70088E538F8B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6" name="Freeform: Shape 21">
              <a:extLst>
                <a:ext uri="{FF2B5EF4-FFF2-40B4-BE49-F238E27FC236}">
                  <a16:creationId xmlns:a16="http://schemas.microsoft.com/office/drawing/2014/main" id="{6380DBD7-09A6-4BFA-A6C8-E0850479FB7F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227" name="Freeform: Shape 22">
              <a:extLst>
                <a:ext uri="{FF2B5EF4-FFF2-40B4-BE49-F238E27FC236}">
                  <a16:creationId xmlns:a16="http://schemas.microsoft.com/office/drawing/2014/main" id="{1DF4051C-15A0-460F-8DDB-5D91CB79926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Badge Japan Flag Stok Vektör Sanatı &amp; Japon Bayrağı'nin Daha Fazla Görseli  - Japon Bayrağı, Çember, Amblem - iStock">
            <a:extLst>
              <a:ext uri="{FF2B5EF4-FFF2-40B4-BE49-F238E27FC236}">
                <a16:creationId xmlns:a16="http://schemas.microsoft.com/office/drawing/2014/main" id="{43855C96-C2BE-4BC2-AD8E-334D0CB42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14" b="91013" l="7353" r="90850">
                        <a14:foregroundMark x1="10458" y1="41993" x2="10131" y2="56699"/>
                        <a14:foregroundMark x1="10131" y1="56699" x2="7516" y2="45425"/>
                        <a14:foregroundMark x1="7516" y1="45425" x2="9641" y2="41993"/>
                        <a14:foregroundMark x1="44771" y1="9314" x2="53922" y2="9641"/>
                        <a14:foregroundMark x1="91013" y1="42484" x2="90850" y2="54739"/>
                        <a14:foregroundMark x1="58170" y1="92484" x2="44608" y2="91013"/>
                        <a14:foregroundMark x1="44608" y1="91013" x2="43791" y2="90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85" y="2994184"/>
            <a:ext cx="237600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ectangle 21">
            <a:extLst>
              <a:ext uri="{FF2B5EF4-FFF2-40B4-BE49-F238E27FC236}">
                <a16:creationId xmlns:a16="http://schemas.microsoft.com/office/drawing/2014/main" id="{D27B7A8E-8AF0-4C1C-8C1A-FFDE8F229616}"/>
              </a:ext>
            </a:extLst>
          </p:cNvPr>
          <p:cNvSpPr/>
          <p:nvPr/>
        </p:nvSpPr>
        <p:spPr>
          <a:xfrm>
            <a:off x="10820225" y="3943332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Bukhara region</a:t>
            </a:r>
          </a:p>
        </p:txBody>
      </p:sp>
      <p:cxnSp>
        <p:nvCxnSpPr>
          <p:cNvPr id="111" name="Connector: Elbow 26">
            <a:extLst>
              <a:ext uri="{FF2B5EF4-FFF2-40B4-BE49-F238E27FC236}">
                <a16:creationId xmlns:a16="http://schemas.microsoft.com/office/drawing/2014/main" id="{D27C6AAA-4EC4-48E6-82D2-695772CE555B}"/>
              </a:ext>
            </a:extLst>
          </p:cNvPr>
          <p:cNvCxnSpPr>
            <a:cxnSpLocks/>
            <a:stCxn id="101" idx="1"/>
            <a:endCxn id="211" idx="38"/>
          </p:cNvCxnSpPr>
          <p:nvPr/>
        </p:nvCxnSpPr>
        <p:spPr>
          <a:xfrm rot="10800000">
            <a:off x="9779491" y="3687912"/>
            <a:ext cx="1040735" cy="393145"/>
          </a:xfrm>
          <a:prstGeom prst="bentConnector3">
            <a:avLst>
              <a:gd name="adj1" fmla="val 100032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6" name="Table 24">
            <a:extLst>
              <a:ext uri="{FF2B5EF4-FFF2-40B4-BE49-F238E27FC236}">
                <a16:creationId xmlns:a16="http://schemas.microsoft.com/office/drawing/2014/main" id="{2793303F-29A3-4B2F-B2CB-4DDDB6033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772975"/>
              </p:ext>
            </p:extLst>
          </p:nvPr>
        </p:nvGraphicFramePr>
        <p:xfrm>
          <a:off x="7290174" y="3467614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Bukhara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39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1,9 </a:t>
                      </a:r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74B4654C-C91F-4227-ABF0-A4B264F5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2" y="2433722"/>
            <a:ext cx="235708" cy="23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lag Of China Contra: Evolution Flag Of The Republic Of China PNG - Free  Download">
            <a:extLst>
              <a:ext uri="{FF2B5EF4-FFF2-40B4-BE49-F238E27FC236}">
                <a16:creationId xmlns:a16="http://schemas.microsoft.com/office/drawing/2014/main" id="{260CA04A-8011-45E2-8356-572CBF183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7" b="98066" l="2473" r="97390">
                        <a14:foregroundMark x1="37637" y1="9254" x2="62088" y2="29420"/>
                        <a14:foregroundMark x1="62088" y1="29420" x2="67445" y2="69613"/>
                        <a14:foregroundMark x1="67445" y1="69613" x2="23489" y2="48204"/>
                        <a14:foregroundMark x1="23489" y1="48204" x2="21429" y2="30663"/>
                        <a14:foregroundMark x1="47940" y1="1519" x2="78016" y2="8399"/>
                        <a14:foregroundMark x1="82992" y1="12573" x2="88736" y2="19613"/>
                        <a14:foregroundMark x1="88736" y1="19613" x2="94918" y2="51934"/>
                        <a14:foregroundMark x1="94918" y1="51934" x2="93407" y2="70580"/>
                        <a14:foregroundMark x1="93407" y1="70580" x2="72527" y2="91298"/>
                        <a14:foregroundMark x1="72527" y1="91298" x2="61676" y2="97376"/>
                        <a14:foregroundMark x1="61676" y1="97376" x2="32830" y2="91989"/>
                        <a14:foregroundMark x1="32830" y1="91989" x2="9615" y2="70718"/>
                        <a14:foregroundMark x1="9615" y1="70718" x2="1786" y2="54834"/>
                        <a14:foregroundMark x1="1786" y1="54834" x2="6593" y2="26657"/>
                        <a14:foregroundMark x1="6593" y1="26657" x2="28571" y2="5801"/>
                        <a14:foregroundMark x1="28571" y1="5801" x2="57005" y2="967"/>
                        <a14:foregroundMark x1="57005" y1="967" x2="76511" y2="20166"/>
                        <a14:foregroundMark x1="76511" y1="20166" x2="86264" y2="42818"/>
                        <a14:foregroundMark x1="7280" y1="32873" x2="2198" y2="42818"/>
                        <a14:foregroundMark x1="2198" y1="42818" x2="2473" y2="63536"/>
                        <a14:foregroundMark x1="2473" y1="63536" x2="3846" y2="65331"/>
                        <a14:foregroundMark x1="32967" y1="87569" x2="42033" y2="93370"/>
                        <a14:foregroundMark x1="42033" y1="93370" x2="60165" y2="94751"/>
                        <a14:foregroundMark x1="60165" y1="94751" x2="66896" y2="93923"/>
                        <a14:foregroundMark x1="90247" y1="28315" x2="96429" y2="40608"/>
                        <a14:foregroundMark x1="96429" y1="40608" x2="97527" y2="65055"/>
                        <a14:foregroundMark x1="97527" y1="65055" x2="96154" y2="70718"/>
                        <a14:foregroundMark x1="40934" y1="99033" x2="59753" y2="97790"/>
                        <a14:foregroundMark x1="59753" y1="97790" x2="43956" y2="98066"/>
                        <a14:foregroundMark x1="43956" y1="98066" x2="42995" y2="97790"/>
                        <a14:backgroundMark x1="80082" y1="8840" x2="80082" y2="8840"/>
                        <a14:backgroundMark x1="80082" y1="8840" x2="80082" y2="10359"/>
                        <a14:backgroundMark x1="78434" y1="9116" x2="83516" y2="12017"/>
                        <a14:backgroundMark x1="81593" y1="11050" x2="77610" y2="7459"/>
                        <a14:backgroundMark x1="96291" y1="72376" x2="98352" y2="66713"/>
                        <a14:backgroundMark x1="96291" y1="72652" x2="98626" y2="66298"/>
                        <a14:backgroundMark x1="96154" y1="71271" x2="98214" y2="66298"/>
                        <a14:backgroundMark x1="96154" y1="72790" x2="99725" y2="66160"/>
                        <a14:backgroundMark x1="99725" y1="66160" x2="99863" y2="66022"/>
                        <a14:backgroundMark x1="96154" y1="73895" x2="96978" y2="6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9" y="2157234"/>
            <a:ext cx="238921" cy="2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CD45403-74E0-47BD-B443-7EB694F2DD1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7" y="2745144"/>
            <a:ext cx="237600" cy="2376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E76BD8-D1BC-4BF3-A912-CD71A989D74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2081" y="3261059"/>
            <a:ext cx="212502" cy="2125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F121C3-6AE8-4702-8B28-E7582D8F3BE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2081" y="3518793"/>
            <a:ext cx="237600" cy="23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67CD89-0A43-444C-B4FD-EA13C74836C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28981" y="3801625"/>
            <a:ext cx="233603" cy="233603"/>
          </a:xfrm>
          <a:prstGeom prst="rect">
            <a:avLst/>
          </a:prstGeom>
        </p:spPr>
      </p:pic>
      <p:sp>
        <p:nvSpPr>
          <p:cNvPr id="83" name="object 2">
            <a:extLst>
              <a:ext uri="{FF2B5EF4-FFF2-40B4-BE49-F238E27FC236}">
                <a16:creationId xmlns:a16="http://schemas.microsoft.com/office/drawing/2014/main" id="{D8B68B5E-173A-461A-B8BC-D86146DC7327}"/>
              </a:ext>
            </a:extLst>
          </p:cNvPr>
          <p:cNvSpPr/>
          <p:nvPr/>
        </p:nvSpPr>
        <p:spPr>
          <a:xfrm>
            <a:off x="7136849" y="2180302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D47EC64-2029-434D-A322-4938C0C95E5E}"/>
              </a:ext>
            </a:extLst>
          </p:cNvPr>
          <p:cNvSpPr txBox="1"/>
          <p:nvPr/>
        </p:nvSpPr>
        <p:spPr>
          <a:xfrm>
            <a:off x="6903600" y="78880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FFFBD1D0-CAE9-4839-8CB7-16BB244A8228}"/>
              </a:ext>
            </a:extLst>
          </p:cNvPr>
          <p:cNvSpPr/>
          <p:nvPr/>
        </p:nvSpPr>
        <p:spPr>
          <a:xfrm>
            <a:off x="9609667" y="1349706"/>
            <a:ext cx="648000" cy="648000"/>
          </a:xfrm>
          <a:prstGeom prst="ellipse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B56D152D-9A8F-4711-BEDC-87CC1968E5DF}"/>
              </a:ext>
            </a:extLst>
          </p:cNvPr>
          <p:cNvSpPr/>
          <p:nvPr/>
        </p:nvSpPr>
        <p:spPr>
          <a:xfrm>
            <a:off x="7086835" y="1349706"/>
            <a:ext cx="648000" cy="648000"/>
          </a:xfrm>
          <a:prstGeom prst="ellipse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bject 31">
            <a:extLst>
              <a:ext uri="{FF2B5EF4-FFF2-40B4-BE49-F238E27FC236}">
                <a16:creationId xmlns:a16="http://schemas.microsoft.com/office/drawing/2014/main" id="{0E532AF2-45A1-4A76-9A88-D2AF8542DF00}"/>
              </a:ext>
            </a:extLst>
          </p:cNvPr>
          <p:cNvSpPr txBox="1"/>
          <p:nvPr/>
        </p:nvSpPr>
        <p:spPr>
          <a:xfrm>
            <a:off x="7894527" y="1238040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8" name="object 31">
            <a:extLst>
              <a:ext uri="{FF2B5EF4-FFF2-40B4-BE49-F238E27FC236}">
                <a16:creationId xmlns:a16="http://schemas.microsoft.com/office/drawing/2014/main" id="{B24DB0B0-923D-4F64-A17E-32FE1EF6217D}"/>
              </a:ext>
            </a:extLst>
          </p:cNvPr>
          <p:cNvSpPr txBox="1"/>
          <p:nvPr/>
        </p:nvSpPr>
        <p:spPr>
          <a:xfrm>
            <a:off x="10456120" y="1228515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8751479-FEDA-4BB1-8DC0-34B73BADCFD7}"/>
              </a:ext>
            </a:extLst>
          </p:cNvPr>
          <p:cNvSpPr txBox="1"/>
          <p:nvPr/>
        </p:nvSpPr>
        <p:spPr>
          <a:xfrm>
            <a:off x="6903600" y="2101645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90" name="object 2">
            <a:extLst>
              <a:ext uri="{FF2B5EF4-FFF2-40B4-BE49-F238E27FC236}">
                <a16:creationId xmlns:a16="http://schemas.microsoft.com/office/drawing/2014/main" id="{F1E26BBA-B661-454A-A57D-B04BAC6897B7}"/>
              </a:ext>
            </a:extLst>
          </p:cNvPr>
          <p:cNvSpPr/>
          <p:nvPr/>
        </p:nvSpPr>
        <p:spPr>
          <a:xfrm>
            <a:off x="7136849" y="4345187"/>
            <a:ext cx="4898116" cy="7998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3000</TotalTime>
  <Words>602</Words>
  <Application>Microsoft Office PowerPoint</Application>
  <PresentationFormat>Широкоэкранный</PresentationFormat>
  <Paragraphs>165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222</cp:revision>
  <dcterms:created xsi:type="dcterms:W3CDTF">2024-07-25T07:55:13Z</dcterms:created>
  <dcterms:modified xsi:type="dcterms:W3CDTF">2025-04-26T12:18:01Z</dcterms:modified>
</cp:coreProperties>
</file>