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147479668" r:id="rId3"/>
    <p:sldId id="2147479664" r:id="rId4"/>
    <p:sldId id="2147479665"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C9EDB-AFD2-4EBE-88E7-13DE6005FB9A}" type="datetimeFigureOut">
              <a:rPr lang="ru-RU" smtClean="0"/>
              <a:t>14.07.2025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985A9-1529-4BA8-8BF0-4F340FEB116F}" type="slidenum">
              <a:rPr lang="ru-RU" smtClean="0"/>
              <a:t>‹#›</a:t>
            </a:fld>
            <a:endParaRPr lang="ru-RU"/>
          </a:p>
        </p:txBody>
      </p:sp>
    </p:spTree>
    <p:extLst>
      <p:ext uri="{BB962C8B-B14F-4D97-AF65-F5344CB8AC3E}">
        <p14:creationId xmlns:p14="http://schemas.microsoft.com/office/powerpoint/2010/main" val="3823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F390C-A412-4CF3-8E94-8E49E10987F8}" type="slidenum">
              <a:rPr kumimoji="0" lang="ru-RU"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01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EFAFD2-C17B-4598-AE2B-E22075F26C0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2DD395E-A6B2-4A83-B439-28DC787BE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F8E32CF-A81F-4239-A172-35F031FAC539}"/>
              </a:ext>
            </a:extLst>
          </p:cNvPr>
          <p:cNvSpPr>
            <a:spLocks noGrp="1"/>
          </p:cNvSpPr>
          <p:nvPr>
            <p:ph type="dt" sz="half" idx="10"/>
          </p:nvPr>
        </p:nvSpPr>
        <p:spPr/>
        <p:txBody>
          <a:bodyPr/>
          <a:lstStyle/>
          <a:p>
            <a:fld id="{D503EDD1-85D1-461F-A7B7-9711AFE4A1DC}" type="datetimeFigureOut">
              <a:rPr lang="ru-RU" smtClean="0"/>
              <a:t>14.07.2025</a:t>
            </a:fld>
            <a:endParaRPr lang="ru-RU"/>
          </a:p>
        </p:txBody>
      </p:sp>
      <p:sp>
        <p:nvSpPr>
          <p:cNvPr id="5" name="Нижний колонтитул 4">
            <a:extLst>
              <a:ext uri="{FF2B5EF4-FFF2-40B4-BE49-F238E27FC236}">
                <a16:creationId xmlns:a16="http://schemas.microsoft.com/office/drawing/2014/main" id="{DB94BD91-8987-4F3B-B720-219B064B96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00B22F-E058-41A3-BEE4-955D4059ADE3}"/>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184739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216706-BF42-4653-BEC5-D397EAC06BC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CDAD643-46E3-4532-AB9E-DD98E8DD8EC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2074BEF-870A-4F3D-A5B1-F5BE31581459}"/>
              </a:ext>
            </a:extLst>
          </p:cNvPr>
          <p:cNvSpPr>
            <a:spLocks noGrp="1"/>
          </p:cNvSpPr>
          <p:nvPr>
            <p:ph type="dt" sz="half" idx="10"/>
          </p:nvPr>
        </p:nvSpPr>
        <p:spPr/>
        <p:txBody>
          <a:bodyPr/>
          <a:lstStyle/>
          <a:p>
            <a:fld id="{D503EDD1-85D1-461F-A7B7-9711AFE4A1DC}" type="datetimeFigureOut">
              <a:rPr lang="ru-RU" smtClean="0"/>
              <a:t>14.07.2025</a:t>
            </a:fld>
            <a:endParaRPr lang="ru-RU"/>
          </a:p>
        </p:txBody>
      </p:sp>
      <p:sp>
        <p:nvSpPr>
          <p:cNvPr id="5" name="Нижний колонтитул 4">
            <a:extLst>
              <a:ext uri="{FF2B5EF4-FFF2-40B4-BE49-F238E27FC236}">
                <a16:creationId xmlns:a16="http://schemas.microsoft.com/office/drawing/2014/main" id="{5377D549-188E-4D29-BD00-0161FBA4B8B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0A5E63C-648B-411B-BE67-53ABC80A3096}"/>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344827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8826D07-7143-4C99-AF8C-BA1F4BEB06A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22D690B-04D3-4236-AE7F-5342F00BBEE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F38D8E4-7823-4D68-B664-7FB0F50BB3F7}"/>
              </a:ext>
            </a:extLst>
          </p:cNvPr>
          <p:cNvSpPr>
            <a:spLocks noGrp="1"/>
          </p:cNvSpPr>
          <p:nvPr>
            <p:ph type="dt" sz="half" idx="10"/>
          </p:nvPr>
        </p:nvSpPr>
        <p:spPr/>
        <p:txBody>
          <a:bodyPr/>
          <a:lstStyle/>
          <a:p>
            <a:fld id="{D503EDD1-85D1-461F-A7B7-9711AFE4A1DC}" type="datetimeFigureOut">
              <a:rPr lang="ru-RU" smtClean="0"/>
              <a:t>14.07.2025</a:t>
            </a:fld>
            <a:endParaRPr lang="ru-RU"/>
          </a:p>
        </p:txBody>
      </p:sp>
      <p:sp>
        <p:nvSpPr>
          <p:cNvPr id="5" name="Нижний колонтитул 4">
            <a:extLst>
              <a:ext uri="{FF2B5EF4-FFF2-40B4-BE49-F238E27FC236}">
                <a16:creationId xmlns:a16="http://schemas.microsoft.com/office/drawing/2014/main" id="{AF07D0E1-0368-4EAF-939A-C39AD578DB1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80E670D-F270-40E7-B29F-0FB615289A8D}"/>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2182810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9949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4169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453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1073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039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C828C7-AB24-40D8-987A-2B9C258B33F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B9D5F0E-7818-479B-A5F3-64F24C78352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8549646-3154-48DB-93CA-4F6A84099281}"/>
              </a:ext>
            </a:extLst>
          </p:cNvPr>
          <p:cNvSpPr>
            <a:spLocks noGrp="1"/>
          </p:cNvSpPr>
          <p:nvPr>
            <p:ph type="dt" sz="half" idx="10"/>
          </p:nvPr>
        </p:nvSpPr>
        <p:spPr/>
        <p:txBody>
          <a:bodyPr/>
          <a:lstStyle/>
          <a:p>
            <a:fld id="{D503EDD1-85D1-461F-A7B7-9711AFE4A1DC}" type="datetimeFigureOut">
              <a:rPr lang="ru-RU" smtClean="0"/>
              <a:t>14.07.2025</a:t>
            </a:fld>
            <a:endParaRPr lang="ru-RU"/>
          </a:p>
        </p:txBody>
      </p:sp>
      <p:sp>
        <p:nvSpPr>
          <p:cNvPr id="5" name="Нижний колонтитул 4">
            <a:extLst>
              <a:ext uri="{FF2B5EF4-FFF2-40B4-BE49-F238E27FC236}">
                <a16:creationId xmlns:a16="http://schemas.microsoft.com/office/drawing/2014/main" id="{3525DFE7-4EA6-44C2-A35A-DCAFFBB1DA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7B4E1C-93E4-4D22-8D1F-56B8EB999F8D}"/>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380304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17158F-7562-4BDC-A2BE-C0A4877B3A5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A0BE4C5-3667-4113-9E2F-1226980269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98D45B4-C42F-4802-87B5-67C757D8228C}"/>
              </a:ext>
            </a:extLst>
          </p:cNvPr>
          <p:cNvSpPr>
            <a:spLocks noGrp="1"/>
          </p:cNvSpPr>
          <p:nvPr>
            <p:ph type="dt" sz="half" idx="10"/>
          </p:nvPr>
        </p:nvSpPr>
        <p:spPr/>
        <p:txBody>
          <a:bodyPr/>
          <a:lstStyle/>
          <a:p>
            <a:fld id="{D503EDD1-85D1-461F-A7B7-9711AFE4A1DC}" type="datetimeFigureOut">
              <a:rPr lang="ru-RU" smtClean="0"/>
              <a:t>14.07.2025</a:t>
            </a:fld>
            <a:endParaRPr lang="ru-RU"/>
          </a:p>
        </p:txBody>
      </p:sp>
      <p:sp>
        <p:nvSpPr>
          <p:cNvPr id="5" name="Нижний колонтитул 4">
            <a:extLst>
              <a:ext uri="{FF2B5EF4-FFF2-40B4-BE49-F238E27FC236}">
                <a16:creationId xmlns:a16="http://schemas.microsoft.com/office/drawing/2014/main" id="{0FBAD9F1-E289-4622-84E3-7D80EBB1E4A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79248B-4272-4BDE-953A-925D7EA59BD4}"/>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50774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27C08-6A86-4780-AF75-D4CEBDEE01F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044A1B8-7967-44FA-B72F-575552E32D4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19A8337-C58C-4094-9B66-B25D1D8A6C6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C7345B1-1944-410D-9BA0-D353C1E38897}"/>
              </a:ext>
            </a:extLst>
          </p:cNvPr>
          <p:cNvSpPr>
            <a:spLocks noGrp="1"/>
          </p:cNvSpPr>
          <p:nvPr>
            <p:ph type="dt" sz="half" idx="10"/>
          </p:nvPr>
        </p:nvSpPr>
        <p:spPr/>
        <p:txBody>
          <a:bodyPr/>
          <a:lstStyle/>
          <a:p>
            <a:fld id="{D503EDD1-85D1-461F-A7B7-9711AFE4A1DC}" type="datetimeFigureOut">
              <a:rPr lang="ru-RU" smtClean="0"/>
              <a:t>14.07.2025</a:t>
            </a:fld>
            <a:endParaRPr lang="ru-RU"/>
          </a:p>
        </p:txBody>
      </p:sp>
      <p:sp>
        <p:nvSpPr>
          <p:cNvPr id="6" name="Нижний колонтитул 5">
            <a:extLst>
              <a:ext uri="{FF2B5EF4-FFF2-40B4-BE49-F238E27FC236}">
                <a16:creationId xmlns:a16="http://schemas.microsoft.com/office/drawing/2014/main" id="{F1DC0834-E0D8-49B6-886E-CA4CFD84ABD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EB87767-D074-4633-8427-46970D82CA1C}"/>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35963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CAF584-45E8-442F-B2B6-AE7278DE84D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9AA6105-A893-497A-AA5E-A6AC43674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B6F51AA-5ADC-4274-A2EC-D6564D6A530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9831528-6A9B-4E14-8EF9-FA138C8EE1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8E01AB7-8962-40C5-9A50-62D89316476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C848A3A-B1AF-49B4-855C-D20C369AFC6F}"/>
              </a:ext>
            </a:extLst>
          </p:cNvPr>
          <p:cNvSpPr>
            <a:spLocks noGrp="1"/>
          </p:cNvSpPr>
          <p:nvPr>
            <p:ph type="dt" sz="half" idx="10"/>
          </p:nvPr>
        </p:nvSpPr>
        <p:spPr/>
        <p:txBody>
          <a:bodyPr/>
          <a:lstStyle/>
          <a:p>
            <a:fld id="{D503EDD1-85D1-461F-A7B7-9711AFE4A1DC}" type="datetimeFigureOut">
              <a:rPr lang="ru-RU" smtClean="0"/>
              <a:t>14.07.2025</a:t>
            </a:fld>
            <a:endParaRPr lang="ru-RU"/>
          </a:p>
        </p:txBody>
      </p:sp>
      <p:sp>
        <p:nvSpPr>
          <p:cNvPr id="8" name="Нижний колонтитул 7">
            <a:extLst>
              <a:ext uri="{FF2B5EF4-FFF2-40B4-BE49-F238E27FC236}">
                <a16:creationId xmlns:a16="http://schemas.microsoft.com/office/drawing/2014/main" id="{6899A26E-7F89-439A-9A97-2A2F25F25E9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6CDA69C-C2D4-4CF2-A0CF-7FB13E90B345}"/>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106150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2B5253-2840-4A33-8696-14551F0FB86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0D9BDC4-F2E8-4C5D-BE7D-C6BC6718A977}"/>
              </a:ext>
            </a:extLst>
          </p:cNvPr>
          <p:cNvSpPr>
            <a:spLocks noGrp="1"/>
          </p:cNvSpPr>
          <p:nvPr>
            <p:ph type="dt" sz="half" idx="10"/>
          </p:nvPr>
        </p:nvSpPr>
        <p:spPr/>
        <p:txBody>
          <a:bodyPr/>
          <a:lstStyle/>
          <a:p>
            <a:fld id="{D503EDD1-85D1-461F-A7B7-9711AFE4A1DC}" type="datetimeFigureOut">
              <a:rPr lang="ru-RU" smtClean="0"/>
              <a:t>14.07.2025</a:t>
            </a:fld>
            <a:endParaRPr lang="ru-RU"/>
          </a:p>
        </p:txBody>
      </p:sp>
      <p:sp>
        <p:nvSpPr>
          <p:cNvPr id="4" name="Нижний колонтитул 3">
            <a:extLst>
              <a:ext uri="{FF2B5EF4-FFF2-40B4-BE49-F238E27FC236}">
                <a16:creationId xmlns:a16="http://schemas.microsoft.com/office/drawing/2014/main" id="{3F14970C-F5F1-4A1D-8AFF-B43888068EF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4EC363D-E763-4658-A86C-B5ABE19E7A67}"/>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213784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1DBD2A6-879B-497B-91DA-329A1C200C1F}"/>
              </a:ext>
            </a:extLst>
          </p:cNvPr>
          <p:cNvSpPr>
            <a:spLocks noGrp="1"/>
          </p:cNvSpPr>
          <p:nvPr>
            <p:ph type="dt" sz="half" idx="10"/>
          </p:nvPr>
        </p:nvSpPr>
        <p:spPr/>
        <p:txBody>
          <a:bodyPr/>
          <a:lstStyle/>
          <a:p>
            <a:fld id="{D503EDD1-85D1-461F-A7B7-9711AFE4A1DC}" type="datetimeFigureOut">
              <a:rPr lang="ru-RU" smtClean="0"/>
              <a:t>14.07.2025</a:t>
            </a:fld>
            <a:endParaRPr lang="ru-RU"/>
          </a:p>
        </p:txBody>
      </p:sp>
      <p:sp>
        <p:nvSpPr>
          <p:cNvPr id="3" name="Нижний колонтитул 2">
            <a:extLst>
              <a:ext uri="{FF2B5EF4-FFF2-40B4-BE49-F238E27FC236}">
                <a16:creationId xmlns:a16="http://schemas.microsoft.com/office/drawing/2014/main" id="{EE833BC4-BD7B-4723-8876-AF927C29BBF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0AE45E7-1FF8-4A50-9B19-55C762099FAD}"/>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168798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1F4E89-6495-4813-B23A-978DE2B2166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41C67C4-8FE5-468D-A478-65423B8AC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6EA8C1B-D36C-49B7-820E-9974B5F57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687357A-7427-4DBE-A69F-701748D28E8F}"/>
              </a:ext>
            </a:extLst>
          </p:cNvPr>
          <p:cNvSpPr>
            <a:spLocks noGrp="1"/>
          </p:cNvSpPr>
          <p:nvPr>
            <p:ph type="dt" sz="half" idx="10"/>
          </p:nvPr>
        </p:nvSpPr>
        <p:spPr/>
        <p:txBody>
          <a:bodyPr/>
          <a:lstStyle/>
          <a:p>
            <a:fld id="{D503EDD1-85D1-461F-A7B7-9711AFE4A1DC}" type="datetimeFigureOut">
              <a:rPr lang="ru-RU" smtClean="0"/>
              <a:t>14.07.2025</a:t>
            </a:fld>
            <a:endParaRPr lang="ru-RU"/>
          </a:p>
        </p:txBody>
      </p:sp>
      <p:sp>
        <p:nvSpPr>
          <p:cNvPr id="6" name="Нижний колонтитул 5">
            <a:extLst>
              <a:ext uri="{FF2B5EF4-FFF2-40B4-BE49-F238E27FC236}">
                <a16:creationId xmlns:a16="http://schemas.microsoft.com/office/drawing/2014/main" id="{18251667-E794-48CB-BC18-94B5B504FD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2EC16BD-5A80-4AF3-AA81-D7821F76BFDE}"/>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176978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801939-4EAC-4BB1-A3D9-8E747DAA2D3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A2FD596-DA03-42A1-9FFC-50322099F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7961C5C-0A7E-4C80-B051-2879A6E8C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6AE4358-05E2-49FC-AF14-4C37CC58322A}"/>
              </a:ext>
            </a:extLst>
          </p:cNvPr>
          <p:cNvSpPr>
            <a:spLocks noGrp="1"/>
          </p:cNvSpPr>
          <p:nvPr>
            <p:ph type="dt" sz="half" idx="10"/>
          </p:nvPr>
        </p:nvSpPr>
        <p:spPr/>
        <p:txBody>
          <a:bodyPr/>
          <a:lstStyle/>
          <a:p>
            <a:fld id="{D503EDD1-85D1-461F-A7B7-9711AFE4A1DC}" type="datetimeFigureOut">
              <a:rPr lang="ru-RU" smtClean="0"/>
              <a:t>14.07.2025</a:t>
            </a:fld>
            <a:endParaRPr lang="ru-RU"/>
          </a:p>
        </p:txBody>
      </p:sp>
      <p:sp>
        <p:nvSpPr>
          <p:cNvPr id="6" name="Нижний колонтитул 5">
            <a:extLst>
              <a:ext uri="{FF2B5EF4-FFF2-40B4-BE49-F238E27FC236}">
                <a16:creationId xmlns:a16="http://schemas.microsoft.com/office/drawing/2014/main" id="{788A9280-7132-4605-809A-E01F5B1829D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4F40CA5-60D3-4946-90B7-B6D110E77B2A}"/>
              </a:ext>
            </a:extLst>
          </p:cNvPr>
          <p:cNvSpPr>
            <a:spLocks noGrp="1"/>
          </p:cNvSpPr>
          <p:nvPr>
            <p:ph type="sldNum" sz="quarter" idx="12"/>
          </p:nvPr>
        </p:nvSpPr>
        <p:spPr/>
        <p:txBody>
          <a:bodyPr/>
          <a:lstStyle/>
          <a:p>
            <a:fld id="{A5DF74D1-3D00-4B45-A8C0-ECFADF56494D}" type="slidenum">
              <a:rPr lang="ru-RU" smtClean="0"/>
              <a:t>‹#›</a:t>
            </a:fld>
            <a:endParaRPr lang="ru-RU"/>
          </a:p>
        </p:txBody>
      </p:sp>
    </p:spTree>
    <p:extLst>
      <p:ext uri="{BB962C8B-B14F-4D97-AF65-F5344CB8AC3E}">
        <p14:creationId xmlns:p14="http://schemas.microsoft.com/office/powerpoint/2010/main" val="187076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D42C22-03BE-44D1-8755-4E60B158B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8380F56-C001-4C9B-99AE-0FCD42889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465CC4-29C7-49C1-8B83-2036BDA48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3EDD1-85D1-461F-A7B7-9711AFE4A1DC}" type="datetimeFigureOut">
              <a:rPr lang="ru-RU" smtClean="0"/>
              <a:t>14.07.2025</a:t>
            </a:fld>
            <a:endParaRPr lang="ru-RU"/>
          </a:p>
        </p:txBody>
      </p:sp>
      <p:sp>
        <p:nvSpPr>
          <p:cNvPr id="5" name="Нижний колонтитул 4">
            <a:extLst>
              <a:ext uri="{FF2B5EF4-FFF2-40B4-BE49-F238E27FC236}">
                <a16:creationId xmlns:a16="http://schemas.microsoft.com/office/drawing/2014/main" id="{C2C29ACB-2CD1-4602-A631-2B3DD8044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2ECD7B9-4EDF-4BE9-BC95-B4812983A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F74D1-3D00-4B45-A8C0-ECFADF56494D}" type="slidenum">
              <a:rPr lang="ru-RU" smtClean="0"/>
              <a:t>‹#›</a:t>
            </a:fld>
            <a:endParaRPr lang="ru-RU"/>
          </a:p>
        </p:txBody>
      </p:sp>
    </p:spTree>
    <p:extLst>
      <p:ext uri="{BB962C8B-B14F-4D97-AF65-F5344CB8AC3E}">
        <p14:creationId xmlns:p14="http://schemas.microsoft.com/office/powerpoint/2010/main" val="177571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47576" y="2005583"/>
            <a:ext cx="344805" cy="1278890"/>
          </a:xfrm>
          <a:custGeom>
            <a:avLst/>
            <a:gdLst/>
            <a:ahLst/>
            <a:cxnLst/>
            <a:rect l="l" t="t" r="r" b="b"/>
            <a:pathLst>
              <a:path w="344804" h="1278889">
                <a:moveTo>
                  <a:pt x="344424" y="0"/>
                </a:moveTo>
                <a:lnTo>
                  <a:pt x="151638" y="0"/>
                </a:lnTo>
                <a:lnTo>
                  <a:pt x="103729" y="8084"/>
                </a:lnTo>
                <a:lnTo>
                  <a:pt x="62106" y="30597"/>
                </a:lnTo>
                <a:lnTo>
                  <a:pt x="29272" y="64931"/>
                </a:lnTo>
                <a:lnTo>
                  <a:pt x="7735" y="108476"/>
                </a:lnTo>
                <a:lnTo>
                  <a:pt x="0" y="158623"/>
                </a:lnTo>
                <a:lnTo>
                  <a:pt x="0" y="1120013"/>
                </a:lnTo>
                <a:lnTo>
                  <a:pt x="7735" y="1170159"/>
                </a:lnTo>
                <a:lnTo>
                  <a:pt x="29272" y="1213704"/>
                </a:lnTo>
                <a:lnTo>
                  <a:pt x="62106" y="1248038"/>
                </a:lnTo>
                <a:lnTo>
                  <a:pt x="103729" y="1270551"/>
                </a:lnTo>
                <a:lnTo>
                  <a:pt x="151638" y="1278636"/>
                </a:lnTo>
                <a:lnTo>
                  <a:pt x="344424" y="1278636"/>
                </a:lnTo>
                <a:lnTo>
                  <a:pt x="344424" y="0"/>
                </a:lnTo>
                <a:close/>
              </a:path>
            </a:pathLst>
          </a:custGeom>
          <a:solidFill>
            <a:srgbClr val="43AF2A"/>
          </a:solidFill>
        </p:spPr>
        <p:txBody>
          <a:bodyPr wrap="square" lIns="0" tIns="0" rIns="0" bIns="0" rtlCol="0"/>
          <a:lstStyle/>
          <a:p>
            <a:endParaRPr/>
          </a:p>
        </p:txBody>
      </p:sp>
      <p:sp>
        <p:nvSpPr>
          <p:cNvPr id="2" name="Holder 2"/>
          <p:cNvSpPr>
            <a:spLocks noGrp="1"/>
          </p:cNvSpPr>
          <p:nvPr>
            <p:ph type="title"/>
          </p:nvPr>
        </p:nvSpPr>
        <p:spPr>
          <a:xfrm>
            <a:off x="4499609" y="827989"/>
            <a:ext cx="6292850" cy="636269"/>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02054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object 7">
            <a:extLst>
              <a:ext uri="{FF2B5EF4-FFF2-40B4-BE49-F238E27FC236}">
                <a16:creationId xmlns:a16="http://schemas.microsoft.com/office/drawing/2014/main" id="{FB11CBC9-585D-42D2-B06A-DDA077819F48}"/>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90" name="object 7">
            <a:extLst>
              <a:ext uri="{FF2B5EF4-FFF2-40B4-BE49-F238E27FC236}">
                <a16:creationId xmlns:a16="http://schemas.microsoft.com/office/drawing/2014/main" id="{611EA1AA-82DE-49FA-90E3-F7520BA3B146}"/>
              </a:ext>
            </a:extLst>
          </p:cNvPr>
          <p:cNvSpPr/>
          <p:nvPr/>
        </p:nvSpPr>
        <p:spPr>
          <a:xfrm>
            <a:off x="7476438" y="665978"/>
            <a:ext cx="4729999" cy="54742"/>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BBFBFD"/>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89" name="object 3">
            <a:extLst>
              <a:ext uri="{FF2B5EF4-FFF2-40B4-BE49-F238E27FC236}">
                <a16:creationId xmlns:a16="http://schemas.microsoft.com/office/drawing/2014/main" id="{6F741F2C-0CB2-492A-8C2B-A10C87E6F558}"/>
              </a:ext>
            </a:extLst>
          </p:cNvPr>
          <p:cNvSpPr/>
          <p:nvPr/>
        </p:nvSpPr>
        <p:spPr>
          <a:xfrm>
            <a:off x="6259077" y="721895"/>
            <a:ext cx="5942582" cy="6136105"/>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chemeClr val="bg1">
              <a:alpha val="89000"/>
            </a:schemeClr>
          </a:solidFill>
          <a:ln w="12700">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3" name="object 3"/>
          <p:cNvSpPr txBox="1"/>
          <p:nvPr/>
        </p:nvSpPr>
        <p:spPr>
          <a:xfrm>
            <a:off x="6307030" y="2659314"/>
            <a:ext cx="3244823" cy="348813"/>
          </a:xfrm>
          <a:prstGeom prst="rect">
            <a:avLst/>
          </a:prstGeom>
        </p:spPr>
        <p:txBody>
          <a:bodyPr vert="horz" wrap="square" lIns="0" tIns="12700" rIns="0" bIns="0" rtlCol="0">
            <a:spAutoFit/>
          </a:bodyPr>
          <a:lstStyle/>
          <a:p>
            <a:pPr marL="12700" lvl="0">
              <a:spcBef>
                <a:spcPts val="95"/>
              </a:spcBef>
              <a:defRPr/>
            </a:pPr>
            <a:r>
              <a:rPr lang="en-US" sz="1200" b="1" kern="0" spc="-10" dirty="0">
                <a:solidFill>
                  <a:srgbClr val="0070C0"/>
                </a:solidFill>
                <a:latin typeface="Times New Roman" panose="02020603050405020304" pitchFamily="18" charset="0"/>
                <a:cs typeface="Times New Roman" panose="02020603050405020304" pitchFamily="18" charset="0"/>
              </a:rPr>
              <a:t>Profitability: </a:t>
            </a:r>
            <a:endPar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5" name="object 5"/>
          <p:cNvSpPr txBox="1"/>
          <p:nvPr/>
        </p:nvSpPr>
        <p:spPr>
          <a:xfrm>
            <a:off x="9182123" y="4775829"/>
            <a:ext cx="930263" cy="197490"/>
          </a:xfrm>
          <a:prstGeom prst="rect">
            <a:avLst/>
          </a:prstGeom>
        </p:spPr>
        <p:txBody>
          <a:bodyPr vert="horz" wrap="square" lIns="0" tIns="12700" rIns="0" bIns="0" rtlCol="0">
            <a:spAutoFit/>
          </a:bodyPr>
          <a:lstStyle/>
          <a:p>
            <a:pPr marL="12700" lvl="0">
              <a:spcBef>
                <a:spcPts val="95"/>
              </a:spcBef>
              <a:defRPr/>
            </a:pPr>
            <a:r>
              <a:rPr lang="en-US" sz="1200" b="1" kern="0" spc="-10" dirty="0">
                <a:solidFill>
                  <a:srgbClr val="0070C0"/>
                </a:solidFill>
                <a:latin typeface="Times New Roman" panose="02020603050405020304" pitchFamily="18" charset="0"/>
                <a:cs typeface="Times New Roman" panose="02020603050405020304" pitchFamily="18" charset="0"/>
              </a:rPr>
              <a:t>Placement</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6" name="object 6"/>
          <p:cNvSpPr txBox="1"/>
          <p:nvPr/>
        </p:nvSpPr>
        <p:spPr>
          <a:xfrm>
            <a:off x="109791" y="2554173"/>
            <a:ext cx="6010391" cy="545662"/>
          </a:xfrm>
          <a:prstGeom prst="rect">
            <a:avLst/>
          </a:prstGeom>
        </p:spPr>
        <p:txBody>
          <a:bodyPr vert="horz" wrap="square" lIns="0" tIns="12065" rIns="0" bIns="0" rtlCol="0">
            <a:spAutoFit/>
          </a:bodyPr>
          <a:lstStyle/>
          <a:p>
            <a:pPr marL="12700" lvl="0" algn="just">
              <a:spcBef>
                <a:spcPts val="195"/>
              </a:spcBef>
              <a:defRPr/>
            </a:pPr>
            <a:r>
              <a:rPr lang="en-US" sz="1200" b="1" kern="0" spc="-10" dirty="0">
                <a:solidFill>
                  <a:srgbClr val="0070C0"/>
                </a:solidFill>
                <a:latin typeface="Times New Roman" panose="02020603050405020304" pitchFamily="18" charset="0"/>
                <a:cs typeface="Times New Roman" panose="02020603050405020304" pitchFamily="18" charset="0"/>
              </a:rPr>
              <a:t>Project services</a:t>
            </a:r>
          </a:p>
          <a:p>
            <a:pPr marL="12700" lvl="0" algn="just">
              <a:spcBef>
                <a:spcPts val="195"/>
              </a:spcBef>
              <a:defRPr/>
            </a:pPr>
            <a:r>
              <a:rPr lang="en-US" sz="1050" kern="0" dirty="0">
                <a:solidFill>
                  <a:sysClr val="windowText" lastClr="000000"/>
                </a:solidFill>
                <a:latin typeface="Times New Roman" panose="02020603050405020304" pitchFamily="18" charset="0"/>
                <a:cs typeface="Times New Roman" panose="02020603050405020304" pitchFamily="18" charset="0"/>
              </a:rPr>
              <a:t>School and preschool education. The school educates children from three to nineteen years old and provides certificates and diplomas of secondary education that meet international standards.</a:t>
            </a:r>
            <a:endParaRPr lang="ru-RU" sz="105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10" name="object 10"/>
          <p:cNvSpPr txBox="1">
            <a:spLocks noGrp="1"/>
          </p:cNvSpPr>
          <p:nvPr>
            <p:ph type="title"/>
          </p:nvPr>
        </p:nvSpPr>
        <p:spPr>
          <a:xfrm>
            <a:off x="1955043" y="149136"/>
            <a:ext cx="9734602" cy="290464"/>
          </a:xfrm>
          <a:prstGeom prst="rect">
            <a:avLst/>
          </a:prstGeom>
        </p:spPr>
        <p:txBody>
          <a:bodyPr vert="horz" wrap="square" lIns="0" tIns="13335" rIns="0" bIns="0" rtlCol="0">
            <a:spAutoFit/>
          </a:bodyPr>
          <a:lstStyle/>
          <a:p>
            <a:pPr marL="12700" algn="ctr">
              <a:spcBef>
                <a:spcPts val="105"/>
              </a:spcBef>
            </a:pPr>
            <a:r>
              <a:rPr lang="en-US" sz="1800" b="1" kern="1200" dirty="0">
                <a:solidFill>
                  <a:srgbClr val="0070C0"/>
                </a:solidFill>
                <a:latin typeface="Montserrat" pitchFamily="2" charset="-52"/>
                <a:ea typeface="+mn-ea"/>
                <a:cs typeface="+mn-cs"/>
              </a:rPr>
              <a:t>Establishment of a preschool and school educational institution</a:t>
            </a:r>
            <a:endParaRPr lang="ru-RU" sz="1800" b="1" kern="1200" dirty="0">
              <a:solidFill>
                <a:srgbClr val="0070C0"/>
              </a:solidFill>
              <a:latin typeface="Montserrat" pitchFamily="2" charset="-52"/>
              <a:ea typeface="+mn-ea"/>
              <a:cs typeface="+mn-cs"/>
            </a:endParaRPr>
          </a:p>
        </p:txBody>
      </p:sp>
      <p:sp>
        <p:nvSpPr>
          <p:cNvPr id="12" name="object 12"/>
          <p:cNvSpPr txBox="1"/>
          <p:nvPr/>
        </p:nvSpPr>
        <p:spPr>
          <a:xfrm>
            <a:off x="3326694" y="1155356"/>
            <a:ext cx="2826772" cy="1230465"/>
          </a:xfrm>
          <a:prstGeom prst="rect">
            <a:avLst/>
          </a:prstGeom>
        </p:spPr>
        <p:txBody>
          <a:bodyPr vert="horz" wrap="square" lIns="0" tIns="24765" rIns="0" bIns="0" rtlCol="0">
            <a:spAutoFit/>
          </a:bodyPr>
          <a:lstStyle/>
          <a:p>
            <a:pPr marL="12700" lvl="0">
              <a:spcBef>
                <a:spcPts val="195"/>
              </a:spcBef>
              <a:defRPr/>
            </a:pPr>
            <a:r>
              <a:rPr lang="en-US" sz="1200" b="1" kern="0" spc="-10" dirty="0">
                <a:solidFill>
                  <a:srgbClr val="0070C0"/>
                </a:solidFill>
                <a:latin typeface="Times New Roman" panose="02020603050405020304" pitchFamily="18" charset="0"/>
                <a:cs typeface="Times New Roman" panose="02020603050405020304" pitchFamily="18" charset="0"/>
              </a:rPr>
              <a:t>Project goal</a:t>
            </a:r>
          </a:p>
          <a:p>
            <a:pPr marL="12700" lvl="0" algn="just">
              <a:spcBef>
                <a:spcPts val="195"/>
              </a:spcBef>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The project provides for the creation of preschool (240 places) and school (792 places) a private educational institution that provides education according to international standards with the participation of specialists from Canada.</a:t>
            </a:r>
          </a:p>
          <a:p>
            <a:pPr marL="12700" lvl="0">
              <a:spcBef>
                <a:spcPts val="195"/>
              </a:spcBef>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We invite companies as potential investors.</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7" name="object 17"/>
          <p:cNvSpPr txBox="1"/>
          <p:nvPr/>
        </p:nvSpPr>
        <p:spPr>
          <a:xfrm>
            <a:off x="9145862" y="732861"/>
            <a:ext cx="2968643" cy="532838"/>
          </a:xfrm>
          <a:prstGeom prst="rect">
            <a:avLst/>
          </a:prstGeom>
        </p:spPr>
        <p:txBody>
          <a:bodyPr vert="horz" wrap="square" lIns="0" tIns="12065" rIns="0" bIns="0" rtlCol="0">
            <a:spAutoFit/>
          </a:bodyPr>
          <a:lstStyle/>
          <a:p>
            <a:pPr marL="12700" lvl="0">
              <a:spcBef>
                <a:spcPts val="95"/>
              </a:spcBef>
              <a:defRPr/>
            </a:pPr>
            <a:r>
              <a:rPr lang="en-US" sz="1200" b="1" kern="0" spc="-10" dirty="0">
                <a:solidFill>
                  <a:srgbClr val="0070C0"/>
                </a:solidFill>
                <a:latin typeface="Times New Roman" panose="02020603050405020304" pitchFamily="18" charset="0"/>
                <a:cs typeface="Times New Roman" panose="02020603050405020304" pitchFamily="18" charset="0"/>
              </a:rPr>
              <a:t>Offer to the investor</a:t>
            </a:r>
          </a:p>
          <a:p>
            <a:pPr marL="12700" lvl="0">
              <a:spcBef>
                <a:spcPts val="95"/>
              </a:spcBef>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The volume of investments in the amount of 1.73 million US dollars, of which</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8" name="object 18"/>
          <p:cNvSpPr txBox="1"/>
          <p:nvPr/>
        </p:nvSpPr>
        <p:spPr>
          <a:xfrm>
            <a:off x="9198223" y="1593826"/>
            <a:ext cx="2980550" cy="364843"/>
          </a:xfrm>
          <a:prstGeom prst="rect">
            <a:avLst/>
          </a:prstGeom>
        </p:spPr>
        <p:txBody>
          <a:bodyPr vert="horz" wrap="square" lIns="0" tIns="28575" rIns="0" bIns="0" rtlCol="0">
            <a:spAutoFit/>
          </a:bodyPr>
          <a:lstStyle/>
          <a:p>
            <a:pPr marL="12700" marR="38100" lvl="0" indent="-172720">
              <a:spcBef>
                <a:spcPts val="95"/>
              </a:spcBef>
              <a:buFont typeface="Wingdings" panose="05000000000000000000" pitchFamily="2" charset="2"/>
              <a:buChar char="q"/>
              <a:tabLst>
                <a:tab pos="184785" algn="l"/>
              </a:tabLst>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Contribution of the initiator</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- 29,0</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0,5</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mln</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a:p>
            <a:pPr marL="12700" marR="38100" lvl="0" indent="-172720">
              <a:spcBef>
                <a:spcPts val="95"/>
              </a:spcBef>
              <a:buFont typeface="Wingdings" panose="05000000000000000000" pitchFamily="2" charset="2"/>
              <a:buChar char="q"/>
              <a:tabLst>
                <a:tab pos="184785" algn="l"/>
              </a:tabLst>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Investments and loans</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- 71,0</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1,23</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mln</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p:txBody>
      </p:sp>
      <p:sp>
        <p:nvSpPr>
          <p:cNvPr id="19" name="object 19"/>
          <p:cNvSpPr txBox="1"/>
          <p:nvPr/>
        </p:nvSpPr>
        <p:spPr>
          <a:xfrm>
            <a:off x="9194030" y="2087588"/>
            <a:ext cx="2742299" cy="321627"/>
          </a:xfrm>
          <a:prstGeom prst="rect">
            <a:avLst/>
          </a:prstGeom>
        </p:spPr>
        <p:txBody>
          <a:bodyPr vert="horz" wrap="square" lIns="0" tIns="24130" rIns="0" bIns="0" rtlCol="0">
            <a:spAutoFit/>
          </a:bodyPr>
          <a:lstStyle/>
          <a:p>
            <a:pPr marL="171450" marR="38100" lvl="0" indent="-171450" algn="just">
              <a:lnSpc>
                <a:spcPct val="92100"/>
              </a:lnSpc>
              <a:spcBef>
                <a:spcPts val="95"/>
              </a:spcBef>
              <a:buFont typeface="Wingdings" panose="05000000000000000000" pitchFamily="2" charset="2"/>
              <a:buChar char="ü"/>
              <a:tabLst>
                <a:tab pos="184785" algn="l"/>
              </a:tabLst>
              <a:defRPr/>
            </a:pPr>
            <a:r>
              <a:rPr lang="en-US" sz="1050" i="1" kern="0" spc="-10" dirty="0">
                <a:solidFill>
                  <a:sysClr val="windowText" lastClr="000000"/>
                </a:solidFill>
                <a:latin typeface="Times New Roman" panose="02020603050405020304" pitchFamily="18" charset="0"/>
                <a:cs typeface="Times New Roman" panose="02020603050405020304" pitchFamily="18" charset="0"/>
              </a:rPr>
              <a:t>The project financing structure will be determined after negotiations with the investor..</a:t>
            </a:r>
            <a:endParaRPr kumimoji="0"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nvGrpSpPr>
          <p:cNvPr id="62" name="Graphic 4">
            <a:extLst>
              <a:ext uri="{FF2B5EF4-FFF2-40B4-BE49-F238E27FC236}">
                <a16:creationId xmlns:a16="http://schemas.microsoft.com/office/drawing/2014/main" id="{E1521A8E-BCDE-4664-9007-BE54805AFC0A}"/>
              </a:ext>
            </a:extLst>
          </p:cNvPr>
          <p:cNvGrpSpPr/>
          <p:nvPr/>
        </p:nvGrpSpPr>
        <p:grpSpPr>
          <a:xfrm>
            <a:off x="9579237" y="4976346"/>
            <a:ext cx="2459344" cy="1407607"/>
            <a:chOff x="1343025" y="333375"/>
            <a:chExt cx="9505949" cy="6191249"/>
          </a:xfrm>
          <a:solidFill>
            <a:sysClr val="window" lastClr="FFFFFF">
              <a:lumMod val="75000"/>
            </a:sysClr>
          </a:solidFill>
        </p:grpSpPr>
        <p:sp>
          <p:nvSpPr>
            <p:cNvPr id="63" name="Freeform: Shape 6">
              <a:extLst>
                <a:ext uri="{FF2B5EF4-FFF2-40B4-BE49-F238E27FC236}">
                  <a16:creationId xmlns:a16="http://schemas.microsoft.com/office/drawing/2014/main" id="{218132CC-00E9-49E2-BCCC-C365196488DA}"/>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7">
              <a:extLst>
                <a:ext uri="{FF2B5EF4-FFF2-40B4-BE49-F238E27FC236}">
                  <a16:creationId xmlns:a16="http://schemas.microsoft.com/office/drawing/2014/main" id="{0C093CB4-3A8B-4126-B92E-8C7DC71596E6}"/>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5" name="Freeform: Shape 8">
              <a:extLst>
                <a:ext uri="{FF2B5EF4-FFF2-40B4-BE49-F238E27FC236}">
                  <a16:creationId xmlns:a16="http://schemas.microsoft.com/office/drawing/2014/main" id="{14BE9219-2DBF-4D18-A597-90BFAF6B4156}"/>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6" name="Freeform: Shape 9">
              <a:extLst>
                <a:ext uri="{FF2B5EF4-FFF2-40B4-BE49-F238E27FC236}">
                  <a16:creationId xmlns:a16="http://schemas.microsoft.com/office/drawing/2014/main" id="{8F0C2117-20B0-4C56-BA31-56193E324F59}"/>
                </a:ext>
              </a:extLst>
            </p:cNvPr>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7" name="Freeform: Shape 10">
              <a:extLst>
                <a:ext uri="{FF2B5EF4-FFF2-40B4-BE49-F238E27FC236}">
                  <a16:creationId xmlns:a16="http://schemas.microsoft.com/office/drawing/2014/main" id="{AFF8C797-20BB-4E57-9521-61BEE0F81E61}"/>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FF0000"/>
            </a:solidFill>
            <a:ln w="19050" cap="rnd">
              <a:solidFill>
                <a:srgbClr val="FFFFFF"/>
              </a:solidFill>
              <a:prstDash val="solid"/>
              <a:round/>
            </a:ln>
          </p:spPr>
          <p:txBody>
            <a:bodyPr rtlCol="0" anchor="ctr"/>
            <a:lstStyle/>
            <a:p>
              <a:endParaRPr lang="en-US" dirty="0">
                <a:solidFill>
                  <a:srgbClr val="FF0000"/>
                </a:solidFill>
                <a:latin typeface="Trebuchet MS" panose="020B0603020202020204" pitchFamily="34" charset="0"/>
              </a:endParaRPr>
            </a:p>
          </p:txBody>
        </p:sp>
        <p:sp>
          <p:nvSpPr>
            <p:cNvPr id="68" name="Freeform: Shape 11">
              <a:extLst>
                <a:ext uri="{FF2B5EF4-FFF2-40B4-BE49-F238E27FC236}">
                  <a16:creationId xmlns:a16="http://schemas.microsoft.com/office/drawing/2014/main" id="{0AB145DA-A9F9-40BB-8211-FA7711366237}"/>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9" name="Freeform: Shape 12">
              <a:extLst>
                <a:ext uri="{FF2B5EF4-FFF2-40B4-BE49-F238E27FC236}">
                  <a16:creationId xmlns:a16="http://schemas.microsoft.com/office/drawing/2014/main" id="{3B7F47E2-7F38-4156-BCE3-1E95DA619E9A}"/>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0" name="Freeform: Shape 13">
              <a:extLst>
                <a:ext uri="{FF2B5EF4-FFF2-40B4-BE49-F238E27FC236}">
                  <a16:creationId xmlns:a16="http://schemas.microsoft.com/office/drawing/2014/main" id="{15927E96-AAA0-474A-9FA9-2447BA040CDF}"/>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1" name="Freeform: Shape 14">
              <a:extLst>
                <a:ext uri="{FF2B5EF4-FFF2-40B4-BE49-F238E27FC236}">
                  <a16:creationId xmlns:a16="http://schemas.microsoft.com/office/drawing/2014/main" id="{C0313751-11C3-481E-9A04-4DC4891D5151}"/>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2" name="Freeform: Shape 15">
              <a:extLst>
                <a:ext uri="{FF2B5EF4-FFF2-40B4-BE49-F238E27FC236}">
                  <a16:creationId xmlns:a16="http://schemas.microsoft.com/office/drawing/2014/main" id="{EF5A0A32-9A13-442A-A999-68032C366054}"/>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3" name="Freeform: Shape 16">
              <a:extLst>
                <a:ext uri="{FF2B5EF4-FFF2-40B4-BE49-F238E27FC236}">
                  <a16:creationId xmlns:a16="http://schemas.microsoft.com/office/drawing/2014/main" id="{C995B3C8-34A0-45EC-926E-E5F0B1F42BDA}"/>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4" name="Freeform: Shape 17">
              <a:extLst>
                <a:ext uri="{FF2B5EF4-FFF2-40B4-BE49-F238E27FC236}">
                  <a16:creationId xmlns:a16="http://schemas.microsoft.com/office/drawing/2014/main" id="{AB7DD129-E92B-49DC-BA78-75F2D8F15C4C}"/>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5" name="Freeform: Shape 18">
              <a:extLst>
                <a:ext uri="{FF2B5EF4-FFF2-40B4-BE49-F238E27FC236}">
                  <a16:creationId xmlns:a16="http://schemas.microsoft.com/office/drawing/2014/main" id="{D2A27CC3-AAD0-4828-B1E3-36EA90620956}"/>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7" name="Freeform: Shape 20">
              <a:extLst>
                <a:ext uri="{FF2B5EF4-FFF2-40B4-BE49-F238E27FC236}">
                  <a16:creationId xmlns:a16="http://schemas.microsoft.com/office/drawing/2014/main" id="{9C69FD9B-92D5-4066-88EE-5085BC118EA3}"/>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8" name="Freeform: Shape 21">
              <a:extLst>
                <a:ext uri="{FF2B5EF4-FFF2-40B4-BE49-F238E27FC236}">
                  <a16:creationId xmlns:a16="http://schemas.microsoft.com/office/drawing/2014/main" id="{0034F18A-D61A-4BDD-9C38-E8B65BA92990}"/>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9" name="Freeform: Shape 22">
              <a:extLst>
                <a:ext uri="{FF2B5EF4-FFF2-40B4-BE49-F238E27FC236}">
                  <a16:creationId xmlns:a16="http://schemas.microsoft.com/office/drawing/2014/main" id="{053571CF-D8B1-4382-B6E9-905DEE2017AD}"/>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sp>
        <p:nvSpPr>
          <p:cNvPr id="80" name="Rectangle 21">
            <a:extLst>
              <a:ext uri="{FF2B5EF4-FFF2-40B4-BE49-F238E27FC236}">
                <a16:creationId xmlns:a16="http://schemas.microsoft.com/office/drawing/2014/main" id="{509B5A41-4C3A-426F-AA62-4361C1B17175}"/>
              </a:ext>
            </a:extLst>
          </p:cNvPr>
          <p:cNvSpPr/>
          <p:nvPr/>
        </p:nvSpPr>
        <p:spPr>
          <a:xfrm>
            <a:off x="10604101" y="4811824"/>
            <a:ext cx="1382073"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lang="en-US" sz="800" b="1" dirty="0">
                <a:solidFill>
                  <a:srgbClr val="00425F"/>
                </a:solidFill>
                <a:latin typeface="Montserrat" pitchFamily="2" charset="-52"/>
              </a:rPr>
              <a:t>Samarkand city</a:t>
            </a:r>
            <a:endParaRPr kumimoji="0" lang="uz-Cyrl-UZ" sz="800" b="1"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81" name="Freeform: Shape 19">
            <a:extLst>
              <a:ext uri="{FF2B5EF4-FFF2-40B4-BE49-F238E27FC236}">
                <a16:creationId xmlns:a16="http://schemas.microsoft.com/office/drawing/2014/main" id="{C75DE332-B883-4907-B721-5CC2AA593924}"/>
              </a:ext>
            </a:extLst>
          </p:cNvPr>
          <p:cNvSpPr/>
          <p:nvPr/>
        </p:nvSpPr>
        <p:spPr>
          <a:xfrm>
            <a:off x="11665769" y="5622330"/>
            <a:ext cx="206332" cy="119302"/>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aphicFrame>
        <p:nvGraphicFramePr>
          <p:cNvPr id="95" name="Table 24">
            <a:extLst>
              <a:ext uri="{FF2B5EF4-FFF2-40B4-BE49-F238E27FC236}">
                <a16:creationId xmlns:a16="http://schemas.microsoft.com/office/drawing/2014/main" id="{2281BDC4-47B3-4E88-9397-ED0CAFA5292E}"/>
              </a:ext>
            </a:extLst>
          </p:cNvPr>
          <p:cNvGraphicFramePr>
            <a:graphicFrameLocks noGrp="1"/>
          </p:cNvGraphicFramePr>
          <p:nvPr>
            <p:extLst>
              <p:ext uri="{D42A27DB-BD31-4B8C-83A1-F6EECF244321}">
                <p14:modId xmlns:p14="http://schemas.microsoft.com/office/powerpoint/2010/main" val="1090079300"/>
              </p:ext>
            </p:extLst>
          </p:nvPr>
        </p:nvGraphicFramePr>
        <p:xfrm>
          <a:off x="9104632" y="6304133"/>
          <a:ext cx="1658933" cy="575488"/>
        </p:xfrm>
        <a:graphic>
          <a:graphicData uri="http://schemas.openxmlformats.org/drawingml/2006/table">
            <a:tbl>
              <a:tblPr firstRow="1" bandRow="1">
                <a:tableStyleId>{5C22544A-7EE6-4342-B048-85BDC9FD1C3A}</a:tableStyleId>
              </a:tblPr>
              <a:tblGrid>
                <a:gridCol w="886667">
                  <a:extLst>
                    <a:ext uri="{9D8B030D-6E8A-4147-A177-3AD203B41FA5}">
                      <a16:colId xmlns:a16="http://schemas.microsoft.com/office/drawing/2014/main" val="2785237355"/>
                    </a:ext>
                  </a:extLst>
                </a:gridCol>
                <a:gridCol w="772266">
                  <a:extLst>
                    <a:ext uri="{9D8B030D-6E8A-4147-A177-3AD203B41FA5}">
                      <a16:colId xmlns:a16="http://schemas.microsoft.com/office/drawing/2014/main" val="4039501386"/>
                    </a:ext>
                  </a:extLst>
                </a:gridCol>
              </a:tblGrid>
              <a:tr h="186102">
                <a:tc gridSpan="2">
                  <a:txBody>
                    <a:bodyPr/>
                    <a:lstStyle/>
                    <a:p>
                      <a:pPr marL="87313" indent="0" algn="ctr"/>
                      <a:r>
                        <a:rPr lang="en-GB" sz="800" kern="1200" spc="-10" noProof="1">
                          <a:solidFill>
                            <a:srgbClr val="164A69"/>
                          </a:solidFill>
                          <a:latin typeface="Montserrat" pitchFamily="2" charset="-52"/>
                          <a:ea typeface="+mn-ea"/>
                        </a:rPr>
                        <a:t>Samarkand city</a:t>
                      </a:r>
                    </a:p>
                  </a:txBody>
                  <a:tcPr marL="0" marR="0" marT="0" marB="0" anchor="ctr">
                    <a:solidFill>
                      <a:srgbClr val="BBFBFD"/>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145546">
                <a:tc>
                  <a:txBody>
                    <a:bodyPr/>
                    <a:lstStyle/>
                    <a:p>
                      <a:pPr marL="87313" indent="0"/>
                      <a:r>
                        <a:rPr lang="en-US" sz="800" kern="1200" spc="-10" dirty="0">
                          <a:solidFill>
                            <a:srgbClr val="164A69"/>
                          </a:solidFill>
                          <a:latin typeface="Montserrat" pitchFamily="2" charset="-52"/>
                          <a:ea typeface="+mn-ea"/>
                          <a:cs typeface="+mn-cs"/>
                        </a:rPr>
                        <a:t>Area</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tc>
                  <a:txBody>
                    <a:bodyPr/>
                    <a:lstStyle/>
                    <a:p>
                      <a:pPr marL="87313" indent="0"/>
                      <a:r>
                        <a:rPr lang="ru-RU" sz="800" kern="1200" spc="-10" dirty="0">
                          <a:solidFill>
                            <a:srgbClr val="164A69"/>
                          </a:solidFill>
                          <a:latin typeface="Montserrat" pitchFamily="2" charset="-52"/>
                          <a:ea typeface="+mn-ea"/>
                        </a:rPr>
                        <a:t>123</a:t>
                      </a:r>
                      <a:r>
                        <a:rPr lang="en-US" sz="800" kern="1200" spc="-10" dirty="0">
                          <a:solidFill>
                            <a:srgbClr val="164A69"/>
                          </a:solidFill>
                          <a:latin typeface="Montserrat" pitchFamily="2" charset="-52"/>
                          <a:ea typeface="+mn-ea"/>
                        </a:rPr>
                        <a:t> 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2222744316"/>
                  </a:ext>
                </a:extLst>
              </a:tr>
              <a:tr h="175023">
                <a:tc>
                  <a:txBody>
                    <a:bodyPr/>
                    <a:lstStyle/>
                    <a:p>
                      <a:pPr marL="87313" indent="0"/>
                      <a:r>
                        <a:rPr lang="en-US" sz="800" kern="1200" spc="-10" dirty="0">
                          <a:solidFill>
                            <a:srgbClr val="164A69"/>
                          </a:solidFill>
                          <a:latin typeface="Montserrat" pitchFamily="2" charset="-52"/>
                          <a:ea typeface="+mn-ea"/>
                          <a:cs typeface="+mn-cs"/>
                        </a:rPr>
                        <a:t>Population</a:t>
                      </a:r>
                      <a:endParaRPr lang="en-GB" sz="8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tc>
                  <a:txBody>
                    <a:bodyPr/>
                    <a:lstStyle/>
                    <a:p>
                      <a:pPr marL="87313" indent="0"/>
                      <a:r>
                        <a:rPr lang="ru-RU" sz="800" kern="1200" spc="-10" dirty="0">
                          <a:solidFill>
                            <a:srgbClr val="164A69"/>
                          </a:solidFill>
                          <a:latin typeface="Montserrat" pitchFamily="2" charset="-52"/>
                          <a:ea typeface="+mn-ea"/>
                          <a:cs typeface="+mn-cs"/>
                        </a:rPr>
                        <a:t>573,2 </a:t>
                      </a:r>
                      <a:r>
                        <a:rPr lang="en-US" sz="800" kern="1200" spc="-10" dirty="0">
                          <a:solidFill>
                            <a:srgbClr val="164A69"/>
                          </a:solidFill>
                          <a:latin typeface="Montserrat" pitchFamily="2" charset="-52"/>
                          <a:ea typeface="+mn-ea"/>
                          <a:cs typeface="+mn-cs"/>
                        </a:rPr>
                        <a:t>thousand</a:t>
                      </a:r>
                      <a:endParaRPr lang="en-GB" sz="8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162272106"/>
                  </a:ext>
                </a:extLst>
              </a:tr>
            </a:tbl>
          </a:graphicData>
        </a:graphic>
      </p:graphicFrame>
      <p:sp>
        <p:nvSpPr>
          <p:cNvPr id="96" name="object 10">
            <a:extLst>
              <a:ext uri="{FF2B5EF4-FFF2-40B4-BE49-F238E27FC236}">
                <a16:creationId xmlns:a16="http://schemas.microsoft.com/office/drawing/2014/main" id="{555331F9-0C93-4973-AB65-7B0FFD45DE0E}"/>
              </a:ext>
            </a:extLst>
          </p:cNvPr>
          <p:cNvSpPr txBox="1"/>
          <p:nvPr/>
        </p:nvSpPr>
        <p:spPr>
          <a:xfrm>
            <a:off x="10810744" y="6450813"/>
            <a:ext cx="1302886" cy="282128"/>
          </a:xfrm>
          <a:prstGeom prst="rect">
            <a:avLst/>
          </a:prstGeom>
          <a:solidFill>
            <a:srgbClr val="BBFBFD"/>
          </a:solidFill>
        </p:spPr>
        <p:txBody>
          <a:bodyPr vert="horz" wrap="square" lIns="0" tIns="12699" rIns="0" bIns="0" rtlCol="0">
            <a:spAutoFit/>
          </a:bodyPr>
          <a:lstStyle/>
          <a:p>
            <a:pPr marL="12701" lvl="0" algn="ctr">
              <a:lnSpc>
                <a:spcPct val="150000"/>
              </a:lnSpc>
              <a:defRPr/>
            </a:pPr>
            <a:r>
              <a:rPr lang="en-US" sz="900" b="1" spc="-10" dirty="0">
                <a:solidFill>
                  <a:srgbClr val="5BC4BF"/>
                </a:solidFill>
                <a:latin typeface="Montserrat" pitchFamily="2" charset="-52"/>
              </a:rPr>
              <a:t>Required area</a:t>
            </a:r>
            <a:r>
              <a:rPr kumimoji="0" lang="en-US" sz="900" b="0" i="0" u="none" strike="noStrike" kern="1200" cap="none" spc="-30" normalizeH="0" baseline="0" noProof="0" dirty="0">
                <a:ln>
                  <a:noFill/>
                </a:ln>
                <a:solidFill>
                  <a:srgbClr val="00425F"/>
                </a:solidFill>
                <a:effectLst/>
                <a:uLnTx/>
                <a:uFillTx/>
                <a:latin typeface="Montserrat" pitchFamily="2" charset="-52"/>
                <a:ea typeface="+mn-ea"/>
                <a:cs typeface="Arial MT"/>
              </a:rPr>
              <a:t> ~ 1</a:t>
            </a:r>
            <a:r>
              <a:rPr kumimoji="0" lang="uz-Latn-UZ" sz="900" b="0" i="0" u="none" strike="noStrike" kern="1200" cap="none" spc="-30" normalizeH="0" baseline="0" noProof="0" dirty="0">
                <a:ln>
                  <a:noFill/>
                </a:ln>
                <a:solidFill>
                  <a:srgbClr val="00425F"/>
                </a:solidFill>
                <a:effectLst/>
                <a:uLnTx/>
                <a:uFillTx/>
                <a:latin typeface="Montserrat" pitchFamily="2" charset="-52"/>
                <a:ea typeface="+mn-ea"/>
                <a:cs typeface="Arial MT"/>
              </a:rPr>
              <a:t>,</a:t>
            </a:r>
            <a:r>
              <a:rPr kumimoji="0" lang="ru-RU" sz="900" b="0" i="0" u="none" strike="noStrike" kern="1200" cap="none" spc="-30" normalizeH="0" baseline="0" noProof="0" dirty="0">
                <a:ln>
                  <a:noFill/>
                </a:ln>
                <a:solidFill>
                  <a:srgbClr val="00425F"/>
                </a:solidFill>
                <a:effectLst/>
                <a:uLnTx/>
                <a:uFillTx/>
                <a:latin typeface="Montserrat" pitchFamily="2" charset="-52"/>
                <a:ea typeface="+mn-ea"/>
                <a:cs typeface="Arial MT"/>
              </a:rPr>
              <a:t>6</a:t>
            </a:r>
            <a:r>
              <a:rPr kumimoji="0" lang="en-US" sz="900" b="0" i="0" u="none" strike="noStrike" kern="1200" cap="none" spc="-25" normalizeH="0" baseline="0" noProof="0" dirty="0">
                <a:ln>
                  <a:noFill/>
                </a:ln>
                <a:solidFill>
                  <a:srgbClr val="00425F"/>
                </a:solidFill>
                <a:effectLst/>
                <a:uLnTx/>
                <a:uFillTx/>
                <a:latin typeface="Montserrat" pitchFamily="2" charset="-52"/>
                <a:ea typeface="+mn-ea"/>
                <a:cs typeface="Arial MT"/>
              </a:rPr>
              <a:t> ha</a:t>
            </a:r>
            <a:endPar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endParaRPr>
          </a:p>
          <a:p>
            <a:pPr marL="12701" marR="0" lvl="0" indent="0" algn="l" defTabSz="914400" rtl="0" eaLnBrk="1" fontAlgn="auto" latinLnBrk="0" hangingPunct="1">
              <a:lnSpc>
                <a:spcPct val="100000"/>
              </a:lnSpc>
              <a:spcBef>
                <a:spcPts val="0"/>
              </a:spcBef>
              <a:spcAft>
                <a:spcPts val="0"/>
              </a:spcAft>
              <a:buClrTx/>
              <a:buSzTx/>
              <a:buFontTx/>
              <a:buNone/>
              <a:tabLst/>
              <a:defRPr/>
            </a:pPr>
            <a:endParaRPr kumimoji="0" sz="4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4" name="object 12">
            <a:extLst>
              <a:ext uri="{FF2B5EF4-FFF2-40B4-BE49-F238E27FC236}">
                <a16:creationId xmlns:a16="http://schemas.microsoft.com/office/drawing/2014/main" id="{B156FD3C-999A-4717-AEA5-AC61148EAC7C}"/>
              </a:ext>
            </a:extLst>
          </p:cNvPr>
          <p:cNvSpPr txBox="1"/>
          <p:nvPr/>
        </p:nvSpPr>
        <p:spPr>
          <a:xfrm>
            <a:off x="6360196" y="4765586"/>
            <a:ext cx="2708084" cy="561051"/>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Initiator</a:t>
            </a:r>
            <a:endPar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0" lvl="0" indent="0" algn="ctr" defTabSz="914400" rtl="0" eaLnBrk="1" fontAlgn="auto" latinLnBrk="0" hangingPunct="1">
              <a:lnSpc>
                <a:spcPct val="100000"/>
              </a:lnSpc>
              <a:spcBef>
                <a:spcPts val="95"/>
              </a:spcBef>
              <a:spcAft>
                <a:spcPts val="0"/>
              </a:spcAft>
              <a:buClrTx/>
              <a:buSzTx/>
              <a:buFontTx/>
              <a:buNone/>
              <a:tabLst/>
              <a:defRPr/>
            </a:pPr>
            <a:r>
              <a:rPr lang="uz-Cyrl-UZ" sz="1100" i="1" dirty="0">
                <a:solidFill>
                  <a:prstClr val="black"/>
                </a:solidFill>
                <a:latin typeface="Times New Roman" panose="02020603050405020304" pitchFamily="18" charset="0"/>
                <a:cs typeface="Times New Roman" panose="02020603050405020304" pitchFamily="18" charset="0"/>
              </a:rPr>
              <a:t> “</a:t>
            </a:r>
            <a:r>
              <a:rPr lang="en-US" sz="1100" i="1" dirty="0">
                <a:solidFill>
                  <a:prstClr val="black"/>
                </a:solidFill>
                <a:latin typeface="Times New Roman" panose="02020603050405020304" pitchFamily="18" charset="0"/>
                <a:cs typeface="Times New Roman" panose="02020603050405020304" pitchFamily="18" charset="0"/>
              </a:rPr>
              <a:t>Canada </a:t>
            </a:r>
            <a:r>
              <a:rPr lang="en-US" sz="1100" i="1" dirty="0" err="1">
                <a:solidFill>
                  <a:prstClr val="black"/>
                </a:solidFill>
                <a:latin typeface="Times New Roman" panose="02020603050405020304" pitchFamily="18" charset="0"/>
                <a:cs typeface="Times New Roman" panose="02020603050405020304" pitchFamily="18" charset="0"/>
              </a:rPr>
              <a:t>intrenational</a:t>
            </a:r>
            <a:r>
              <a:rPr lang="en-US" sz="1100" i="1" dirty="0">
                <a:solidFill>
                  <a:prstClr val="black"/>
                </a:solidFill>
                <a:latin typeface="Times New Roman" panose="02020603050405020304" pitchFamily="18" charset="0"/>
                <a:cs typeface="Times New Roman" panose="02020603050405020304" pitchFamily="18" charset="0"/>
              </a:rPr>
              <a:t> school  in Samarkand</a:t>
            </a:r>
            <a:r>
              <a:rPr lang="uz-Cyrl-UZ" sz="1100" i="1" dirty="0">
                <a:solidFill>
                  <a:prstClr val="black"/>
                </a:solidFill>
                <a:latin typeface="Times New Roman" panose="02020603050405020304" pitchFamily="18" charset="0"/>
                <a:cs typeface="Times New Roman" panose="02020603050405020304" pitchFamily="18" charset="0"/>
              </a:rPr>
              <a:t>”</a:t>
            </a:r>
            <a:r>
              <a:rPr lang="en-US" sz="1100" i="1" dirty="0">
                <a:solidFill>
                  <a:prstClr val="black"/>
                </a:solidFill>
                <a:latin typeface="Times New Roman" panose="02020603050405020304" pitchFamily="18" charset="0"/>
                <a:cs typeface="Times New Roman" panose="02020603050405020304" pitchFamily="18" charset="0"/>
              </a:rPr>
              <a:t> LLC</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51" name="object 20">
            <a:extLst>
              <a:ext uri="{FF2B5EF4-FFF2-40B4-BE49-F238E27FC236}">
                <a16:creationId xmlns:a16="http://schemas.microsoft.com/office/drawing/2014/main" id="{67C1D1AD-04DF-4EBE-AC9D-A63B2E50C4FD}"/>
              </a:ext>
            </a:extLst>
          </p:cNvPr>
          <p:cNvSpPr txBox="1"/>
          <p:nvPr/>
        </p:nvSpPr>
        <p:spPr>
          <a:xfrm>
            <a:off x="6305087" y="721651"/>
            <a:ext cx="2877035" cy="436658"/>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Project cost</a:t>
            </a:r>
            <a:r>
              <a:rPr kumimoji="0" sz="1200" b="1" i="0" u="none" strike="noStrike" kern="0" cap="none" spc="-10" normalizeH="0" baseline="0" noProof="0" dirty="0">
                <a:ln>
                  <a:noFill/>
                </a:ln>
                <a:solidFill>
                  <a:srgbClr val="0070C0"/>
                </a:solidFill>
                <a:effectLst/>
                <a:uLnTx/>
                <a:uFillTx/>
                <a:latin typeface="Calibri"/>
                <a:ea typeface="+mn-ea"/>
                <a:cs typeface="Calibri"/>
              </a:rPr>
              <a:t>: </a:t>
            </a:r>
            <a:endParaRPr kumimoji="0" lang="uz-Latn-UZ" sz="1200" b="1" i="0" u="none" strike="noStrike" kern="0" cap="none" spc="-10" normalizeH="0" baseline="0" noProof="0" dirty="0">
              <a:ln>
                <a:noFill/>
              </a:ln>
              <a:solidFill>
                <a:srgbClr val="0070C0"/>
              </a:solidFill>
              <a:effectLst/>
              <a:uLnTx/>
              <a:uFillTx/>
              <a:latin typeface="Calibri"/>
              <a:ea typeface="+mn-ea"/>
              <a:cs typeface="Calibri"/>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Total cost– </a:t>
            </a:r>
            <a:r>
              <a:rPr kumimoji="0" lang="ru-RU" sz="1400" b="0" i="0" u="none" strike="noStrike" kern="0" cap="none" spc="-10" normalizeH="0" baseline="0" noProof="0" dirty="0">
                <a:ln>
                  <a:noFill/>
                </a:ln>
                <a:solidFill>
                  <a:sysClr val="windowText" lastClr="000000"/>
                </a:solidFill>
                <a:effectLst/>
                <a:uLnTx/>
                <a:uFillTx/>
                <a:latin typeface="Calibri Light"/>
                <a:ea typeface="+mn-ea"/>
                <a:cs typeface="Calibri Light"/>
              </a:rPr>
              <a:t>1</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a:t>
            </a:r>
            <a:r>
              <a:rPr kumimoji="0" lang="ru-RU" sz="1400" b="0" i="0" u="none" strike="noStrike" kern="0" cap="none" spc="-10" normalizeH="0" baseline="0" noProof="0" dirty="0">
                <a:ln>
                  <a:noFill/>
                </a:ln>
                <a:solidFill>
                  <a:sysClr val="windowText" lastClr="000000"/>
                </a:solidFill>
                <a:effectLst/>
                <a:uLnTx/>
                <a:uFillTx/>
                <a:latin typeface="Calibri Light"/>
                <a:ea typeface="+mn-ea"/>
                <a:cs typeface="Calibri Light"/>
              </a:rPr>
              <a:t>73</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 </a:t>
            </a:r>
            <a:r>
              <a:rPr kumimoji="0" lang="en-US" sz="1400" b="0" i="0" u="none" strike="noStrike" kern="0" cap="none" spc="-10" normalizeH="0" baseline="0" noProof="0" dirty="0" err="1">
                <a:ln>
                  <a:noFill/>
                </a:ln>
                <a:solidFill>
                  <a:sysClr val="windowText" lastClr="000000"/>
                </a:solidFill>
                <a:effectLst/>
                <a:uLnTx/>
                <a:uFillTx/>
                <a:latin typeface="Calibri Light"/>
                <a:ea typeface="+mn-ea"/>
                <a:cs typeface="Calibri Light"/>
              </a:rPr>
              <a:t>mln</a:t>
            </a:r>
            <a:r>
              <a:rPr kumimoji="0" lang="en-US" sz="1400" b="0" i="0" u="none" strike="noStrike" kern="0" cap="none" spc="-10" normalizeH="0" baseline="0" noProof="0" dirty="0">
                <a:ln>
                  <a:noFill/>
                </a:ln>
                <a:solidFill>
                  <a:sysClr val="windowText" lastClr="000000"/>
                </a:solidFill>
                <a:effectLst/>
                <a:uLnTx/>
                <a:uFillTx/>
                <a:latin typeface="Calibri Light"/>
                <a:ea typeface="+mn-ea"/>
                <a:cs typeface="Calibri Light"/>
              </a:rPr>
              <a:t>. dollars</a:t>
            </a:r>
            <a:endParaRPr kumimoji="0" sz="1200" b="0" i="0" u="none" strike="noStrike" kern="0" cap="none" spc="-10" normalizeH="0" baseline="0" noProof="0" dirty="0">
              <a:ln>
                <a:noFill/>
              </a:ln>
              <a:solidFill>
                <a:sysClr val="windowText" lastClr="000000"/>
              </a:solidFill>
              <a:effectLst/>
              <a:uLnTx/>
              <a:uFillTx/>
              <a:latin typeface="Calibri Light"/>
              <a:ea typeface="+mn-ea"/>
              <a:cs typeface="Calibri Light"/>
            </a:endParaRPr>
          </a:p>
        </p:txBody>
      </p:sp>
      <p:grpSp>
        <p:nvGrpSpPr>
          <p:cNvPr id="53" name="Group 17">
            <a:extLst>
              <a:ext uri="{FF2B5EF4-FFF2-40B4-BE49-F238E27FC236}">
                <a16:creationId xmlns:a16="http://schemas.microsoft.com/office/drawing/2014/main" id="{3945F02E-9FEA-4DED-9A27-7398B47D0031}"/>
              </a:ext>
            </a:extLst>
          </p:cNvPr>
          <p:cNvGrpSpPr>
            <a:grpSpLocks noChangeAspect="1"/>
          </p:cNvGrpSpPr>
          <p:nvPr/>
        </p:nvGrpSpPr>
        <p:grpSpPr bwMode="auto">
          <a:xfrm>
            <a:off x="6364597" y="974705"/>
            <a:ext cx="275698" cy="228327"/>
            <a:chOff x="4844" y="3534"/>
            <a:chExt cx="314" cy="379"/>
          </a:xfrm>
          <a:solidFill>
            <a:srgbClr val="92D050"/>
          </a:solidFill>
        </p:grpSpPr>
        <p:sp>
          <p:nvSpPr>
            <p:cNvPr id="54" name="Freeform 19">
              <a:extLst>
                <a:ext uri="{FF2B5EF4-FFF2-40B4-BE49-F238E27FC236}">
                  <a16:creationId xmlns:a16="http://schemas.microsoft.com/office/drawing/2014/main" id="{4910919B-9B8E-4CB7-B2D9-4C57F48482C9}"/>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5" name="Freeform 20">
              <a:extLst>
                <a:ext uri="{FF2B5EF4-FFF2-40B4-BE49-F238E27FC236}">
                  <a16:creationId xmlns:a16="http://schemas.microsoft.com/office/drawing/2014/main" id="{C749A3E1-7077-4676-BF2E-2E7A51B2478E}"/>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6" name="Freeform 21">
              <a:extLst>
                <a:ext uri="{FF2B5EF4-FFF2-40B4-BE49-F238E27FC236}">
                  <a16:creationId xmlns:a16="http://schemas.microsoft.com/office/drawing/2014/main" id="{1C3FCF51-36F4-49ED-8173-AECECB22380D}"/>
                </a:ext>
              </a:extLst>
            </p:cNvPr>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7" name="Freeform 22">
              <a:extLst>
                <a:ext uri="{FF2B5EF4-FFF2-40B4-BE49-F238E27FC236}">
                  <a16:creationId xmlns:a16="http://schemas.microsoft.com/office/drawing/2014/main" id="{E73E3552-CA50-4B22-8713-02E912D32618}"/>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grpSp>
      <p:sp>
        <p:nvSpPr>
          <p:cNvPr id="83" name="object 57">
            <a:extLst>
              <a:ext uri="{FF2B5EF4-FFF2-40B4-BE49-F238E27FC236}">
                <a16:creationId xmlns:a16="http://schemas.microsoft.com/office/drawing/2014/main" id="{183838AC-2D71-4137-8151-C9EC7DFBE395}"/>
              </a:ext>
            </a:extLst>
          </p:cNvPr>
          <p:cNvSpPr txBox="1"/>
          <p:nvPr/>
        </p:nvSpPr>
        <p:spPr>
          <a:xfrm>
            <a:off x="6773461" y="1284555"/>
            <a:ext cx="717550" cy="259045"/>
          </a:xfrm>
          <a:prstGeom prst="rect">
            <a:avLst/>
          </a:prstGeom>
        </p:spPr>
        <p:txBody>
          <a:bodyPr vert="horz" wrap="square" lIns="0" tIns="12700" rIns="0" bIns="0" rtlCol="0">
            <a:spAutoFit/>
          </a:bodyPr>
          <a:lstStyle/>
          <a:p>
            <a:pPr marL="12700" marR="5080" lvl="0">
              <a:spcBef>
                <a:spcPts val="100"/>
              </a:spcBef>
              <a:defRPr/>
            </a:pPr>
            <a:r>
              <a:rPr lang="en-US" sz="800" i="1" kern="0" dirty="0">
                <a:solidFill>
                  <a:sysClr val="windowText" lastClr="000000"/>
                </a:solidFill>
                <a:latin typeface="Calibri Light"/>
                <a:cs typeface="Calibri Light"/>
              </a:rPr>
              <a:t>Buildings and structures</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4" name="object 58">
            <a:extLst>
              <a:ext uri="{FF2B5EF4-FFF2-40B4-BE49-F238E27FC236}">
                <a16:creationId xmlns:a16="http://schemas.microsoft.com/office/drawing/2014/main" id="{E9C7CFC9-4173-4988-AFCD-2E8ED751FC1D}"/>
              </a:ext>
            </a:extLst>
          </p:cNvPr>
          <p:cNvSpPr txBox="1"/>
          <p:nvPr/>
        </p:nvSpPr>
        <p:spPr>
          <a:xfrm>
            <a:off x="6773461" y="1681533"/>
            <a:ext cx="717550" cy="1359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0" normalizeH="0" baseline="0" noProof="0" dirty="0">
                <a:ln>
                  <a:noFill/>
                </a:ln>
                <a:solidFill>
                  <a:sysClr val="windowText" lastClr="000000"/>
                </a:solidFill>
                <a:effectLst/>
                <a:uLnTx/>
                <a:uFillTx/>
                <a:latin typeface="Calibri Light"/>
                <a:ea typeface="+mn-ea"/>
                <a:cs typeface="Calibri Light"/>
              </a:rPr>
              <a:t>Equipment</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5" name="object 59">
            <a:extLst>
              <a:ext uri="{FF2B5EF4-FFF2-40B4-BE49-F238E27FC236}">
                <a16:creationId xmlns:a16="http://schemas.microsoft.com/office/drawing/2014/main" id="{B060E5B8-E220-45D2-94FC-0C13C52B10B6}"/>
              </a:ext>
            </a:extLst>
          </p:cNvPr>
          <p:cNvSpPr txBox="1"/>
          <p:nvPr/>
        </p:nvSpPr>
        <p:spPr>
          <a:xfrm>
            <a:off x="6768381" y="1949245"/>
            <a:ext cx="643890" cy="259045"/>
          </a:xfrm>
          <a:prstGeom prst="rect">
            <a:avLst/>
          </a:prstGeom>
        </p:spPr>
        <p:txBody>
          <a:bodyPr vert="horz" wrap="square" lIns="0" tIns="12700" rIns="0" bIns="0" rtlCol="0">
            <a:spAutoFit/>
          </a:bodyPr>
          <a:lstStyle/>
          <a:p>
            <a:pPr marL="12700" marR="5080" lvl="0">
              <a:spcBef>
                <a:spcPts val="100"/>
              </a:spcBef>
              <a:defRPr/>
            </a:pPr>
            <a:r>
              <a:rPr lang="en-US" sz="800" i="1" kern="0" dirty="0">
                <a:solidFill>
                  <a:sysClr val="windowText" lastClr="000000"/>
                </a:solidFill>
                <a:latin typeface="Calibri Light"/>
                <a:cs typeface="Calibri Light"/>
              </a:rPr>
              <a:t>Working capital</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6" name="object 68">
            <a:extLst>
              <a:ext uri="{FF2B5EF4-FFF2-40B4-BE49-F238E27FC236}">
                <a16:creationId xmlns:a16="http://schemas.microsoft.com/office/drawing/2014/main" id="{9CEA84B5-577B-443F-AC6F-123B6CFF561F}"/>
              </a:ext>
            </a:extLst>
          </p:cNvPr>
          <p:cNvSpPr txBox="1"/>
          <p:nvPr/>
        </p:nvSpPr>
        <p:spPr>
          <a:xfrm>
            <a:off x="6822344" y="2391461"/>
            <a:ext cx="44718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10" normalizeH="0" baseline="0" noProof="0" dirty="0">
                <a:ln>
                  <a:noFill/>
                </a:ln>
                <a:solidFill>
                  <a:sysClr val="windowText" lastClr="000000"/>
                </a:solidFill>
                <a:effectLst/>
                <a:uLnTx/>
                <a:uFillTx/>
                <a:latin typeface="Calibri Light"/>
                <a:ea typeface="+mn-ea"/>
                <a:cs typeface="Calibri Light"/>
              </a:rPr>
              <a:t>Other</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7" name="object 51">
            <a:extLst>
              <a:ext uri="{FF2B5EF4-FFF2-40B4-BE49-F238E27FC236}">
                <a16:creationId xmlns:a16="http://schemas.microsoft.com/office/drawing/2014/main" id="{37B717F3-0FBF-436C-9290-5F44E0852375}"/>
              </a:ext>
            </a:extLst>
          </p:cNvPr>
          <p:cNvSpPr/>
          <p:nvPr/>
        </p:nvSpPr>
        <p:spPr>
          <a:xfrm>
            <a:off x="6388377" y="1327496"/>
            <a:ext cx="269747" cy="242936"/>
          </a:xfrm>
          <a:custGeom>
            <a:avLst/>
            <a:gdLst/>
            <a:ahLst/>
            <a:cxnLst/>
            <a:rect l="l" t="t" r="r" b="b"/>
            <a:pathLst>
              <a:path w="367665" h="367665">
                <a:moveTo>
                  <a:pt x="183641" y="0"/>
                </a:moveTo>
                <a:lnTo>
                  <a:pt x="134668" y="6529"/>
                </a:lnTo>
                <a:lnTo>
                  <a:pt x="90757" y="24976"/>
                </a:lnTo>
                <a:lnTo>
                  <a:pt x="53620" y="53625"/>
                </a:lnTo>
                <a:lnTo>
                  <a:pt x="24973" y="90762"/>
                </a:lnTo>
                <a:lnTo>
                  <a:pt x="6529" y="134672"/>
                </a:lnTo>
                <a:lnTo>
                  <a:pt x="0" y="183641"/>
                </a:lnTo>
                <a:lnTo>
                  <a:pt x="6529" y="232346"/>
                </a:lnTo>
                <a:lnTo>
                  <a:pt x="24973" y="276182"/>
                </a:lnTo>
                <a:lnTo>
                  <a:pt x="53620" y="313372"/>
                </a:lnTo>
                <a:lnTo>
                  <a:pt x="90757" y="342137"/>
                </a:lnTo>
                <a:lnTo>
                  <a:pt x="134668" y="360701"/>
                </a:lnTo>
                <a:lnTo>
                  <a:pt x="183641" y="367283"/>
                </a:lnTo>
                <a:lnTo>
                  <a:pt x="232364" y="360701"/>
                </a:lnTo>
                <a:lnTo>
                  <a:pt x="276205" y="342137"/>
                </a:lnTo>
                <a:lnTo>
                  <a:pt x="313391" y="313372"/>
                </a:lnTo>
                <a:lnTo>
                  <a:pt x="342149" y="276182"/>
                </a:lnTo>
                <a:lnTo>
                  <a:pt x="345786" y="267588"/>
                </a:lnTo>
                <a:lnTo>
                  <a:pt x="87515" y="267588"/>
                </a:lnTo>
                <a:lnTo>
                  <a:pt x="83934" y="264032"/>
                </a:lnTo>
                <a:lnTo>
                  <a:pt x="83934" y="255396"/>
                </a:lnTo>
                <a:lnTo>
                  <a:pt x="87515" y="252475"/>
                </a:lnTo>
                <a:lnTo>
                  <a:pt x="221665" y="252475"/>
                </a:lnTo>
                <a:lnTo>
                  <a:pt x="221665" y="221614"/>
                </a:lnTo>
                <a:lnTo>
                  <a:pt x="71729" y="221614"/>
                </a:lnTo>
                <a:lnTo>
                  <a:pt x="68859" y="218058"/>
                </a:lnTo>
                <a:lnTo>
                  <a:pt x="68859" y="171449"/>
                </a:lnTo>
                <a:lnTo>
                  <a:pt x="71729" y="167893"/>
                </a:lnTo>
                <a:lnTo>
                  <a:pt x="98996" y="167893"/>
                </a:lnTo>
                <a:lnTo>
                  <a:pt x="98996" y="137667"/>
                </a:lnTo>
                <a:lnTo>
                  <a:pt x="72453" y="137667"/>
                </a:lnTo>
                <a:lnTo>
                  <a:pt x="69583" y="134873"/>
                </a:lnTo>
                <a:lnTo>
                  <a:pt x="68859" y="131317"/>
                </a:lnTo>
                <a:lnTo>
                  <a:pt x="68148" y="126999"/>
                </a:lnTo>
                <a:lnTo>
                  <a:pt x="70294" y="123443"/>
                </a:lnTo>
                <a:lnTo>
                  <a:pt x="73888" y="122681"/>
                </a:lnTo>
                <a:lnTo>
                  <a:pt x="242468" y="68833"/>
                </a:lnTo>
                <a:lnTo>
                  <a:pt x="245338" y="68198"/>
                </a:lnTo>
                <a:lnTo>
                  <a:pt x="324676" y="68198"/>
                </a:lnTo>
                <a:lnTo>
                  <a:pt x="313391" y="53625"/>
                </a:lnTo>
                <a:lnTo>
                  <a:pt x="276205" y="24976"/>
                </a:lnTo>
                <a:lnTo>
                  <a:pt x="232364" y="6529"/>
                </a:lnTo>
                <a:lnTo>
                  <a:pt x="183641" y="0"/>
                </a:lnTo>
                <a:close/>
              </a:path>
              <a:path w="367665" h="367665">
                <a:moveTo>
                  <a:pt x="324676" y="68198"/>
                </a:moveTo>
                <a:lnTo>
                  <a:pt x="245338" y="68198"/>
                </a:lnTo>
                <a:lnTo>
                  <a:pt x="248208" y="68833"/>
                </a:lnTo>
                <a:lnTo>
                  <a:pt x="250355" y="70992"/>
                </a:lnTo>
                <a:lnTo>
                  <a:pt x="296265" y="124840"/>
                </a:lnTo>
                <a:lnTo>
                  <a:pt x="298411" y="126999"/>
                </a:lnTo>
                <a:lnTo>
                  <a:pt x="298411" y="130555"/>
                </a:lnTo>
                <a:lnTo>
                  <a:pt x="297700" y="132714"/>
                </a:lnTo>
                <a:lnTo>
                  <a:pt x="296265" y="135635"/>
                </a:lnTo>
                <a:lnTo>
                  <a:pt x="293395" y="137667"/>
                </a:lnTo>
                <a:lnTo>
                  <a:pt x="275463" y="137667"/>
                </a:lnTo>
                <a:lnTo>
                  <a:pt x="275463" y="252475"/>
                </a:lnTo>
                <a:lnTo>
                  <a:pt x="279768" y="252475"/>
                </a:lnTo>
                <a:lnTo>
                  <a:pt x="282638" y="255396"/>
                </a:lnTo>
                <a:lnTo>
                  <a:pt x="282638" y="264032"/>
                </a:lnTo>
                <a:lnTo>
                  <a:pt x="279768" y="267588"/>
                </a:lnTo>
                <a:lnTo>
                  <a:pt x="345786" y="267588"/>
                </a:lnTo>
                <a:lnTo>
                  <a:pt x="360704" y="232346"/>
                </a:lnTo>
                <a:lnTo>
                  <a:pt x="367284" y="183641"/>
                </a:lnTo>
                <a:lnTo>
                  <a:pt x="360834" y="135635"/>
                </a:lnTo>
                <a:lnTo>
                  <a:pt x="360731" y="134873"/>
                </a:lnTo>
                <a:lnTo>
                  <a:pt x="360704" y="134672"/>
                </a:lnTo>
                <a:lnTo>
                  <a:pt x="342149" y="90762"/>
                </a:lnTo>
                <a:lnTo>
                  <a:pt x="324676" y="68198"/>
                </a:lnTo>
                <a:close/>
              </a:path>
              <a:path w="367665" h="367665">
                <a:moveTo>
                  <a:pt x="259676" y="219455"/>
                </a:moveTo>
                <a:lnTo>
                  <a:pt x="236727" y="247522"/>
                </a:lnTo>
                <a:lnTo>
                  <a:pt x="236727" y="252475"/>
                </a:lnTo>
                <a:lnTo>
                  <a:pt x="259676" y="252475"/>
                </a:lnTo>
                <a:lnTo>
                  <a:pt x="259676" y="219455"/>
                </a:lnTo>
                <a:close/>
              </a:path>
              <a:path w="367665" h="367665">
                <a:moveTo>
                  <a:pt x="259676" y="166369"/>
                </a:moveTo>
                <a:lnTo>
                  <a:pt x="236727" y="193674"/>
                </a:lnTo>
                <a:lnTo>
                  <a:pt x="236727" y="223773"/>
                </a:lnTo>
                <a:lnTo>
                  <a:pt x="259676" y="195833"/>
                </a:lnTo>
                <a:lnTo>
                  <a:pt x="259676" y="166369"/>
                </a:lnTo>
                <a:close/>
              </a:path>
              <a:path w="367665" h="367665">
                <a:moveTo>
                  <a:pt x="221665" y="137667"/>
                </a:moveTo>
                <a:lnTo>
                  <a:pt x="114769" y="137667"/>
                </a:lnTo>
                <a:lnTo>
                  <a:pt x="114769" y="167893"/>
                </a:lnTo>
                <a:lnTo>
                  <a:pt x="142036" y="167893"/>
                </a:lnTo>
                <a:lnTo>
                  <a:pt x="144907" y="171449"/>
                </a:lnTo>
                <a:lnTo>
                  <a:pt x="144907" y="218058"/>
                </a:lnTo>
                <a:lnTo>
                  <a:pt x="142036" y="221614"/>
                </a:lnTo>
                <a:lnTo>
                  <a:pt x="221665" y="221614"/>
                </a:lnTo>
                <a:lnTo>
                  <a:pt x="221665" y="137667"/>
                </a:lnTo>
                <a:close/>
              </a:path>
              <a:path w="367665" h="367665">
                <a:moveTo>
                  <a:pt x="129844" y="183641"/>
                </a:moveTo>
                <a:lnTo>
                  <a:pt x="83934" y="183641"/>
                </a:lnTo>
                <a:lnTo>
                  <a:pt x="83934" y="206628"/>
                </a:lnTo>
                <a:lnTo>
                  <a:pt x="129844" y="206628"/>
                </a:lnTo>
                <a:lnTo>
                  <a:pt x="129844" y="183641"/>
                </a:lnTo>
                <a:close/>
              </a:path>
              <a:path w="367665" h="367665">
                <a:moveTo>
                  <a:pt x="259676" y="137667"/>
                </a:moveTo>
                <a:lnTo>
                  <a:pt x="236727" y="137667"/>
                </a:lnTo>
                <a:lnTo>
                  <a:pt x="236727" y="170052"/>
                </a:lnTo>
                <a:lnTo>
                  <a:pt x="259676" y="141985"/>
                </a:lnTo>
                <a:lnTo>
                  <a:pt x="259676" y="137667"/>
                </a:lnTo>
                <a:close/>
              </a:path>
              <a:path w="367665" h="367665">
                <a:moveTo>
                  <a:pt x="236727" y="86740"/>
                </a:moveTo>
                <a:lnTo>
                  <a:pt x="125539" y="121919"/>
                </a:lnTo>
                <a:lnTo>
                  <a:pt x="236727" y="121919"/>
                </a:lnTo>
                <a:lnTo>
                  <a:pt x="236727" y="86740"/>
                </a:lnTo>
                <a:close/>
              </a:path>
              <a:path w="367665" h="367665">
                <a:moveTo>
                  <a:pt x="252501" y="96900"/>
                </a:moveTo>
                <a:lnTo>
                  <a:pt x="252501" y="121919"/>
                </a:lnTo>
                <a:lnTo>
                  <a:pt x="274027" y="121919"/>
                </a:lnTo>
                <a:lnTo>
                  <a:pt x="252501" y="96900"/>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88" name="object 52">
            <a:extLst>
              <a:ext uri="{FF2B5EF4-FFF2-40B4-BE49-F238E27FC236}">
                <a16:creationId xmlns:a16="http://schemas.microsoft.com/office/drawing/2014/main" id="{979AC0AB-3F81-4471-A144-C136D370DFAF}"/>
              </a:ext>
            </a:extLst>
          </p:cNvPr>
          <p:cNvPicPr/>
          <p:nvPr/>
        </p:nvPicPr>
        <p:blipFill>
          <a:blip r:embed="rId3" cstate="print"/>
          <a:stretch>
            <a:fillRect/>
          </a:stretch>
        </p:blipFill>
        <p:spPr>
          <a:xfrm rot="10800000" flipV="1">
            <a:off x="6397579" y="1631704"/>
            <a:ext cx="269455" cy="281178"/>
          </a:xfrm>
          <a:prstGeom prst="rect">
            <a:avLst/>
          </a:prstGeom>
        </p:spPr>
      </p:pic>
      <p:sp>
        <p:nvSpPr>
          <p:cNvPr id="91" name="object 55">
            <a:extLst>
              <a:ext uri="{FF2B5EF4-FFF2-40B4-BE49-F238E27FC236}">
                <a16:creationId xmlns:a16="http://schemas.microsoft.com/office/drawing/2014/main" id="{0D469C2C-07DD-4DAF-A339-9083C94DB76F}"/>
              </a:ext>
            </a:extLst>
          </p:cNvPr>
          <p:cNvSpPr/>
          <p:nvPr/>
        </p:nvSpPr>
        <p:spPr>
          <a:xfrm>
            <a:off x="6364597" y="1951647"/>
            <a:ext cx="302437" cy="329983"/>
          </a:xfrm>
          <a:custGeom>
            <a:avLst/>
            <a:gdLst/>
            <a:ahLst/>
            <a:cxnLst/>
            <a:rect l="l" t="t" r="r" b="b"/>
            <a:pathLst>
              <a:path w="370840" h="368934">
                <a:moveTo>
                  <a:pt x="185166" y="0"/>
                </a:moveTo>
                <a:lnTo>
                  <a:pt x="135788" y="6559"/>
                </a:lnTo>
                <a:lnTo>
                  <a:pt x="91513" y="25089"/>
                </a:lnTo>
                <a:lnTo>
                  <a:pt x="54068" y="53863"/>
                </a:lnTo>
                <a:lnTo>
                  <a:pt x="25182" y="91157"/>
                </a:lnTo>
                <a:lnTo>
                  <a:pt x="6583" y="135246"/>
                </a:lnTo>
                <a:lnTo>
                  <a:pt x="0" y="184403"/>
                </a:lnTo>
                <a:lnTo>
                  <a:pt x="6583" y="233328"/>
                </a:lnTo>
                <a:lnTo>
                  <a:pt x="25182" y="277351"/>
                </a:lnTo>
                <a:lnTo>
                  <a:pt x="54068" y="314691"/>
                </a:lnTo>
                <a:lnTo>
                  <a:pt x="91513" y="343568"/>
                </a:lnTo>
                <a:lnTo>
                  <a:pt x="135788" y="362201"/>
                </a:lnTo>
                <a:lnTo>
                  <a:pt x="185166" y="368807"/>
                </a:lnTo>
                <a:lnTo>
                  <a:pt x="234292" y="362201"/>
                </a:lnTo>
                <a:lnTo>
                  <a:pt x="278496" y="343568"/>
                </a:lnTo>
                <a:lnTo>
                  <a:pt x="315991" y="314691"/>
                </a:lnTo>
                <a:lnTo>
                  <a:pt x="327667" y="299656"/>
                </a:lnTo>
                <a:lnTo>
                  <a:pt x="162013" y="299656"/>
                </a:lnTo>
                <a:lnTo>
                  <a:pt x="160578" y="298932"/>
                </a:lnTo>
                <a:lnTo>
                  <a:pt x="158407" y="297497"/>
                </a:lnTo>
                <a:lnTo>
                  <a:pt x="68719" y="207390"/>
                </a:lnTo>
                <a:lnTo>
                  <a:pt x="68719" y="202437"/>
                </a:lnTo>
                <a:lnTo>
                  <a:pt x="71602" y="199516"/>
                </a:lnTo>
                <a:lnTo>
                  <a:pt x="193840" y="77850"/>
                </a:lnTo>
                <a:lnTo>
                  <a:pt x="195287" y="75691"/>
                </a:lnTo>
                <a:lnTo>
                  <a:pt x="197459" y="74929"/>
                </a:lnTo>
                <a:lnTo>
                  <a:pt x="332371" y="74929"/>
                </a:lnTo>
                <a:lnTo>
                  <a:pt x="315991" y="53863"/>
                </a:lnTo>
                <a:lnTo>
                  <a:pt x="278496" y="25089"/>
                </a:lnTo>
                <a:lnTo>
                  <a:pt x="234292" y="6559"/>
                </a:lnTo>
                <a:lnTo>
                  <a:pt x="185166" y="0"/>
                </a:lnTo>
                <a:close/>
              </a:path>
              <a:path w="370840" h="368934">
                <a:moveTo>
                  <a:pt x="332371" y="74929"/>
                </a:moveTo>
                <a:lnTo>
                  <a:pt x="200355" y="74929"/>
                </a:lnTo>
                <a:lnTo>
                  <a:pt x="279920" y="82803"/>
                </a:lnTo>
                <a:lnTo>
                  <a:pt x="283540" y="82803"/>
                </a:lnTo>
                <a:lnTo>
                  <a:pt x="286423" y="85724"/>
                </a:lnTo>
                <a:lnTo>
                  <a:pt x="287147" y="89280"/>
                </a:lnTo>
                <a:lnTo>
                  <a:pt x="298005" y="164972"/>
                </a:lnTo>
                <a:lnTo>
                  <a:pt x="298729" y="167131"/>
                </a:lnTo>
                <a:lnTo>
                  <a:pt x="297281" y="170052"/>
                </a:lnTo>
                <a:lnTo>
                  <a:pt x="295833" y="171449"/>
                </a:lnTo>
                <a:lnTo>
                  <a:pt x="169976" y="297497"/>
                </a:lnTo>
                <a:lnTo>
                  <a:pt x="167805" y="298932"/>
                </a:lnTo>
                <a:lnTo>
                  <a:pt x="166357" y="299656"/>
                </a:lnTo>
                <a:lnTo>
                  <a:pt x="327667" y="299656"/>
                </a:lnTo>
                <a:lnTo>
                  <a:pt x="344988" y="277351"/>
                </a:lnTo>
                <a:lnTo>
                  <a:pt x="363698" y="233328"/>
                </a:lnTo>
                <a:lnTo>
                  <a:pt x="370332" y="184403"/>
                </a:lnTo>
                <a:lnTo>
                  <a:pt x="363698" y="135246"/>
                </a:lnTo>
                <a:lnTo>
                  <a:pt x="344988" y="91157"/>
                </a:lnTo>
                <a:lnTo>
                  <a:pt x="332371" y="74929"/>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8" name="object 54">
            <a:extLst>
              <a:ext uri="{FF2B5EF4-FFF2-40B4-BE49-F238E27FC236}">
                <a16:creationId xmlns:a16="http://schemas.microsoft.com/office/drawing/2014/main" id="{77785AE7-86CE-4DF5-A53B-4A6F07A55A99}"/>
              </a:ext>
            </a:extLst>
          </p:cNvPr>
          <p:cNvSpPr/>
          <p:nvPr/>
        </p:nvSpPr>
        <p:spPr>
          <a:xfrm>
            <a:off x="6355928" y="2303802"/>
            <a:ext cx="322275" cy="303149"/>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1" name="object 60">
            <a:extLst>
              <a:ext uri="{FF2B5EF4-FFF2-40B4-BE49-F238E27FC236}">
                <a16:creationId xmlns:a16="http://schemas.microsoft.com/office/drawing/2014/main" id="{E4D9C40B-2B2F-4DD1-9B72-743F3D6AEFDE}"/>
              </a:ext>
            </a:extLst>
          </p:cNvPr>
          <p:cNvSpPr txBox="1"/>
          <p:nvPr/>
        </p:nvSpPr>
        <p:spPr>
          <a:xfrm>
            <a:off x="8070181" y="1254270"/>
            <a:ext cx="10177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1,5</a:t>
            </a:r>
            <a:r>
              <a:rPr lang="ru-RU" sz="1400" kern="0" spc="-60" dirty="0">
                <a:solidFill>
                  <a:sysClr val="windowText" lastClr="000000"/>
                </a:solidFill>
                <a:latin typeface="Calibri Light"/>
                <a:cs typeface="Calibri Light"/>
              </a:rPr>
              <a:t> </a:t>
            </a:r>
            <a:r>
              <a:rPr lang="en-US" sz="1400" kern="0" spc="-60" dirty="0" err="1">
                <a:solidFill>
                  <a:sysClr val="windowText" lastClr="000000"/>
                </a:solidFill>
                <a:latin typeface="Calibri Light"/>
                <a:cs typeface="Calibri Light"/>
              </a:rPr>
              <a:t>mln</a:t>
            </a:r>
            <a:r>
              <a:rPr lang="en-US" sz="1400" kern="0" spc="-60" dirty="0">
                <a:solidFill>
                  <a:sysClr val="windowText" lastClr="000000"/>
                </a:solidFill>
                <a:latin typeface="Calibri Light"/>
                <a:cs typeface="Calibri Light"/>
              </a:rPr>
              <a:t>.</a:t>
            </a:r>
            <a:endParaRPr kumimoji="0" sz="12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2" name="object 66">
            <a:extLst>
              <a:ext uri="{FF2B5EF4-FFF2-40B4-BE49-F238E27FC236}">
                <a16:creationId xmlns:a16="http://schemas.microsoft.com/office/drawing/2014/main" id="{3324E5E5-2E10-4056-B4AE-5B42CD094A8D}"/>
              </a:ext>
            </a:extLst>
          </p:cNvPr>
          <p:cNvSpPr txBox="1"/>
          <p:nvPr/>
        </p:nvSpPr>
        <p:spPr>
          <a:xfrm>
            <a:off x="8068650" y="1606009"/>
            <a:ext cx="10177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0</a:t>
            </a:r>
            <a:r>
              <a:rPr lang="ru-RU" sz="1400" kern="0" dirty="0">
                <a:solidFill>
                  <a:sysClr val="windowText" lastClr="000000"/>
                </a:solidFill>
                <a:latin typeface="Calibri Light"/>
                <a:cs typeface="Calibri Light"/>
              </a:rPr>
              <a:t>,13</a:t>
            </a:r>
            <a:r>
              <a:rPr kumimoji="0" sz="1400" b="0" i="0" u="none" strike="noStrike" kern="0" cap="none" spc="-70" normalizeH="0" baseline="0" noProof="0" dirty="0">
                <a:ln>
                  <a:noFill/>
                </a:ln>
                <a:solidFill>
                  <a:sysClr val="windowText" lastClr="000000"/>
                </a:solidFill>
                <a:effectLst/>
                <a:uLnTx/>
                <a:uFillTx/>
                <a:latin typeface="Calibri Light"/>
                <a:ea typeface="+mn-ea"/>
                <a:cs typeface="Calibri Light"/>
              </a:rPr>
              <a:t> </a:t>
            </a:r>
            <a:r>
              <a:rPr kumimoji="0" lang="en-US" sz="1400" b="0" i="0" u="none" strike="noStrike" kern="0" cap="none" spc="-70" normalizeH="0" baseline="0" noProof="0" dirty="0" err="1">
                <a:ln>
                  <a:noFill/>
                </a:ln>
                <a:solidFill>
                  <a:sysClr val="windowText" lastClr="000000"/>
                </a:solidFill>
                <a:effectLst/>
                <a:uLnTx/>
                <a:uFillTx/>
                <a:latin typeface="Calibri Light"/>
                <a:ea typeface="+mn-ea"/>
                <a:cs typeface="Calibri Light"/>
              </a:rPr>
              <a:t>mln</a:t>
            </a:r>
            <a:r>
              <a:rPr kumimoji="0" lang="en-US" sz="1400" b="0" i="0" u="none" strike="noStrike" kern="0" cap="none" spc="-70" normalizeH="0" baseline="0" noProof="0" dirty="0">
                <a:ln>
                  <a:noFill/>
                </a:ln>
                <a:solidFill>
                  <a:sysClr val="windowText" lastClr="000000"/>
                </a:solidFill>
                <a:effectLst/>
                <a:uLnTx/>
                <a:uFillTx/>
                <a:latin typeface="Calibri Light"/>
                <a:ea typeface="+mn-ea"/>
                <a:cs typeface="Calibri Light"/>
              </a:rPr>
              <a:t>.</a:t>
            </a:r>
            <a:endParaRPr kumimoji="0" sz="12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3" name="object 67">
            <a:extLst>
              <a:ext uri="{FF2B5EF4-FFF2-40B4-BE49-F238E27FC236}">
                <a16:creationId xmlns:a16="http://schemas.microsoft.com/office/drawing/2014/main" id="{D1DA2079-FA3A-4CCA-B6E0-1E240B48FA7A}"/>
              </a:ext>
            </a:extLst>
          </p:cNvPr>
          <p:cNvSpPr txBox="1"/>
          <p:nvPr/>
        </p:nvSpPr>
        <p:spPr>
          <a:xfrm>
            <a:off x="8070181" y="1969939"/>
            <a:ext cx="10480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0,07 </a:t>
            </a:r>
            <a:r>
              <a:rPr kumimoji="0" lang="en-US" sz="1400" b="0" i="1" u="none" strike="noStrike" kern="0" cap="none" spc="0" normalizeH="0" baseline="0" noProof="0" dirty="0" err="1">
                <a:ln>
                  <a:noFill/>
                </a:ln>
                <a:solidFill>
                  <a:sysClr val="windowText" lastClr="000000"/>
                </a:solidFill>
                <a:effectLst/>
                <a:uLnTx/>
                <a:uFillTx/>
                <a:latin typeface="Calibri Light"/>
                <a:ea typeface="+mn-ea"/>
                <a:cs typeface="Calibri Light"/>
              </a:rPr>
              <a:t>mln</a:t>
            </a:r>
            <a:r>
              <a:rPr kumimoji="0" lang="en-US" sz="1400" b="0" i="1" u="none" strike="noStrike" kern="0" cap="none" spc="0" normalizeH="0" baseline="0" noProof="0" dirty="0">
                <a:ln>
                  <a:noFill/>
                </a:ln>
                <a:solidFill>
                  <a:sysClr val="windowText" lastClr="000000"/>
                </a:solidFill>
                <a:effectLst/>
                <a:uLnTx/>
                <a:uFillTx/>
                <a:latin typeface="Calibri Light"/>
                <a:ea typeface="+mn-ea"/>
                <a:cs typeface="Calibri Light"/>
              </a:rPr>
              <a:t>.</a:t>
            </a:r>
            <a:endParaRPr sz="1200" kern="0" spc="-10" dirty="0">
              <a:solidFill>
                <a:sysClr val="windowText" lastClr="000000"/>
              </a:solidFill>
              <a:latin typeface="Calibri Light"/>
              <a:cs typeface="Calibri Light"/>
            </a:endParaRPr>
          </a:p>
        </p:txBody>
      </p:sp>
      <p:sp>
        <p:nvSpPr>
          <p:cNvPr id="107" name="object 69">
            <a:extLst>
              <a:ext uri="{FF2B5EF4-FFF2-40B4-BE49-F238E27FC236}">
                <a16:creationId xmlns:a16="http://schemas.microsoft.com/office/drawing/2014/main" id="{8B126DFF-D70B-4294-B3A0-6F463923D92F}"/>
              </a:ext>
            </a:extLst>
          </p:cNvPr>
          <p:cNvSpPr txBox="1"/>
          <p:nvPr/>
        </p:nvSpPr>
        <p:spPr>
          <a:xfrm>
            <a:off x="8096422" y="2341288"/>
            <a:ext cx="1102358"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0</a:t>
            </a:r>
            <a:r>
              <a:rPr lang="ru-RU" sz="1400" kern="0" dirty="0">
                <a:solidFill>
                  <a:sysClr val="windowText" lastClr="000000"/>
                </a:solidFill>
                <a:latin typeface="Calibri Light"/>
                <a:cs typeface="Calibri Light"/>
              </a:rPr>
              <a:t>,03</a:t>
            </a:r>
            <a:r>
              <a:rPr kumimoji="0" sz="1400" b="0" i="0" u="none" strike="noStrike" kern="0" cap="none" spc="-75" normalizeH="0" baseline="0" noProof="0" dirty="0">
                <a:ln>
                  <a:noFill/>
                </a:ln>
                <a:solidFill>
                  <a:sysClr val="windowText" lastClr="000000"/>
                </a:solidFill>
                <a:effectLst/>
                <a:uLnTx/>
                <a:uFillTx/>
                <a:latin typeface="Calibri Light"/>
                <a:ea typeface="+mn-ea"/>
                <a:cs typeface="Calibri Light"/>
              </a:rPr>
              <a:t> </a:t>
            </a:r>
            <a:r>
              <a:rPr kumimoji="0" lang="en-US" sz="1400" b="0" i="0" u="none" strike="noStrike" kern="0" cap="none" spc="-75" normalizeH="0" baseline="0" noProof="0" dirty="0" err="1">
                <a:ln>
                  <a:noFill/>
                </a:ln>
                <a:solidFill>
                  <a:sysClr val="windowText" lastClr="000000"/>
                </a:solidFill>
                <a:effectLst/>
                <a:uLnTx/>
                <a:uFillTx/>
                <a:latin typeface="Calibri Light"/>
                <a:ea typeface="+mn-ea"/>
                <a:cs typeface="Calibri Light"/>
              </a:rPr>
              <a:t>mln</a:t>
            </a:r>
            <a:r>
              <a:rPr kumimoji="0" lang="en-US" sz="1400" b="0" i="0" u="none" strike="noStrike" kern="0" cap="none" spc="-75" normalizeH="0" baseline="0" noProof="0" dirty="0">
                <a:ln>
                  <a:noFill/>
                </a:ln>
                <a:solidFill>
                  <a:sysClr val="windowText" lastClr="000000"/>
                </a:solidFill>
                <a:effectLst/>
                <a:uLnTx/>
                <a:uFillTx/>
                <a:latin typeface="Calibri Light"/>
                <a:ea typeface="+mn-ea"/>
                <a:cs typeface="Calibri Light"/>
              </a:rPr>
              <a:t>.</a:t>
            </a:r>
            <a:endParaRPr kumimoji="0" sz="12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8" name="object 61">
            <a:extLst>
              <a:ext uri="{FF2B5EF4-FFF2-40B4-BE49-F238E27FC236}">
                <a16:creationId xmlns:a16="http://schemas.microsoft.com/office/drawing/2014/main" id="{1B88B62D-36E2-4E73-BBD7-41AFB9CD4D6B}"/>
              </a:ext>
            </a:extLst>
          </p:cNvPr>
          <p:cNvSpPr/>
          <p:nvPr/>
        </p:nvSpPr>
        <p:spPr>
          <a:xfrm>
            <a:off x="7450693" y="1209132"/>
            <a:ext cx="554702" cy="321787"/>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 name="object 61">
            <a:extLst>
              <a:ext uri="{FF2B5EF4-FFF2-40B4-BE49-F238E27FC236}">
                <a16:creationId xmlns:a16="http://schemas.microsoft.com/office/drawing/2014/main" id="{2BB9EF66-6298-4877-BCAB-9FB5CDE78E03}"/>
              </a:ext>
            </a:extLst>
          </p:cNvPr>
          <p:cNvSpPr/>
          <p:nvPr/>
        </p:nvSpPr>
        <p:spPr>
          <a:xfrm>
            <a:off x="7450692" y="1566650"/>
            <a:ext cx="554702" cy="306985"/>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0" name="object 61">
            <a:extLst>
              <a:ext uri="{FF2B5EF4-FFF2-40B4-BE49-F238E27FC236}">
                <a16:creationId xmlns:a16="http://schemas.microsoft.com/office/drawing/2014/main" id="{37635608-354B-4F60-AFE5-A1ED3A28BDCF}"/>
              </a:ext>
            </a:extLst>
          </p:cNvPr>
          <p:cNvSpPr/>
          <p:nvPr/>
        </p:nvSpPr>
        <p:spPr>
          <a:xfrm>
            <a:off x="7464780" y="1929169"/>
            <a:ext cx="554701" cy="306984"/>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1" name="object 61">
            <a:extLst>
              <a:ext uri="{FF2B5EF4-FFF2-40B4-BE49-F238E27FC236}">
                <a16:creationId xmlns:a16="http://schemas.microsoft.com/office/drawing/2014/main" id="{B3FD413A-65B2-4E16-88A2-F2D7F848DE0C}"/>
              </a:ext>
            </a:extLst>
          </p:cNvPr>
          <p:cNvSpPr/>
          <p:nvPr/>
        </p:nvSpPr>
        <p:spPr>
          <a:xfrm>
            <a:off x="7464780" y="2297073"/>
            <a:ext cx="530627" cy="320179"/>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2" name="object 63">
            <a:extLst>
              <a:ext uri="{FF2B5EF4-FFF2-40B4-BE49-F238E27FC236}">
                <a16:creationId xmlns:a16="http://schemas.microsoft.com/office/drawing/2014/main" id="{3DB8E4E0-9D48-4A6F-8DD4-8F7A7E98F6B9}"/>
              </a:ext>
            </a:extLst>
          </p:cNvPr>
          <p:cNvSpPr txBox="1"/>
          <p:nvPr/>
        </p:nvSpPr>
        <p:spPr>
          <a:xfrm>
            <a:off x="7522559" y="1245928"/>
            <a:ext cx="499800"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86,5</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3" name="object 64">
            <a:extLst>
              <a:ext uri="{FF2B5EF4-FFF2-40B4-BE49-F238E27FC236}">
                <a16:creationId xmlns:a16="http://schemas.microsoft.com/office/drawing/2014/main" id="{7E2E8E36-F74D-460C-9FC9-9C2F6F9F7A26}"/>
              </a:ext>
            </a:extLst>
          </p:cNvPr>
          <p:cNvSpPr txBox="1"/>
          <p:nvPr/>
        </p:nvSpPr>
        <p:spPr>
          <a:xfrm>
            <a:off x="7538156" y="1578605"/>
            <a:ext cx="451126"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7,5</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4" name="object 65">
            <a:extLst>
              <a:ext uri="{FF2B5EF4-FFF2-40B4-BE49-F238E27FC236}">
                <a16:creationId xmlns:a16="http://schemas.microsoft.com/office/drawing/2014/main" id="{C7AAB253-9D2B-4520-A8BC-E36FB05C7476}"/>
              </a:ext>
            </a:extLst>
          </p:cNvPr>
          <p:cNvSpPr txBox="1"/>
          <p:nvPr/>
        </p:nvSpPr>
        <p:spPr>
          <a:xfrm>
            <a:off x="1749932" y="8408289"/>
            <a:ext cx="2419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0" cap="none" spc="-25" normalizeH="0" baseline="0" noProof="0" dirty="0">
                <a:ln>
                  <a:noFill/>
                </a:ln>
                <a:solidFill>
                  <a:srgbClr val="85BB24"/>
                </a:solidFill>
                <a:effectLst/>
                <a:uLnTx/>
                <a:uFillTx/>
                <a:latin typeface="Calibri Light"/>
                <a:ea typeface="+mn-ea"/>
                <a:cs typeface="Calibri Light"/>
              </a:rPr>
              <a:t>6%</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5" name="object 71">
            <a:extLst>
              <a:ext uri="{FF2B5EF4-FFF2-40B4-BE49-F238E27FC236}">
                <a16:creationId xmlns:a16="http://schemas.microsoft.com/office/drawing/2014/main" id="{FFA76334-C049-47DF-9479-38253A3ADFA8}"/>
              </a:ext>
            </a:extLst>
          </p:cNvPr>
          <p:cNvSpPr txBox="1"/>
          <p:nvPr/>
        </p:nvSpPr>
        <p:spPr>
          <a:xfrm>
            <a:off x="7592253" y="2316325"/>
            <a:ext cx="39317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ru-RU" sz="1400" kern="0" spc="-25" dirty="0">
                <a:solidFill>
                  <a:srgbClr val="85BB24"/>
                </a:solidFill>
                <a:latin typeface="Calibri Light"/>
                <a:cs typeface="Calibri Light"/>
              </a:rPr>
              <a:t>3</a:t>
            </a: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,7</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6" name="object 71">
            <a:extLst>
              <a:ext uri="{FF2B5EF4-FFF2-40B4-BE49-F238E27FC236}">
                <a16:creationId xmlns:a16="http://schemas.microsoft.com/office/drawing/2014/main" id="{44793C1F-D235-4FEA-BABC-39A813FAA3F4}"/>
              </a:ext>
            </a:extLst>
          </p:cNvPr>
          <p:cNvSpPr txBox="1"/>
          <p:nvPr/>
        </p:nvSpPr>
        <p:spPr>
          <a:xfrm>
            <a:off x="7562027" y="1964633"/>
            <a:ext cx="447533"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ru-RU" sz="1400" kern="0" spc="-25" dirty="0">
                <a:solidFill>
                  <a:srgbClr val="85BB24"/>
                </a:solidFill>
                <a:latin typeface="Calibri Light"/>
                <a:cs typeface="Calibri Light"/>
              </a:rPr>
              <a:t>56,8</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8" name="object 3">
            <a:extLst>
              <a:ext uri="{FF2B5EF4-FFF2-40B4-BE49-F238E27FC236}">
                <a16:creationId xmlns:a16="http://schemas.microsoft.com/office/drawing/2014/main" id="{7F3DB89C-8172-45BC-8427-B226ABFF11AD}"/>
              </a:ext>
            </a:extLst>
          </p:cNvPr>
          <p:cNvSpPr txBox="1"/>
          <p:nvPr/>
        </p:nvSpPr>
        <p:spPr>
          <a:xfrm>
            <a:off x="10415437" y="2560886"/>
            <a:ext cx="1763336" cy="197490"/>
          </a:xfrm>
          <a:prstGeom prst="rect">
            <a:avLst/>
          </a:prstGeom>
        </p:spPr>
        <p:txBody>
          <a:bodyPr vert="horz" wrap="square" lIns="0" tIns="12700" rIns="0" bIns="0" rtlCol="0">
            <a:spAutoFit/>
          </a:bodyPr>
          <a:lstStyle/>
          <a:p>
            <a:pPr marL="12700" lvl="0" algn="ctr">
              <a:spcBef>
                <a:spcPts val="100"/>
              </a:spcBef>
              <a:defRPr/>
            </a:pPr>
            <a:r>
              <a:rPr lang="en-US" sz="1200" b="1" kern="0" spc="-10" dirty="0">
                <a:solidFill>
                  <a:srgbClr val="0070C0"/>
                </a:solidFill>
                <a:latin typeface="Times New Roman" panose="02020603050405020304" pitchFamily="18" charset="0"/>
                <a:cs typeface="Times New Roman" panose="02020603050405020304" pitchFamily="18" charset="0"/>
              </a:rPr>
              <a:t>Investment indicators:</a:t>
            </a: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19" name="object 20">
            <a:extLst>
              <a:ext uri="{FF2B5EF4-FFF2-40B4-BE49-F238E27FC236}">
                <a16:creationId xmlns:a16="http://schemas.microsoft.com/office/drawing/2014/main" id="{9BFAFE02-EFC6-49F5-AF0A-0A7F1A98B6D4}"/>
              </a:ext>
            </a:extLst>
          </p:cNvPr>
          <p:cNvSpPr txBox="1"/>
          <p:nvPr/>
        </p:nvSpPr>
        <p:spPr>
          <a:xfrm>
            <a:off x="10526067" y="2960541"/>
            <a:ext cx="1718535" cy="1901161"/>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NPV, US$ </a:t>
            </a:r>
            <a:r>
              <a:rPr kumimoji="0" lang="en-US" sz="1100" b="0" i="1" u="none" strike="noStrike" kern="0" cap="none" spc="0" normalizeH="0" baseline="0" noProof="0" dirty="0" err="1">
                <a:ln>
                  <a:noFill/>
                </a:ln>
                <a:solidFill>
                  <a:sysClr val="windowText" lastClr="000000"/>
                </a:solidFill>
                <a:effectLst/>
                <a:uLnTx/>
                <a:uFillTx/>
                <a:latin typeface="Calibri Light"/>
                <a:ea typeface="+mn-ea"/>
                <a:cs typeface="Calibri Light"/>
              </a:rPr>
              <a:t>mln</a:t>
            </a:r>
            <a:r>
              <a:rPr kumimoji="0" lang="en-US" sz="110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 3,5</a:t>
            </a:r>
            <a:endPar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IRR,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28</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2</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EBITDA,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43</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,0</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PI   – </a:t>
            </a:r>
            <a:r>
              <a:rPr lang="ru-RU" sz="1100" i="1" kern="0" dirty="0">
                <a:solidFill>
                  <a:sysClr val="windowText" lastClr="000000"/>
                </a:solidFill>
                <a:latin typeface="Calibri Light"/>
                <a:cs typeface="Calibri Light"/>
              </a:rPr>
              <a:t>3</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01</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DPP, year - </a:t>
            </a:r>
            <a:r>
              <a:rPr lang="ru-RU" sz="1100" i="1" kern="0" dirty="0">
                <a:solidFill>
                  <a:sysClr val="windowText" lastClr="000000"/>
                </a:solidFill>
                <a:latin typeface="Calibri Light"/>
                <a:cs typeface="Calibri Light"/>
              </a:rPr>
              <a:t>4</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0</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27" name="object 12">
            <a:extLst>
              <a:ext uri="{FF2B5EF4-FFF2-40B4-BE49-F238E27FC236}">
                <a16:creationId xmlns:a16="http://schemas.microsoft.com/office/drawing/2014/main" id="{9D0DF887-A79E-47DC-98FB-A54A4C7709D8}"/>
              </a:ext>
            </a:extLst>
          </p:cNvPr>
          <p:cNvSpPr txBox="1"/>
          <p:nvPr/>
        </p:nvSpPr>
        <p:spPr>
          <a:xfrm>
            <a:off x="3349421" y="720720"/>
            <a:ext cx="2826772" cy="384080"/>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Industry</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Public education</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92" name="Рисунок 91">
            <a:extLst>
              <a:ext uri="{FF2B5EF4-FFF2-40B4-BE49-F238E27FC236}">
                <a16:creationId xmlns:a16="http://schemas.microsoft.com/office/drawing/2014/main" id="{B5F7CA23-E094-4345-8AD9-1DDD5074F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
        <p:nvSpPr>
          <p:cNvPr id="94" name="object 14">
            <a:extLst>
              <a:ext uri="{FF2B5EF4-FFF2-40B4-BE49-F238E27FC236}">
                <a16:creationId xmlns:a16="http://schemas.microsoft.com/office/drawing/2014/main" id="{7B46E957-4C26-42B4-8DA3-9D55C1ADADC4}"/>
              </a:ext>
            </a:extLst>
          </p:cNvPr>
          <p:cNvSpPr txBox="1"/>
          <p:nvPr/>
        </p:nvSpPr>
        <p:spPr>
          <a:xfrm>
            <a:off x="109791" y="3143378"/>
            <a:ext cx="6035443" cy="2115323"/>
          </a:xfrm>
          <a:prstGeom prst="rect">
            <a:avLst/>
          </a:prstGeom>
        </p:spPr>
        <p:txBody>
          <a:bodyPr vert="horz" wrap="square" lIns="0" tIns="12065" rIns="0" bIns="0" rtlCol="0">
            <a:spAutoFit/>
          </a:bodyPr>
          <a:lstStyle/>
          <a:p>
            <a:pPr marL="12700" marR="7620" lvl="0" algn="just">
              <a:lnSpc>
                <a:spcPts val="1160"/>
              </a:lnSpc>
              <a:spcBef>
                <a:spcPts val="195"/>
              </a:spcBef>
              <a:tabLst>
                <a:tab pos="184785" algn="l"/>
              </a:tabLst>
              <a:defRPr/>
            </a:pPr>
            <a:r>
              <a:rPr lang="en-US" sz="1200" b="1" spc="-10" dirty="0">
                <a:solidFill>
                  <a:srgbClr val="0070C0"/>
                </a:solidFill>
                <a:latin typeface="Times New Roman" panose="02020603050405020304" pitchFamily="18" charset="0"/>
                <a:cs typeface="Times New Roman" panose="02020603050405020304" pitchFamily="18" charset="0"/>
              </a:rPr>
              <a:t>Why it's worth investing in Education</a:t>
            </a:r>
            <a:r>
              <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p>
          <a:p>
            <a:pPr marL="184150" marR="7620" lvl="0" indent="-171450" algn="just">
              <a:lnSpc>
                <a:spcPts val="1160"/>
              </a:lnSpc>
              <a:spcBef>
                <a:spcPts val="195"/>
              </a:spcBef>
              <a:buFont typeface="Wingdings" panose="05000000000000000000" pitchFamily="2" charset="2"/>
              <a:buChar char="ü"/>
              <a:tabLst>
                <a:tab pos="184785" algn="l"/>
              </a:tabLst>
              <a:defRPr/>
            </a:pP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i="1" dirty="0">
                <a:solidFill>
                  <a:prstClr val="black"/>
                </a:solidFill>
                <a:latin typeface="Times New Roman" panose="02020603050405020304" pitchFamily="18" charset="0"/>
                <a:cs typeface="Times New Roman" panose="02020603050405020304" pitchFamily="18" charset="0"/>
              </a:rPr>
              <a:t>Long-term benefits</a:t>
            </a: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dirty="0">
                <a:solidFill>
                  <a:prstClr val="black"/>
                </a:solidFill>
                <a:latin typeface="Times New Roman" panose="02020603050405020304" pitchFamily="18" charset="0"/>
                <a:cs typeface="Times New Roman" panose="02020603050405020304" pitchFamily="18" charset="0"/>
              </a:rPr>
              <a:t>Education is an investment in the future, and the more people receive high—quality knowledge, the stronger the economy and society.</a:t>
            </a:r>
          </a:p>
          <a:p>
            <a:pPr marL="184150" marR="7620" lvl="0" indent="-171450" algn="just">
              <a:lnSpc>
                <a:spcPts val="1160"/>
              </a:lnSpc>
              <a:spcBef>
                <a:spcPts val="195"/>
              </a:spcBef>
              <a:buFont typeface="Wingdings" panose="05000000000000000000" pitchFamily="2" charset="2"/>
              <a:buChar char="ü"/>
              <a:tabLst>
                <a:tab pos="184785" algn="l"/>
              </a:tabLst>
              <a:defRPr/>
            </a:pP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i="1" dirty="0">
                <a:solidFill>
                  <a:prstClr val="black"/>
                </a:solidFill>
                <a:latin typeface="Times New Roman" panose="02020603050405020304" pitchFamily="18" charset="0"/>
                <a:cs typeface="Times New Roman" panose="02020603050405020304" pitchFamily="18" charset="0"/>
              </a:rPr>
              <a:t>Fast payback.</a:t>
            </a:r>
            <a:r>
              <a:rPr lang="en-US" sz="1100" dirty="0">
                <a:solidFill>
                  <a:prstClr val="black"/>
                </a:solidFill>
                <a:latin typeface="Times New Roman" panose="02020603050405020304" pitchFamily="18" charset="0"/>
                <a:cs typeface="Times New Roman" panose="02020603050405020304" pitchFamily="18" charset="0"/>
              </a:rPr>
              <a:t> New educational projects, unlike traditional ones, quickly move from the product creation stage to the first sales.</a:t>
            </a:r>
          </a:p>
          <a:p>
            <a:pPr marL="184150" marR="7620" lvl="0" indent="-171450" algn="just">
              <a:lnSpc>
                <a:spcPts val="1160"/>
              </a:lnSpc>
              <a:spcBef>
                <a:spcPts val="195"/>
              </a:spcBef>
              <a:buFont typeface="Wingdings" panose="05000000000000000000" pitchFamily="2" charset="2"/>
              <a:buChar char="ü"/>
              <a:tabLst>
                <a:tab pos="184785" algn="l"/>
              </a:tabLst>
              <a:defRPr/>
            </a:pP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i="1" dirty="0">
                <a:solidFill>
                  <a:prstClr val="black"/>
                </a:solidFill>
                <a:latin typeface="Times New Roman" panose="02020603050405020304" pitchFamily="18" charset="0"/>
                <a:cs typeface="Times New Roman" panose="02020603050405020304" pitchFamily="18" charset="0"/>
              </a:rPr>
              <a:t>Personalized learning technologies</a:t>
            </a:r>
            <a:r>
              <a:rPr lang="ru-RU" sz="1100" i="1" dirty="0">
                <a:solidFill>
                  <a:prstClr val="black"/>
                </a:solidFill>
                <a:latin typeface="Times New Roman" panose="02020603050405020304" pitchFamily="18" charset="0"/>
                <a:cs typeface="Times New Roman" panose="02020603050405020304" pitchFamily="18" charset="0"/>
              </a:rPr>
              <a:t>.</a:t>
            </a: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dirty="0">
                <a:solidFill>
                  <a:prstClr val="black"/>
                </a:solidFill>
                <a:latin typeface="Times New Roman" panose="02020603050405020304" pitchFamily="18" charset="0"/>
                <a:cs typeface="Times New Roman" panose="02020603050405020304" pitchFamily="18" charset="0"/>
              </a:rPr>
              <a:t>Technological educational projects integrated with artificial intelligence will become more and more valuable, making it possible to make learning individual for each student.</a:t>
            </a:r>
          </a:p>
          <a:p>
            <a:pPr marL="184150" marR="7620" lvl="0" indent="-171450" algn="just">
              <a:lnSpc>
                <a:spcPts val="1160"/>
              </a:lnSpc>
              <a:spcBef>
                <a:spcPts val="195"/>
              </a:spcBef>
              <a:buFont typeface="Wingdings" panose="05000000000000000000" pitchFamily="2" charset="2"/>
              <a:buChar char="ü"/>
              <a:tabLst>
                <a:tab pos="184785" algn="l"/>
              </a:tabLst>
              <a:defRPr/>
            </a:pP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i="1" dirty="0">
                <a:solidFill>
                  <a:prstClr val="black"/>
                </a:solidFill>
                <a:latin typeface="Times New Roman" panose="02020603050405020304" pitchFamily="18" charset="0"/>
                <a:cs typeface="Times New Roman" panose="02020603050405020304" pitchFamily="18" charset="0"/>
              </a:rPr>
              <a:t>Government support for the industry</a:t>
            </a:r>
            <a:r>
              <a:rPr lang="ru-RU" sz="1100" i="1" dirty="0">
                <a:solidFill>
                  <a:prstClr val="black"/>
                </a:solidFill>
                <a:latin typeface="Times New Roman" panose="02020603050405020304" pitchFamily="18" charset="0"/>
                <a:cs typeface="Times New Roman" panose="02020603050405020304" pitchFamily="18" charset="0"/>
              </a:rPr>
              <a:t>.</a:t>
            </a: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dirty="0">
                <a:solidFill>
                  <a:prstClr val="black"/>
                </a:solidFill>
                <a:latin typeface="Times New Roman" panose="02020603050405020304" pitchFamily="18" charset="0"/>
                <a:cs typeface="Times New Roman" panose="02020603050405020304" pitchFamily="18" charset="0"/>
              </a:rPr>
              <a:t>In the next 3-4 years, Uzbekistan plans to increase pre-school education coverage to at least 80% of children. To do this, they are going to create kindergartens for 240,000 places with the involvement of the private sector. It is also planned to create 112,000 new student places in 58 modern schools in the regions at the expense of budgetary funds, attracting funds from the IFI.</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05" name="object 13">
            <a:extLst>
              <a:ext uri="{FF2B5EF4-FFF2-40B4-BE49-F238E27FC236}">
                <a16:creationId xmlns:a16="http://schemas.microsoft.com/office/drawing/2014/main" id="{F693A2C5-FD3C-4EE9-AA4D-BA4F98EE6A3C}"/>
              </a:ext>
            </a:extLst>
          </p:cNvPr>
          <p:cNvSpPr txBox="1"/>
          <p:nvPr/>
        </p:nvSpPr>
        <p:spPr>
          <a:xfrm>
            <a:off x="112326" y="5189245"/>
            <a:ext cx="6063123" cy="1458733"/>
          </a:xfrm>
          <a:prstGeom prst="rect">
            <a:avLst/>
          </a:prstGeom>
        </p:spPr>
        <p:txBody>
          <a:bodyPr vert="horz" wrap="square" lIns="0" tIns="12065" rIns="0" bIns="0" rtlCol="0">
            <a:spAutoFit/>
          </a:bodyPr>
          <a:lstStyle/>
          <a:p>
            <a:pPr marL="12700" marR="7620" lvl="0" indent="0" algn="just" defTabSz="914400" rtl="0" eaLnBrk="1" fontAlgn="auto" latinLnBrk="0" hangingPunct="1">
              <a:lnSpc>
                <a:spcPct val="100000"/>
              </a:lnSpc>
              <a:spcBef>
                <a:spcPts val="195"/>
              </a:spcBef>
              <a:spcAft>
                <a:spcPts val="0"/>
              </a:spcAft>
              <a:buClrTx/>
              <a:buSzTx/>
              <a:buFontTx/>
              <a:buNone/>
              <a:tabLst>
                <a:tab pos="184785" algn="l"/>
              </a:tabLst>
              <a:defRPr/>
            </a:pPr>
            <a:r>
              <a:rPr lang="en-US" sz="1200" b="1" spc="-10" dirty="0">
                <a:solidFill>
                  <a:srgbClr val="0070C0"/>
                </a:solidFill>
                <a:latin typeface="Times New Roman" panose="02020603050405020304" pitchFamily="18" charset="0"/>
                <a:cs typeface="Times New Roman" panose="02020603050405020304" pitchFamily="18" charset="0"/>
              </a:rPr>
              <a:t>Demand</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7620" lvl="0" algn="just">
              <a:spcBef>
                <a:spcPts val="195"/>
              </a:spcBef>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There is a shortage of 1.2 million student places in schools in Uzbekistan, which is considered the highest among Central Asian countries.</a:t>
            </a:r>
          </a:p>
          <a:p>
            <a:pPr marL="12700" marR="7620" lvl="0" algn="just">
              <a:spcBef>
                <a:spcPts val="195"/>
              </a:spcBef>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In 2025, they plan to build 162 preschool educational institutions, open 100 private kindergartens and a thousand family kindergartens, but in this case, the coverage of children with preschool education will be up to 78%.</a:t>
            </a:r>
          </a:p>
          <a:p>
            <a:pPr marL="12700" marR="7620" lvl="0" algn="just">
              <a:spcBef>
                <a:spcPts val="195"/>
              </a:spcBef>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The strengths of the Canadian education system include program diversity, high teaching standards, and flexible learning formats. These strengths are found across preschool, secondary, and tertiary education.</a:t>
            </a:r>
            <a:endParaRPr kumimoji="0" lang="ru-RU" sz="11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0" name="object 19">
            <a:extLst>
              <a:ext uri="{FF2B5EF4-FFF2-40B4-BE49-F238E27FC236}">
                <a16:creationId xmlns:a16="http://schemas.microsoft.com/office/drawing/2014/main" id="{450A1FA4-0045-4BF5-B8BE-C284EA22E885}"/>
              </a:ext>
            </a:extLst>
          </p:cNvPr>
          <p:cNvSpPr txBox="1"/>
          <p:nvPr/>
        </p:nvSpPr>
        <p:spPr>
          <a:xfrm>
            <a:off x="6486577" y="5380926"/>
            <a:ext cx="2650571" cy="1347292"/>
          </a:xfrm>
          <a:prstGeom prst="rect">
            <a:avLst/>
          </a:prstGeom>
        </p:spPr>
        <p:txBody>
          <a:bodyPr vert="horz" wrap="square" lIns="0" tIns="24130" rIns="0" bIns="0" rtlCol="0">
            <a:spAutoFit/>
          </a:bodyPr>
          <a:lstStyle/>
          <a:p>
            <a:pPr marR="38100" lvl="0" algn="just">
              <a:lnSpc>
                <a:spcPct val="92100"/>
              </a:lnSpc>
              <a:spcBef>
                <a:spcPts val="95"/>
              </a:spcBef>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Created on March 15, 2024</a:t>
            </a:r>
          </a:p>
          <a:p>
            <a:pPr marR="38100" lvl="0" algn="just">
              <a:lnSpc>
                <a:spcPct val="92100"/>
              </a:lnSpc>
              <a:spcBef>
                <a:spcPts val="95"/>
              </a:spcBef>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The authorized capital is 10.0 million </a:t>
            </a:r>
            <a:r>
              <a:rPr lang="en-US" sz="1100" dirty="0" err="1">
                <a:solidFill>
                  <a:prstClr val="black"/>
                </a:solidFill>
                <a:latin typeface="Times New Roman" panose="02020603050405020304" pitchFamily="18" charset="0"/>
                <a:cs typeface="Times New Roman" panose="02020603050405020304" pitchFamily="18" charset="0"/>
              </a:rPr>
              <a:t>soums</a:t>
            </a:r>
            <a:endParaRPr lang="en-US" sz="1100" dirty="0">
              <a:solidFill>
                <a:prstClr val="black"/>
              </a:solidFill>
              <a:latin typeface="Times New Roman" panose="02020603050405020304" pitchFamily="18" charset="0"/>
              <a:cs typeface="Times New Roman" panose="02020603050405020304" pitchFamily="18" charset="0"/>
            </a:endParaRPr>
          </a:p>
          <a:p>
            <a:pPr marR="38100" lvl="0" algn="just">
              <a:lnSpc>
                <a:spcPct val="92100"/>
              </a:lnSpc>
              <a:spcBef>
                <a:spcPts val="95"/>
              </a:spcBef>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Founder </a:t>
            </a:r>
            <a:r>
              <a:rPr lang="en-US" sz="1100" dirty="0" err="1">
                <a:solidFill>
                  <a:prstClr val="black"/>
                </a:solidFill>
                <a:latin typeface="Times New Roman" panose="02020603050405020304" pitchFamily="18" charset="0"/>
                <a:cs typeface="Times New Roman" panose="02020603050405020304" pitchFamily="18" charset="0"/>
              </a:rPr>
              <a:t>Bahodirov</a:t>
            </a:r>
            <a:r>
              <a:rPr lang="en-US" sz="1100" dirty="0">
                <a:solidFill>
                  <a:prstClr val="black"/>
                </a:solidFill>
                <a:latin typeface="Times New Roman" panose="02020603050405020304" pitchFamily="18" charset="0"/>
                <a:cs typeface="Times New Roman" panose="02020603050405020304" pitchFamily="18" charset="0"/>
              </a:rPr>
              <a:t> </a:t>
            </a:r>
            <a:r>
              <a:rPr lang="en-US" sz="1100" dirty="0" err="1">
                <a:solidFill>
                  <a:prstClr val="black"/>
                </a:solidFill>
                <a:latin typeface="Times New Roman" panose="02020603050405020304" pitchFamily="18" charset="0"/>
                <a:cs typeface="Times New Roman" panose="02020603050405020304" pitchFamily="18" charset="0"/>
              </a:rPr>
              <a:t>Zarif</a:t>
            </a:r>
            <a:r>
              <a:rPr lang="en-US" sz="1100" dirty="0">
                <a:solidFill>
                  <a:prstClr val="black"/>
                </a:solidFill>
                <a:latin typeface="Times New Roman" panose="02020603050405020304" pitchFamily="18" charset="0"/>
                <a:cs typeface="Times New Roman" panose="02020603050405020304" pitchFamily="18" charset="0"/>
              </a:rPr>
              <a:t> – 100%</a:t>
            </a:r>
          </a:p>
          <a:p>
            <a:pPr marR="38100" lvl="0" algn="just">
              <a:lnSpc>
                <a:spcPct val="92100"/>
              </a:lnSpc>
              <a:spcBef>
                <a:spcPts val="95"/>
              </a:spcBef>
              <a:tabLst>
                <a:tab pos="184785" algn="l"/>
              </a:tabLst>
              <a:defRPr/>
            </a:pPr>
            <a:r>
              <a:rPr lang="ru-RU" sz="1100" dirty="0">
                <a:solidFill>
                  <a:prstClr val="black"/>
                </a:solidFill>
                <a:latin typeface="Times New Roman" panose="02020603050405020304" pitchFamily="18" charset="0"/>
                <a:cs typeface="Times New Roman" panose="02020603050405020304" pitchFamily="18" charset="0"/>
              </a:rPr>
              <a:t> </a:t>
            </a:r>
          </a:p>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r>
              <a:rPr lang="en-US" sz="1100" dirty="0">
                <a:solidFill>
                  <a:prstClr val="black"/>
                </a:solidFill>
                <a:latin typeface="Times New Roman" panose="02020603050405020304" pitchFamily="18" charset="0"/>
                <a:cs typeface="Times New Roman" panose="02020603050405020304" pitchFamily="18" charset="0"/>
              </a:rPr>
              <a:t>Contact phone number</a:t>
            </a:r>
            <a:r>
              <a:rPr lang="ru-RU" sz="1100" dirty="0">
                <a:solidFill>
                  <a:prstClr val="black"/>
                </a:solidFill>
                <a:latin typeface="Times New Roman" panose="02020603050405020304" pitchFamily="18" charset="0"/>
                <a:cs typeface="Times New Roman" panose="02020603050405020304" pitchFamily="18" charset="0"/>
              </a:rPr>
              <a:t>.: +998 91 313 33 99</a:t>
            </a:r>
          </a:p>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r>
              <a:rPr lang="ru-RU" sz="1100" dirty="0">
                <a:solidFill>
                  <a:prstClr val="black"/>
                </a:solidFill>
                <a:latin typeface="Times New Roman" panose="02020603050405020304" pitchFamily="18" charset="0"/>
                <a:cs typeface="Times New Roman" panose="02020603050405020304" pitchFamily="18" charset="0"/>
              </a:rPr>
              <a:t>E-mail: </a:t>
            </a:r>
            <a:r>
              <a:rPr lang="en-US" sz="1100" dirty="0">
                <a:solidFill>
                  <a:prstClr val="black"/>
                </a:solidFill>
                <a:latin typeface="Times New Roman" panose="02020603050405020304" pitchFamily="18" charset="0"/>
                <a:cs typeface="Times New Roman" panose="02020603050405020304" pitchFamily="18" charset="0"/>
              </a:rPr>
              <a:t>zarifbahodirov3@gmail.com</a:t>
            </a:r>
            <a:endParaRPr lang="ru-RU" sz="1100" dirty="0">
              <a:solidFill>
                <a:prstClr val="black"/>
              </a:solidFill>
              <a:latin typeface="Times New Roman" panose="02020603050405020304" pitchFamily="18" charset="0"/>
              <a:cs typeface="Times New Roman" panose="02020603050405020304" pitchFamily="18" charset="0"/>
            </a:endParaRPr>
          </a:p>
          <a:p>
            <a:pPr marR="38100" lvl="0" algn="just">
              <a:lnSpc>
                <a:spcPct val="92100"/>
              </a:lnSpc>
              <a:spcBef>
                <a:spcPts val="95"/>
              </a:spcBef>
              <a:tabLst>
                <a:tab pos="184785" algn="l"/>
              </a:tabLst>
              <a:defRPr/>
            </a:pPr>
            <a:r>
              <a:rPr lang="en-US" sz="1100" dirty="0" err="1">
                <a:solidFill>
                  <a:prstClr val="black"/>
                </a:solidFill>
                <a:latin typeface="Times New Roman" panose="02020603050405020304" pitchFamily="18" charset="0"/>
                <a:cs typeface="Times New Roman" panose="02020603050405020304" pitchFamily="18" charset="0"/>
              </a:rPr>
              <a:t>adress</a:t>
            </a:r>
            <a:r>
              <a:rPr lang="en-US" sz="1100" dirty="0">
                <a:solidFill>
                  <a:prstClr val="black"/>
                </a:solidFill>
                <a:latin typeface="Times New Roman" panose="02020603050405020304" pitchFamily="18" charset="0"/>
                <a:cs typeface="Times New Roman" panose="02020603050405020304" pitchFamily="18" charset="0"/>
              </a:rPr>
              <a:t>:</a:t>
            </a:r>
            <a:r>
              <a:rPr lang="ru-RU" sz="1100" dirty="0">
                <a:solidFill>
                  <a:prstClr val="black"/>
                </a:solidFill>
                <a:latin typeface="Times New Roman" panose="02020603050405020304" pitchFamily="18" charset="0"/>
                <a:cs typeface="Times New Roman" panose="02020603050405020304" pitchFamily="18" charset="0"/>
              </a:rPr>
              <a:t> </a:t>
            </a:r>
            <a:r>
              <a:rPr lang="en-US" sz="1100" dirty="0">
                <a:solidFill>
                  <a:prstClr val="black"/>
                </a:solidFill>
                <a:latin typeface="Times New Roman" panose="02020603050405020304" pitchFamily="18" charset="0"/>
                <a:cs typeface="Times New Roman" panose="02020603050405020304" pitchFamily="18" charset="0"/>
              </a:rPr>
              <a:t>Samarkand city</a:t>
            </a:r>
            <a:r>
              <a:rPr lang="ru-RU" sz="1100" dirty="0">
                <a:solidFill>
                  <a:prstClr val="black"/>
                </a:solidFill>
                <a:latin typeface="Times New Roman" panose="02020603050405020304" pitchFamily="18" charset="0"/>
                <a:cs typeface="Times New Roman" panose="02020603050405020304" pitchFamily="18" charset="0"/>
              </a:rPr>
              <a:t>, </a:t>
            </a:r>
            <a:r>
              <a:rPr lang="fi-FI" sz="1100" dirty="0">
                <a:solidFill>
                  <a:prstClr val="black"/>
                </a:solidFill>
                <a:latin typeface="Times New Roman" panose="02020603050405020304" pitchFamily="18" charset="0"/>
                <a:cs typeface="Times New Roman" panose="02020603050405020304" pitchFamily="18" charset="0"/>
              </a:rPr>
              <a:t>MFY Uzbekistan, 114 Uzbekistan Street.</a:t>
            </a:r>
            <a:endParaRPr lang="ru-RU" sz="1100" dirty="0">
              <a:solidFill>
                <a:prstClr val="black"/>
              </a:solidFill>
              <a:latin typeface="Times New Roman" panose="02020603050405020304" pitchFamily="18" charset="0"/>
              <a:cs typeface="Times New Roman" panose="02020603050405020304" pitchFamily="18" charset="0"/>
            </a:endParaRPr>
          </a:p>
        </p:txBody>
      </p:sp>
      <p:cxnSp>
        <p:nvCxnSpPr>
          <p:cNvPr id="7" name="Прямая со стрелкой 6">
            <a:extLst>
              <a:ext uri="{FF2B5EF4-FFF2-40B4-BE49-F238E27FC236}">
                <a16:creationId xmlns:a16="http://schemas.microsoft.com/office/drawing/2014/main" id="{4A25581F-29C4-435F-BFBB-B6BBE6B88948}"/>
              </a:ext>
            </a:extLst>
          </p:cNvPr>
          <p:cNvCxnSpPr>
            <a:cxnSpLocks/>
          </p:cNvCxnSpPr>
          <p:nvPr/>
        </p:nvCxnSpPr>
        <p:spPr>
          <a:xfrm>
            <a:off x="11092793" y="5182420"/>
            <a:ext cx="9118" cy="780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id="{25117298-14AC-416D-800D-788AF8B6E969}"/>
              </a:ext>
            </a:extLst>
          </p:cNvPr>
          <p:cNvPicPr>
            <a:picLocks noChangeAspect="1"/>
          </p:cNvPicPr>
          <p:nvPr/>
        </p:nvPicPr>
        <p:blipFill>
          <a:blip r:embed="rId5"/>
          <a:stretch>
            <a:fillRect/>
          </a:stretch>
        </p:blipFill>
        <p:spPr>
          <a:xfrm>
            <a:off x="6305087" y="2860239"/>
            <a:ext cx="4067407" cy="1899793"/>
          </a:xfrm>
          <a:prstGeom prst="rect">
            <a:avLst/>
          </a:prstGeom>
        </p:spPr>
      </p:pic>
      <p:pic>
        <p:nvPicPr>
          <p:cNvPr id="1032" name="Picture 8" descr="Picture background">
            <a:extLst>
              <a:ext uri="{FF2B5EF4-FFF2-40B4-BE49-F238E27FC236}">
                <a16:creationId xmlns:a16="http://schemas.microsoft.com/office/drawing/2014/main" id="{F429077D-560F-4C58-A24D-D5B4B5F1F6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54" y="756567"/>
            <a:ext cx="3179629" cy="177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98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2818443" y="239323"/>
            <a:ext cx="7683840" cy="369332"/>
          </a:xfrm>
          <a:prstGeom prst="rect">
            <a:avLst/>
          </a:prstGeom>
          <a:noFill/>
        </p:spPr>
        <p:txBody>
          <a:bodyPr wrap="square" lIns="91440" tIns="45720" rIns="91440" bIns="45720" rtlCol="0" anchor="t">
            <a:spAutoFit/>
          </a:bodyPr>
          <a:lstStyle/>
          <a:p>
            <a:pPr lvl="0">
              <a:defRPr/>
            </a:pPr>
            <a:r>
              <a:rPr lang="en-US" dirty="0">
                <a:solidFill>
                  <a:srgbClr val="00425F"/>
                </a:solidFill>
                <a:latin typeface="Montserrat" pitchFamily="2" charset="-52"/>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4" name="Рисунок 163">
            <a:extLst>
              <a:ext uri="{FF2B5EF4-FFF2-40B4-BE49-F238E27FC236}">
                <a16:creationId xmlns:a16="http://schemas.microsoft.com/office/drawing/2014/main" id="{DE31E76D-4F31-40D1-9D21-21E54A938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276578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1921202" y="171249"/>
            <a:ext cx="10270798" cy="369332"/>
          </a:xfrm>
          <a:prstGeom prst="rect">
            <a:avLst/>
          </a:prstGeom>
          <a:noFill/>
        </p:spPr>
        <p:txBody>
          <a:bodyPr wrap="square" lIns="91440" tIns="45720" rIns="91440" bIns="45720" rtlCol="0" anchor="t">
            <a:spAutoFit/>
          </a:bodyPr>
          <a:lstStyle/>
          <a:p>
            <a:pPr lvl="0">
              <a:defRPr/>
            </a:pPr>
            <a:r>
              <a:rPr lang="en-US" dirty="0">
                <a:solidFill>
                  <a:srgbClr val="00425F"/>
                </a:solidFill>
                <a:latin typeface="Montserrat" pitchFamily="2" charset="-52"/>
              </a:rPr>
              <a:t>Flights from Tashkent and other airports in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384995"/>
          </a:xfrm>
          <a:prstGeom prst="rect">
            <a:avLst/>
          </a:prstGeom>
          <a:solidFill>
            <a:schemeClr val="bg1"/>
          </a:solidFill>
          <a:ln>
            <a:noFill/>
          </a:ln>
        </p:spPr>
        <p:txBody>
          <a:bodyPr wrap="square" rtlCol="0">
            <a:spAutoFit/>
          </a:bodyPr>
          <a:lstStyle/>
          <a:p>
            <a:pPr lvl="0">
              <a:defRPr/>
            </a:pPr>
            <a:r>
              <a:rPr lang="en-US" sz="1050" dirty="0">
                <a:solidFill>
                  <a:srgbClr val="00425F"/>
                </a:solidFill>
                <a:latin typeface="Montserrat" pitchFamily="2" charset="-52"/>
              </a:rPr>
              <a:t>Visa-free travel for tourists from </a:t>
            </a:r>
            <a:r>
              <a:rPr lang="en-US" sz="1050" b="1" dirty="0">
                <a:solidFill>
                  <a:srgbClr val="00425F"/>
                </a:solidFill>
                <a:latin typeface="Montserrat" pitchFamily="2" charset="-52"/>
              </a:rPr>
              <a:t>90 countries</a:t>
            </a:r>
          </a:p>
          <a:p>
            <a:pPr lvl="0">
              <a:defRPr/>
            </a:pPr>
            <a:r>
              <a:rPr lang="en-US" sz="1050" dirty="0">
                <a:solidFill>
                  <a:srgbClr val="00425F"/>
                </a:solidFill>
                <a:latin typeface="Montserrat" pitchFamily="2" charset="-52"/>
              </a:rPr>
              <a:t>There are </a:t>
            </a:r>
            <a:r>
              <a:rPr lang="en-US" sz="1050" b="1" dirty="0">
                <a:solidFill>
                  <a:srgbClr val="00425F"/>
                </a:solidFill>
                <a:latin typeface="Montserrat" pitchFamily="2" charset="-52"/>
              </a:rPr>
              <a:t>59 different airlines </a:t>
            </a:r>
            <a:r>
              <a:rPr lang="en-US" sz="1050" dirty="0">
                <a:solidFill>
                  <a:srgbClr val="00425F"/>
                </a:solidFill>
                <a:latin typeface="Montserrat" pitchFamily="2" charset="-52"/>
              </a:rPr>
              <a:t>operating at the airport of Uzbekistan</a:t>
            </a:r>
            <a:endParaRPr kumimoji="0" lang="ru-RU"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lvl="0">
              <a:defRPr/>
            </a:pPr>
            <a:r>
              <a:rPr lang="en-US" sz="1050" b="1" dirty="0">
                <a:solidFill>
                  <a:srgbClr val="00425F"/>
                </a:solidFill>
                <a:latin typeface="Montserrat" pitchFamily="2" charset="-52"/>
              </a:rPr>
              <a:t>11 airports </a:t>
            </a:r>
            <a:r>
              <a:rPr lang="en-US" sz="1050" dirty="0">
                <a:solidFill>
                  <a:srgbClr val="00425F"/>
                </a:solidFill>
                <a:latin typeface="Montserrat" pitchFamily="2" charset="-52"/>
              </a:rPr>
              <a:t>across the country, the main of which are Tashkent, Samarkand and Bukhara</a:t>
            </a:r>
            <a:endParaRPr kumimoji="0" lang="en-US" sz="1050" i="0" u="none" strike="noStrike" kern="1200" cap="none" spc="0" normalizeH="0" baseline="0" noProof="0" dirty="0">
              <a:ln>
                <a:noFill/>
              </a:ln>
              <a:solidFill>
                <a:srgbClr val="00425F"/>
              </a:solidFill>
              <a:effectLst/>
              <a:uLnTx/>
              <a:uFillTx/>
              <a:latin typeface="Montserrat" pitchFamily="2" charset="-52"/>
            </a:endParaRP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a:extLst>
              <a:ext uri="{FF2B5EF4-FFF2-40B4-BE49-F238E27FC236}">
                <a16:creationId xmlns:a16="http://schemas.microsoft.com/office/drawing/2014/main" id="{84323401-A457-4EBD-B10D-A4ED95C70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659</Words>
  <Application>Microsoft Office PowerPoint</Application>
  <PresentationFormat>Широкоэкранный</PresentationFormat>
  <Paragraphs>112</Paragraphs>
  <Slides>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vt:i4>
      </vt:variant>
    </vt:vector>
  </HeadingPairs>
  <TitlesOfParts>
    <vt:vector size="13" baseType="lpstr">
      <vt:lpstr>Arial</vt:lpstr>
      <vt:lpstr>Calibri</vt:lpstr>
      <vt:lpstr>Calibri Light</vt:lpstr>
      <vt:lpstr>EYInterstate</vt:lpstr>
      <vt:lpstr>Montserrat</vt:lpstr>
      <vt:lpstr>Times New Roman</vt:lpstr>
      <vt:lpstr>Trebuchet MS</vt:lpstr>
      <vt:lpstr>Wingdings</vt:lpstr>
      <vt:lpstr>Тема Office</vt:lpstr>
      <vt:lpstr>Office Theme</vt:lpstr>
      <vt:lpstr>Establishment of a preschool and school educational institution</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Расширение производства инфузионных растворов</dc:title>
  <dc:creator>Admin</dc:creator>
  <cp:lastModifiedBy>Admin</cp:lastModifiedBy>
  <cp:revision>54</cp:revision>
  <dcterms:created xsi:type="dcterms:W3CDTF">2025-05-23T13:06:22Z</dcterms:created>
  <dcterms:modified xsi:type="dcterms:W3CDTF">2025-07-14T06:36:46Z</dcterms:modified>
</cp:coreProperties>
</file>