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A7CB"/>
    <a:srgbClr val="F9F9F9"/>
    <a:srgbClr val="8FD7CD"/>
    <a:srgbClr val="7CD1CD"/>
    <a:srgbClr val="5BC4BF"/>
    <a:srgbClr val="CCEBEE"/>
    <a:srgbClr val="B6E2E7"/>
    <a:srgbClr val="72CCC8"/>
    <a:srgbClr val="CDCDCD"/>
    <a:srgbClr val="2F6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91" autoAdjust="0"/>
    <p:restoredTop sz="94555" autoAdjust="0"/>
  </p:normalViewPr>
  <p:slideViewPr>
    <p:cSldViewPr snapToGrid="0">
      <p:cViewPr varScale="1">
        <p:scale>
          <a:sx n="113" d="100"/>
          <a:sy n="113" d="100"/>
        </p:scale>
        <p:origin x="5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Y="-972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24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education: </a:t>
          </a:r>
          <a:r>
            <a:rPr lang="ru-RU" sz="1400" dirty="0">
              <a:latin typeface="Montserrat" pitchFamily="2" charset="-52"/>
            </a:rPr>
            <a:t>32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</a:t>
          </a:r>
          <a:r>
            <a:rPr lang="ru-RU" sz="1400" dirty="0">
              <a:latin typeface="Montserrat" pitchFamily="2" charset="-52"/>
            </a:rPr>
            <a:t>4</a:t>
          </a:r>
          <a:r>
            <a:rPr lang="en-US" sz="1400" dirty="0">
              <a:latin typeface="Montserrat" pitchFamily="2" charset="-52"/>
            </a:rPr>
            <a:t> </a:t>
          </a:r>
          <a:r>
            <a:rPr lang="uz-Cyrl-UZ" sz="1400" noProof="0" dirty="0">
              <a:latin typeface="Montserrat" pitchFamily="2" charset="-52"/>
            </a:rPr>
            <a:t>000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24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education: </a:t>
          </a:r>
          <a:r>
            <a:rPr lang="ru-RU" sz="1400" kern="1200" dirty="0">
              <a:latin typeface="Montserrat" pitchFamily="2" charset="-52"/>
            </a:rPr>
            <a:t>32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</a:t>
          </a:r>
          <a:r>
            <a:rPr lang="ru-RU" sz="1400" kern="1200" dirty="0">
              <a:latin typeface="Montserrat" pitchFamily="2" charset="-52"/>
            </a:rPr>
            <a:t>4</a:t>
          </a:r>
          <a:r>
            <a:rPr lang="en-US" sz="1400" kern="1200" dirty="0">
              <a:latin typeface="Montserrat" pitchFamily="2" charset="-52"/>
            </a:rPr>
            <a:t> </a:t>
          </a:r>
          <a:r>
            <a:rPr lang="uz-Cyrl-UZ" sz="1400" kern="1200" noProof="0" dirty="0">
              <a:latin typeface="Montserrat" pitchFamily="2" charset="-52"/>
            </a:rPr>
            <a:t>000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4.png"/><Relationship Id="rId18" Type="http://schemas.openxmlformats.org/officeDocument/2006/relationships/image" Target="../media/image13.png"/><Relationship Id="rId3" Type="http://schemas.openxmlformats.org/officeDocument/2006/relationships/image" Target="../media/image1.png"/><Relationship Id="rId21" Type="http://schemas.openxmlformats.org/officeDocument/2006/relationships/image" Target="../media/image16.png"/><Relationship Id="rId7" Type="http://schemas.openxmlformats.org/officeDocument/2006/relationships/diagramLayout" Target="../diagrams/layout2.xml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5" Type="http://schemas.microsoft.com/office/2007/relationships/hdphoto" Target="../media/hdphoto1.wdp"/><Relationship Id="rId10" Type="http://schemas.microsoft.com/office/2007/relationships/diagramDrawing" Target="../diagrams/drawing2.xml"/><Relationship Id="rId19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diagramColors" Target="../diagrams/colors2.xml"/><Relationship Id="rId14" Type="http://schemas.openxmlformats.org/officeDocument/2006/relationships/image" Target="../media/image10.png"/><Relationship Id="rId2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3">
            <a:extLst>
              <a:ext uri="{FF2B5EF4-FFF2-40B4-BE49-F238E27FC236}">
                <a16:creationId xmlns:a16="http://schemas.microsoft.com/office/drawing/2014/main" id="{D39D17C3-7276-486E-8811-C6688FFA8B77}"/>
              </a:ext>
            </a:extLst>
          </p:cNvPr>
          <p:cNvSpPr/>
          <p:nvPr/>
        </p:nvSpPr>
        <p:spPr>
          <a:xfrm>
            <a:off x="4533263" y="878252"/>
            <a:ext cx="7611111" cy="5835815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671653" y="216756"/>
            <a:ext cx="7651181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copper tubes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</a:t>
            </a:r>
            <a:r>
              <a:rPr lang="en-US" spc="-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4" y="1255061"/>
            <a:ext cx="2207260" cy="53450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</a:t>
            </a:r>
            <a:r>
              <a:rPr lang="en-US" sz="1200" u="sng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copper tubes</a:t>
            </a:r>
            <a:endParaRPr lang="en-US" sz="1200" u="sng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188386"/>
            <a:ext cx="125067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240677" indent="-227977">
              <a:spcBef>
                <a:spcPts val="600"/>
              </a:spcBef>
              <a:spcAft>
                <a:spcPts val="600"/>
              </a:spcAft>
              <a:buChar char="•"/>
              <a:tabLst>
                <a:tab pos="240677" algn="l"/>
              </a:tabLst>
            </a:pPr>
            <a:r>
              <a:rPr lang="ru-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25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3070800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79693" y="3628111"/>
            <a:ext cx="14801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production lines</a:t>
            </a: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5979693" y="4204718"/>
            <a:ext cx="195008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Capability to produce various sizes and standards </a:t>
            </a: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15233" y="4306134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~8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employees</a:t>
            </a: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215233" y="3446010"/>
            <a:ext cx="2874941" cy="54630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Domestic market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Existing 5 neighbor markets</a:t>
            </a: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Russia, Europe, Middle East markets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435224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435223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366996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362989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4066958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021259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 model: 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complex with a capacity of 50 </a:t>
            </a:r>
            <a:r>
              <a:rPr lang="en-US" sz="1400" noProof="1">
                <a:solidFill>
                  <a:srgbClr val="00425F"/>
                </a:solidFill>
                <a:latin typeface="Montserrat" pitchFamily="2" charset="-52"/>
                <a:cs typeface="Arial MT"/>
              </a:rPr>
              <a:t>thsd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tons </a:t>
            </a:r>
            <a:b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 copper tubes per year</a:t>
            </a: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3" y="1768971"/>
            <a:ext cx="364040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process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copper tubes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146154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146154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4066266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026" name="Picture 2" descr="Производство ">
            <a:extLst>
              <a:ext uri="{FF2B5EF4-FFF2-40B4-BE49-F238E27FC236}">
                <a16:creationId xmlns:a16="http://schemas.microsoft.com/office/drawing/2014/main" id="{43845847-BCE0-4249-A13D-920CC70D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87" y="3529561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азмер ">
            <a:extLst>
              <a:ext uri="{FF2B5EF4-FFF2-40B4-BE49-F238E27FC236}">
                <a16:creationId xmlns:a16="http://schemas.microsoft.com/office/drawing/2014/main" id="{50B48A78-B522-4E36-848E-EC82D7ACF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637" y="4147774"/>
            <a:ext cx="466049" cy="46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85" y="4261521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32" y="3449102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object 24">
            <a:extLst>
              <a:ext uri="{FF2B5EF4-FFF2-40B4-BE49-F238E27FC236}">
                <a16:creationId xmlns:a16="http://schemas.microsoft.com/office/drawing/2014/main" id="{4FD4A310-A1C9-4E31-8ECB-69A5800084C7}"/>
              </a:ext>
            </a:extLst>
          </p:cNvPr>
          <p:cNvSpPr txBox="1"/>
          <p:nvPr/>
        </p:nvSpPr>
        <p:spPr>
          <a:xfrm>
            <a:off x="318748" y="5513217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7 cents/kWh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69" name="Схема 68">
            <a:extLst>
              <a:ext uri="{FF2B5EF4-FFF2-40B4-BE49-F238E27FC236}">
                <a16:creationId xmlns:a16="http://schemas.microsoft.com/office/drawing/2014/main" id="{6DB132D5-5255-4662-9B0E-CB7A0EF3E4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9743074"/>
              </p:ext>
            </p:extLst>
          </p:nvPr>
        </p:nvGraphicFramePr>
        <p:xfrm>
          <a:off x="223226" y="3712189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4" name="object 4">
            <a:extLst>
              <a:ext uri="{FF2B5EF4-FFF2-40B4-BE49-F238E27FC236}">
                <a16:creationId xmlns:a16="http://schemas.microsoft.com/office/drawing/2014/main" id="{45A3E7E7-38B0-4C18-8425-42CAF967B8EE}"/>
              </a:ext>
            </a:extLst>
          </p:cNvPr>
          <p:cNvSpPr/>
          <p:nvPr/>
        </p:nvSpPr>
        <p:spPr>
          <a:xfrm>
            <a:off x="5124098" y="2076131"/>
            <a:ext cx="6832952" cy="885426"/>
          </a:xfrm>
          <a:custGeom>
            <a:avLst/>
            <a:gdLst/>
            <a:ahLst/>
            <a:cxnLst/>
            <a:rect l="l" t="t" r="r" b="b"/>
            <a:pathLst>
              <a:path w="6492875" h="814070">
                <a:moveTo>
                  <a:pt x="1643303" y="407111"/>
                </a:moveTo>
                <a:lnTo>
                  <a:pt x="1430413" y="0"/>
                </a:lnTo>
                <a:lnTo>
                  <a:pt x="0" y="0"/>
                </a:lnTo>
                <a:lnTo>
                  <a:pt x="0" y="814057"/>
                </a:lnTo>
                <a:lnTo>
                  <a:pt x="1430413" y="814057"/>
                </a:lnTo>
                <a:lnTo>
                  <a:pt x="1643303" y="407111"/>
                </a:lnTo>
                <a:close/>
              </a:path>
              <a:path w="6492875" h="814070">
                <a:moveTo>
                  <a:pt x="3245993" y="407111"/>
                </a:moveTo>
                <a:lnTo>
                  <a:pt x="3033103" y="0"/>
                </a:lnTo>
                <a:lnTo>
                  <a:pt x="1567116" y="0"/>
                </a:lnTo>
                <a:lnTo>
                  <a:pt x="1780006" y="407111"/>
                </a:lnTo>
                <a:lnTo>
                  <a:pt x="1567116" y="814057"/>
                </a:lnTo>
                <a:lnTo>
                  <a:pt x="3033103" y="814057"/>
                </a:lnTo>
                <a:lnTo>
                  <a:pt x="3245993" y="407111"/>
                </a:lnTo>
                <a:close/>
              </a:path>
              <a:path w="6492875" h="814070">
                <a:moveTo>
                  <a:pt x="4869002" y="407111"/>
                </a:moveTo>
                <a:lnTo>
                  <a:pt x="4656112" y="0"/>
                </a:lnTo>
                <a:lnTo>
                  <a:pt x="3170809" y="0"/>
                </a:lnTo>
                <a:lnTo>
                  <a:pt x="3383699" y="407111"/>
                </a:lnTo>
                <a:lnTo>
                  <a:pt x="3170809" y="814057"/>
                </a:lnTo>
                <a:lnTo>
                  <a:pt x="4656112" y="814057"/>
                </a:lnTo>
                <a:lnTo>
                  <a:pt x="4869002" y="407111"/>
                </a:lnTo>
                <a:close/>
              </a:path>
              <a:path w="6492875" h="814070">
                <a:moveTo>
                  <a:pt x="6492811" y="407111"/>
                </a:moveTo>
                <a:lnTo>
                  <a:pt x="6279921" y="0"/>
                </a:lnTo>
                <a:lnTo>
                  <a:pt x="4794618" y="0"/>
                </a:lnTo>
                <a:lnTo>
                  <a:pt x="5007508" y="407111"/>
                </a:lnTo>
                <a:lnTo>
                  <a:pt x="4794618" y="814057"/>
                </a:lnTo>
                <a:lnTo>
                  <a:pt x="6279921" y="814057"/>
                </a:lnTo>
                <a:lnTo>
                  <a:pt x="6492811" y="407111"/>
                </a:lnTo>
                <a:close/>
              </a:path>
            </a:pathLst>
          </a:custGeom>
          <a:solidFill>
            <a:srgbClr val="5BC4B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5" name="object 25">
            <a:extLst>
              <a:ext uri="{FF2B5EF4-FFF2-40B4-BE49-F238E27FC236}">
                <a16:creationId xmlns:a16="http://schemas.microsoft.com/office/drawing/2014/main" id="{EE640577-C1E5-4ADB-BC5F-C53A25548A77}"/>
              </a:ext>
            </a:extLst>
          </p:cNvPr>
          <p:cNvSpPr txBox="1"/>
          <p:nvPr/>
        </p:nvSpPr>
        <p:spPr>
          <a:xfrm>
            <a:off x="5307013" y="2419322"/>
            <a:ext cx="146214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Copper melting 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76" name="object 26">
            <a:extLst>
              <a:ext uri="{FF2B5EF4-FFF2-40B4-BE49-F238E27FC236}">
                <a16:creationId xmlns:a16="http://schemas.microsoft.com/office/drawing/2014/main" id="{17AA6861-F80A-414B-AB0D-9BB48EB8E93B}"/>
              </a:ext>
            </a:extLst>
          </p:cNvPr>
          <p:cNvSpPr txBox="1"/>
          <p:nvPr/>
        </p:nvSpPr>
        <p:spPr>
          <a:xfrm>
            <a:off x="7047297" y="2326126"/>
            <a:ext cx="1459720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Production of copper pipe blanks</a:t>
            </a:r>
          </a:p>
        </p:txBody>
      </p:sp>
      <p:sp>
        <p:nvSpPr>
          <p:cNvPr id="80" name="object 27">
            <a:extLst>
              <a:ext uri="{FF2B5EF4-FFF2-40B4-BE49-F238E27FC236}">
                <a16:creationId xmlns:a16="http://schemas.microsoft.com/office/drawing/2014/main" id="{BB6CDBB4-CA2F-44DD-A86F-EC8FF81ED2AF}"/>
              </a:ext>
            </a:extLst>
          </p:cNvPr>
          <p:cNvSpPr txBox="1"/>
          <p:nvPr/>
        </p:nvSpPr>
        <p:spPr>
          <a:xfrm>
            <a:off x="8762492" y="2346199"/>
            <a:ext cx="1370228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Cold drawing of pipe blanks</a:t>
            </a:r>
          </a:p>
        </p:txBody>
      </p:sp>
      <p:sp>
        <p:nvSpPr>
          <p:cNvPr id="81" name="object 28">
            <a:extLst>
              <a:ext uri="{FF2B5EF4-FFF2-40B4-BE49-F238E27FC236}">
                <a16:creationId xmlns:a16="http://schemas.microsoft.com/office/drawing/2014/main" id="{AE950A11-0F32-4FD8-991B-A60CE0B64A37}"/>
              </a:ext>
            </a:extLst>
          </p:cNvPr>
          <p:cNvSpPr txBox="1"/>
          <p:nvPr/>
        </p:nvSpPr>
        <p:spPr>
          <a:xfrm>
            <a:off x="10445426" y="2316567"/>
            <a:ext cx="1571758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Packaging and shipping</a:t>
            </a:r>
          </a:p>
        </p:txBody>
      </p:sp>
      <p:sp>
        <p:nvSpPr>
          <p:cNvPr id="82" name="object 29">
            <a:extLst>
              <a:ext uri="{FF2B5EF4-FFF2-40B4-BE49-F238E27FC236}">
                <a16:creationId xmlns:a16="http://schemas.microsoft.com/office/drawing/2014/main" id="{7D21EB87-497D-44AD-B02F-8628E2D47770}"/>
              </a:ext>
            </a:extLst>
          </p:cNvPr>
          <p:cNvSpPr txBox="1"/>
          <p:nvPr/>
        </p:nvSpPr>
        <p:spPr>
          <a:xfrm>
            <a:off x="5076473" y="4956455"/>
            <a:ext cx="574564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and trade volume of copper tubes (202</a:t>
            </a:r>
            <a:r>
              <a:rPr lang="uz-Cyrl-UZ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lang="en-US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49993EEB-5EDC-4270-87FE-D538D2DF9862}"/>
              </a:ext>
            </a:extLst>
          </p:cNvPr>
          <p:cNvCxnSpPr>
            <a:cxnSpLocks/>
          </p:cNvCxnSpPr>
          <p:nvPr/>
        </p:nvCxnSpPr>
        <p:spPr>
          <a:xfrm>
            <a:off x="5056377" y="5669708"/>
            <a:ext cx="5652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62E6B2F5-E739-4F25-9EA9-07A70EB2D5F5}"/>
              </a:ext>
            </a:extLst>
          </p:cNvPr>
          <p:cNvCxnSpPr>
            <a:cxnSpLocks/>
          </p:cNvCxnSpPr>
          <p:nvPr/>
        </p:nvCxnSpPr>
        <p:spPr>
          <a:xfrm>
            <a:off x="5056377" y="6113120"/>
            <a:ext cx="5652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F865911D-20B3-4A77-95EE-E028BF2BDCF9}"/>
              </a:ext>
            </a:extLst>
          </p:cNvPr>
          <p:cNvSpPr/>
          <p:nvPr/>
        </p:nvSpPr>
        <p:spPr>
          <a:xfrm>
            <a:off x="5122502" y="5325408"/>
            <a:ext cx="9749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Production</a:t>
            </a: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4EEBACBC-E4ED-40B2-B106-3D32A7D6D0D7}"/>
              </a:ext>
            </a:extLst>
          </p:cNvPr>
          <p:cNvSpPr/>
          <p:nvPr/>
        </p:nvSpPr>
        <p:spPr>
          <a:xfrm>
            <a:off x="5161730" y="5763953"/>
            <a:ext cx="99578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70 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USD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mln</a:t>
            </a:r>
            <a:endParaRPr lang="uz-Cyrl-UZ" sz="8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7616F09F-991E-496C-BCFD-52F27E0580BD}"/>
              </a:ext>
            </a:extLst>
          </p:cNvPr>
          <p:cNvSpPr/>
          <p:nvPr/>
        </p:nvSpPr>
        <p:spPr>
          <a:xfrm>
            <a:off x="6632357" y="5754429"/>
            <a:ext cx="95731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16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USD 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0277B276-0AB9-4B9B-A8CC-752F73C304A7}"/>
              </a:ext>
            </a:extLst>
          </p:cNvPr>
          <p:cNvSpPr/>
          <p:nvPr/>
        </p:nvSpPr>
        <p:spPr>
          <a:xfrm>
            <a:off x="8083469" y="5750715"/>
            <a:ext cx="99097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96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USD 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5CEB89CE-816C-453C-B725-01690D7828CA}"/>
              </a:ext>
            </a:extLst>
          </p:cNvPr>
          <p:cNvSpPr/>
          <p:nvPr/>
        </p:nvSpPr>
        <p:spPr>
          <a:xfrm>
            <a:off x="9528151" y="5750715"/>
            <a:ext cx="10839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3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00 USD 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A978B0B8-0722-4EFB-9F01-B0CFAC2A076E}"/>
              </a:ext>
            </a:extLst>
          </p:cNvPr>
          <p:cNvSpPr/>
          <p:nvPr/>
        </p:nvSpPr>
        <p:spPr>
          <a:xfrm>
            <a:off x="6728537" y="5325408"/>
            <a:ext cx="6527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Export</a:t>
            </a: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E1F41913-E34C-4C1D-B305-EDB4DB5DA69F}"/>
              </a:ext>
            </a:extLst>
          </p:cNvPr>
          <p:cNvSpPr/>
          <p:nvPr/>
        </p:nvSpPr>
        <p:spPr>
          <a:xfrm>
            <a:off x="8201290" y="5325408"/>
            <a:ext cx="6687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Import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D9EA446E-12FB-4EB2-99BA-5842D084056A}"/>
              </a:ext>
            </a:extLst>
          </p:cNvPr>
          <p:cNvSpPr/>
          <p:nvPr/>
        </p:nvSpPr>
        <p:spPr>
          <a:xfrm>
            <a:off x="9164153" y="5264448"/>
            <a:ext cx="170342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 (including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CA region)</a:t>
            </a:r>
          </a:p>
        </p:txBody>
      </p:sp>
      <p:cxnSp>
        <p:nvCxnSpPr>
          <p:cNvPr id="98" name="Прямая соединительная линия 97">
            <a:extLst>
              <a:ext uri="{FF2B5EF4-FFF2-40B4-BE49-F238E27FC236}">
                <a16:creationId xmlns:a16="http://schemas.microsoft.com/office/drawing/2014/main" id="{DA46C192-B3A6-4E7A-93A6-8F6992DD4E58}"/>
              </a:ext>
            </a:extLst>
          </p:cNvPr>
          <p:cNvCxnSpPr>
            <a:cxnSpLocks/>
          </p:cNvCxnSpPr>
          <p:nvPr/>
        </p:nvCxnSpPr>
        <p:spPr>
          <a:xfrm>
            <a:off x="5076473" y="5233258"/>
            <a:ext cx="6139904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bject 24">
            <a:extLst>
              <a:ext uri="{FF2B5EF4-FFF2-40B4-BE49-F238E27FC236}">
                <a16:creationId xmlns:a16="http://schemas.microsoft.com/office/drawing/2014/main" id="{D0191CBC-58E6-43A3-B96A-6DB91792B39A}"/>
              </a:ext>
            </a:extLst>
          </p:cNvPr>
          <p:cNvSpPr txBox="1"/>
          <p:nvPr/>
        </p:nvSpPr>
        <p:spPr>
          <a:xfrm>
            <a:off x="289159" y="1938762"/>
            <a:ext cx="3821534" cy="150477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lang="en-US" sz="5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Across the Republic, 27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FEZs offer tax breaks on land, property, water and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2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69427" y="209232"/>
            <a:ext cx="8117590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</a:t>
            </a: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copper tubes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</a:t>
            </a:r>
            <a:r>
              <a:rPr lang="en-US" spc="-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1011304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5" y="1088139"/>
            <a:ext cx="62661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425F"/>
                </a:solidFill>
                <a:latin typeface="Montserrat" pitchFamily="2" charset="-52"/>
              </a:rPr>
              <a:t>Competition: Uzbekistan offers highly competitive structure of operating costs for manufacturing of finished goods internationally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82" name="object 2">
            <a:extLst>
              <a:ext uri="{FF2B5EF4-FFF2-40B4-BE49-F238E27FC236}">
                <a16:creationId xmlns:a16="http://schemas.microsoft.com/office/drawing/2014/main" id="{ED6A94CC-A0B7-462E-B336-2D5A89B873B0}"/>
              </a:ext>
            </a:extLst>
          </p:cNvPr>
          <p:cNvSpPr/>
          <p:nvPr/>
        </p:nvSpPr>
        <p:spPr>
          <a:xfrm>
            <a:off x="7059280" y="2126735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C488AC5-F273-4444-B34E-D7CD1478982B}"/>
              </a:ext>
            </a:extLst>
          </p:cNvPr>
          <p:cNvSpPr txBox="1"/>
          <p:nvPr/>
        </p:nvSpPr>
        <p:spPr>
          <a:xfrm>
            <a:off x="7018200" y="716842"/>
            <a:ext cx="211500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agreements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84" name="Овал 183">
            <a:extLst>
              <a:ext uri="{FF2B5EF4-FFF2-40B4-BE49-F238E27FC236}">
                <a16:creationId xmlns:a16="http://schemas.microsoft.com/office/drawing/2014/main" id="{6020FE47-1F9F-4484-A211-58870493B2B5}"/>
              </a:ext>
            </a:extLst>
          </p:cNvPr>
          <p:cNvSpPr/>
          <p:nvPr/>
        </p:nvSpPr>
        <p:spPr>
          <a:xfrm>
            <a:off x="9552517" y="1343626"/>
            <a:ext cx="648000" cy="648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Овал 184">
            <a:extLst>
              <a:ext uri="{FF2B5EF4-FFF2-40B4-BE49-F238E27FC236}">
                <a16:creationId xmlns:a16="http://schemas.microsoft.com/office/drawing/2014/main" id="{510D24AC-E703-4D44-AAA5-B09B0566B8F6}"/>
              </a:ext>
            </a:extLst>
          </p:cNvPr>
          <p:cNvSpPr/>
          <p:nvPr/>
        </p:nvSpPr>
        <p:spPr>
          <a:xfrm>
            <a:off x="7029685" y="1343626"/>
            <a:ext cx="648000" cy="648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object 31">
            <a:extLst>
              <a:ext uri="{FF2B5EF4-FFF2-40B4-BE49-F238E27FC236}">
                <a16:creationId xmlns:a16="http://schemas.microsoft.com/office/drawing/2014/main" id="{92424119-0EA8-47E1-A039-CDDC73F8A816}"/>
              </a:ext>
            </a:extLst>
          </p:cNvPr>
          <p:cNvSpPr txBox="1"/>
          <p:nvPr/>
        </p:nvSpPr>
        <p:spPr>
          <a:xfrm>
            <a:off x="7837377" y="1231960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GSP+ agreement allows to export to EU at reduced or zero tariff for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6 200 products.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87" name="object 31">
            <a:extLst>
              <a:ext uri="{FF2B5EF4-FFF2-40B4-BE49-F238E27FC236}">
                <a16:creationId xmlns:a16="http://schemas.microsoft.com/office/drawing/2014/main" id="{84B30D63-A338-4016-83D5-E4ABF9C1AFF4}"/>
              </a:ext>
            </a:extLst>
          </p:cNvPr>
          <p:cNvSpPr txBox="1"/>
          <p:nvPr/>
        </p:nvSpPr>
        <p:spPr>
          <a:xfrm>
            <a:off x="10398970" y="1222435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CIS Free Trade Agreement creates more integrated and open market with CIS countries.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2043060"/>
              </p:ext>
            </p:extLst>
          </p:nvPr>
        </p:nvGraphicFramePr>
        <p:xfrm>
          <a:off x="7333833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7067004" y="4207656"/>
            <a:ext cx="4898116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electrical industry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847062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object 13">
            <a:extLst>
              <a:ext uri="{FF2B5EF4-FFF2-40B4-BE49-F238E27FC236}">
                <a16:creationId xmlns:a16="http://schemas.microsoft.com/office/drawing/2014/main" id="{8755F83C-525C-4A48-AA66-9DA55F41231C}"/>
              </a:ext>
            </a:extLst>
          </p:cNvPr>
          <p:cNvSpPr txBox="1"/>
          <p:nvPr/>
        </p:nvSpPr>
        <p:spPr>
          <a:xfrm>
            <a:off x="245773" y="4540849"/>
            <a:ext cx="6563519" cy="2218300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Local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copper tubes products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manufacturers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0513" lvl="1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4% discount for copper raw material (cathode) based on LME price</a:t>
            </a:r>
          </a:p>
          <a:p>
            <a:pPr marL="290513" lvl="1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90 days installment payment scheme  for internal copper fabrication</a:t>
            </a:r>
          </a:p>
          <a:p>
            <a:pPr marL="290513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Growing residential construction sector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290513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Availability of skilled &amp; unskilled labor</a:t>
            </a:r>
            <a:endParaRPr lang="uz-Cyrl-UZ" sz="120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290513" lvl="1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Building on existing infrastructure and distribution networks</a:t>
            </a:r>
            <a:endParaRPr lang="ru-RU" sz="12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Incentives: Free economic  zones offer tax breaks on land, CIT, water.</a:t>
            </a: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endParaRPr lang="ru-RU" sz="5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118" name="Таблица 7">
            <a:extLst>
              <a:ext uri="{FF2B5EF4-FFF2-40B4-BE49-F238E27FC236}">
                <a16:creationId xmlns:a16="http://schemas.microsoft.com/office/drawing/2014/main" id="{55694462-EC29-47B1-9E2F-98FDD93C0F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504466"/>
              </p:ext>
            </p:extLst>
          </p:nvPr>
        </p:nvGraphicFramePr>
        <p:xfrm>
          <a:off x="184849" y="21356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Italy 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0,75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n    2,1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83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China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2,35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31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1,1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55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Mexico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0,35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1,0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28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Vietnam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Turkey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0,11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114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1,0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59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Germany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0,95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3,9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130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Russia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0,01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1,2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35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Uzbekistan</a:t>
                      </a: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0,18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3359129"/>
                  </a:ext>
                </a:extLst>
              </a:tr>
            </a:tbl>
          </a:graphicData>
        </a:graphic>
      </p:graphicFrame>
      <p:grpSp>
        <p:nvGrpSpPr>
          <p:cNvPr id="119" name="object 43">
            <a:extLst>
              <a:ext uri="{FF2B5EF4-FFF2-40B4-BE49-F238E27FC236}">
                <a16:creationId xmlns:a16="http://schemas.microsoft.com/office/drawing/2014/main" id="{EE5FEFA9-0A75-4AC5-AD7F-FB9B3D0067C6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120" name="object 44">
              <a:extLst>
                <a:ext uri="{FF2B5EF4-FFF2-40B4-BE49-F238E27FC236}">
                  <a16:creationId xmlns:a16="http://schemas.microsoft.com/office/drawing/2014/main" id="{95D0516A-8C31-4279-B9AE-DF1BBE79C172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21" name="object 45">
              <a:extLst>
                <a:ext uri="{FF2B5EF4-FFF2-40B4-BE49-F238E27FC236}">
                  <a16:creationId xmlns:a16="http://schemas.microsoft.com/office/drawing/2014/main" id="{C1214AEA-BB57-4151-A3FC-631C2A51C8EC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23" name="object 46">
              <a:extLst>
                <a:ext uri="{FF2B5EF4-FFF2-40B4-BE49-F238E27FC236}">
                  <a16:creationId xmlns:a16="http://schemas.microsoft.com/office/drawing/2014/main" id="{2B9E9355-17EE-43A6-892A-99173C40CF63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24" name="object 47">
              <a:extLst>
                <a:ext uri="{FF2B5EF4-FFF2-40B4-BE49-F238E27FC236}">
                  <a16:creationId xmlns:a16="http://schemas.microsoft.com/office/drawing/2014/main" id="{4D163611-4D5F-43EA-9637-6DB87F8A7BE4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125" name="object 48">
            <a:extLst>
              <a:ext uri="{FF2B5EF4-FFF2-40B4-BE49-F238E27FC236}">
                <a16:creationId xmlns:a16="http://schemas.microsoft.com/office/drawing/2014/main" id="{85777D64-A23A-425D-919A-FE2AAFB667E1}"/>
              </a:ext>
            </a:extLst>
          </p:cNvPr>
          <p:cNvSpPr txBox="1"/>
          <p:nvPr/>
        </p:nvSpPr>
        <p:spPr>
          <a:xfrm>
            <a:off x="1464583" y="1770707"/>
            <a:ext cx="1264920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Top-7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coper tubes 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exporters,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10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bln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126" name="object 49">
            <a:extLst>
              <a:ext uri="{FF2B5EF4-FFF2-40B4-BE49-F238E27FC236}">
                <a16:creationId xmlns:a16="http://schemas.microsoft.com/office/drawing/2014/main" id="{3F7F0891-845D-4B2E-A28B-BE9352F03488}"/>
              </a:ext>
            </a:extLst>
          </p:cNvPr>
          <p:cNvSpPr txBox="1"/>
          <p:nvPr/>
        </p:nvSpPr>
        <p:spPr>
          <a:xfrm>
            <a:off x="4224117" y="1764992"/>
            <a:ext cx="1055212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wage,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ths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month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27" name="object 50">
            <a:extLst>
              <a:ext uri="{FF2B5EF4-FFF2-40B4-BE49-F238E27FC236}">
                <a16:creationId xmlns:a16="http://schemas.microsoft.com/office/drawing/2014/main" id="{2735FB6E-3624-4AAD-9381-EB6ED4B8BA20}"/>
              </a:ext>
            </a:extLst>
          </p:cNvPr>
          <p:cNvSpPr txBox="1"/>
          <p:nvPr/>
        </p:nvSpPr>
        <p:spPr>
          <a:xfrm>
            <a:off x="5489035" y="1745740"/>
            <a:ext cx="131445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2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gas</a:t>
            </a:r>
            <a:r>
              <a:rPr sz="800" spc="1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cost,</a:t>
            </a:r>
            <a:endParaRPr sz="800" dirty="0">
              <a:latin typeface="Montserrat" pitchFamily="2" charset="-52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cents</a:t>
            </a:r>
            <a:r>
              <a:rPr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</a:t>
            </a:r>
            <a:r>
              <a:rPr lang="en-US" sz="800" spc="-25" baseline="300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3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28" name="object 49">
            <a:extLst>
              <a:ext uri="{FF2B5EF4-FFF2-40B4-BE49-F238E27FC236}">
                <a16:creationId xmlns:a16="http://schemas.microsoft.com/office/drawing/2014/main" id="{894DE5AC-A8F6-4B04-B532-6861804C68AA}"/>
              </a:ext>
            </a:extLst>
          </p:cNvPr>
          <p:cNvSpPr txBox="1"/>
          <p:nvPr/>
        </p:nvSpPr>
        <p:spPr>
          <a:xfrm>
            <a:off x="2796002" y="1764524"/>
            <a:ext cx="1428115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Uzbekistan</a:t>
            </a:r>
            <a:r>
              <a:rPr sz="800" spc="16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coper tubes </a:t>
            </a:r>
            <a: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export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sz="800" spc="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mln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pic>
        <p:nvPicPr>
          <p:cNvPr id="130" name="Рисунок 129">
            <a:extLst>
              <a:ext uri="{FF2B5EF4-FFF2-40B4-BE49-F238E27FC236}">
                <a16:creationId xmlns:a16="http://schemas.microsoft.com/office/drawing/2014/main" id="{1965058E-CD34-4BBE-88B5-56148AB1272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45222" y1="33203" x2="45222" y2="33203"/>
                        <a14:foregroundMark x1="51667" y1="44141" x2="51667" y2="44141"/>
                        <a14:foregroundMark x1="52667" y1="49609" x2="52667" y2="49609"/>
                        <a14:foregroundMark x1="46889" y1="17578" x2="46889" y2="17578"/>
                        <a14:foregroundMark x1="48444" y1="15625" x2="48444" y2="15625"/>
                        <a14:foregroundMark x1="44333" y1="23047" x2="44333" y2="23047"/>
                        <a14:foregroundMark x1="44667" y1="34375" x2="44667" y2="34375"/>
                        <a14:foregroundMark x1="43222" y1="37500" x2="43222" y2="3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7" y="3328936"/>
            <a:ext cx="559379" cy="159112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id="{8A8FF7C7-3C98-4444-A5CE-6C13AF0DCB9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66" y="3848361"/>
            <a:ext cx="140400" cy="133362"/>
          </a:xfrm>
          <a:prstGeom prst="rect">
            <a:avLst/>
          </a:prstGeom>
        </p:spPr>
      </p:pic>
      <p:pic>
        <p:nvPicPr>
          <p:cNvPr id="132" name="object 37">
            <a:extLst>
              <a:ext uri="{FF2B5EF4-FFF2-40B4-BE49-F238E27FC236}">
                <a16:creationId xmlns:a16="http://schemas.microsoft.com/office/drawing/2014/main" id="{F0C688D4-708F-4A0E-A0A5-5B8267153C5D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41892" y="2204623"/>
            <a:ext cx="144749" cy="125669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8C88DF07-4E63-46FA-8CA9-C274DD0A825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71" y="2502480"/>
            <a:ext cx="142390" cy="124839"/>
          </a:xfrm>
          <a:prstGeom prst="rect">
            <a:avLst/>
          </a:prstGeom>
        </p:spPr>
      </p:pic>
      <p:sp>
        <p:nvSpPr>
          <p:cNvPr id="134" name="object 20">
            <a:extLst>
              <a:ext uri="{FF2B5EF4-FFF2-40B4-BE49-F238E27FC236}">
                <a16:creationId xmlns:a16="http://schemas.microsoft.com/office/drawing/2014/main" id="{7413E63E-1F9F-4D02-BCBE-5CED81EA6981}"/>
              </a:ext>
            </a:extLst>
          </p:cNvPr>
          <p:cNvSpPr/>
          <p:nvPr/>
        </p:nvSpPr>
        <p:spPr>
          <a:xfrm>
            <a:off x="1517194" y="2200536"/>
            <a:ext cx="399020" cy="16839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5" name="object 20">
            <a:extLst>
              <a:ext uri="{FF2B5EF4-FFF2-40B4-BE49-F238E27FC236}">
                <a16:creationId xmlns:a16="http://schemas.microsoft.com/office/drawing/2014/main" id="{7ACB1995-EA26-46FC-B9FD-E5E424D2A368}"/>
              </a:ext>
            </a:extLst>
          </p:cNvPr>
          <p:cNvSpPr/>
          <p:nvPr/>
        </p:nvSpPr>
        <p:spPr>
          <a:xfrm>
            <a:off x="1517193" y="2489624"/>
            <a:ext cx="892631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6" name="object 20">
            <a:extLst>
              <a:ext uri="{FF2B5EF4-FFF2-40B4-BE49-F238E27FC236}">
                <a16:creationId xmlns:a16="http://schemas.microsoft.com/office/drawing/2014/main" id="{1EB18ACF-4B73-4D43-9F92-355628B7E663}"/>
              </a:ext>
            </a:extLst>
          </p:cNvPr>
          <p:cNvSpPr/>
          <p:nvPr/>
        </p:nvSpPr>
        <p:spPr>
          <a:xfrm>
            <a:off x="1517194" y="2754982"/>
            <a:ext cx="257631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7" name="object 20">
            <a:extLst>
              <a:ext uri="{FF2B5EF4-FFF2-40B4-BE49-F238E27FC236}">
                <a16:creationId xmlns:a16="http://schemas.microsoft.com/office/drawing/2014/main" id="{6B576223-7D08-4F5E-A75B-B7692A17EFD1}"/>
              </a:ext>
            </a:extLst>
          </p:cNvPr>
          <p:cNvSpPr/>
          <p:nvPr/>
        </p:nvSpPr>
        <p:spPr>
          <a:xfrm>
            <a:off x="1517194" y="3030208"/>
            <a:ext cx="651331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8" name="object 20">
            <a:extLst>
              <a:ext uri="{FF2B5EF4-FFF2-40B4-BE49-F238E27FC236}">
                <a16:creationId xmlns:a16="http://schemas.microsoft.com/office/drawing/2014/main" id="{2EE2BD8B-D531-4D4D-BF1B-A7994B0F79DF}"/>
              </a:ext>
            </a:extLst>
          </p:cNvPr>
          <p:cNvSpPr/>
          <p:nvPr/>
        </p:nvSpPr>
        <p:spPr>
          <a:xfrm>
            <a:off x="1517194" y="3304493"/>
            <a:ext cx="175082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9" name="object 20">
            <a:extLst>
              <a:ext uri="{FF2B5EF4-FFF2-40B4-BE49-F238E27FC236}">
                <a16:creationId xmlns:a16="http://schemas.microsoft.com/office/drawing/2014/main" id="{91964B3E-6C13-4B15-8D76-E908B5A8128A}"/>
              </a:ext>
            </a:extLst>
          </p:cNvPr>
          <p:cNvSpPr/>
          <p:nvPr/>
        </p:nvSpPr>
        <p:spPr>
          <a:xfrm>
            <a:off x="1512748" y="3580225"/>
            <a:ext cx="546776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0" name="object 20">
            <a:extLst>
              <a:ext uri="{FF2B5EF4-FFF2-40B4-BE49-F238E27FC236}">
                <a16:creationId xmlns:a16="http://schemas.microsoft.com/office/drawing/2014/main" id="{6D10FF63-C94A-4D73-9C33-39E6563BABD6}"/>
              </a:ext>
            </a:extLst>
          </p:cNvPr>
          <p:cNvSpPr/>
          <p:nvPr/>
        </p:nvSpPr>
        <p:spPr>
          <a:xfrm>
            <a:off x="1520208" y="3846761"/>
            <a:ext cx="45719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1" name="object 20">
            <a:extLst>
              <a:ext uri="{FF2B5EF4-FFF2-40B4-BE49-F238E27FC236}">
                <a16:creationId xmlns:a16="http://schemas.microsoft.com/office/drawing/2014/main" id="{CA1A7D9F-FA0B-41C8-915B-81C723BD5BC5}"/>
              </a:ext>
            </a:extLst>
          </p:cNvPr>
          <p:cNvSpPr/>
          <p:nvPr/>
        </p:nvSpPr>
        <p:spPr>
          <a:xfrm>
            <a:off x="2842992" y="2202364"/>
            <a:ext cx="45719" cy="12685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2" name="object 20">
            <a:extLst>
              <a:ext uri="{FF2B5EF4-FFF2-40B4-BE49-F238E27FC236}">
                <a16:creationId xmlns:a16="http://schemas.microsoft.com/office/drawing/2014/main" id="{AFD9765A-CB11-4987-AA7B-B7361D6E0D60}"/>
              </a:ext>
            </a:extLst>
          </p:cNvPr>
          <p:cNvSpPr/>
          <p:nvPr/>
        </p:nvSpPr>
        <p:spPr>
          <a:xfrm>
            <a:off x="2834314" y="3590729"/>
            <a:ext cx="48586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3" name="object 20">
            <a:extLst>
              <a:ext uri="{FF2B5EF4-FFF2-40B4-BE49-F238E27FC236}">
                <a16:creationId xmlns:a16="http://schemas.microsoft.com/office/drawing/2014/main" id="{74CE9D69-C1D2-4F06-BD23-91DFACBEF429}"/>
              </a:ext>
            </a:extLst>
          </p:cNvPr>
          <p:cNvSpPr/>
          <p:nvPr/>
        </p:nvSpPr>
        <p:spPr>
          <a:xfrm>
            <a:off x="2834314" y="3857265"/>
            <a:ext cx="804236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4" name="object 20">
            <a:extLst>
              <a:ext uri="{FF2B5EF4-FFF2-40B4-BE49-F238E27FC236}">
                <a16:creationId xmlns:a16="http://schemas.microsoft.com/office/drawing/2014/main" id="{C373B86D-FDE7-46E5-8820-AC9BEB10145C}"/>
              </a:ext>
            </a:extLst>
          </p:cNvPr>
          <p:cNvSpPr/>
          <p:nvPr/>
        </p:nvSpPr>
        <p:spPr>
          <a:xfrm>
            <a:off x="2834313" y="3314997"/>
            <a:ext cx="894725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5" name="object 20">
            <a:extLst>
              <a:ext uri="{FF2B5EF4-FFF2-40B4-BE49-F238E27FC236}">
                <a16:creationId xmlns:a16="http://schemas.microsoft.com/office/drawing/2014/main" id="{FD7B8ACB-2C40-446A-B424-80240364963F}"/>
              </a:ext>
            </a:extLst>
          </p:cNvPr>
          <p:cNvSpPr/>
          <p:nvPr/>
        </p:nvSpPr>
        <p:spPr>
          <a:xfrm>
            <a:off x="4152626" y="2200536"/>
            <a:ext cx="90850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46" name="object 20">
            <a:extLst>
              <a:ext uri="{FF2B5EF4-FFF2-40B4-BE49-F238E27FC236}">
                <a16:creationId xmlns:a16="http://schemas.microsoft.com/office/drawing/2014/main" id="{CAF5DEDC-5E5B-4C80-A3E4-F016475E3EE9}"/>
              </a:ext>
            </a:extLst>
          </p:cNvPr>
          <p:cNvSpPr/>
          <p:nvPr/>
        </p:nvSpPr>
        <p:spPr>
          <a:xfrm>
            <a:off x="4152627" y="2747942"/>
            <a:ext cx="48175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7" name="object 20">
            <a:extLst>
              <a:ext uri="{FF2B5EF4-FFF2-40B4-BE49-F238E27FC236}">
                <a16:creationId xmlns:a16="http://schemas.microsoft.com/office/drawing/2014/main" id="{B712CE77-FB99-4479-95A6-2A47103BD97E}"/>
              </a:ext>
            </a:extLst>
          </p:cNvPr>
          <p:cNvSpPr/>
          <p:nvPr/>
        </p:nvSpPr>
        <p:spPr>
          <a:xfrm>
            <a:off x="4155514" y="2482584"/>
            <a:ext cx="52398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8" name="object 20">
            <a:extLst>
              <a:ext uri="{FF2B5EF4-FFF2-40B4-BE49-F238E27FC236}">
                <a16:creationId xmlns:a16="http://schemas.microsoft.com/office/drawing/2014/main" id="{56C020AE-245A-43CF-9ED0-7322B004CA15}"/>
              </a:ext>
            </a:extLst>
          </p:cNvPr>
          <p:cNvSpPr/>
          <p:nvPr/>
        </p:nvSpPr>
        <p:spPr>
          <a:xfrm>
            <a:off x="4152625" y="3033672"/>
            <a:ext cx="421279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9" name="object 20">
            <a:extLst>
              <a:ext uri="{FF2B5EF4-FFF2-40B4-BE49-F238E27FC236}">
                <a16:creationId xmlns:a16="http://schemas.microsoft.com/office/drawing/2014/main" id="{D877A2FD-178A-4E8A-919F-35C78A9FA478}"/>
              </a:ext>
            </a:extLst>
          </p:cNvPr>
          <p:cNvSpPr/>
          <p:nvPr/>
        </p:nvSpPr>
        <p:spPr>
          <a:xfrm>
            <a:off x="4153927" y="3307957"/>
            <a:ext cx="48175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0" name="object 20">
            <a:extLst>
              <a:ext uri="{FF2B5EF4-FFF2-40B4-BE49-F238E27FC236}">
                <a16:creationId xmlns:a16="http://schemas.microsoft.com/office/drawing/2014/main" id="{0BE66AE9-1CDC-4555-8533-848240807CF2}"/>
              </a:ext>
            </a:extLst>
          </p:cNvPr>
          <p:cNvSpPr/>
          <p:nvPr/>
        </p:nvSpPr>
        <p:spPr>
          <a:xfrm>
            <a:off x="4155801" y="3583689"/>
            <a:ext cx="972994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1" name="object 20">
            <a:extLst>
              <a:ext uri="{FF2B5EF4-FFF2-40B4-BE49-F238E27FC236}">
                <a16:creationId xmlns:a16="http://schemas.microsoft.com/office/drawing/2014/main" id="{B3278706-D3AE-4E94-9A88-5431F204D49B}"/>
              </a:ext>
            </a:extLst>
          </p:cNvPr>
          <p:cNvSpPr/>
          <p:nvPr/>
        </p:nvSpPr>
        <p:spPr>
          <a:xfrm>
            <a:off x="4155124" y="3850225"/>
            <a:ext cx="519607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52" name="object 42">
            <a:extLst>
              <a:ext uri="{FF2B5EF4-FFF2-40B4-BE49-F238E27FC236}">
                <a16:creationId xmlns:a16="http://schemas.microsoft.com/office/drawing/2014/main" id="{BB3CE8B8-03A1-402B-A6FC-1FF279CA3514}"/>
              </a:ext>
            </a:extLst>
          </p:cNvPr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40136" y="4135757"/>
            <a:ext cx="161524" cy="159112"/>
          </a:xfrm>
          <a:prstGeom prst="rect">
            <a:avLst/>
          </a:prstGeom>
        </p:spPr>
      </p:pic>
      <p:sp>
        <p:nvSpPr>
          <p:cNvPr id="153" name="object 20">
            <a:extLst>
              <a:ext uri="{FF2B5EF4-FFF2-40B4-BE49-F238E27FC236}">
                <a16:creationId xmlns:a16="http://schemas.microsoft.com/office/drawing/2014/main" id="{61EF6CCB-02B6-4DA3-B615-DCF34C5A4D0E}"/>
              </a:ext>
            </a:extLst>
          </p:cNvPr>
          <p:cNvSpPr/>
          <p:nvPr/>
        </p:nvSpPr>
        <p:spPr>
          <a:xfrm>
            <a:off x="5469822" y="2205929"/>
            <a:ext cx="845253" cy="12685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4" name="object 20">
            <a:extLst>
              <a:ext uri="{FF2B5EF4-FFF2-40B4-BE49-F238E27FC236}">
                <a16:creationId xmlns:a16="http://schemas.microsoft.com/office/drawing/2014/main" id="{332C9CD7-37AD-4E74-94FC-FD46904589A1}"/>
              </a:ext>
            </a:extLst>
          </p:cNvPr>
          <p:cNvSpPr/>
          <p:nvPr/>
        </p:nvSpPr>
        <p:spPr>
          <a:xfrm>
            <a:off x="5472258" y="2482584"/>
            <a:ext cx="595351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5" name="object 20">
            <a:extLst>
              <a:ext uri="{FF2B5EF4-FFF2-40B4-BE49-F238E27FC236}">
                <a16:creationId xmlns:a16="http://schemas.microsoft.com/office/drawing/2014/main" id="{0AC1E10E-F62D-4418-9CC5-378DE7F0194D}"/>
              </a:ext>
            </a:extLst>
          </p:cNvPr>
          <p:cNvSpPr/>
          <p:nvPr/>
        </p:nvSpPr>
        <p:spPr>
          <a:xfrm>
            <a:off x="5471037" y="2747942"/>
            <a:ext cx="301113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6" name="object 20">
            <a:extLst>
              <a:ext uri="{FF2B5EF4-FFF2-40B4-BE49-F238E27FC236}">
                <a16:creationId xmlns:a16="http://schemas.microsoft.com/office/drawing/2014/main" id="{39F16A07-FA56-453C-8AD3-9E579CD5B9C8}"/>
              </a:ext>
            </a:extLst>
          </p:cNvPr>
          <p:cNvSpPr/>
          <p:nvPr/>
        </p:nvSpPr>
        <p:spPr>
          <a:xfrm>
            <a:off x="5469823" y="3033672"/>
            <a:ext cx="58774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7" name="object 20">
            <a:extLst>
              <a:ext uri="{FF2B5EF4-FFF2-40B4-BE49-F238E27FC236}">
                <a16:creationId xmlns:a16="http://schemas.microsoft.com/office/drawing/2014/main" id="{98C2B445-7E1E-4843-B2A0-F88FBAE676AB}"/>
              </a:ext>
            </a:extLst>
          </p:cNvPr>
          <p:cNvSpPr/>
          <p:nvPr/>
        </p:nvSpPr>
        <p:spPr>
          <a:xfrm>
            <a:off x="5469822" y="3307957"/>
            <a:ext cx="645411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8" name="object 20">
            <a:extLst>
              <a:ext uri="{FF2B5EF4-FFF2-40B4-BE49-F238E27FC236}">
                <a16:creationId xmlns:a16="http://schemas.microsoft.com/office/drawing/2014/main" id="{789DD469-4E76-44F7-8A54-625439FC89CB}"/>
              </a:ext>
            </a:extLst>
          </p:cNvPr>
          <p:cNvSpPr/>
          <p:nvPr/>
        </p:nvSpPr>
        <p:spPr>
          <a:xfrm>
            <a:off x="5469822" y="3583689"/>
            <a:ext cx="908509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9" name="object 20">
            <a:extLst>
              <a:ext uri="{FF2B5EF4-FFF2-40B4-BE49-F238E27FC236}">
                <a16:creationId xmlns:a16="http://schemas.microsoft.com/office/drawing/2014/main" id="{6481D96E-D020-4053-9F70-2D335CF546FA}"/>
              </a:ext>
            </a:extLst>
          </p:cNvPr>
          <p:cNvSpPr/>
          <p:nvPr/>
        </p:nvSpPr>
        <p:spPr>
          <a:xfrm>
            <a:off x="5469823" y="3850225"/>
            <a:ext cx="383474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60" name="Picture 10" descr="флаг Мексика - Флаги и карты Иконки">
            <a:extLst>
              <a:ext uri="{FF2B5EF4-FFF2-40B4-BE49-F238E27FC236}">
                <a16:creationId xmlns:a16="http://schemas.microsoft.com/office/drawing/2014/main" id="{F3A10075-0989-45D2-9908-1C908776A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97" y="2775810"/>
            <a:ext cx="143139" cy="14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12" descr="Германия – Бесплатные иконки: флаги">
            <a:extLst>
              <a:ext uri="{FF2B5EF4-FFF2-40B4-BE49-F238E27FC236}">
                <a16:creationId xmlns:a16="http://schemas.microsoft.com/office/drawing/2014/main" id="{236EB885-00CB-46D0-908F-C6D58AAC7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43" y="3597808"/>
            <a:ext cx="139446" cy="13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14" descr="Вьетнам – Бесплатные иконки: флаги">
            <a:extLst>
              <a:ext uri="{FF2B5EF4-FFF2-40B4-BE49-F238E27FC236}">
                <a16:creationId xmlns:a16="http://schemas.microsoft.com/office/drawing/2014/main" id="{969812AC-36D4-4966-88C4-CCAEB84BE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38" y="2996320"/>
            <a:ext cx="241303" cy="24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" name="object 20">
            <a:extLst>
              <a:ext uri="{FF2B5EF4-FFF2-40B4-BE49-F238E27FC236}">
                <a16:creationId xmlns:a16="http://schemas.microsoft.com/office/drawing/2014/main" id="{2C56155F-C5E6-4CAB-B3D6-4A125D2C2BAB}"/>
              </a:ext>
            </a:extLst>
          </p:cNvPr>
          <p:cNvSpPr/>
          <p:nvPr/>
        </p:nvSpPr>
        <p:spPr>
          <a:xfrm>
            <a:off x="2836905" y="2495642"/>
            <a:ext cx="365684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4" name="object 20">
            <a:extLst>
              <a:ext uri="{FF2B5EF4-FFF2-40B4-BE49-F238E27FC236}">
                <a16:creationId xmlns:a16="http://schemas.microsoft.com/office/drawing/2014/main" id="{9204BDD8-6C6F-4CCC-8A70-74608206263B}"/>
              </a:ext>
            </a:extLst>
          </p:cNvPr>
          <p:cNvSpPr/>
          <p:nvPr/>
        </p:nvSpPr>
        <p:spPr>
          <a:xfrm>
            <a:off x="1517193" y="4130255"/>
            <a:ext cx="240169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5" name="object 20">
            <a:extLst>
              <a:ext uri="{FF2B5EF4-FFF2-40B4-BE49-F238E27FC236}">
                <a16:creationId xmlns:a16="http://schemas.microsoft.com/office/drawing/2014/main" id="{3F22A8EF-7075-4986-86AB-D5A367024DDA}"/>
              </a:ext>
            </a:extLst>
          </p:cNvPr>
          <p:cNvSpPr/>
          <p:nvPr/>
        </p:nvSpPr>
        <p:spPr>
          <a:xfrm>
            <a:off x="4152625" y="4127181"/>
            <a:ext cx="24017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6" name="object 20">
            <a:extLst>
              <a:ext uri="{FF2B5EF4-FFF2-40B4-BE49-F238E27FC236}">
                <a16:creationId xmlns:a16="http://schemas.microsoft.com/office/drawing/2014/main" id="{1B6FA6A9-F2D7-4928-B49F-C1DA3E6E377E}"/>
              </a:ext>
            </a:extLst>
          </p:cNvPr>
          <p:cNvSpPr/>
          <p:nvPr/>
        </p:nvSpPr>
        <p:spPr>
          <a:xfrm>
            <a:off x="5469911" y="4127181"/>
            <a:ext cx="20460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pSp>
        <p:nvGrpSpPr>
          <p:cNvPr id="90" name="Graphic 4">
            <a:extLst>
              <a:ext uri="{FF2B5EF4-FFF2-40B4-BE49-F238E27FC236}">
                <a16:creationId xmlns:a16="http://schemas.microsoft.com/office/drawing/2014/main" id="{F74AC3E7-857B-42C1-8213-4BCDC7277609}"/>
              </a:ext>
            </a:extLst>
          </p:cNvPr>
          <p:cNvGrpSpPr/>
          <p:nvPr/>
        </p:nvGrpSpPr>
        <p:grpSpPr>
          <a:xfrm>
            <a:off x="8339527" y="2266287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91" name="Freeform: Shape 6">
              <a:extLst>
                <a:ext uri="{FF2B5EF4-FFF2-40B4-BE49-F238E27FC236}">
                  <a16:creationId xmlns:a16="http://schemas.microsoft.com/office/drawing/2014/main" id="{6238A1FE-9361-4C33-8D33-6FDFC26C685C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92" name="Freeform: Shape 7">
              <a:extLst>
                <a:ext uri="{FF2B5EF4-FFF2-40B4-BE49-F238E27FC236}">
                  <a16:creationId xmlns:a16="http://schemas.microsoft.com/office/drawing/2014/main" id="{CC5CB235-BD85-44C8-AC37-8A51427446C8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93" name="Freeform: Shape 8">
              <a:extLst>
                <a:ext uri="{FF2B5EF4-FFF2-40B4-BE49-F238E27FC236}">
                  <a16:creationId xmlns:a16="http://schemas.microsoft.com/office/drawing/2014/main" id="{1BE1DC8D-0410-4000-8D66-762E432040D3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94" name="Freeform: Shape 9">
              <a:extLst>
                <a:ext uri="{FF2B5EF4-FFF2-40B4-BE49-F238E27FC236}">
                  <a16:creationId xmlns:a16="http://schemas.microsoft.com/office/drawing/2014/main" id="{92E5BBCC-8BCD-4930-B012-5C2818BEF7B3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95" name="Freeform: Shape 10">
              <a:extLst>
                <a:ext uri="{FF2B5EF4-FFF2-40B4-BE49-F238E27FC236}">
                  <a16:creationId xmlns:a16="http://schemas.microsoft.com/office/drawing/2014/main" id="{EC4E403E-8BEC-4FB0-B3FA-45CFF83B9C03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96" name="Freeform: Shape 11">
              <a:extLst>
                <a:ext uri="{FF2B5EF4-FFF2-40B4-BE49-F238E27FC236}">
                  <a16:creationId xmlns:a16="http://schemas.microsoft.com/office/drawing/2014/main" id="{1EA83E61-51B8-4A84-AFAE-4EE05AF1E348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97" name="Freeform: Shape 12">
              <a:extLst>
                <a:ext uri="{FF2B5EF4-FFF2-40B4-BE49-F238E27FC236}">
                  <a16:creationId xmlns:a16="http://schemas.microsoft.com/office/drawing/2014/main" id="{2AEBABE0-3F52-42F4-A087-591E7BBC4296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98" name="Freeform: Shape 13">
              <a:extLst>
                <a:ext uri="{FF2B5EF4-FFF2-40B4-BE49-F238E27FC236}">
                  <a16:creationId xmlns:a16="http://schemas.microsoft.com/office/drawing/2014/main" id="{1ACDD785-B600-4FCC-B287-D089DE1D63D2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00" name="Freeform: Shape 14">
              <a:extLst>
                <a:ext uri="{FF2B5EF4-FFF2-40B4-BE49-F238E27FC236}">
                  <a16:creationId xmlns:a16="http://schemas.microsoft.com/office/drawing/2014/main" id="{09646019-7056-4AED-916A-F6E8922387E9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01" name="Freeform: Shape 15">
              <a:extLst>
                <a:ext uri="{FF2B5EF4-FFF2-40B4-BE49-F238E27FC236}">
                  <a16:creationId xmlns:a16="http://schemas.microsoft.com/office/drawing/2014/main" id="{74B99CBB-6803-4F9B-AAD7-D345320A5485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02" name="Freeform: Shape 16">
              <a:extLst>
                <a:ext uri="{FF2B5EF4-FFF2-40B4-BE49-F238E27FC236}">
                  <a16:creationId xmlns:a16="http://schemas.microsoft.com/office/drawing/2014/main" id="{24567453-D35E-4A1E-965B-8BB67B033169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03" name="Freeform: Shape 17">
              <a:extLst>
                <a:ext uri="{FF2B5EF4-FFF2-40B4-BE49-F238E27FC236}">
                  <a16:creationId xmlns:a16="http://schemas.microsoft.com/office/drawing/2014/main" id="{12F18EE8-2CFF-4BF0-820C-D108BDBB33E3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04" name="Freeform: Shape 18">
              <a:extLst>
                <a:ext uri="{FF2B5EF4-FFF2-40B4-BE49-F238E27FC236}">
                  <a16:creationId xmlns:a16="http://schemas.microsoft.com/office/drawing/2014/main" id="{3D075C9C-5B93-4BAA-B44C-C3D42AE38275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05" name="Freeform: Shape 19">
              <a:extLst>
                <a:ext uri="{FF2B5EF4-FFF2-40B4-BE49-F238E27FC236}">
                  <a16:creationId xmlns:a16="http://schemas.microsoft.com/office/drawing/2014/main" id="{36138CB0-5FFA-47A5-ACAC-6D51C2179B81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06" name="Freeform: Shape 20">
              <a:extLst>
                <a:ext uri="{FF2B5EF4-FFF2-40B4-BE49-F238E27FC236}">
                  <a16:creationId xmlns:a16="http://schemas.microsoft.com/office/drawing/2014/main" id="{AEB80655-DB64-40CB-8D13-1EE255C6DD3B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07" name="Freeform: Shape 21">
              <a:extLst>
                <a:ext uri="{FF2B5EF4-FFF2-40B4-BE49-F238E27FC236}">
                  <a16:creationId xmlns:a16="http://schemas.microsoft.com/office/drawing/2014/main" id="{D6B6EAB2-DD7D-4D1E-A7BC-07495B5E6DC3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08" name="Freeform: Shape 22">
              <a:extLst>
                <a:ext uri="{FF2B5EF4-FFF2-40B4-BE49-F238E27FC236}">
                  <a16:creationId xmlns:a16="http://schemas.microsoft.com/office/drawing/2014/main" id="{BF8510BE-24AE-490F-AD8F-26D44B31B642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09" name="Table 24">
            <a:extLst>
              <a:ext uri="{FF2B5EF4-FFF2-40B4-BE49-F238E27FC236}">
                <a16:creationId xmlns:a16="http://schemas.microsoft.com/office/drawing/2014/main" id="{EB1D9077-C936-4877-BABF-27685FFBB8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029099"/>
              </p:ext>
            </p:extLst>
          </p:nvPr>
        </p:nvGraphicFramePr>
        <p:xfrm>
          <a:off x="7346461" y="3358337"/>
          <a:ext cx="141468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856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Tashkent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15 250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3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11" name="Rectangle 21">
            <a:extLst>
              <a:ext uri="{FF2B5EF4-FFF2-40B4-BE49-F238E27FC236}">
                <a16:creationId xmlns:a16="http://schemas.microsoft.com/office/drawing/2014/main" id="{B54882CB-2362-463E-A52A-7373F96478E0}"/>
              </a:ext>
            </a:extLst>
          </p:cNvPr>
          <p:cNvSpPr/>
          <p:nvPr/>
        </p:nvSpPr>
        <p:spPr>
          <a:xfrm>
            <a:off x="10532922" y="2394563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GB" sz="800" dirty="0">
                <a:solidFill>
                  <a:srgbClr val="00425F"/>
                </a:solidFill>
                <a:latin typeface="Montserrat" pitchFamily="2" charset="-52"/>
              </a:rPr>
              <a:t>Tashkent region</a:t>
            </a:r>
          </a:p>
        </p:txBody>
      </p:sp>
      <p:cxnSp>
        <p:nvCxnSpPr>
          <p:cNvPr id="112" name="Connector: Elbow 26">
            <a:extLst>
              <a:ext uri="{FF2B5EF4-FFF2-40B4-BE49-F238E27FC236}">
                <a16:creationId xmlns:a16="http://schemas.microsoft.com/office/drawing/2014/main" id="{2F4712D3-A80A-472E-B492-66BF1874A16E}"/>
              </a:ext>
            </a:extLst>
          </p:cNvPr>
          <p:cNvCxnSpPr>
            <a:cxnSpLocks/>
          </p:cNvCxnSpPr>
          <p:nvPr/>
        </p:nvCxnSpPr>
        <p:spPr>
          <a:xfrm rot="5400000">
            <a:off x="10666275" y="2847299"/>
            <a:ext cx="568309" cy="235327"/>
          </a:xfrm>
          <a:prstGeom prst="bentConnector3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C01A610D-E81C-4E85-AF80-435B2CDD7170}"/>
              </a:ext>
            </a:extLst>
          </p:cNvPr>
          <p:cNvSpPr txBox="1"/>
          <p:nvPr/>
        </p:nvSpPr>
        <p:spPr>
          <a:xfrm>
            <a:off x="7093338" y="2072406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14" name="object 2">
            <a:extLst>
              <a:ext uri="{FF2B5EF4-FFF2-40B4-BE49-F238E27FC236}">
                <a16:creationId xmlns:a16="http://schemas.microsoft.com/office/drawing/2014/main" id="{CA361969-6563-4472-AC20-881DD6DC4F69}"/>
              </a:ext>
            </a:extLst>
          </p:cNvPr>
          <p:cNvSpPr/>
          <p:nvPr/>
        </p:nvSpPr>
        <p:spPr>
          <a:xfrm>
            <a:off x="7079699" y="4264756"/>
            <a:ext cx="4898116" cy="7998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425F"/>
                </a:solidFill>
                <a:latin typeface="Montserrat" pitchFamily="2" charset="-52"/>
              </a:rPr>
              <a:t>On the strategic international logistics corridor</a:t>
            </a: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 visa-free policy for tourists from </a:t>
            </a:r>
            <a:br>
              <a:rPr lang="en-US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90 countries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Diverse range of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carriers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in Uzbekistan’s airport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airports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148492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Excellent air connectivity from Tashkent and other Uzbek airports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2115</TotalTime>
  <Words>639</Words>
  <Application>Microsoft Office PowerPoint</Application>
  <PresentationFormat>Широкоэкранный</PresentationFormat>
  <Paragraphs>166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JAVLONBEK SALOMOV</cp:lastModifiedBy>
  <cp:revision>118</cp:revision>
  <dcterms:created xsi:type="dcterms:W3CDTF">2024-07-25T07:55:13Z</dcterms:created>
  <dcterms:modified xsi:type="dcterms:W3CDTF">2025-04-26T12:19:18Z</dcterms:modified>
</cp:coreProperties>
</file>