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5093" r:id="rId4"/>
    <p:sldId id="2147475094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6593BC"/>
    <a:srgbClr val="79A0C4"/>
    <a:srgbClr val="B6E2E7"/>
    <a:srgbClr val="2E6CA4"/>
    <a:srgbClr val="2F6EA4"/>
    <a:srgbClr val="5B9BD5"/>
    <a:srgbClr val="2F6EA7"/>
    <a:srgbClr val="316FA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71" autoAdjust="0"/>
    <p:restoredTop sz="94555" autoAdjust="0"/>
  </p:normalViewPr>
  <p:slideViewPr>
    <p:cSldViewPr snapToGrid="0">
      <p:cViewPr varScale="1">
        <p:scale>
          <a:sx n="108" d="100"/>
          <a:sy n="108" d="100"/>
        </p:scale>
        <p:origin x="9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b="0" dirty="0">
              <a:latin typeface="Montserrat" pitchFamily="2" charset="0"/>
            </a:rPr>
            <a:t>Higher education institutions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ru-RU" sz="1400" b="0" dirty="0">
              <a:latin typeface="Montserrat" pitchFamily="2" charset="0"/>
            </a:rPr>
            <a:t> 4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education: </a:t>
          </a:r>
          <a:r>
            <a:rPr lang="ru-RU" sz="1400" dirty="0">
              <a:latin typeface="Montserrat" pitchFamily="2" charset="-52"/>
            </a:rPr>
            <a:t>8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Number of graduates: </a:t>
          </a:r>
          <a:r>
            <a:rPr lang="ru-RU" sz="1400" dirty="0">
              <a:latin typeface="Montserrat" pitchFamily="2" charset="-52"/>
            </a:rPr>
            <a:t>1</a:t>
          </a:r>
          <a:r>
            <a:rPr lang="en-US" sz="1400" dirty="0">
              <a:latin typeface="Montserrat" pitchFamily="2" charset="-52"/>
            </a:rPr>
            <a:t> </a:t>
          </a:r>
          <a:r>
            <a:rPr lang="uz-Cyrl-UZ" sz="1400" noProof="0" dirty="0">
              <a:latin typeface="Montserrat" pitchFamily="2" charset="-52"/>
            </a:rPr>
            <a:t>300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Montserrat" pitchFamily="2" charset="0"/>
            </a:rPr>
            <a:t>Higher education institutions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ru-RU" sz="1400" b="0" kern="1200" dirty="0">
              <a:latin typeface="Montserrat" pitchFamily="2" charset="0"/>
            </a:rPr>
            <a:t> 4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education: </a:t>
          </a:r>
          <a:r>
            <a:rPr lang="ru-RU" sz="1400" kern="1200" dirty="0">
              <a:latin typeface="Montserrat" pitchFamily="2" charset="-52"/>
            </a:rPr>
            <a:t>8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Number of graduates: </a:t>
          </a:r>
          <a:r>
            <a:rPr lang="ru-RU" sz="1400" kern="1200" dirty="0">
              <a:latin typeface="Montserrat" pitchFamily="2" charset="-52"/>
            </a:rPr>
            <a:t>1</a:t>
          </a:r>
          <a:r>
            <a:rPr lang="en-US" sz="1400" kern="1200" dirty="0">
              <a:latin typeface="Montserrat" pitchFamily="2" charset="-52"/>
            </a:rPr>
            <a:t> </a:t>
          </a:r>
          <a:r>
            <a:rPr lang="uz-Cyrl-UZ" sz="1400" kern="1200" noProof="0" dirty="0">
              <a:latin typeface="Montserrat" pitchFamily="2" charset="-52"/>
            </a:rPr>
            <a:t>300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976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802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21" Type="http://schemas.openxmlformats.org/officeDocument/2006/relationships/image" Target="../media/image14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6" Type="http://schemas.openxmlformats.org/officeDocument/2006/relationships/diagramLayout" Target="../diagrams/layout2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2.wdp"/><Relationship Id="rId24" Type="http://schemas.openxmlformats.org/officeDocument/2006/relationships/image" Target="../media/image16.png"/><Relationship Id="rId5" Type="http://schemas.openxmlformats.org/officeDocument/2006/relationships/image" Target="../media/image6.png"/><Relationship Id="rId15" Type="http://schemas.openxmlformats.org/officeDocument/2006/relationships/diagramData" Target="../diagrams/data2.xml"/><Relationship Id="rId23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microsoft.com/office/2007/relationships/diagramDrawing" Target="../diagrams/drawing2.xml"/><Relationship Id="rId4" Type="http://schemas.openxmlformats.org/officeDocument/2006/relationships/image" Target="../media/image5.png"/><Relationship Id="rId9" Type="http://schemas.microsoft.com/office/2007/relationships/hdphoto" Target="../media/hdphoto1.wdp"/><Relationship Id="rId14" Type="http://schemas.microsoft.com/office/2007/relationships/hdphoto" Target="../media/hdphoto3.wdp"/><Relationship Id="rId2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object 2">
            <a:extLst>
              <a:ext uri="{FF2B5EF4-FFF2-40B4-BE49-F238E27FC236}">
                <a16:creationId xmlns:a16="http://schemas.microsoft.com/office/drawing/2014/main" id="{FE63533B-9211-4E5B-88E5-1872064FFF41}"/>
              </a:ext>
            </a:extLst>
          </p:cNvPr>
          <p:cNvGrpSpPr/>
          <p:nvPr/>
        </p:nvGrpSpPr>
        <p:grpSpPr>
          <a:xfrm>
            <a:off x="4533263" y="878252"/>
            <a:ext cx="7582537" cy="5883396"/>
            <a:chOff x="0" y="3962400"/>
            <a:chExt cx="7560309" cy="5181600"/>
          </a:xfrm>
        </p:grpSpPr>
        <p:sp>
          <p:nvSpPr>
            <p:cNvPr id="88" name="object 3">
              <a:extLst>
                <a:ext uri="{FF2B5EF4-FFF2-40B4-BE49-F238E27FC236}">
                  <a16:creationId xmlns:a16="http://schemas.microsoft.com/office/drawing/2014/main" id="{398AF256-AAF1-42AF-AF9A-ECAE184799A1}"/>
                </a:ext>
              </a:extLst>
            </p:cNvPr>
            <p:cNvSpPr/>
            <p:nvPr/>
          </p:nvSpPr>
          <p:spPr>
            <a:xfrm>
              <a:off x="0" y="3962400"/>
              <a:ext cx="7560309" cy="5181600"/>
            </a:xfrm>
            <a:custGeom>
              <a:avLst/>
              <a:gdLst/>
              <a:ahLst/>
              <a:cxnLst/>
              <a:rect l="l" t="t" r="r" b="b"/>
              <a:pathLst>
                <a:path w="7560309" h="5181600">
                  <a:moveTo>
                    <a:pt x="7559992" y="0"/>
                  </a:moveTo>
                  <a:lnTo>
                    <a:pt x="0" y="0"/>
                  </a:lnTo>
                  <a:lnTo>
                    <a:pt x="0" y="5181600"/>
                  </a:lnTo>
                  <a:lnTo>
                    <a:pt x="7559992" y="518160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CCEBEE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89" name="object 4">
              <a:extLst>
                <a:ext uri="{FF2B5EF4-FFF2-40B4-BE49-F238E27FC236}">
                  <a16:creationId xmlns:a16="http://schemas.microsoft.com/office/drawing/2014/main" id="{0453E075-E1F9-424A-9E20-5D2AA041C868}"/>
                </a:ext>
              </a:extLst>
            </p:cNvPr>
            <p:cNvSpPr/>
            <p:nvPr/>
          </p:nvSpPr>
          <p:spPr>
            <a:xfrm>
              <a:off x="596175" y="4985282"/>
              <a:ext cx="6492875" cy="814069"/>
            </a:xfrm>
            <a:custGeom>
              <a:avLst/>
              <a:gdLst/>
              <a:ahLst/>
              <a:cxnLst/>
              <a:rect l="l" t="t" r="r" b="b"/>
              <a:pathLst>
                <a:path w="6492875" h="814070">
                  <a:moveTo>
                    <a:pt x="1643303" y="407111"/>
                  </a:moveTo>
                  <a:lnTo>
                    <a:pt x="1430413" y="0"/>
                  </a:lnTo>
                  <a:lnTo>
                    <a:pt x="0" y="0"/>
                  </a:lnTo>
                  <a:lnTo>
                    <a:pt x="0" y="814057"/>
                  </a:lnTo>
                  <a:lnTo>
                    <a:pt x="1430413" y="814057"/>
                  </a:lnTo>
                  <a:lnTo>
                    <a:pt x="1643303" y="407111"/>
                  </a:lnTo>
                  <a:close/>
                </a:path>
                <a:path w="6492875" h="814070">
                  <a:moveTo>
                    <a:pt x="3245993" y="407111"/>
                  </a:moveTo>
                  <a:lnTo>
                    <a:pt x="3033103" y="0"/>
                  </a:lnTo>
                  <a:lnTo>
                    <a:pt x="1567116" y="0"/>
                  </a:lnTo>
                  <a:lnTo>
                    <a:pt x="1780006" y="407111"/>
                  </a:lnTo>
                  <a:lnTo>
                    <a:pt x="1567116" y="814057"/>
                  </a:lnTo>
                  <a:lnTo>
                    <a:pt x="3033103" y="814057"/>
                  </a:lnTo>
                  <a:lnTo>
                    <a:pt x="3245993" y="407111"/>
                  </a:lnTo>
                  <a:close/>
                </a:path>
                <a:path w="6492875" h="814070">
                  <a:moveTo>
                    <a:pt x="4869002" y="407111"/>
                  </a:moveTo>
                  <a:lnTo>
                    <a:pt x="4656112" y="0"/>
                  </a:lnTo>
                  <a:lnTo>
                    <a:pt x="3170809" y="0"/>
                  </a:lnTo>
                  <a:lnTo>
                    <a:pt x="3383699" y="407111"/>
                  </a:lnTo>
                  <a:lnTo>
                    <a:pt x="3170809" y="814057"/>
                  </a:lnTo>
                  <a:lnTo>
                    <a:pt x="4656112" y="814057"/>
                  </a:lnTo>
                  <a:lnTo>
                    <a:pt x="4869002" y="407111"/>
                  </a:lnTo>
                  <a:close/>
                </a:path>
                <a:path w="6492875" h="814070">
                  <a:moveTo>
                    <a:pt x="6492811" y="407111"/>
                  </a:moveTo>
                  <a:lnTo>
                    <a:pt x="6279921" y="0"/>
                  </a:lnTo>
                  <a:lnTo>
                    <a:pt x="4794618" y="0"/>
                  </a:lnTo>
                  <a:lnTo>
                    <a:pt x="5007508" y="407111"/>
                  </a:lnTo>
                  <a:lnTo>
                    <a:pt x="4794618" y="814057"/>
                  </a:lnTo>
                  <a:lnTo>
                    <a:pt x="6279921" y="814057"/>
                  </a:lnTo>
                  <a:lnTo>
                    <a:pt x="6492811" y="407111"/>
                  </a:lnTo>
                  <a:close/>
                </a:path>
              </a:pathLst>
            </a:custGeom>
            <a:solidFill>
              <a:srgbClr val="5BC4B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grpSp>
        <p:nvGrpSpPr>
          <p:cNvPr id="90" name="object 5">
            <a:extLst>
              <a:ext uri="{FF2B5EF4-FFF2-40B4-BE49-F238E27FC236}">
                <a16:creationId xmlns:a16="http://schemas.microsoft.com/office/drawing/2014/main" id="{E8F1E2D9-3390-4686-B8E2-76FD3CB0235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91" name="object 6">
              <a:extLst>
                <a:ext uri="{FF2B5EF4-FFF2-40B4-BE49-F238E27FC236}">
                  <a16:creationId xmlns:a16="http://schemas.microsoft.com/office/drawing/2014/main" id="{D7DA8A6F-4179-4E90-BB29-AFC645C99A61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94" name="object 7">
              <a:extLst>
                <a:ext uri="{FF2B5EF4-FFF2-40B4-BE49-F238E27FC236}">
                  <a16:creationId xmlns:a16="http://schemas.microsoft.com/office/drawing/2014/main" id="{A6EFEE8F-F2D7-4096-90DF-1FBA092B927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234240" y="225778"/>
            <a:ext cx="6793555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Metal processing and production of metal-based sheets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3" y="1254084"/>
            <a:ext cx="2488987" cy="87857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Metal processing and production of metal-based sheets</a:t>
            </a: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9" y="1160787"/>
            <a:ext cx="1337540" cy="743793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240677" indent="-227977">
              <a:spcBef>
                <a:spcPts val="681"/>
              </a:spcBef>
              <a:buChar char="•"/>
              <a:tabLst>
                <a:tab pos="240677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Up to </a:t>
            </a:r>
            <a:b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uz-Cyrl-UZ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215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221043" y="2163324"/>
            <a:ext cx="1462145" cy="68993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Mining and processing of ore (preparation of raw materials)</a:t>
            </a:r>
            <a:endParaRPr lang="ru-RU" sz="1100" dirty="0">
              <a:latin typeface="Montserrat" pitchFamily="2" charset="-52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7013308" y="2322479"/>
            <a:ext cx="888632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Hot and cold rolling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596756" y="2217339"/>
            <a:ext cx="1133555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Thermal </a:t>
            </a:r>
            <a:b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</a:b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and surface treatment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231228" y="2327179"/>
            <a:ext cx="804179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Slicing and packing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101588" y="3159968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description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121441" y="1038919"/>
            <a:ext cx="7056248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lang="en-US"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r>
              <a:rPr lang="en-US"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</a:t>
            </a:r>
            <a:r>
              <a:rPr lang="en-US"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facility</a:t>
            </a:r>
            <a:r>
              <a:rPr lang="en-US"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with</a:t>
            </a:r>
            <a:r>
              <a:rPr lang="en-US"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</a:t>
            </a:r>
            <a: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capacity </a:t>
            </a:r>
            <a:br>
              <a:rPr lang="ru-RU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lang="en-US"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u="sng" spc="20" noProof="1">
                <a:solidFill>
                  <a:srgbClr val="00425F"/>
                </a:solidFill>
                <a:latin typeface="Montserrat" pitchFamily="2" charset="-52"/>
                <a:cs typeface="Arial MT"/>
              </a:rPr>
              <a:t>50 thsd </a:t>
            </a:r>
            <a:r>
              <a:rPr lang="en-US" sz="1400" u="sng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tons </a:t>
            </a:r>
            <a:r>
              <a:rPr lang="en-US"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 </a:t>
            </a:r>
            <a: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metal-based sheets</a:t>
            </a:r>
            <a:r>
              <a:rPr lang="uz-Cyrl-UZ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per</a:t>
            </a:r>
            <a:r>
              <a:rPr sz="1400" spc="-59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year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127353" y="1697005"/>
            <a:ext cx="5546594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process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metal-based sheets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621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03" name="object 31">
            <a:extLst>
              <a:ext uri="{FF2B5EF4-FFF2-40B4-BE49-F238E27FC236}">
                <a16:creationId xmlns:a16="http://schemas.microsoft.com/office/drawing/2014/main" id="{655192DE-E27F-4896-AEDE-39DD6A1EB94F}"/>
              </a:ext>
            </a:extLst>
          </p:cNvPr>
          <p:cNvSpPr txBox="1"/>
          <p:nvPr/>
        </p:nvSpPr>
        <p:spPr>
          <a:xfrm>
            <a:off x="6166041" y="3772585"/>
            <a:ext cx="1450092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uz-Cyrl-UZ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7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production lines</a:t>
            </a:r>
          </a:p>
        </p:txBody>
      </p:sp>
      <p:sp>
        <p:nvSpPr>
          <p:cNvPr id="104" name="object 32">
            <a:extLst>
              <a:ext uri="{FF2B5EF4-FFF2-40B4-BE49-F238E27FC236}">
                <a16:creationId xmlns:a16="http://schemas.microsoft.com/office/drawing/2014/main" id="{1C75300A-A977-4F11-93F8-72D206FE8080}"/>
              </a:ext>
            </a:extLst>
          </p:cNvPr>
          <p:cNvSpPr txBox="1"/>
          <p:nvPr/>
        </p:nvSpPr>
        <p:spPr>
          <a:xfrm>
            <a:off x="6164679" y="4433089"/>
            <a:ext cx="195008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Capability to produce various sizes and design </a:t>
            </a:r>
          </a:p>
        </p:txBody>
      </p:sp>
      <p:sp>
        <p:nvSpPr>
          <p:cNvPr id="105" name="object 33">
            <a:extLst>
              <a:ext uri="{FF2B5EF4-FFF2-40B4-BE49-F238E27FC236}">
                <a16:creationId xmlns:a16="http://schemas.microsoft.com/office/drawing/2014/main" id="{12F02DA1-5147-408D-B093-294E857EF8E7}"/>
              </a:ext>
            </a:extLst>
          </p:cNvPr>
          <p:cNvSpPr txBox="1"/>
          <p:nvPr/>
        </p:nvSpPr>
        <p:spPr>
          <a:xfrm>
            <a:off x="9630047" y="4525572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uz-Cyrl-UZ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8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employees</a:t>
            </a:r>
          </a:p>
        </p:txBody>
      </p:sp>
      <p:sp>
        <p:nvSpPr>
          <p:cNvPr id="107" name="object 35">
            <a:extLst>
              <a:ext uri="{FF2B5EF4-FFF2-40B4-BE49-F238E27FC236}">
                <a16:creationId xmlns:a16="http://schemas.microsoft.com/office/drawing/2014/main" id="{405B1BF6-BA18-44BC-87F3-137148F32D9C}"/>
              </a:ext>
            </a:extLst>
          </p:cNvPr>
          <p:cNvSpPr txBox="1"/>
          <p:nvPr/>
        </p:nvSpPr>
        <p:spPr>
          <a:xfrm>
            <a:off x="9616852" y="3563305"/>
            <a:ext cx="1950085" cy="54630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Domestic market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Existing neighbor markets</a:t>
            </a: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International markets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09" name="object 38">
            <a:extLst>
              <a:ext uri="{FF2B5EF4-FFF2-40B4-BE49-F238E27FC236}">
                <a16:creationId xmlns:a16="http://schemas.microsoft.com/office/drawing/2014/main" id="{8275B08A-478B-41EA-9C0B-887DADA49E7B}"/>
              </a:ext>
            </a:extLst>
          </p:cNvPr>
          <p:cNvSpPr/>
          <p:nvPr/>
        </p:nvSpPr>
        <p:spPr>
          <a:xfrm>
            <a:off x="5207632" y="4372064"/>
            <a:ext cx="607061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12" name="object 48">
            <a:extLst>
              <a:ext uri="{FF2B5EF4-FFF2-40B4-BE49-F238E27FC236}">
                <a16:creationId xmlns:a16="http://schemas.microsoft.com/office/drawing/2014/main" id="{DAEDEB36-9EA2-4D3F-B12D-FF0189B50894}"/>
              </a:ext>
            </a:extLst>
          </p:cNvPr>
          <p:cNvSpPr/>
          <p:nvPr/>
        </p:nvSpPr>
        <p:spPr>
          <a:xfrm>
            <a:off x="8535097" y="3593442"/>
            <a:ext cx="607061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5" name="object 53">
            <a:extLst>
              <a:ext uri="{FF2B5EF4-FFF2-40B4-BE49-F238E27FC236}">
                <a16:creationId xmlns:a16="http://schemas.microsoft.com/office/drawing/2014/main" id="{EB840565-8822-48EA-AEE1-B2C7C45AB88C}"/>
              </a:ext>
            </a:extLst>
          </p:cNvPr>
          <p:cNvSpPr/>
          <p:nvPr/>
        </p:nvSpPr>
        <p:spPr>
          <a:xfrm>
            <a:off x="5121441" y="3457819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7" name="object 54">
            <a:extLst>
              <a:ext uri="{FF2B5EF4-FFF2-40B4-BE49-F238E27FC236}">
                <a16:creationId xmlns:a16="http://schemas.microsoft.com/office/drawing/2014/main" id="{CFC4D3B8-3E2F-4546-9065-3F600B533799}"/>
              </a:ext>
            </a:extLst>
          </p:cNvPr>
          <p:cNvSpPr/>
          <p:nvPr/>
        </p:nvSpPr>
        <p:spPr>
          <a:xfrm>
            <a:off x="8439810" y="3457819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8" name="object 55">
            <a:extLst>
              <a:ext uri="{FF2B5EF4-FFF2-40B4-BE49-F238E27FC236}">
                <a16:creationId xmlns:a16="http://schemas.microsoft.com/office/drawing/2014/main" id="{60E17913-707A-4566-8E47-65A18B11EE1C}"/>
              </a:ext>
            </a:extLst>
          </p:cNvPr>
          <p:cNvSpPr/>
          <p:nvPr/>
        </p:nvSpPr>
        <p:spPr>
          <a:xfrm flipV="1">
            <a:off x="8439811" y="4204868"/>
            <a:ext cx="3165476" cy="63257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1" name="object 38">
            <a:extLst>
              <a:ext uri="{FF2B5EF4-FFF2-40B4-BE49-F238E27FC236}">
                <a16:creationId xmlns:a16="http://schemas.microsoft.com/office/drawing/2014/main" id="{292D2297-B2F3-49DF-9749-ECFCCD18A7FC}"/>
              </a:ext>
            </a:extLst>
          </p:cNvPr>
          <p:cNvSpPr/>
          <p:nvPr/>
        </p:nvSpPr>
        <p:spPr>
          <a:xfrm>
            <a:off x="8535097" y="4356817"/>
            <a:ext cx="601690" cy="53675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33" name="object 38">
            <a:extLst>
              <a:ext uri="{FF2B5EF4-FFF2-40B4-BE49-F238E27FC236}">
                <a16:creationId xmlns:a16="http://schemas.microsoft.com/office/drawing/2014/main" id="{E64C55A7-3FDD-481B-8BC4-1C31377A9B71}"/>
              </a:ext>
            </a:extLst>
          </p:cNvPr>
          <p:cNvSpPr/>
          <p:nvPr/>
        </p:nvSpPr>
        <p:spPr>
          <a:xfrm>
            <a:off x="5193652" y="3595031"/>
            <a:ext cx="607059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34" name="object 39">
            <a:extLst>
              <a:ext uri="{FF2B5EF4-FFF2-40B4-BE49-F238E27FC236}">
                <a16:creationId xmlns:a16="http://schemas.microsoft.com/office/drawing/2014/main" id="{DE68FEC3-493E-4C29-8E00-C9537730AD18}"/>
              </a:ext>
            </a:extLst>
          </p:cNvPr>
          <p:cNvSpPr/>
          <p:nvPr/>
        </p:nvSpPr>
        <p:spPr>
          <a:xfrm>
            <a:off x="5312879" y="3728197"/>
            <a:ext cx="394481" cy="234950"/>
          </a:xfrm>
          <a:custGeom>
            <a:avLst/>
            <a:gdLst/>
            <a:ahLst/>
            <a:cxnLst/>
            <a:rect l="l" t="t" r="r" b="b"/>
            <a:pathLst>
              <a:path w="351155" h="234950">
                <a:moveTo>
                  <a:pt x="186691" y="0"/>
                </a:moveTo>
                <a:lnTo>
                  <a:pt x="186691" y="88099"/>
                </a:lnTo>
                <a:lnTo>
                  <a:pt x="289003" y="87807"/>
                </a:lnTo>
                <a:lnTo>
                  <a:pt x="289003" y="73418"/>
                </a:lnTo>
                <a:lnTo>
                  <a:pt x="201322" y="73418"/>
                </a:lnTo>
                <a:lnTo>
                  <a:pt x="201322" y="14681"/>
                </a:lnTo>
                <a:lnTo>
                  <a:pt x="289003" y="14681"/>
                </a:lnTo>
                <a:lnTo>
                  <a:pt x="289003" y="292"/>
                </a:lnTo>
                <a:lnTo>
                  <a:pt x="186691" y="0"/>
                </a:lnTo>
                <a:close/>
              </a:path>
              <a:path w="351155" h="234950">
                <a:moveTo>
                  <a:pt x="289003" y="14681"/>
                </a:moveTo>
                <a:lnTo>
                  <a:pt x="274652" y="14681"/>
                </a:lnTo>
                <a:lnTo>
                  <a:pt x="274652" y="73418"/>
                </a:lnTo>
                <a:lnTo>
                  <a:pt x="289003" y="73418"/>
                </a:lnTo>
                <a:lnTo>
                  <a:pt x="289003" y="14681"/>
                </a:lnTo>
                <a:close/>
              </a:path>
              <a:path w="351155" h="234950">
                <a:moveTo>
                  <a:pt x="262307" y="58140"/>
                </a:moveTo>
                <a:lnTo>
                  <a:pt x="213057" y="58140"/>
                </a:lnTo>
                <a:lnTo>
                  <a:pt x="213057" y="63042"/>
                </a:lnTo>
                <a:lnTo>
                  <a:pt x="213247" y="64592"/>
                </a:lnTo>
                <a:lnTo>
                  <a:pt x="213425" y="64820"/>
                </a:lnTo>
                <a:lnTo>
                  <a:pt x="213666" y="65036"/>
                </a:lnTo>
                <a:lnTo>
                  <a:pt x="224741" y="65189"/>
                </a:lnTo>
                <a:lnTo>
                  <a:pt x="262307" y="65189"/>
                </a:lnTo>
                <a:lnTo>
                  <a:pt x="262307" y="58140"/>
                </a:lnTo>
                <a:close/>
              </a:path>
              <a:path w="351155" h="234950">
                <a:moveTo>
                  <a:pt x="236138" y="36779"/>
                </a:moveTo>
                <a:lnTo>
                  <a:pt x="220092" y="36779"/>
                </a:lnTo>
                <a:lnTo>
                  <a:pt x="220092" y="51092"/>
                </a:lnTo>
                <a:lnTo>
                  <a:pt x="227128" y="51092"/>
                </a:lnTo>
                <a:lnTo>
                  <a:pt x="227230" y="38265"/>
                </a:lnTo>
                <a:lnTo>
                  <a:pt x="227319" y="37604"/>
                </a:lnTo>
                <a:lnTo>
                  <a:pt x="236392" y="37604"/>
                </a:lnTo>
                <a:lnTo>
                  <a:pt x="236138" y="36779"/>
                </a:lnTo>
                <a:close/>
              </a:path>
              <a:path w="351155" h="234950">
                <a:moveTo>
                  <a:pt x="255468" y="37604"/>
                </a:moveTo>
                <a:lnTo>
                  <a:pt x="248147" y="37604"/>
                </a:lnTo>
                <a:lnTo>
                  <a:pt x="248236" y="51092"/>
                </a:lnTo>
                <a:lnTo>
                  <a:pt x="255271" y="51092"/>
                </a:lnTo>
                <a:lnTo>
                  <a:pt x="255361" y="39014"/>
                </a:lnTo>
                <a:lnTo>
                  <a:pt x="255468" y="37604"/>
                </a:lnTo>
                <a:close/>
              </a:path>
              <a:path w="351155" h="234950">
                <a:moveTo>
                  <a:pt x="236392" y="37604"/>
                </a:moveTo>
                <a:lnTo>
                  <a:pt x="228398" y="37604"/>
                </a:lnTo>
                <a:lnTo>
                  <a:pt x="229097" y="38049"/>
                </a:lnTo>
                <a:lnTo>
                  <a:pt x="232284" y="41897"/>
                </a:lnTo>
                <a:lnTo>
                  <a:pt x="236983" y="39522"/>
                </a:lnTo>
                <a:lnTo>
                  <a:pt x="236392" y="37604"/>
                </a:lnTo>
                <a:close/>
              </a:path>
              <a:path w="351155" h="234950">
                <a:moveTo>
                  <a:pt x="225109" y="24549"/>
                </a:moveTo>
                <a:lnTo>
                  <a:pt x="222671" y="24549"/>
                </a:lnTo>
                <a:lnTo>
                  <a:pt x="221032" y="25806"/>
                </a:lnTo>
                <a:lnTo>
                  <a:pt x="210758" y="36118"/>
                </a:lnTo>
                <a:lnTo>
                  <a:pt x="210237" y="37376"/>
                </a:lnTo>
                <a:lnTo>
                  <a:pt x="214835" y="40792"/>
                </a:lnTo>
                <a:lnTo>
                  <a:pt x="216105" y="40411"/>
                </a:lnTo>
                <a:lnTo>
                  <a:pt x="218851" y="37972"/>
                </a:lnTo>
                <a:lnTo>
                  <a:pt x="220092" y="36779"/>
                </a:lnTo>
                <a:lnTo>
                  <a:pt x="236138" y="36779"/>
                </a:lnTo>
                <a:lnTo>
                  <a:pt x="235523" y="34785"/>
                </a:lnTo>
                <a:lnTo>
                  <a:pt x="233135" y="32105"/>
                </a:lnTo>
                <a:lnTo>
                  <a:pt x="226658" y="25730"/>
                </a:lnTo>
                <a:lnTo>
                  <a:pt x="225109" y="24549"/>
                </a:lnTo>
                <a:close/>
              </a:path>
              <a:path w="351155" h="234950">
                <a:moveTo>
                  <a:pt x="265226" y="37007"/>
                </a:moveTo>
                <a:lnTo>
                  <a:pt x="256021" y="37007"/>
                </a:lnTo>
                <a:lnTo>
                  <a:pt x="256770" y="37528"/>
                </a:lnTo>
                <a:lnTo>
                  <a:pt x="257392" y="38265"/>
                </a:lnTo>
                <a:lnTo>
                  <a:pt x="259170" y="40195"/>
                </a:lnTo>
                <a:lnTo>
                  <a:pt x="260390" y="40639"/>
                </a:lnTo>
                <a:lnTo>
                  <a:pt x="261888" y="39903"/>
                </a:lnTo>
                <a:lnTo>
                  <a:pt x="265495" y="37972"/>
                </a:lnTo>
                <a:lnTo>
                  <a:pt x="265226" y="37007"/>
                </a:lnTo>
                <a:close/>
              </a:path>
              <a:path w="351155" h="234950">
                <a:moveTo>
                  <a:pt x="252135" y="22910"/>
                </a:moveTo>
                <a:lnTo>
                  <a:pt x="251982" y="22910"/>
                </a:lnTo>
                <a:lnTo>
                  <a:pt x="241860" y="33223"/>
                </a:lnTo>
                <a:lnTo>
                  <a:pt x="239598" y="35966"/>
                </a:lnTo>
                <a:lnTo>
                  <a:pt x="239473" y="37668"/>
                </a:lnTo>
                <a:lnTo>
                  <a:pt x="241949" y="40563"/>
                </a:lnTo>
                <a:lnTo>
                  <a:pt x="243168" y="40563"/>
                </a:lnTo>
                <a:lnTo>
                  <a:pt x="244337" y="39903"/>
                </a:lnTo>
                <a:lnTo>
                  <a:pt x="246737" y="38265"/>
                </a:lnTo>
                <a:lnTo>
                  <a:pt x="247817" y="37604"/>
                </a:lnTo>
                <a:lnTo>
                  <a:pt x="255468" y="37604"/>
                </a:lnTo>
                <a:lnTo>
                  <a:pt x="255513" y="37007"/>
                </a:lnTo>
                <a:lnTo>
                  <a:pt x="265226" y="37007"/>
                </a:lnTo>
                <a:lnTo>
                  <a:pt x="264936" y="35966"/>
                </a:lnTo>
                <a:lnTo>
                  <a:pt x="252135" y="22910"/>
                </a:lnTo>
                <a:close/>
              </a:path>
              <a:path w="351155" h="234950">
                <a:moveTo>
                  <a:pt x="164416" y="0"/>
                </a:moveTo>
                <a:lnTo>
                  <a:pt x="62066" y="292"/>
                </a:lnTo>
                <a:lnTo>
                  <a:pt x="61966" y="83685"/>
                </a:lnTo>
                <a:lnTo>
                  <a:pt x="62066" y="87363"/>
                </a:lnTo>
                <a:lnTo>
                  <a:pt x="64513" y="87730"/>
                </a:lnTo>
                <a:lnTo>
                  <a:pt x="72695" y="87955"/>
                </a:lnTo>
                <a:lnTo>
                  <a:pt x="113374" y="88099"/>
                </a:lnTo>
                <a:lnTo>
                  <a:pt x="164416" y="88099"/>
                </a:lnTo>
                <a:lnTo>
                  <a:pt x="164416" y="73418"/>
                </a:lnTo>
                <a:lnTo>
                  <a:pt x="76468" y="73418"/>
                </a:lnTo>
                <a:lnTo>
                  <a:pt x="76468" y="14681"/>
                </a:lnTo>
                <a:lnTo>
                  <a:pt x="164416" y="14681"/>
                </a:lnTo>
                <a:lnTo>
                  <a:pt x="164416" y="0"/>
                </a:lnTo>
                <a:close/>
              </a:path>
              <a:path w="351155" h="234950">
                <a:moveTo>
                  <a:pt x="164416" y="14681"/>
                </a:moveTo>
                <a:lnTo>
                  <a:pt x="149734" y="14681"/>
                </a:lnTo>
                <a:lnTo>
                  <a:pt x="149734" y="73418"/>
                </a:lnTo>
                <a:lnTo>
                  <a:pt x="164416" y="73418"/>
                </a:lnTo>
                <a:lnTo>
                  <a:pt x="164416" y="14681"/>
                </a:lnTo>
                <a:close/>
              </a:path>
              <a:path w="351155" h="234950">
                <a:moveTo>
                  <a:pt x="138050" y="58140"/>
                </a:moveTo>
                <a:lnTo>
                  <a:pt x="88749" y="58140"/>
                </a:lnTo>
                <a:lnTo>
                  <a:pt x="88749" y="65189"/>
                </a:lnTo>
                <a:lnTo>
                  <a:pt x="137720" y="64896"/>
                </a:lnTo>
                <a:lnTo>
                  <a:pt x="137903" y="61696"/>
                </a:lnTo>
                <a:lnTo>
                  <a:pt x="138050" y="58140"/>
                </a:lnTo>
                <a:close/>
              </a:path>
              <a:path w="351155" h="234950">
                <a:moveTo>
                  <a:pt x="131252" y="37604"/>
                </a:moveTo>
                <a:lnTo>
                  <a:pt x="123788" y="37604"/>
                </a:lnTo>
                <a:lnTo>
                  <a:pt x="123825" y="37972"/>
                </a:lnTo>
                <a:lnTo>
                  <a:pt x="123928" y="51168"/>
                </a:lnTo>
                <a:lnTo>
                  <a:pt x="127306" y="50952"/>
                </a:lnTo>
                <a:lnTo>
                  <a:pt x="130684" y="50799"/>
                </a:lnTo>
                <a:lnTo>
                  <a:pt x="131252" y="37604"/>
                </a:lnTo>
                <a:close/>
              </a:path>
              <a:path w="351155" h="234950">
                <a:moveTo>
                  <a:pt x="102821" y="37007"/>
                </a:moveTo>
                <a:lnTo>
                  <a:pt x="95556" y="37007"/>
                </a:lnTo>
                <a:lnTo>
                  <a:pt x="95667" y="38557"/>
                </a:lnTo>
                <a:lnTo>
                  <a:pt x="95785" y="51092"/>
                </a:lnTo>
                <a:lnTo>
                  <a:pt x="102821" y="51092"/>
                </a:lnTo>
                <a:lnTo>
                  <a:pt x="102821" y="37007"/>
                </a:lnTo>
                <a:close/>
              </a:path>
              <a:path w="351155" h="234950">
                <a:moveTo>
                  <a:pt x="111634" y="36779"/>
                </a:moveTo>
                <a:lnTo>
                  <a:pt x="102821" y="36779"/>
                </a:lnTo>
                <a:lnTo>
                  <a:pt x="104129" y="38049"/>
                </a:lnTo>
                <a:lnTo>
                  <a:pt x="106389" y="40043"/>
                </a:lnTo>
                <a:lnTo>
                  <a:pt x="107990" y="40639"/>
                </a:lnTo>
                <a:lnTo>
                  <a:pt x="110466" y="39306"/>
                </a:lnTo>
                <a:lnTo>
                  <a:pt x="111591" y="37668"/>
                </a:lnTo>
                <a:lnTo>
                  <a:pt x="111634" y="36779"/>
                </a:lnTo>
                <a:close/>
              </a:path>
              <a:path w="351155" h="234950">
                <a:moveTo>
                  <a:pt x="127128" y="22910"/>
                </a:moveTo>
                <a:lnTo>
                  <a:pt x="116054" y="34188"/>
                </a:lnTo>
                <a:lnTo>
                  <a:pt x="115165" y="35369"/>
                </a:lnTo>
                <a:lnTo>
                  <a:pt x="115165" y="38341"/>
                </a:lnTo>
                <a:lnTo>
                  <a:pt x="115533" y="38938"/>
                </a:lnTo>
                <a:lnTo>
                  <a:pt x="116892" y="39674"/>
                </a:lnTo>
                <a:lnTo>
                  <a:pt x="118772" y="40639"/>
                </a:lnTo>
                <a:lnTo>
                  <a:pt x="120093" y="40347"/>
                </a:lnTo>
                <a:lnTo>
                  <a:pt x="121591" y="38557"/>
                </a:lnTo>
                <a:lnTo>
                  <a:pt x="121960" y="38049"/>
                </a:lnTo>
                <a:lnTo>
                  <a:pt x="122671" y="37604"/>
                </a:lnTo>
                <a:lnTo>
                  <a:pt x="131252" y="37604"/>
                </a:lnTo>
                <a:lnTo>
                  <a:pt x="131345" y="36931"/>
                </a:lnTo>
                <a:lnTo>
                  <a:pt x="139830" y="36931"/>
                </a:lnTo>
                <a:lnTo>
                  <a:pt x="139476" y="35890"/>
                </a:lnTo>
                <a:lnTo>
                  <a:pt x="139320" y="35369"/>
                </a:lnTo>
                <a:lnTo>
                  <a:pt x="136831" y="32626"/>
                </a:lnTo>
                <a:lnTo>
                  <a:pt x="133974" y="29743"/>
                </a:lnTo>
                <a:lnTo>
                  <a:pt x="127128" y="22910"/>
                </a:lnTo>
                <a:close/>
              </a:path>
              <a:path w="351155" h="234950">
                <a:moveTo>
                  <a:pt x="139830" y="36931"/>
                </a:moveTo>
                <a:lnTo>
                  <a:pt x="131345" y="36931"/>
                </a:lnTo>
                <a:lnTo>
                  <a:pt x="133593" y="39598"/>
                </a:lnTo>
                <a:lnTo>
                  <a:pt x="136133" y="40639"/>
                </a:lnTo>
                <a:lnTo>
                  <a:pt x="138901" y="39154"/>
                </a:lnTo>
                <a:lnTo>
                  <a:pt x="139930" y="37223"/>
                </a:lnTo>
                <a:lnTo>
                  <a:pt x="139830" y="36931"/>
                </a:lnTo>
                <a:close/>
              </a:path>
              <a:path w="351155" h="234950">
                <a:moveTo>
                  <a:pt x="99125" y="22910"/>
                </a:moveTo>
                <a:lnTo>
                  <a:pt x="98922" y="22910"/>
                </a:lnTo>
                <a:lnTo>
                  <a:pt x="86222" y="35890"/>
                </a:lnTo>
                <a:lnTo>
                  <a:pt x="85561" y="37972"/>
                </a:lnTo>
                <a:lnTo>
                  <a:pt x="89028" y="39827"/>
                </a:lnTo>
                <a:lnTo>
                  <a:pt x="90438" y="40487"/>
                </a:lnTo>
                <a:lnTo>
                  <a:pt x="92178" y="39966"/>
                </a:lnTo>
                <a:lnTo>
                  <a:pt x="94286" y="37604"/>
                </a:lnTo>
                <a:lnTo>
                  <a:pt x="95036" y="37007"/>
                </a:lnTo>
                <a:lnTo>
                  <a:pt x="102821" y="37007"/>
                </a:lnTo>
                <a:lnTo>
                  <a:pt x="102821" y="36779"/>
                </a:lnTo>
                <a:lnTo>
                  <a:pt x="111634" y="36779"/>
                </a:lnTo>
                <a:lnTo>
                  <a:pt x="111567" y="35890"/>
                </a:lnTo>
                <a:lnTo>
                  <a:pt x="109196" y="33223"/>
                </a:lnTo>
                <a:lnTo>
                  <a:pt x="99125" y="22910"/>
                </a:lnTo>
                <a:close/>
              </a:path>
              <a:path w="351155" h="234950">
                <a:moveTo>
                  <a:pt x="312460" y="96091"/>
                </a:moveTo>
                <a:lnTo>
                  <a:pt x="98382" y="96091"/>
                </a:lnTo>
                <a:lnTo>
                  <a:pt x="57094" y="96218"/>
                </a:lnTo>
                <a:lnTo>
                  <a:pt x="14230" y="109172"/>
                </a:lnTo>
                <a:lnTo>
                  <a:pt x="0" y="140795"/>
                </a:lnTo>
                <a:lnTo>
                  <a:pt x="881" y="152860"/>
                </a:lnTo>
                <a:lnTo>
                  <a:pt x="28730" y="186896"/>
                </a:lnTo>
                <a:lnTo>
                  <a:pt x="108788" y="190833"/>
                </a:lnTo>
                <a:lnTo>
                  <a:pt x="256859" y="190833"/>
                </a:lnTo>
                <a:lnTo>
                  <a:pt x="298113" y="190579"/>
                </a:lnTo>
                <a:lnTo>
                  <a:pt x="337123" y="176609"/>
                </a:lnTo>
                <a:lnTo>
                  <a:pt x="337404" y="176228"/>
                </a:lnTo>
                <a:lnTo>
                  <a:pt x="107155" y="176228"/>
                </a:lnTo>
                <a:lnTo>
                  <a:pt x="45733" y="175847"/>
                </a:lnTo>
                <a:lnTo>
                  <a:pt x="14211" y="149431"/>
                </a:lnTo>
                <a:lnTo>
                  <a:pt x="13779" y="143081"/>
                </a:lnTo>
                <a:lnTo>
                  <a:pt x="13784" y="140541"/>
                </a:lnTo>
                <a:lnTo>
                  <a:pt x="40616" y="110823"/>
                </a:lnTo>
                <a:lnTo>
                  <a:pt x="337192" y="109934"/>
                </a:lnTo>
                <a:lnTo>
                  <a:pt x="334202" y="106886"/>
                </a:lnTo>
                <a:lnTo>
                  <a:pt x="326075" y="101425"/>
                </a:lnTo>
                <a:lnTo>
                  <a:pt x="316676" y="97488"/>
                </a:lnTo>
                <a:lnTo>
                  <a:pt x="312460" y="96091"/>
                </a:lnTo>
                <a:close/>
              </a:path>
              <a:path w="351155" h="234950">
                <a:moveTo>
                  <a:pt x="337192" y="109934"/>
                </a:moveTo>
                <a:lnTo>
                  <a:pt x="234560" y="109934"/>
                </a:lnTo>
                <a:lnTo>
                  <a:pt x="300328" y="110315"/>
                </a:lnTo>
                <a:lnTo>
                  <a:pt x="309361" y="110569"/>
                </a:lnTo>
                <a:lnTo>
                  <a:pt x="336596" y="141176"/>
                </a:lnTo>
                <a:lnTo>
                  <a:pt x="336705" y="143081"/>
                </a:lnTo>
                <a:lnTo>
                  <a:pt x="335909" y="150447"/>
                </a:lnTo>
                <a:lnTo>
                  <a:pt x="305765" y="175847"/>
                </a:lnTo>
                <a:lnTo>
                  <a:pt x="245799" y="176228"/>
                </a:lnTo>
                <a:lnTo>
                  <a:pt x="337404" y="176228"/>
                </a:lnTo>
                <a:lnTo>
                  <a:pt x="346118" y="164417"/>
                </a:lnTo>
                <a:lnTo>
                  <a:pt x="350622" y="150955"/>
                </a:lnTo>
                <a:lnTo>
                  <a:pt x="350747" y="138636"/>
                </a:lnTo>
                <a:lnTo>
                  <a:pt x="350755" y="136223"/>
                </a:lnTo>
                <a:lnTo>
                  <a:pt x="346127" y="121999"/>
                </a:lnTo>
                <a:lnTo>
                  <a:pt x="340929" y="113744"/>
                </a:lnTo>
                <a:lnTo>
                  <a:pt x="337192" y="109934"/>
                </a:lnTo>
                <a:close/>
              </a:path>
              <a:path w="351155" h="234950">
                <a:moveTo>
                  <a:pt x="43442" y="117935"/>
                </a:moveTo>
                <a:lnTo>
                  <a:pt x="22277" y="150320"/>
                </a:lnTo>
                <a:lnTo>
                  <a:pt x="25675" y="157051"/>
                </a:lnTo>
                <a:lnTo>
                  <a:pt x="27446" y="160607"/>
                </a:lnTo>
                <a:lnTo>
                  <a:pt x="32412" y="165052"/>
                </a:lnTo>
                <a:lnTo>
                  <a:pt x="44515" y="169243"/>
                </a:lnTo>
                <a:lnTo>
                  <a:pt x="52440" y="168862"/>
                </a:lnTo>
                <a:lnTo>
                  <a:pt x="64975" y="163147"/>
                </a:lnTo>
                <a:lnTo>
                  <a:pt x="69940" y="157051"/>
                </a:lnTo>
                <a:lnTo>
                  <a:pt x="70361" y="155400"/>
                </a:lnTo>
                <a:lnTo>
                  <a:pt x="47576" y="155400"/>
                </a:lnTo>
                <a:lnTo>
                  <a:pt x="43054" y="154638"/>
                </a:lnTo>
                <a:lnTo>
                  <a:pt x="39498" y="150955"/>
                </a:lnTo>
                <a:lnTo>
                  <a:pt x="36470" y="145494"/>
                </a:lnTo>
                <a:lnTo>
                  <a:pt x="36586" y="143081"/>
                </a:lnTo>
                <a:lnTo>
                  <a:pt x="36885" y="139398"/>
                </a:lnTo>
                <a:lnTo>
                  <a:pt x="40424" y="134572"/>
                </a:lnTo>
                <a:lnTo>
                  <a:pt x="46483" y="132413"/>
                </a:lnTo>
                <a:lnTo>
                  <a:pt x="53672" y="131905"/>
                </a:lnTo>
                <a:lnTo>
                  <a:pt x="69767" y="131905"/>
                </a:lnTo>
                <a:lnTo>
                  <a:pt x="68957" y="130000"/>
                </a:lnTo>
                <a:lnTo>
                  <a:pt x="64470" y="124412"/>
                </a:lnTo>
                <a:lnTo>
                  <a:pt x="58558" y="120475"/>
                </a:lnTo>
                <a:lnTo>
                  <a:pt x="51373" y="118062"/>
                </a:lnTo>
                <a:lnTo>
                  <a:pt x="43442" y="117935"/>
                </a:lnTo>
                <a:close/>
              </a:path>
              <a:path w="351155" h="234950">
                <a:moveTo>
                  <a:pt x="307747" y="117935"/>
                </a:moveTo>
                <a:lnTo>
                  <a:pt x="277128" y="146637"/>
                </a:lnTo>
                <a:lnTo>
                  <a:pt x="279909" y="155146"/>
                </a:lnTo>
                <a:lnTo>
                  <a:pt x="312460" y="168735"/>
                </a:lnTo>
                <a:lnTo>
                  <a:pt x="320715" y="164290"/>
                </a:lnTo>
                <a:lnTo>
                  <a:pt x="325350" y="156924"/>
                </a:lnTo>
                <a:lnTo>
                  <a:pt x="325984" y="155527"/>
                </a:lnTo>
                <a:lnTo>
                  <a:pt x="303684" y="155527"/>
                </a:lnTo>
                <a:lnTo>
                  <a:pt x="298566" y="154257"/>
                </a:lnTo>
                <a:lnTo>
                  <a:pt x="291809" y="145748"/>
                </a:lnTo>
                <a:lnTo>
                  <a:pt x="292140" y="139525"/>
                </a:lnTo>
                <a:lnTo>
                  <a:pt x="298388" y="132413"/>
                </a:lnTo>
                <a:lnTo>
                  <a:pt x="304484" y="131270"/>
                </a:lnTo>
                <a:lnTo>
                  <a:pt x="325955" y="131270"/>
                </a:lnTo>
                <a:lnTo>
                  <a:pt x="322177" y="125682"/>
                </a:lnTo>
                <a:lnTo>
                  <a:pt x="315517" y="120729"/>
                </a:lnTo>
                <a:lnTo>
                  <a:pt x="307747" y="117935"/>
                </a:lnTo>
                <a:close/>
              </a:path>
              <a:path w="351155" h="234950">
                <a:moveTo>
                  <a:pt x="236082" y="117935"/>
                </a:moveTo>
                <a:lnTo>
                  <a:pt x="227319" y="119586"/>
                </a:lnTo>
                <a:lnTo>
                  <a:pt x="220092" y="124920"/>
                </a:lnTo>
                <a:lnTo>
                  <a:pt x="214695" y="136350"/>
                </a:lnTo>
                <a:lnTo>
                  <a:pt x="214606" y="149685"/>
                </a:lnTo>
                <a:lnTo>
                  <a:pt x="220092" y="160861"/>
                </a:lnTo>
                <a:lnTo>
                  <a:pt x="225769" y="165814"/>
                </a:lnTo>
                <a:lnTo>
                  <a:pt x="232996" y="167846"/>
                </a:lnTo>
                <a:lnTo>
                  <a:pt x="234583" y="168354"/>
                </a:lnTo>
                <a:lnTo>
                  <a:pt x="237682" y="168608"/>
                </a:lnTo>
                <a:lnTo>
                  <a:pt x="240920" y="168354"/>
                </a:lnTo>
                <a:lnTo>
                  <a:pt x="245238" y="168227"/>
                </a:lnTo>
                <a:lnTo>
                  <a:pt x="246877" y="167846"/>
                </a:lnTo>
                <a:lnTo>
                  <a:pt x="250026" y="166449"/>
                </a:lnTo>
                <a:lnTo>
                  <a:pt x="257474" y="161369"/>
                </a:lnTo>
                <a:lnTo>
                  <a:pt x="261753" y="155400"/>
                </a:lnTo>
                <a:lnTo>
                  <a:pt x="239701" y="155400"/>
                </a:lnTo>
                <a:lnTo>
                  <a:pt x="235244" y="154384"/>
                </a:lnTo>
                <a:lnTo>
                  <a:pt x="227408" y="146637"/>
                </a:lnTo>
                <a:lnTo>
                  <a:pt x="227598" y="139144"/>
                </a:lnTo>
                <a:lnTo>
                  <a:pt x="234824" y="132921"/>
                </a:lnTo>
                <a:lnTo>
                  <a:pt x="236463" y="132159"/>
                </a:lnTo>
                <a:lnTo>
                  <a:pt x="261961" y="132159"/>
                </a:lnTo>
                <a:lnTo>
                  <a:pt x="260245" y="128476"/>
                </a:lnTo>
                <a:lnTo>
                  <a:pt x="253586" y="121999"/>
                </a:lnTo>
                <a:lnTo>
                  <a:pt x="245235" y="118316"/>
                </a:lnTo>
                <a:lnTo>
                  <a:pt x="236082" y="117935"/>
                </a:lnTo>
                <a:close/>
              </a:path>
              <a:path w="351155" h="234950">
                <a:moveTo>
                  <a:pt x="108167" y="116792"/>
                </a:moveTo>
                <a:lnTo>
                  <a:pt x="86197" y="142319"/>
                </a:lnTo>
                <a:lnTo>
                  <a:pt x="86662" y="149177"/>
                </a:lnTo>
                <a:lnTo>
                  <a:pt x="86781" y="149812"/>
                </a:lnTo>
                <a:lnTo>
                  <a:pt x="88660" y="156797"/>
                </a:lnTo>
                <a:lnTo>
                  <a:pt x="93397" y="162766"/>
                </a:lnTo>
                <a:lnTo>
                  <a:pt x="100103" y="165941"/>
                </a:lnTo>
                <a:lnTo>
                  <a:pt x="102402" y="167084"/>
                </a:lnTo>
                <a:lnTo>
                  <a:pt x="104942" y="168100"/>
                </a:lnTo>
                <a:lnTo>
                  <a:pt x="106580" y="168354"/>
                </a:lnTo>
                <a:lnTo>
                  <a:pt x="109577" y="168481"/>
                </a:lnTo>
                <a:lnTo>
                  <a:pt x="112485" y="168354"/>
                </a:lnTo>
                <a:lnTo>
                  <a:pt x="117045" y="168354"/>
                </a:lnTo>
                <a:lnTo>
                  <a:pt x="118302" y="168100"/>
                </a:lnTo>
                <a:lnTo>
                  <a:pt x="121731" y="166449"/>
                </a:lnTo>
                <a:lnTo>
                  <a:pt x="130651" y="159718"/>
                </a:lnTo>
                <a:lnTo>
                  <a:pt x="133331" y="154765"/>
                </a:lnTo>
                <a:lnTo>
                  <a:pt x="111546" y="154765"/>
                </a:lnTo>
                <a:lnTo>
                  <a:pt x="109996" y="154638"/>
                </a:lnTo>
                <a:lnTo>
                  <a:pt x="107240" y="153368"/>
                </a:lnTo>
                <a:lnTo>
                  <a:pt x="102318" y="149177"/>
                </a:lnTo>
                <a:lnTo>
                  <a:pt x="100613" y="143970"/>
                </a:lnTo>
                <a:lnTo>
                  <a:pt x="100603" y="143081"/>
                </a:lnTo>
                <a:lnTo>
                  <a:pt x="101809" y="137747"/>
                </a:lnTo>
                <a:lnTo>
                  <a:pt x="106339" y="133429"/>
                </a:lnTo>
                <a:lnTo>
                  <a:pt x="108777" y="132159"/>
                </a:lnTo>
                <a:lnTo>
                  <a:pt x="112955" y="131905"/>
                </a:lnTo>
                <a:lnTo>
                  <a:pt x="133676" y="131905"/>
                </a:lnTo>
                <a:lnTo>
                  <a:pt x="132742" y="129365"/>
                </a:lnTo>
                <a:lnTo>
                  <a:pt x="129986" y="125174"/>
                </a:lnTo>
                <a:lnTo>
                  <a:pt x="126989" y="122507"/>
                </a:lnTo>
                <a:lnTo>
                  <a:pt x="115165" y="116919"/>
                </a:lnTo>
                <a:lnTo>
                  <a:pt x="108167" y="116792"/>
                </a:lnTo>
                <a:close/>
              </a:path>
              <a:path w="351155" h="234950">
                <a:moveTo>
                  <a:pt x="179656" y="118189"/>
                </a:moveTo>
                <a:lnTo>
                  <a:pt x="165488" y="119840"/>
                </a:lnTo>
                <a:lnTo>
                  <a:pt x="154995" y="128349"/>
                </a:lnTo>
                <a:lnTo>
                  <a:pt x="150327" y="140795"/>
                </a:lnTo>
                <a:lnTo>
                  <a:pt x="150262" y="141557"/>
                </a:lnTo>
                <a:lnTo>
                  <a:pt x="153010" y="155019"/>
                </a:lnTo>
                <a:lnTo>
                  <a:pt x="173661" y="168481"/>
                </a:lnTo>
                <a:lnTo>
                  <a:pt x="181726" y="168227"/>
                </a:lnTo>
                <a:lnTo>
                  <a:pt x="198326" y="154130"/>
                </a:lnTo>
                <a:lnTo>
                  <a:pt x="172906" y="154130"/>
                </a:lnTo>
                <a:lnTo>
                  <a:pt x="167675" y="150955"/>
                </a:lnTo>
                <a:lnTo>
                  <a:pt x="164694" y="145494"/>
                </a:lnTo>
                <a:lnTo>
                  <a:pt x="165203" y="139144"/>
                </a:lnTo>
                <a:lnTo>
                  <a:pt x="168315" y="131778"/>
                </a:lnTo>
                <a:lnTo>
                  <a:pt x="177738" y="129873"/>
                </a:lnTo>
                <a:lnTo>
                  <a:pt x="196828" y="129873"/>
                </a:lnTo>
                <a:lnTo>
                  <a:pt x="193527" y="125301"/>
                </a:lnTo>
                <a:lnTo>
                  <a:pt x="187262" y="120729"/>
                </a:lnTo>
                <a:lnTo>
                  <a:pt x="179656" y="118189"/>
                </a:lnTo>
                <a:close/>
              </a:path>
              <a:path w="351155" h="234950">
                <a:moveTo>
                  <a:pt x="325955" y="131270"/>
                </a:moveTo>
                <a:lnTo>
                  <a:pt x="304484" y="131270"/>
                </a:lnTo>
                <a:lnTo>
                  <a:pt x="311101" y="134445"/>
                </a:lnTo>
                <a:lnTo>
                  <a:pt x="313717" y="137620"/>
                </a:lnTo>
                <a:lnTo>
                  <a:pt x="314887" y="141557"/>
                </a:lnTo>
                <a:lnTo>
                  <a:pt x="315965" y="144986"/>
                </a:lnTo>
                <a:lnTo>
                  <a:pt x="313260" y="150955"/>
                </a:lnTo>
                <a:lnTo>
                  <a:pt x="308840" y="153114"/>
                </a:lnTo>
                <a:lnTo>
                  <a:pt x="303684" y="155527"/>
                </a:lnTo>
                <a:lnTo>
                  <a:pt x="325984" y="155527"/>
                </a:lnTo>
                <a:lnTo>
                  <a:pt x="327944" y="151209"/>
                </a:lnTo>
                <a:lnTo>
                  <a:pt x="329013" y="145367"/>
                </a:lnTo>
                <a:lnTo>
                  <a:pt x="328898" y="141557"/>
                </a:lnTo>
                <a:lnTo>
                  <a:pt x="328742" y="138636"/>
                </a:lnTo>
                <a:lnTo>
                  <a:pt x="326899" y="132667"/>
                </a:lnTo>
                <a:lnTo>
                  <a:pt x="325955" y="131270"/>
                </a:lnTo>
                <a:close/>
              </a:path>
              <a:path w="351155" h="234950">
                <a:moveTo>
                  <a:pt x="69767" y="131905"/>
                </a:moveTo>
                <a:lnTo>
                  <a:pt x="53672" y="131905"/>
                </a:lnTo>
                <a:lnTo>
                  <a:pt x="58688" y="136858"/>
                </a:lnTo>
                <a:lnTo>
                  <a:pt x="57837" y="148161"/>
                </a:lnTo>
                <a:lnTo>
                  <a:pt x="55767" y="151209"/>
                </a:lnTo>
                <a:lnTo>
                  <a:pt x="47576" y="155400"/>
                </a:lnTo>
                <a:lnTo>
                  <a:pt x="70361" y="155400"/>
                </a:lnTo>
                <a:lnTo>
                  <a:pt x="73179" y="144351"/>
                </a:lnTo>
                <a:lnTo>
                  <a:pt x="73060" y="141303"/>
                </a:lnTo>
                <a:lnTo>
                  <a:pt x="71871" y="136858"/>
                </a:lnTo>
                <a:lnTo>
                  <a:pt x="69767" y="131905"/>
                </a:lnTo>
                <a:close/>
              </a:path>
              <a:path w="351155" h="234950">
                <a:moveTo>
                  <a:pt x="261961" y="132159"/>
                </a:moveTo>
                <a:lnTo>
                  <a:pt x="239790" y="132159"/>
                </a:lnTo>
                <a:lnTo>
                  <a:pt x="246940" y="134826"/>
                </a:lnTo>
                <a:lnTo>
                  <a:pt x="250187" y="140795"/>
                </a:lnTo>
                <a:lnTo>
                  <a:pt x="250293" y="141303"/>
                </a:lnTo>
                <a:lnTo>
                  <a:pt x="249452" y="148034"/>
                </a:lnTo>
                <a:lnTo>
                  <a:pt x="243829" y="153368"/>
                </a:lnTo>
                <a:lnTo>
                  <a:pt x="239701" y="155400"/>
                </a:lnTo>
                <a:lnTo>
                  <a:pt x="261753" y="155400"/>
                </a:lnTo>
                <a:lnTo>
                  <a:pt x="262572" y="154257"/>
                </a:lnTo>
                <a:lnTo>
                  <a:pt x="264973" y="146002"/>
                </a:lnTo>
                <a:lnTo>
                  <a:pt x="264355" y="137620"/>
                </a:lnTo>
                <a:lnTo>
                  <a:pt x="264267" y="137112"/>
                </a:lnTo>
                <a:lnTo>
                  <a:pt x="261961" y="132159"/>
                </a:lnTo>
                <a:close/>
              </a:path>
              <a:path w="351155" h="234950">
                <a:moveTo>
                  <a:pt x="133676" y="131905"/>
                </a:moveTo>
                <a:lnTo>
                  <a:pt x="112955" y="131905"/>
                </a:lnTo>
                <a:lnTo>
                  <a:pt x="115343" y="132794"/>
                </a:lnTo>
                <a:lnTo>
                  <a:pt x="120321" y="134699"/>
                </a:lnTo>
                <a:lnTo>
                  <a:pt x="123327" y="140541"/>
                </a:lnTo>
                <a:lnTo>
                  <a:pt x="123361" y="141176"/>
                </a:lnTo>
                <a:lnTo>
                  <a:pt x="121299" y="149304"/>
                </a:lnTo>
                <a:lnTo>
                  <a:pt x="117934" y="152860"/>
                </a:lnTo>
                <a:lnTo>
                  <a:pt x="114682" y="153876"/>
                </a:lnTo>
                <a:lnTo>
                  <a:pt x="111546" y="154765"/>
                </a:lnTo>
                <a:lnTo>
                  <a:pt x="133331" y="154765"/>
                </a:lnTo>
                <a:lnTo>
                  <a:pt x="135669" y="150447"/>
                </a:lnTo>
                <a:lnTo>
                  <a:pt x="135788" y="149685"/>
                </a:lnTo>
                <a:lnTo>
                  <a:pt x="136513" y="140541"/>
                </a:lnTo>
                <a:lnTo>
                  <a:pt x="136387" y="139271"/>
                </a:lnTo>
                <a:lnTo>
                  <a:pt x="133676" y="131905"/>
                </a:lnTo>
                <a:close/>
              </a:path>
              <a:path w="351155" h="234950">
                <a:moveTo>
                  <a:pt x="196828" y="129873"/>
                </a:moveTo>
                <a:lnTo>
                  <a:pt x="177738" y="129873"/>
                </a:lnTo>
                <a:lnTo>
                  <a:pt x="189005" y="141176"/>
                </a:lnTo>
                <a:lnTo>
                  <a:pt x="189071" y="141557"/>
                </a:lnTo>
                <a:lnTo>
                  <a:pt x="187022" y="150447"/>
                </a:lnTo>
                <a:lnTo>
                  <a:pt x="179148" y="153749"/>
                </a:lnTo>
                <a:lnTo>
                  <a:pt x="172906" y="154130"/>
                </a:lnTo>
                <a:lnTo>
                  <a:pt x="198326" y="154130"/>
                </a:lnTo>
                <a:lnTo>
                  <a:pt x="200655" y="147399"/>
                </a:lnTo>
                <a:lnTo>
                  <a:pt x="200631" y="139144"/>
                </a:lnTo>
                <a:lnTo>
                  <a:pt x="198112" y="131651"/>
                </a:lnTo>
                <a:lnTo>
                  <a:pt x="196828" y="129873"/>
                </a:lnTo>
                <a:close/>
              </a:path>
              <a:path w="351155" h="234950">
                <a:moveTo>
                  <a:pt x="294718" y="220268"/>
                </a:moveTo>
                <a:lnTo>
                  <a:pt x="246928" y="220268"/>
                </a:lnTo>
                <a:lnTo>
                  <a:pt x="245289" y="220713"/>
                </a:lnTo>
                <a:lnTo>
                  <a:pt x="243029" y="223608"/>
                </a:lnTo>
                <a:lnTo>
                  <a:pt x="241530" y="225463"/>
                </a:lnTo>
                <a:lnTo>
                  <a:pt x="248756" y="234949"/>
                </a:lnTo>
                <a:lnTo>
                  <a:pt x="290171" y="234949"/>
                </a:lnTo>
                <a:lnTo>
                  <a:pt x="294299" y="234797"/>
                </a:lnTo>
                <a:lnTo>
                  <a:pt x="295708" y="234137"/>
                </a:lnTo>
                <a:lnTo>
                  <a:pt x="299785" y="231978"/>
                </a:lnTo>
                <a:lnTo>
                  <a:pt x="301195" y="226860"/>
                </a:lnTo>
                <a:lnTo>
                  <a:pt x="298617" y="223608"/>
                </a:lnTo>
                <a:lnTo>
                  <a:pt x="296369" y="220713"/>
                </a:lnTo>
                <a:lnTo>
                  <a:pt x="294718" y="220268"/>
                </a:lnTo>
                <a:close/>
              </a:path>
              <a:path w="351155" h="234950">
                <a:moveTo>
                  <a:pt x="278170" y="198539"/>
                </a:moveTo>
                <a:lnTo>
                  <a:pt x="263488" y="198539"/>
                </a:lnTo>
                <a:lnTo>
                  <a:pt x="263488" y="220268"/>
                </a:lnTo>
                <a:lnTo>
                  <a:pt x="278170" y="220268"/>
                </a:lnTo>
                <a:lnTo>
                  <a:pt x="278170" y="198539"/>
                </a:lnTo>
                <a:close/>
              </a:path>
              <a:path w="351155" h="234950">
                <a:moveTo>
                  <a:pt x="94616" y="198539"/>
                </a:moveTo>
                <a:lnTo>
                  <a:pt x="80545" y="198539"/>
                </a:lnTo>
                <a:lnTo>
                  <a:pt x="80545" y="220268"/>
                </a:lnTo>
                <a:lnTo>
                  <a:pt x="63565" y="220268"/>
                </a:lnTo>
                <a:lnTo>
                  <a:pt x="61317" y="220929"/>
                </a:lnTo>
                <a:lnTo>
                  <a:pt x="57365" y="227164"/>
                </a:lnTo>
                <a:lnTo>
                  <a:pt x="57345" y="227761"/>
                </a:lnTo>
                <a:lnTo>
                  <a:pt x="58777" y="232422"/>
                </a:lnTo>
                <a:lnTo>
                  <a:pt x="62574" y="234137"/>
                </a:lnTo>
                <a:lnTo>
                  <a:pt x="64500" y="234497"/>
                </a:lnTo>
                <a:lnTo>
                  <a:pt x="68728" y="234715"/>
                </a:lnTo>
                <a:lnTo>
                  <a:pt x="76308" y="234808"/>
                </a:lnTo>
                <a:lnTo>
                  <a:pt x="101819" y="234698"/>
                </a:lnTo>
                <a:lnTo>
                  <a:pt x="116981" y="227761"/>
                </a:lnTo>
                <a:lnTo>
                  <a:pt x="116981" y="227164"/>
                </a:lnTo>
                <a:lnTo>
                  <a:pt x="116283" y="225234"/>
                </a:lnTo>
                <a:lnTo>
                  <a:pt x="114682" y="221157"/>
                </a:lnTo>
                <a:lnTo>
                  <a:pt x="113285" y="220560"/>
                </a:lnTo>
                <a:lnTo>
                  <a:pt x="94616" y="220192"/>
                </a:lnTo>
                <a:lnTo>
                  <a:pt x="94616" y="198539"/>
                </a:lnTo>
                <a:close/>
              </a:path>
            </a:pathLst>
          </a:custGeom>
          <a:solidFill>
            <a:srgbClr val="6593BC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52" name="object 53">
            <a:extLst>
              <a:ext uri="{FF2B5EF4-FFF2-40B4-BE49-F238E27FC236}">
                <a16:creationId xmlns:a16="http://schemas.microsoft.com/office/drawing/2014/main" id="{5174FEB2-66CC-4045-9686-62928E34B802}"/>
              </a:ext>
            </a:extLst>
          </p:cNvPr>
          <p:cNvSpPr/>
          <p:nvPr/>
        </p:nvSpPr>
        <p:spPr>
          <a:xfrm flipV="1">
            <a:off x="5121441" y="4222406"/>
            <a:ext cx="3165476" cy="45719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7" name="object 29">
            <a:extLst>
              <a:ext uri="{FF2B5EF4-FFF2-40B4-BE49-F238E27FC236}">
                <a16:creationId xmlns:a16="http://schemas.microsoft.com/office/drawing/2014/main" id="{DF310819-3138-49E6-878A-09643C34D937}"/>
              </a:ext>
            </a:extLst>
          </p:cNvPr>
          <p:cNvSpPr txBox="1"/>
          <p:nvPr/>
        </p:nvSpPr>
        <p:spPr>
          <a:xfrm>
            <a:off x="5076473" y="5171854"/>
            <a:ext cx="6027514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and trade volume of metal-based sheets (2023)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178" name="Прямая соединительная линия 177">
            <a:extLst>
              <a:ext uri="{FF2B5EF4-FFF2-40B4-BE49-F238E27FC236}">
                <a16:creationId xmlns:a16="http://schemas.microsoft.com/office/drawing/2014/main" id="{64380FD0-A1F5-4662-B906-3085B623BC6A}"/>
              </a:ext>
            </a:extLst>
          </p:cNvPr>
          <p:cNvCxnSpPr>
            <a:cxnSpLocks/>
          </p:cNvCxnSpPr>
          <p:nvPr/>
        </p:nvCxnSpPr>
        <p:spPr>
          <a:xfrm>
            <a:off x="5040502" y="5931117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Прямоугольник 180">
            <a:extLst>
              <a:ext uri="{FF2B5EF4-FFF2-40B4-BE49-F238E27FC236}">
                <a16:creationId xmlns:a16="http://schemas.microsoft.com/office/drawing/2014/main" id="{4BA2AFD1-977A-4BEB-9C7F-E65D9AFABA6A}"/>
              </a:ext>
            </a:extLst>
          </p:cNvPr>
          <p:cNvSpPr/>
          <p:nvPr/>
        </p:nvSpPr>
        <p:spPr>
          <a:xfrm>
            <a:off x="5059002" y="5643967"/>
            <a:ext cx="9749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Production</a:t>
            </a:r>
          </a:p>
        </p:txBody>
      </p:sp>
      <p:sp>
        <p:nvSpPr>
          <p:cNvPr id="182" name="Прямоугольник 181">
            <a:extLst>
              <a:ext uri="{FF2B5EF4-FFF2-40B4-BE49-F238E27FC236}">
                <a16:creationId xmlns:a16="http://schemas.microsoft.com/office/drawing/2014/main" id="{32E7860D-EFA7-4092-A86F-0250A8D649AD}"/>
              </a:ext>
            </a:extLst>
          </p:cNvPr>
          <p:cNvSpPr/>
          <p:nvPr/>
        </p:nvSpPr>
        <p:spPr>
          <a:xfrm>
            <a:off x="5060130" y="6158712"/>
            <a:ext cx="110959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3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5</a:t>
            </a:r>
            <a:r>
              <a:rPr lang="ru-RU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0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en-US" sz="1050" noProof="1">
                <a:solidFill>
                  <a:srgbClr val="00425F"/>
                </a:solidFill>
                <a:latin typeface="Montserrat" pitchFamily="2" charset="-52"/>
              </a:rPr>
              <a:t>thsd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tons</a:t>
            </a:r>
            <a:endParaRPr lang="uz-Cyrl-UZ" sz="8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83" name="Прямоугольник 182">
            <a:extLst>
              <a:ext uri="{FF2B5EF4-FFF2-40B4-BE49-F238E27FC236}">
                <a16:creationId xmlns:a16="http://schemas.microsoft.com/office/drawing/2014/main" id="{5E709D4C-D442-40F5-9CCC-7D9EE96446C2}"/>
              </a:ext>
            </a:extLst>
          </p:cNvPr>
          <p:cNvSpPr/>
          <p:nvPr/>
        </p:nvSpPr>
        <p:spPr>
          <a:xfrm>
            <a:off x="6249996" y="6149188"/>
            <a:ext cx="105509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0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0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USD </a:t>
            </a:r>
            <a:r>
              <a:rPr lang="en-US" sz="1050" noProof="1">
                <a:solidFill>
                  <a:srgbClr val="00425F"/>
                </a:solidFill>
                <a:latin typeface="Montserrat" pitchFamily="2" charset="-52"/>
              </a:rPr>
              <a:t>mln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86" name="Прямоугольник 185">
            <a:extLst>
              <a:ext uri="{FF2B5EF4-FFF2-40B4-BE49-F238E27FC236}">
                <a16:creationId xmlns:a16="http://schemas.microsoft.com/office/drawing/2014/main" id="{AC165F6B-1839-41FD-87D5-6956F0BDA816}"/>
              </a:ext>
            </a:extLst>
          </p:cNvPr>
          <p:cNvSpPr/>
          <p:nvPr/>
        </p:nvSpPr>
        <p:spPr>
          <a:xfrm>
            <a:off x="7501809" y="6145474"/>
            <a:ext cx="109677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400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USD </a:t>
            </a:r>
            <a:r>
              <a:rPr lang="en-US" sz="1050" noProof="1">
                <a:solidFill>
                  <a:srgbClr val="00425F"/>
                </a:solidFill>
                <a:latin typeface="Montserrat" pitchFamily="2" charset="-52"/>
              </a:rPr>
              <a:t>mln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87" name="Прямоугольник 186">
            <a:extLst>
              <a:ext uri="{FF2B5EF4-FFF2-40B4-BE49-F238E27FC236}">
                <a16:creationId xmlns:a16="http://schemas.microsoft.com/office/drawing/2014/main" id="{FBFAF945-CBEC-4070-8F2B-1B18BD1A71ED}"/>
              </a:ext>
            </a:extLst>
          </p:cNvPr>
          <p:cNvSpPr/>
          <p:nvPr/>
        </p:nvSpPr>
        <p:spPr>
          <a:xfrm>
            <a:off x="8723737" y="6145474"/>
            <a:ext cx="107112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550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USD </a:t>
            </a:r>
            <a:r>
              <a:rPr lang="en-US" sz="1050" noProof="1">
                <a:solidFill>
                  <a:srgbClr val="00425F"/>
                </a:solidFill>
                <a:latin typeface="Montserrat" pitchFamily="2" charset="-52"/>
              </a:rPr>
              <a:t>mln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90" name="Прямоугольник 189">
            <a:extLst>
              <a:ext uri="{FF2B5EF4-FFF2-40B4-BE49-F238E27FC236}">
                <a16:creationId xmlns:a16="http://schemas.microsoft.com/office/drawing/2014/main" id="{6EE9518C-0C59-4497-9B94-6705B702A2D0}"/>
              </a:ext>
            </a:extLst>
          </p:cNvPr>
          <p:cNvSpPr/>
          <p:nvPr/>
        </p:nvSpPr>
        <p:spPr>
          <a:xfrm>
            <a:off x="6417387" y="5643967"/>
            <a:ext cx="6527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Export</a:t>
            </a:r>
          </a:p>
        </p:txBody>
      </p:sp>
      <p:sp>
        <p:nvSpPr>
          <p:cNvPr id="191" name="Прямоугольник 190">
            <a:extLst>
              <a:ext uri="{FF2B5EF4-FFF2-40B4-BE49-F238E27FC236}">
                <a16:creationId xmlns:a16="http://schemas.microsoft.com/office/drawing/2014/main" id="{9BF29B16-9BDF-46AC-8618-3AA7957F43E5}"/>
              </a:ext>
            </a:extLst>
          </p:cNvPr>
          <p:cNvSpPr/>
          <p:nvPr/>
        </p:nvSpPr>
        <p:spPr>
          <a:xfrm>
            <a:off x="7642490" y="5643967"/>
            <a:ext cx="6687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Import</a:t>
            </a:r>
          </a:p>
        </p:txBody>
      </p:sp>
      <p:sp>
        <p:nvSpPr>
          <p:cNvPr id="192" name="Прямоугольник 191">
            <a:extLst>
              <a:ext uri="{FF2B5EF4-FFF2-40B4-BE49-F238E27FC236}">
                <a16:creationId xmlns:a16="http://schemas.microsoft.com/office/drawing/2014/main" id="{EADB2972-617B-4273-8F20-D332F717C57F}"/>
              </a:ext>
            </a:extLst>
          </p:cNvPr>
          <p:cNvSpPr/>
          <p:nvPr/>
        </p:nvSpPr>
        <p:spPr>
          <a:xfrm>
            <a:off x="8659496" y="5643967"/>
            <a:ext cx="11448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</a:p>
        </p:txBody>
      </p:sp>
      <p:cxnSp>
        <p:nvCxnSpPr>
          <p:cNvPr id="197" name="Прямая соединительная линия 196">
            <a:extLst>
              <a:ext uri="{FF2B5EF4-FFF2-40B4-BE49-F238E27FC236}">
                <a16:creationId xmlns:a16="http://schemas.microsoft.com/office/drawing/2014/main" id="{093ECDDC-FCE1-482A-9CD1-D102C0ACE529}"/>
              </a:ext>
            </a:extLst>
          </p:cNvPr>
          <p:cNvCxnSpPr>
            <a:cxnSpLocks/>
          </p:cNvCxnSpPr>
          <p:nvPr/>
        </p:nvCxnSpPr>
        <p:spPr>
          <a:xfrm flipV="1">
            <a:off x="5046615" y="5450480"/>
            <a:ext cx="5896599" cy="5905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Прямоугольник 197">
            <a:extLst>
              <a:ext uri="{FF2B5EF4-FFF2-40B4-BE49-F238E27FC236}">
                <a16:creationId xmlns:a16="http://schemas.microsoft.com/office/drawing/2014/main" id="{CD95D7C3-502B-4D73-8254-23330519DAB9}"/>
              </a:ext>
            </a:extLst>
          </p:cNvPr>
          <p:cNvSpPr/>
          <p:nvPr/>
        </p:nvSpPr>
        <p:spPr>
          <a:xfrm>
            <a:off x="9938102" y="5643967"/>
            <a:ext cx="14894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(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CA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99" name="Прямоугольник 198">
            <a:extLst>
              <a:ext uri="{FF2B5EF4-FFF2-40B4-BE49-F238E27FC236}">
                <a16:creationId xmlns:a16="http://schemas.microsoft.com/office/drawing/2014/main" id="{5C0208D6-9E22-4743-9738-7D4900A3CD5C}"/>
              </a:ext>
            </a:extLst>
          </p:cNvPr>
          <p:cNvSpPr/>
          <p:nvPr/>
        </p:nvSpPr>
        <p:spPr>
          <a:xfrm>
            <a:off x="10185766" y="6125384"/>
            <a:ext cx="93006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1,5 USD </a:t>
            </a:r>
            <a:r>
              <a:rPr lang="en-US" sz="1050" noProof="1">
                <a:solidFill>
                  <a:srgbClr val="00425F"/>
                </a:solidFill>
                <a:latin typeface="Montserrat" pitchFamily="2" charset="-52"/>
              </a:rPr>
              <a:t>bln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84" name="Picture 6" descr="Рабочие ">
            <a:extLst>
              <a:ext uri="{FF2B5EF4-FFF2-40B4-BE49-F238E27FC236}">
                <a16:creationId xmlns:a16="http://schemas.microsoft.com/office/drawing/2014/main" id="{DD2B4F42-38DB-4205-9CDD-B2C0C764C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496" y="444272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" descr="Рынок ">
            <a:extLst>
              <a:ext uri="{FF2B5EF4-FFF2-40B4-BE49-F238E27FC236}">
                <a16:creationId xmlns:a16="http://schemas.microsoft.com/office/drawing/2014/main" id="{64B1212C-DB94-4552-9BDB-31DD741C1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742" y="3621916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4" descr="Размер ">
            <a:extLst>
              <a:ext uri="{FF2B5EF4-FFF2-40B4-BE49-F238E27FC236}">
                <a16:creationId xmlns:a16="http://schemas.microsoft.com/office/drawing/2014/main" id="{81B10E2E-8765-44E8-BEE9-B9D1FBDE6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880" y="4398124"/>
            <a:ext cx="435914" cy="46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object 24">
            <a:extLst>
              <a:ext uri="{FF2B5EF4-FFF2-40B4-BE49-F238E27FC236}">
                <a16:creationId xmlns:a16="http://schemas.microsoft.com/office/drawing/2014/main" id="{ECFE6BAE-3B82-4ECF-8C00-5CA080D48C32}"/>
              </a:ext>
            </a:extLst>
          </p:cNvPr>
          <p:cNvSpPr txBox="1"/>
          <p:nvPr/>
        </p:nvSpPr>
        <p:spPr>
          <a:xfrm>
            <a:off x="318748" y="5566435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7 cents/kWh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54" name="object 24">
            <a:extLst>
              <a:ext uri="{FF2B5EF4-FFF2-40B4-BE49-F238E27FC236}">
                <a16:creationId xmlns:a16="http://schemas.microsoft.com/office/drawing/2014/main" id="{967DDAFF-42C0-4A18-8D1E-1763E0DC60FC}"/>
              </a:ext>
            </a:extLst>
          </p:cNvPr>
          <p:cNvSpPr txBox="1"/>
          <p:nvPr/>
        </p:nvSpPr>
        <p:spPr>
          <a:xfrm>
            <a:off x="300992" y="2157874"/>
            <a:ext cx="3821534" cy="150477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Infrastructure development at state cost*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(project cost exceeding 15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 USD)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endParaRPr lang="en-US" sz="5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Across the Republic, 27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FEZs offer tax breaks on land, property, water and CIT.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(CIT - applied for investments over 3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USD)</a:t>
            </a:r>
            <a:endParaRPr lang="en-US" sz="1200" i="1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graphicFrame>
        <p:nvGraphicFramePr>
          <p:cNvPr id="56" name="Схема 55">
            <a:extLst>
              <a:ext uri="{FF2B5EF4-FFF2-40B4-BE49-F238E27FC236}">
                <a16:creationId xmlns:a16="http://schemas.microsoft.com/office/drawing/2014/main" id="{50D887EC-52BD-4774-B193-4A95640E3D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0442809"/>
              </p:ext>
            </p:extLst>
          </p:nvPr>
        </p:nvGraphicFramePr>
        <p:xfrm>
          <a:off x="223226" y="3824288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object 7">
            <a:extLst>
              <a:ext uri="{FF2B5EF4-FFF2-40B4-BE49-F238E27FC236}">
                <a16:creationId xmlns:a16="http://schemas.microsoft.com/office/drawing/2014/main" id="{B5C59725-B5B6-4EFB-99CF-4421B92E9B7F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 flipV="1">
            <a:off x="212434" y="965585"/>
            <a:ext cx="6535933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5" y="1088139"/>
            <a:ext cx="62661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Competition: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Uzbekistan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offers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highly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competitive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structure</a:t>
            </a:r>
            <a:r>
              <a:rPr sz="1400" spc="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operating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costs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finished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goods</a:t>
            </a:r>
            <a:r>
              <a:rPr sz="14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internationally</a:t>
            </a:r>
            <a:endParaRPr sz="14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59" name="Таблица 7">
            <a:extLst>
              <a:ext uri="{FF2B5EF4-FFF2-40B4-BE49-F238E27FC236}">
                <a16:creationId xmlns:a16="http://schemas.microsoft.com/office/drawing/2014/main" id="{A21533DE-ABDE-40D7-8518-FC0D3CE1B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52807"/>
              </p:ext>
            </p:extLst>
          </p:nvPr>
        </p:nvGraphicFramePr>
        <p:xfrm>
          <a:off x="184849" y="213566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China</a:t>
                      </a: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,39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40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Japan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Korea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Cyrl-UZ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2,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50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Russia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0,8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India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Germany</a:t>
                      </a: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Kazakhstan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0,20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en-US" sz="120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Uzbekistan</a:t>
                      </a:r>
                      <a:endParaRPr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0,4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637282"/>
                  </a:ext>
                </a:extLst>
              </a:tr>
            </a:tbl>
          </a:graphicData>
        </a:graphic>
      </p:graphicFrame>
      <p:grpSp>
        <p:nvGrpSpPr>
          <p:cNvPr id="60" name="object 43">
            <a:extLst>
              <a:ext uri="{FF2B5EF4-FFF2-40B4-BE49-F238E27FC236}">
                <a16:creationId xmlns:a16="http://schemas.microsoft.com/office/drawing/2014/main" id="{E0E7E6C1-61FC-43E0-8C10-55F449CE83D8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61" name="object 44">
              <a:extLst>
                <a:ext uri="{FF2B5EF4-FFF2-40B4-BE49-F238E27FC236}">
                  <a16:creationId xmlns:a16="http://schemas.microsoft.com/office/drawing/2014/main" id="{3A78A92C-6F24-4C97-A285-406F780DDB5B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2" name="object 45">
              <a:extLst>
                <a:ext uri="{FF2B5EF4-FFF2-40B4-BE49-F238E27FC236}">
                  <a16:creationId xmlns:a16="http://schemas.microsoft.com/office/drawing/2014/main" id="{13027BB2-C065-46A8-905A-65CDDEB9A2D8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3" name="object 46">
              <a:extLst>
                <a:ext uri="{FF2B5EF4-FFF2-40B4-BE49-F238E27FC236}">
                  <a16:creationId xmlns:a16="http://schemas.microsoft.com/office/drawing/2014/main" id="{E7ABBCAC-4E4D-46E4-87CC-F8477E1630DC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4" name="object 47">
              <a:extLst>
                <a:ext uri="{FF2B5EF4-FFF2-40B4-BE49-F238E27FC236}">
                  <a16:creationId xmlns:a16="http://schemas.microsoft.com/office/drawing/2014/main" id="{5C07E326-53D5-4148-86AE-949643B0F7C9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65" name="object 48">
            <a:extLst>
              <a:ext uri="{FF2B5EF4-FFF2-40B4-BE49-F238E27FC236}">
                <a16:creationId xmlns:a16="http://schemas.microsoft.com/office/drawing/2014/main" id="{5F03F07E-895F-4DD3-BE8A-94DE821DDAE0}"/>
              </a:ext>
            </a:extLst>
          </p:cNvPr>
          <p:cNvSpPr txBox="1"/>
          <p:nvPr/>
        </p:nvSpPr>
        <p:spPr>
          <a:xfrm>
            <a:off x="1469625" y="1770706"/>
            <a:ext cx="1181046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Top-7</a:t>
            </a:r>
            <a:r>
              <a:rPr lang="en-US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steel</a:t>
            </a:r>
            <a:r>
              <a:rPr lang="uz-Cyrl-UZ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exporters,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tons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6" name="object 49">
            <a:extLst>
              <a:ext uri="{FF2B5EF4-FFF2-40B4-BE49-F238E27FC236}">
                <a16:creationId xmlns:a16="http://schemas.microsoft.com/office/drawing/2014/main" id="{C0BB0F57-401E-4C71-B13A-5D58D23156FA}"/>
              </a:ext>
            </a:extLst>
          </p:cNvPr>
          <p:cNvSpPr txBox="1"/>
          <p:nvPr/>
        </p:nvSpPr>
        <p:spPr>
          <a:xfrm>
            <a:off x="4224116" y="1764992"/>
            <a:ext cx="1155657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wage,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thsd</a:t>
            </a:r>
            <a:r>
              <a:rPr lang="en-US" sz="800" spc="30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lang="en-US" sz="800" spc="30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month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7" name="object 50">
            <a:extLst>
              <a:ext uri="{FF2B5EF4-FFF2-40B4-BE49-F238E27FC236}">
                <a16:creationId xmlns:a16="http://schemas.microsoft.com/office/drawing/2014/main" id="{8399D1F0-77AC-49FA-AE9A-69F4669B8DFC}"/>
              </a:ext>
            </a:extLst>
          </p:cNvPr>
          <p:cNvSpPr txBox="1"/>
          <p:nvPr/>
        </p:nvSpPr>
        <p:spPr>
          <a:xfrm>
            <a:off x="5489035" y="1745740"/>
            <a:ext cx="131445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2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gas</a:t>
            </a:r>
            <a:r>
              <a:rPr sz="800" spc="1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cost,</a:t>
            </a:r>
            <a:endParaRPr sz="800" dirty="0">
              <a:latin typeface="Montserrat" pitchFamily="2" charset="-52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cents</a:t>
            </a:r>
            <a:r>
              <a:rPr sz="80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</a:t>
            </a:r>
            <a:r>
              <a:rPr lang="en-US" sz="800" spc="-25" baseline="300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3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8" name="object 49">
            <a:extLst>
              <a:ext uri="{FF2B5EF4-FFF2-40B4-BE49-F238E27FC236}">
                <a16:creationId xmlns:a16="http://schemas.microsoft.com/office/drawing/2014/main" id="{280DABF0-F7CC-4E49-8DF2-92E90C60B00D}"/>
              </a:ext>
            </a:extLst>
          </p:cNvPr>
          <p:cNvSpPr txBox="1"/>
          <p:nvPr/>
        </p:nvSpPr>
        <p:spPr>
          <a:xfrm>
            <a:off x="2796002" y="1764524"/>
            <a:ext cx="1314451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Steel </a:t>
            </a:r>
            <a: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import </a:t>
            </a:r>
            <a:r>
              <a:rPr lang="en-US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Uzbekistan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sz="800" spc="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tons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pic>
        <p:nvPicPr>
          <p:cNvPr id="69" name="object 39">
            <a:extLst>
              <a:ext uri="{FF2B5EF4-FFF2-40B4-BE49-F238E27FC236}">
                <a16:creationId xmlns:a16="http://schemas.microsoft.com/office/drawing/2014/main" id="{5D9F0E42-D678-4092-ACD7-C71F7327612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3071" y="3315747"/>
            <a:ext cx="135048" cy="134047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594BC07B-D1D4-488E-A330-313AF66442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95" y="3044243"/>
            <a:ext cx="140400" cy="13336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5A7F199B-242C-4D7A-A1BA-C894E1E7D5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00" y="2194674"/>
            <a:ext cx="142390" cy="124839"/>
          </a:xfrm>
          <a:prstGeom prst="rect">
            <a:avLst/>
          </a:prstGeom>
        </p:spPr>
      </p:pic>
      <p:sp>
        <p:nvSpPr>
          <p:cNvPr id="76" name="object 20">
            <a:extLst>
              <a:ext uri="{FF2B5EF4-FFF2-40B4-BE49-F238E27FC236}">
                <a16:creationId xmlns:a16="http://schemas.microsoft.com/office/drawing/2014/main" id="{398A7929-ACAC-4D10-9386-892359C61D53}"/>
              </a:ext>
            </a:extLst>
          </p:cNvPr>
          <p:cNvSpPr/>
          <p:nvPr/>
        </p:nvSpPr>
        <p:spPr>
          <a:xfrm>
            <a:off x="1517194" y="2209106"/>
            <a:ext cx="824230" cy="13306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7" name="object 20">
            <a:extLst>
              <a:ext uri="{FF2B5EF4-FFF2-40B4-BE49-F238E27FC236}">
                <a16:creationId xmlns:a16="http://schemas.microsoft.com/office/drawing/2014/main" id="{7DB0891F-996E-42EE-A755-27B72C350BCD}"/>
              </a:ext>
            </a:extLst>
          </p:cNvPr>
          <p:cNvSpPr/>
          <p:nvPr/>
        </p:nvSpPr>
        <p:spPr>
          <a:xfrm>
            <a:off x="1517194" y="2489624"/>
            <a:ext cx="659452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8" name="object 20">
            <a:extLst>
              <a:ext uri="{FF2B5EF4-FFF2-40B4-BE49-F238E27FC236}">
                <a16:creationId xmlns:a16="http://schemas.microsoft.com/office/drawing/2014/main" id="{DBC16959-71DD-4B67-988C-4FA881F05763}"/>
              </a:ext>
            </a:extLst>
          </p:cNvPr>
          <p:cNvSpPr/>
          <p:nvPr/>
        </p:nvSpPr>
        <p:spPr>
          <a:xfrm>
            <a:off x="1517194" y="2754982"/>
            <a:ext cx="472164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9" name="object 20">
            <a:extLst>
              <a:ext uri="{FF2B5EF4-FFF2-40B4-BE49-F238E27FC236}">
                <a16:creationId xmlns:a16="http://schemas.microsoft.com/office/drawing/2014/main" id="{7F86F9FC-8008-4DA1-866B-4F57D7B4EB78}"/>
              </a:ext>
            </a:extLst>
          </p:cNvPr>
          <p:cNvSpPr/>
          <p:nvPr/>
        </p:nvSpPr>
        <p:spPr>
          <a:xfrm>
            <a:off x="1517194" y="3030208"/>
            <a:ext cx="247972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0" name="object 20">
            <a:extLst>
              <a:ext uri="{FF2B5EF4-FFF2-40B4-BE49-F238E27FC236}">
                <a16:creationId xmlns:a16="http://schemas.microsoft.com/office/drawing/2014/main" id="{9935474B-9623-4995-BB49-9E9592D5512C}"/>
              </a:ext>
            </a:extLst>
          </p:cNvPr>
          <p:cNvSpPr/>
          <p:nvPr/>
        </p:nvSpPr>
        <p:spPr>
          <a:xfrm>
            <a:off x="1517194" y="3304493"/>
            <a:ext cx="156532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1" name="object 20">
            <a:extLst>
              <a:ext uri="{FF2B5EF4-FFF2-40B4-BE49-F238E27FC236}">
                <a16:creationId xmlns:a16="http://schemas.microsoft.com/office/drawing/2014/main" id="{73B82221-C539-4AA3-B933-BDCB6DAAD268}"/>
              </a:ext>
            </a:extLst>
          </p:cNvPr>
          <p:cNvSpPr/>
          <p:nvPr/>
        </p:nvSpPr>
        <p:spPr>
          <a:xfrm>
            <a:off x="1512748" y="3580225"/>
            <a:ext cx="80015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2" name="object 20">
            <a:extLst>
              <a:ext uri="{FF2B5EF4-FFF2-40B4-BE49-F238E27FC236}">
                <a16:creationId xmlns:a16="http://schemas.microsoft.com/office/drawing/2014/main" id="{DF6E3D57-3196-4A20-BB4E-E1EF710FC1CE}"/>
              </a:ext>
            </a:extLst>
          </p:cNvPr>
          <p:cNvSpPr/>
          <p:nvPr/>
        </p:nvSpPr>
        <p:spPr>
          <a:xfrm>
            <a:off x="1520208" y="3846761"/>
            <a:ext cx="45719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3" name="object 20">
            <a:extLst>
              <a:ext uri="{FF2B5EF4-FFF2-40B4-BE49-F238E27FC236}">
                <a16:creationId xmlns:a16="http://schemas.microsoft.com/office/drawing/2014/main" id="{0AC96A55-082A-4D47-B4B6-69FDBF93FE79}"/>
              </a:ext>
            </a:extLst>
          </p:cNvPr>
          <p:cNvSpPr/>
          <p:nvPr/>
        </p:nvSpPr>
        <p:spPr>
          <a:xfrm>
            <a:off x="2834314" y="2205928"/>
            <a:ext cx="908508" cy="13624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5" name="object 20">
            <a:extLst>
              <a:ext uri="{FF2B5EF4-FFF2-40B4-BE49-F238E27FC236}">
                <a16:creationId xmlns:a16="http://schemas.microsoft.com/office/drawing/2014/main" id="{81736EEF-B61C-40C0-B5B6-368598988380}"/>
              </a:ext>
            </a:extLst>
          </p:cNvPr>
          <p:cNvSpPr/>
          <p:nvPr/>
        </p:nvSpPr>
        <p:spPr>
          <a:xfrm>
            <a:off x="2835856" y="2750831"/>
            <a:ext cx="94034" cy="13504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8" name="object 20">
            <a:extLst>
              <a:ext uri="{FF2B5EF4-FFF2-40B4-BE49-F238E27FC236}">
                <a16:creationId xmlns:a16="http://schemas.microsoft.com/office/drawing/2014/main" id="{A2FAD626-B082-4CE4-BC06-8AE0AB696947}"/>
              </a:ext>
            </a:extLst>
          </p:cNvPr>
          <p:cNvSpPr/>
          <p:nvPr/>
        </p:nvSpPr>
        <p:spPr>
          <a:xfrm>
            <a:off x="2833638" y="3030208"/>
            <a:ext cx="652512" cy="142383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0" name="object 20">
            <a:extLst>
              <a:ext uri="{FF2B5EF4-FFF2-40B4-BE49-F238E27FC236}">
                <a16:creationId xmlns:a16="http://schemas.microsoft.com/office/drawing/2014/main" id="{A4713E63-1049-4468-A2AF-9041FFEB9640}"/>
              </a:ext>
            </a:extLst>
          </p:cNvPr>
          <p:cNvSpPr/>
          <p:nvPr/>
        </p:nvSpPr>
        <p:spPr>
          <a:xfrm>
            <a:off x="2834314" y="3843187"/>
            <a:ext cx="252789" cy="13891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2" name="object 20">
            <a:extLst>
              <a:ext uri="{FF2B5EF4-FFF2-40B4-BE49-F238E27FC236}">
                <a16:creationId xmlns:a16="http://schemas.microsoft.com/office/drawing/2014/main" id="{A1F76FFF-6F39-4A08-AC37-C1A0CA1F4380}"/>
              </a:ext>
            </a:extLst>
          </p:cNvPr>
          <p:cNvSpPr/>
          <p:nvPr/>
        </p:nvSpPr>
        <p:spPr>
          <a:xfrm>
            <a:off x="4154717" y="2209800"/>
            <a:ext cx="460943" cy="132373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3" name="object 20">
            <a:extLst>
              <a:ext uri="{FF2B5EF4-FFF2-40B4-BE49-F238E27FC236}">
                <a16:creationId xmlns:a16="http://schemas.microsoft.com/office/drawing/2014/main" id="{E9736899-A97F-449C-88D1-B2022252E70C}"/>
              </a:ext>
            </a:extLst>
          </p:cNvPr>
          <p:cNvSpPr/>
          <p:nvPr/>
        </p:nvSpPr>
        <p:spPr>
          <a:xfrm>
            <a:off x="4152627" y="2751813"/>
            <a:ext cx="644798" cy="13504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4" name="object 20">
            <a:extLst>
              <a:ext uri="{FF2B5EF4-FFF2-40B4-BE49-F238E27FC236}">
                <a16:creationId xmlns:a16="http://schemas.microsoft.com/office/drawing/2014/main" id="{2E304206-00D3-40DD-B53D-E301216F9F0B}"/>
              </a:ext>
            </a:extLst>
          </p:cNvPr>
          <p:cNvSpPr/>
          <p:nvPr/>
        </p:nvSpPr>
        <p:spPr>
          <a:xfrm>
            <a:off x="4155514" y="2496664"/>
            <a:ext cx="790598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5" name="object 20">
            <a:extLst>
              <a:ext uri="{FF2B5EF4-FFF2-40B4-BE49-F238E27FC236}">
                <a16:creationId xmlns:a16="http://schemas.microsoft.com/office/drawing/2014/main" id="{27B3C70C-1201-40E8-89F0-D6336483BB2A}"/>
              </a:ext>
            </a:extLst>
          </p:cNvPr>
          <p:cNvSpPr/>
          <p:nvPr/>
        </p:nvSpPr>
        <p:spPr>
          <a:xfrm>
            <a:off x="4152625" y="3030208"/>
            <a:ext cx="304659" cy="142383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6" name="object 20">
            <a:extLst>
              <a:ext uri="{FF2B5EF4-FFF2-40B4-BE49-F238E27FC236}">
                <a16:creationId xmlns:a16="http://schemas.microsoft.com/office/drawing/2014/main" id="{790EFA25-7D15-4F19-A796-E7A797B6472D}"/>
              </a:ext>
            </a:extLst>
          </p:cNvPr>
          <p:cNvSpPr/>
          <p:nvPr/>
        </p:nvSpPr>
        <p:spPr>
          <a:xfrm>
            <a:off x="4153927" y="3309538"/>
            <a:ext cx="156532" cy="13733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7" name="object 20">
            <a:extLst>
              <a:ext uri="{FF2B5EF4-FFF2-40B4-BE49-F238E27FC236}">
                <a16:creationId xmlns:a16="http://schemas.microsoft.com/office/drawing/2014/main" id="{C09323A7-6B0B-4F25-B95B-323C95CEA05A}"/>
              </a:ext>
            </a:extLst>
          </p:cNvPr>
          <p:cNvSpPr/>
          <p:nvPr/>
        </p:nvSpPr>
        <p:spPr>
          <a:xfrm>
            <a:off x="4155801" y="3583689"/>
            <a:ext cx="870224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8" name="object 20">
            <a:extLst>
              <a:ext uri="{FF2B5EF4-FFF2-40B4-BE49-F238E27FC236}">
                <a16:creationId xmlns:a16="http://schemas.microsoft.com/office/drawing/2014/main" id="{8ACFF95A-AD23-483F-8C55-804F6F06787B}"/>
              </a:ext>
            </a:extLst>
          </p:cNvPr>
          <p:cNvSpPr/>
          <p:nvPr/>
        </p:nvSpPr>
        <p:spPr>
          <a:xfrm>
            <a:off x="4155125" y="3845343"/>
            <a:ext cx="252790" cy="143801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01" name="object 42">
            <a:extLst>
              <a:ext uri="{FF2B5EF4-FFF2-40B4-BE49-F238E27FC236}">
                <a16:creationId xmlns:a16="http://schemas.microsoft.com/office/drawing/2014/main" id="{EE8A8CB6-3FC9-4700-B40D-44EB60FC4AC3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1733" y="4111471"/>
            <a:ext cx="137724" cy="138919"/>
          </a:xfrm>
          <a:prstGeom prst="rect">
            <a:avLst/>
          </a:prstGeom>
        </p:spPr>
      </p:pic>
      <p:sp>
        <p:nvSpPr>
          <p:cNvPr id="102" name="object 20">
            <a:extLst>
              <a:ext uri="{FF2B5EF4-FFF2-40B4-BE49-F238E27FC236}">
                <a16:creationId xmlns:a16="http://schemas.microsoft.com/office/drawing/2014/main" id="{A9363E4F-018A-40F9-94D6-813ABF0BD81F}"/>
              </a:ext>
            </a:extLst>
          </p:cNvPr>
          <p:cNvSpPr/>
          <p:nvPr/>
        </p:nvSpPr>
        <p:spPr>
          <a:xfrm>
            <a:off x="5469822" y="2216890"/>
            <a:ext cx="569028" cy="125283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3" name="object 20">
            <a:extLst>
              <a:ext uri="{FF2B5EF4-FFF2-40B4-BE49-F238E27FC236}">
                <a16:creationId xmlns:a16="http://schemas.microsoft.com/office/drawing/2014/main" id="{453D6BFD-9C31-48FE-B261-869491998873}"/>
              </a:ext>
            </a:extLst>
          </p:cNvPr>
          <p:cNvSpPr/>
          <p:nvPr/>
        </p:nvSpPr>
        <p:spPr>
          <a:xfrm>
            <a:off x="5472258" y="2496664"/>
            <a:ext cx="874805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4" name="object 20">
            <a:extLst>
              <a:ext uri="{FF2B5EF4-FFF2-40B4-BE49-F238E27FC236}">
                <a16:creationId xmlns:a16="http://schemas.microsoft.com/office/drawing/2014/main" id="{9B20C157-8DB0-47A0-83E9-2AF36F01E621}"/>
              </a:ext>
            </a:extLst>
          </p:cNvPr>
          <p:cNvSpPr/>
          <p:nvPr/>
        </p:nvSpPr>
        <p:spPr>
          <a:xfrm>
            <a:off x="5448363" y="2750832"/>
            <a:ext cx="787338" cy="14243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5" name="object 20">
            <a:extLst>
              <a:ext uri="{FF2B5EF4-FFF2-40B4-BE49-F238E27FC236}">
                <a16:creationId xmlns:a16="http://schemas.microsoft.com/office/drawing/2014/main" id="{2E5981EB-99D1-46B3-A6CB-920A462618C2}"/>
              </a:ext>
            </a:extLst>
          </p:cNvPr>
          <p:cNvSpPr/>
          <p:nvPr/>
        </p:nvSpPr>
        <p:spPr>
          <a:xfrm>
            <a:off x="5469823" y="3009206"/>
            <a:ext cx="247972" cy="16338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6" name="object 20">
            <a:extLst>
              <a:ext uri="{FF2B5EF4-FFF2-40B4-BE49-F238E27FC236}">
                <a16:creationId xmlns:a16="http://schemas.microsoft.com/office/drawing/2014/main" id="{6B00F4B4-0D88-4DB7-AD01-DF37ECB60A01}"/>
              </a:ext>
            </a:extLst>
          </p:cNvPr>
          <p:cNvSpPr/>
          <p:nvPr/>
        </p:nvSpPr>
        <p:spPr>
          <a:xfrm>
            <a:off x="5469823" y="3307957"/>
            <a:ext cx="44202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7" name="object 20">
            <a:extLst>
              <a:ext uri="{FF2B5EF4-FFF2-40B4-BE49-F238E27FC236}">
                <a16:creationId xmlns:a16="http://schemas.microsoft.com/office/drawing/2014/main" id="{AA61873E-2CBA-44F9-9B75-45156AE10DE8}"/>
              </a:ext>
            </a:extLst>
          </p:cNvPr>
          <p:cNvSpPr/>
          <p:nvPr/>
        </p:nvSpPr>
        <p:spPr>
          <a:xfrm>
            <a:off x="5469822" y="3583689"/>
            <a:ext cx="56902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8" name="object 20">
            <a:extLst>
              <a:ext uri="{FF2B5EF4-FFF2-40B4-BE49-F238E27FC236}">
                <a16:creationId xmlns:a16="http://schemas.microsoft.com/office/drawing/2014/main" id="{99899CE6-3525-4726-88B0-8559C5FC8D52}"/>
              </a:ext>
            </a:extLst>
          </p:cNvPr>
          <p:cNvSpPr/>
          <p:nvPr/>
        </p:nvSpPr>
        <p:spPr>
          <a:xfrm>
            <a:off x="5469823" y="3838551"/>
            <a:ext cx="346508" cy="150593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12435" y="4459792"/>
            <a:ext cx="6563519" cy="2284984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Local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metal processing and production of metal-based sheets 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manufacturers</a:t>
            </a:r>
            <a:r>
              <a:rPr lang="en-US"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can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benefit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from: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Availability of skilled &amp; unskilled labor</a:t>
            </a:r>
            <a:endParaRPr lang="uz-Cyrl-UZ" sz="120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Proximity to large markets </a:t>
            </a:r>
            <a:r>
              <a:rPr lang="en-US" sz="1200" spc="-10" noProof="1">
                <a:solidFill>
                  <a:srgbClr val="00425F"/>
                </a:solidFill>
                <a:latin typeface="Montserrat" pitchFamily="2" charset="-52"/>
                <a:cs typeface="Arial MT"/>
              </a:rPr>
              <a:t>i.e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China and Russia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Stable political and security environment</a:t>
            </a:r>
            <a:endParaRPr lang="ru-RU" sz="12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-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Incentives: Free economic  zones offer tax breaks on land, CIT, water.</a:t>
            </a:r>
            <a:endParaRPr lang="ru-RU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-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Free Trade Agreements: CIS Free Trade Agreement, GSP+ 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endParaRPr lang="uz-Cyrl-UZ" sz="8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12" name="object 8">
            <a:extLst>
              <a:ext uri="{FF2B5EF4-FFF2-40B4-BE49-F238E27FC236}">
                <a16:creationId xmlns:a16="http://schemas.microsoft.com/office/drawing/2014/main" id="{6BE14104-E841-4E85-99AE-43DACC841C22}"/>
              </a:ext>
            </a:extLst>
          </p:cNvPr>
          <p:cNvSpPr txBox="1"/>
          <p:nvPr/>
        </p:nvSpPr>
        <p:spPr>
          <a:xfrm>
            <a:off x="258084" y="83819"/>
            <a:ext cx="8482056" cy="56682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</a:t>
            </a: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</a:t>
            </a:r>
            <a:r>
              <a:rPr lang="ru-RU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metal processing and production of metal-based sheets</a:t>
            </a:r>
            <a:r>
              <a:rPr lang="ru-RU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</a:t>
            </a:r>
            <a:r>
              <a:rPr lang="en-US" spc="-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Uzbekistan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C4C17E0-1EEB-4267-8624-44505F0777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75" b="97500" l="8370" r="91522">
                        <a14:foregroundMark x1="8478" y1="49125" x2="8478" y2="49125"/>
                        <a14:foregroundMark x1="38478" y1="74250" x2="38478" y2="74250"/>
                        <a14:foregroundMark x1="48804" y1="77000" x2="48804" y2="77000"/>
                        <a14:foregroundMark x1="58152" y1="74125" x2="38913" y2="71875"/>
                        <a14:foregroundMark x1="38913" y1="71875" x2="39891" y2="70875"/>
                        <a14:foregroundMark x1="46087" y1="68000" x2="36739" y2="74750"/>
                        <a14:foregroundMark x1="27174" y1="69750" x2="42717" y2="81125"/>
                        <a14:foregroundMark x1="36848" y1="86125" x2="40217" y2="89750"/>
                        <a14:foregroundMark x1="40652" y1="93375" x2="58478" y2="97500"/>
                        <a14:foregroundMark x1="58478" y1="97500" x2="58696" y2="97125"/>
                        <a14:foregroundMark x1="91522" y1="51250" x2="91522" y2="51250"/>
                        <a14:foregroundMark x1="53478" y1="5750" x2="53478" y2="5750"/>
                        <a14:foregroundMark x1="45870" y1="1375" x2="45870" y2="1375"/>
                        <a14:foregroundMark x1="50000" y1="2250" x2="50000" y2="2250"/>
                        <a14:foregroundMark x1="43913" y1="7000" x2="17609" y2="34000"/>
                        <a14:foregroundMark x1="17609" y1="34000" x2="17609" y2="34500"/>
                        <a14:foregroundMark x1="30543" y1="36250" x2="28152" y2="48750"/>
                        <a14:foregroundMark x1="28152" y1="48750" x2="30000" y2="67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29" y="3589272"/>
            <a:ext cx="156533" cy="13611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DCAEDD2-447D-4327-B7FA-02570D7A57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71" y="2760787"/>
            <a:ext cx="135048" cy="13504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8F53088-E1F7-41EC-86B6-87A512DB5B2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00" y="2487074"/>
            <a:ext cx="142390" cy="14238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BBFF581D-A6F6-4125-94F7-59AA8A08ACC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732" b="91753" l="9653" r="89575">
                        <a14:foregroundMark x1="52510" y1="8247" x2="52510" y2="8247"/>
                        <a14:foregroundMark x1="50965" y1="91753" x2="50965" y2="917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28" y="3845343"/>
            <a:ext cx="203534" cy="148682"/>
          </a:xfrm>
          <a:prstGeom prst="rect">
            <a:avLst/>
          </a:prstGeom>
        </p:spPr>
      </p:pic>
      <p:sp>
        <p:nvSpPr>
          <p:cNvPr id="91" name="object 20">
            <a:extLst>
              <a:ext uri="{FF2B5EF4-FFF2-40B4-BE49-F238E27FC236}">
                <a16:creationId xmlns:a16="http://schemas.microsoft.com/office/drawing/2014/main" id="{AC0EB506-487D-4054-9442-D06FF17A58FD}"/>
              </a:ext>
            </a:extLst>
          </p:cNvPr>
          <p:cNvSpPr/>
          <p:nvPr/>
        </p:nvSpPr>
        <p:spPr>
          <a:xfrm>
            <a:off x="4152625" y="4153637"/>
            <a:ext cx="156351" cy="142904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1" name="object 20">
            <a:extLst>
              <a:ext uri="{FF2B5EF4-FFF2-40B4-BE49-F238E27FC236}">
                <a16:creationId xmlns:a16="http://schemas.microsoft.com/office/drawing/2014/main" id="{AA8BE81B-0FA5-49D5-9089-169D3CDA97CD}"/>
              </a:ext>
            </a:extLst>
          </p:cNvPr>
          <p:cNvSpPr/>
          <p:nvPr/>
        </p:nvSpPr>
        <p:spPr>
          <a:xfrm>
            <a:off x="5470749" y="4153637"/>
            <a:ext cx="13624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aphicFrame>
        <p:nvGraphicFramePr>
          <p:cNvPr id="139" name="Схема 138">
            <a:extLst>
              <a:ext uri="{FF2B5EF4-FFF2-40B4-BE49-F238E27FC236}">
                <a16:creationId xmlns:a16="http://schemas.microsoft.com/office/drawing/2014/main" id="{7D6D42F9-08DF-4669-8B9A-B4CE157711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9035920"/>
              </p:ext>
            </p:extLst>
          </p:nvPr>
        </p:nvGraphicFramePr>
        <p:xfrm>
          <a:off x="7246372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163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17190C29-51CE-4F8F-A5BD-DF24C3FE9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731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Рисунок 163">
            <a:extLst>
              <a:ext uri="{FF2B5EF4-FFF2-40B4-BE49-F238E27FC236}">
                <a16:creationId xmlns:a16="http://schemas.microsoft.com/office/drawing/2014/main" id="{895BCE62-F438-4DBC-A4DE-1BED68F689EA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225" y="4847062"/>
            <a:ext cx="360000" cy="360000"/>
          </a:xfrm>
          <a:prstGeom prst="rect">
            <a:avLst/>
          </a:prstGeom>
        </p:spPr>
      </p:pic>
      <p:pic>
        <p:nvPicPr>
          <p:cNvPr id="165" name="Picture 6" descr="Рабочие ">
            <a:extLst>
              <a:ext uri="{FF2B5EF4-FFF2-40B4-BE49-F238E27FC236}">
                <a16:creationId xmlns:a16="http://schemas.microsoft.com/office/drawing/2014/main" id="{60927417-FF66-4461-97A3-B6030D81C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771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object 2">
            <a:extLst>
              <a:ext uri="{FF2B5EF4-FFF2-40B4-BE49-F238E27FC236}">
                <a16:creationId xmlns:a16="http://schemas.microsoft.com/office/drawing/2014/main" id="{79628105-7CC6-46C7-8C7A-7B2DE2883DE3}"/>
              </a:ext>
            </a:extLst>
          </p:cNvPr>
          <p:cNvSpPr/>
          <p:nvPr/>
        </p:nvSpPr>
        <p:spPr>
          <a:xfrm>
            <a:off x="7079699" y="2129327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3BEFE1B-2397-476F-8456-9E317D8311E2}"/>
              </a:ext>
            </a:extLst>
          </p:cNvPr>
          <p:cNvSpPr txBox="1"/>
          <p:nvPr/>
        </p:nvSpPr>
        <p:spPr>
          <a:xfrm>
            <a:off x="6846450" y="712609"/>
            <a:ext cx="211500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Trade agreements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7BBAFC99-9B41-40B6-9934-ABC21B8124BF}"/>
              </a:ext>
            </a:extLst>
          </p:cNvPr>
          <p:cNvSpPr/>
          <p:nvPr/>
        </p:nvSpPr>
        <p:spPr>
          <a:xfrm>
            <a:off x="9552517" y="1325631"/>
            <a:ext cx="648000" cy="648000"/>
          </a:xfrm>
          <a:prstGeom prst="ellipse">
            <a:avLst/>
          </a:prstGeom>
          <a:blipFill>
            <a:blip r:embed="rId2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Овал 99">
            <a:extLst>
              <a:ext uri="{FF2B5EF4-FFF2-40B4-BE49-F238E27FC236}">
                <a16:creationId xmlns:a16="http://schemas.microsoft.com/office/drawing/2014/main" id="{09A5386D-EEAE-4C59-B02C-23A498AE16F3}"/>
              </a:ext>
            </a:extLst>
          </p:cNvPr>
          <p:cNvSpPr/>
          <p:nvPr/>
        </p:nvSpPr>
        <p:spPr>
          <a:xfrm>
            <a:off x="7029685" y="1325631"/>
            <a:ext cx="648000" cy="648000"/>
          </a:xfrm>
          <a:prstGeom prst="ellipse">
            <a:avLst/>
          </a:prstGeom>
          <a:blipFill>
            <a:blip r:embed="rId2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bject 31">
            <a:extLst>
              <a:ext uri="{FF2B5EF4-FFF2-40B4-BE49-F238E27FC236}">
                <a16:creationId xmlns:a16="http://schemas.microsoft.com/office/drawing/2014/main" id="{55CE8088-D62E-4D37-9877-548987D408CE}"/>
              </a:ext>
            </a:extLst>
          </p:cNvPr>
          <p:cNvSpPr txBox="1"/>
          <p:nvPr/>
        </p:nvSpPr>
        <p:spPr>
          <a:xfrm>
            <a:off x="7837377" y="1213965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GSP+ agreement allows to export to EU at reduced or zero tariff for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6 200 products.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14" name="object 31">
            <a:extLst>
              <a:ext uri="{FF2B5EF4-FFF2-40B4-BE49-F238E27FC236}">
                <a16:creationId xmlns:a16="http://schemas.microsoft.com/office/drawing/2014/main" id="{FE2D8AE5-A2DD-42DC-A000-EE0F1261DA0B}"/>
              </a:ext>
            </a:extLst>
          </p:cNvPr>
          <p:cNvSpPr txBox="1"/>
          <p:nvPr/>
        </p:nvSpPr>
        <p:spPr>
          <a:xfrm>
            <a:off x="10398970" y="1204440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CIS Free Trade Agreement creates more integrated and open market with CIS countries.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FBC71B9-8F7C-49F3-9305-47B12813F87A}"/>
              </a:ext>
            </a:extLst>
          </p:cNvPr>
          <p:cNvSpPr txBox="1"/>
          <p:nvPr/>
        </p:nvSpPr>
        <p:spPr>
          <a:xfrm>
            <a:off x="6846450" y="4221413"/>
            <a:ext cx="4898116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labor in metallurgical industry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grpSp>
        <p:nvGrpSpPr>
          <p:cNvPr id="116" name="Graphic 4">
            <a:extLst>
              <a:ext uri="{FF2B5EF4-FFF2-40B4-BE49-F238E27FC236}">
                <a16:creationId xmlns:a16="http://schemas.microsoft.com/office/drawing/2014/main" id="{7520C080-AA53-4948-BB7A-469DBC63EE14}"/>
              </a:ext>
            </a:extLst>
          </p:cNvPr>
          <p:cNvGrpSpPr/>
          <p:nvPr/>
        </p:nvGrpSpPr>
        <p:grpSpPr>
          <a:xfrm>
            <a:off x="8092639" y="2306966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17" name="Freeform: Shape 6">
              <a:extLst>
                <a:ext uri="{FF2B5EF4-FFF2-40B4-BE49-F238E27FC236}">
                  <a16:creationId xmlns:a16="http://schemas.microsoft.com/office/drawing/2014/main" id="{702FE078-4E18-4F8A-BB7F-84D96E494F04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8" name="Freeform: Shape 7">
              <a:extLst>
                <a:ext uri="{FF2B5EF4-FFF2-40B4-BE49-F238E27FC236}">
                  <a16:creationId xmlns:a16="http://schemas.microsoft.com/office/drawing/2014/main" id="{EDF7D922-890A-4CDA-9386-F65932A8DDC8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9" name="Freeform: Shape 8">
              <a:extLst>
                <a:ext uri="{FF2B5EF4-FFF2-40B4-BE49-F238E27FC236}">
                  <a16:creationId xmlns:a16="http://schemas.microsoft.com/office/drawing/2014/main" id="{36AF90EF-9C8A-432B-A7CB-C25F47A33C52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0" name="Freeform: Shape 9">
              <a:extLst>
                <a:ext uri="{FF2B5EF4-FFF2-40B4-BE49-F238E27FC236}">
                  <a16:creationId xmlns:a16="http://schemas.microsoft.com/office/drawing/2014/main" id="{C890BA49-91E3-4FC6-92A7-11A0CC2D15E4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1" name="Freeform: Shape 10">
              <a:extLst>
                <a:ext uri="{FF2B5EF4-FFF2-40B4-BE49-F238E27FC236}">
                  <a16:creationId xmlns:a16="http://schemas.microsoft.com/office/drawing/2014/main" id="{0F1A0FCD-9117-48F5-880B-B97F7EFD37F8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2" name="Freeform: Shape 11">
              <a:extLst>
                <a:ext uri="{FF2B5EF4-FFF2-40B4-BE49-F238E27FC236}">
                  <a16:creationId xmlns:a16="http://schemas.microsoft.com/office/drawing/2014/main" id="{D8EA8883-9A9C-45DB-94F0-C523D263774C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3" name="Freeform: Shape 12">
              <a:extLst>
                <a:ext uri="{FF2B5EF4-FFF2-40B4-BE49-F238E27FC236}">
                  <a16:creationId xmlns:a16="http://schemas.microsoft.com/office/drawing/2014/main" id="{27AE032D-118D-4D17-8248-8C1EFC801CC8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4" name="Freeform: Shape 13">
              <a:extLst>
                <a:ext uri="{FF2B5EF4-FFF2-40B4-BE49-F238E27FC236}">
                  <a16:creationId xmlns:a16="http://schemas.microsoft.com/office/drawing/2014/main" id="{A8F8A9FC-9EE0-4A76-87EE-99189D1F3703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5" name="Freeform: Shape 14">
              <a:extLst>
                <a:ext uri="{FF2B5EF4-FFF2-40B4-BE49-F238E27FC236}">
                  <a16:creationId xmlns:a16="http://schemas.microsoft.com/office/drawing/2014/main" id="{92F8DFBF-C194-462F-9B73-205042B15C2F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6" name="Freeform: Shape 15">
              <a:extLst>
                <a:ext uri="{FF2B5EF4-FFF2-40B4-BE49-F238E27FC236}">
                  <a16:creationId xmlns:a16="http://schemas.microsoft.com/office/drawing/2014/main" id="{333CE236-B2C2-4EF7-BD0A-649240BEB25C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7" name="Freeform: Shape 16">
              <a:extLst>
                <a:ext uri="{FF2B5EF4-FFF2-40B4-BE49-F238E27FC236}">
                  <a16:creationId xmlns:a16="http://schemas.microsoft.com/office/drawing/2014/main" id="{1C159E60-F137-4C94-93A5-5187658E5CAF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8" name="Freeform: Shape 17">
              <a:extLst>
                <a:ext uri="{FF2B5EF4-FFF2-40B4-BE49-F238E27FC236}">
                  <a16:creationId xmlns:a16="http://schemas.microsoft.com/office/drawing/2014/main" id="{3CCFB77D-48A3-44DD-B039-0E67FBF191C0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2" name="Freeform: Shape 18">
              <a:extLst>
                <a:ext uri="{FF2B5EF4-FFF2-40B4-BE49-F238E27FC236}">
                  <a16:creationId xmlns:a16="http://schemas.microsoft.com/office/drawing/2014/main" id="{DCCCA2B4-A3E9-45D3-95C0-EB1C7842DB83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4" name="Freeform: Shape 19">
              <a:extLst>
                <a:ext uri="{FF2B5EF4-FFF2-40B4-BE49-F238E27FC236}">
                  <a16:creationId xmlns:a16="http://schemas.microsoft.com/office/drawing/2014/main" id="{AAF6E577-E059-4BAA-8DF8-6E7A32230A5C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5" name="Freeform: Shape 20">
              <a:extLst>
                <a:ext uri="{FF2B5EF4-FFF2-40B4-BE49-F238E27FC236}">
                  <a16:creationId xmlns:a16="http://schemas.microsoft.com/office/drawing/2014/main" id="{A8884D61-F8EB-4FB4-A284-B2FEE6FF5DEE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8" name="Freeform: Shape 21">
              <a:extLst>
                <a:ext uri="{FF2B5EF4-FFF2-40B4-BE49-F238E27FC236}">
                  <a16:creationId xmlns:a16="http://schemas.microsoft.com/office/drawing/2014/main" id="{49FCDD5D-2D39-4B25-B929-5C4BA211410F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9" name="Freeform: Shape 22">
              <a:extLst>
                <a:ext uri="{FF2B5EF4-FFF2-40B4-BE49-F238E27FC236}">
                  <a16:creationId xmlns:a16="http://schemas.microsoft.com/office/drawing/2014/main" id="{5C8E5AD8-0FB4-4512-B6A7-EED9CED4E583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60" name="Table 24">
            <a:extLst>
              <a:ext uri="{FF2B5EF4-FFF2-40B4-BE49-F238E27FC236}">
                <a16:creationId xmlns:a16="http://schemas.microsoft.com/office/drawing/2014/main" id="{6C702900-CDF3-426B-8343-D13022D27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435236"/>
              </p:ext>
            </p:extLst>
          </p:nvPr>
        </p:nvGraphicFramePr>
        <p:xfrm>
          <a:off x="7099573" y="3399016"/>
          <a:ext cx="141468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5856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uz-Cyrl-UZ" sz="800" kern="1200" spc="-10" noProof="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Syrdarya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7 9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 900 </a:t>
                      </a:r>
                      <a:r>
                        <a:rPr lang="uz-Cyrl-UZ" sz="800" kern="1200" spc="-10" noProof="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thsd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61" name="Rectangle 21">
            <a:extLst>
              <a:ext uri="{FF2B5EF4-FFF2-40B4-BE49-F238E27FC236}">
                <a16:creationId xmlns:a16="http://schemas.microsoft.com/office/drawing/2014/main" id="{2F411586-D57C-4516-B8C1-8FA55C631B9C}"/>
              </a:ext>
            </a:extLst>
          </p:cNvPr>
          <p:cNvSpPr/>
          <p:nvPr/>
        </p:nvSpPr>
        <p:spPr>
          <a:xfrm>
            <a:off x="10286034" y="2435242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en-GB" sz="800" noProof="1">
                <a:solidFill>
                  <a:srgbClr val="00425F"/>
                </a:solidFill>
                <a:latin typeface="Montserrat" pitchFamily="2" charset="-52"/>
              </a:rPr>
              <a:t>Syrdarya</a:t>
            </a:r>
            <a:r>
              <a:rPr lang="en-GB" sz="800" dirty="0">
                <a:solidFill>
                  <a:srgbClr val="00425F"/>
                </a:solidFill>
                <a:latin typeface="Montserrat" pitchFamily="2" charset="-52"/>
              </a:rPr>
              <a:t> region</a:t>
            </a:r>
          </a:p>
        </p:txBody>
      </p:sp>
      <p:cxnSp>
        <p:nvCxnSpPr>
          <p:cNvPr id="162" name="Connector: Elbow 26">
            <a:extLst>
              <a:ext uri="{FF2B5EF4-FFF2-40B4-BE49-F238E27FC236}">
                <a16:creationId xmlns:a16="http://schemas.microsoft.com/office/drawing/2014/main" id="{52FFB968-D6C5-400C-A556-1BF0EA4CCE22}"/>
              </a:ext>
            </a:extLst>
          </p:cNvPr>
          <p:cNvCxnSpPr>
            <a:cxnSpLocks/>
          </p:cNvCxnSpPr>
          <p:nvPr/>
        </p:nvCxnSpPr>
        <p:spPr>
          <a:xfrm rot="5400000">
            <a:off x="10206091" y="2929440"/>
            <a:ext cx="656798" cy="240124"/>
          </a:xfrm>
          <a:prstGeom prst="bentConnector3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8" name="object 2">
            <a:extLst>
              <a:ext uri="{FF2B5EF4-FFF2-40B4-BE49-F238E27FC236}">
                <a16:creationId xmlns:a16="http://schemas.microsoft.com/office/drawing/2014/main" id="{83D7B31A-8DC1-464B-9EA5-B729DC133F59}"/>
              </a:ext>
            </a:extLst>
          </p:cNvPr>
          <p:cNvSpPr/>
          <p:nvPr/>
        </p:nvSpPr>
        <p:spPr>
          <a:xfrm>
            <a:off x="7079699" y="4278512"/>
            <a:ext cx="4898116" cy="7998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D6031445-C51A-498A-A4B5-94A4F34CF13D}"/>
              </a:ext>
            </a:extLst>
          </p:cNvPr>
          <p:cNvSpPr txBox="1"/>
          <p:nvPr/>
        </p:nvSpPr>
        <p:spPr>
          <a:xfrm>
            <a:off x="6846450" y="2103560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CE264D7-2869-4B45-8240-DB2E25D97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35" name="Полилиния: фигура 34">
            <a:extLst>
              <a:ext uri="{FF2B5EF4-FFF2-40B4-BE49-F238E27FC236}">
                <a16:creationId xmlns:a16="http://schemas.microsoft.com/office/drawing/2014/main" id="{4664BD2A-835E-4910-9043-AC8FABA4250D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олилиния: фигура 35">
            <a:extLst>
              <a:ext uri="{FF2B5EF4-FFF2-40B4-BE49-F238E27FC236}">
                <a16:creationId xmlns:a16="http://schemas.microsoft.com/office/drawing/2014/main" id="{B07CFA5A-B7D4-41CC-AC88-6B08CE4BE119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6D30AEED-4947-46C9-93A2-E6FD0E8CC464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872D2D5A-4B50-490C-8E13-7043DD370914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2F899154-A9BB-4350-B119-46D16E853327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E561AE0E-93E8-490D-B3C5-DB765BE9208F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7E2CDCE-1DE6-4537-8546-0ED6B38CBD74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6056B0F5-1D5E-497C-B855-00293BD80F8E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2D335B77-2C80-4932-98A7-A6DF3937A10A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12F09C52-8C2A-48E4-A692-2A6540F06FD8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F88854CC-C6C9-4022-AB1D-24F11833A3B6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187E89B3-180D-4056-8F6E-65BB562637D3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2398E267-D344-4F58-BA34-736A7ABD0543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6505CD19-3C62-4A43-A613-080B06967AF2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34FF05A-DAB4-4B48-ACE1-3A28ACDF60E3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70D6D69D-61EB-4047-A85F-0C2362CCF65B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4E5B497-4BAE-4CE0-902B-A91970260AEE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AC26B36F-D702-4F9F-A9F7-F8ADF5E4B16B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B3828F-773E-4716-98D2-3E0444452AFF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5EA44B94-539A-4B78-B648-8F16F36FCDD1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Полилиния: фигура 54">
            <a:extLst>
              <a:ext uri="{FF2B5EF4-FFF2-40B4-BE49-F238E27FC236}">
                <a16:creationId xmlns:a16="http://schemas.microsoft.com/office/drawing/2014/main" id="{8E9E453A-4388-41E0-953B-0760F0EAE043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274A596B-D2CF-4D20-86BB-32F6DEE68580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114A505-A253-4445-B7C9-637FCD8D419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5B2C839-B93F-4A5D-9514-93E09BE53E9D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5EC6E7F-DA50-4F1F-8A08-437557D11F51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15EA332-3D5C-4F05-973B-C483CC0DD502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5F88074-A9D5-4241-A4A1-579A565A67BE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F96E3D0-27F5-4874-AC27-F5F20F1B2D1A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0F6228B-8A0E-432A-8B82-B678AB07832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0794613-EBA6-4252-9688-5D5BA19E8D94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DB1FB470-9A41-40F3-9EFB-208C19C76BE4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олилиния: фигура 65">
            <a:extLst>
              <a:ext uri="{FF2B5EF4-FFF2-40B4-BE49-F238E27FC236}">
                <a16:creationId xmlns:a16="http://schemas.microsoft.com/office/drawing/2014/main" id="{CBB4B184-F20C-47C4-BF69-867DAD453943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0EA5E9FD-9D05-47F9-91D2-31A82F9823D8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70435B8C-8D14-4056-A054-C6BCF283900B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олилиния: фигура 68">
            <a:extLst>
              <a:ext uri="{FF2B5EF4-FFF2-40B4-BE49-F238E27FC236}">
                <a16:creationId xmlns:a16="http://schemas.microsoft.com/office/drawing/2014/main" id="{87FC6595-7A1C-4CFF-94E7-A4DF085A016B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B06E931-6BD0-4032-B241-0CB5273C1F53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506CEE32-B1FB-4CC9-8C4B-F3EE8808B2C4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7ECED3D-D3C3-4A96-8975-1AC67CE42159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Полилиния: фигура 72">
            <a:extLst>
              <a:ext uri="{FF2B5EF4-FFF2-40B4-BE49-F238E27FC236}">
                <a16:creationId xmlns:a16="http://schemas.microsoft.com/office/drawing/2014/main" id="{39EE1EE2-A471-4101-BFEF-280A0E41CC54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A8258DA-8547-49DE-9137-C3E293D14E5A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Полилиния: фигура 74">
            <a:extLst>
              <a:ext uri="{FF2B5EF4-FFF2-40B4-BE49-F238E27FC236}">
                <a16:creationId xmlns:a16="http://schemas.microsoft.com/office/drawing/2014/main" id="{BDB0FD61-7F32-481E-A5D2-2B25F7C5FDA0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02882A08-AA7D-47ED-B805-04101F305A5C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7" name="Полилиния: фигура 76">
            <a:extLst>
              <a:ext uri="{FF2B5EF4-FFF2-40B4-BE49-F238E27FC236}">
                <a16:creationId xmlns:a16="http://schemas.microsoft.com/office/drawing/2014/main" id="{58895419-B206-4A91-9B3D-C823AD46EB13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олилиния: фигура 77">
            <a:extLst>
              <a:ext uri="{FF2B5EF4-FFF2-40B4-BE49-F238E27FC236}">
                <a16:creationId xmlns:a16="http://schemas.microsoft.com/office/drawing/2014/main" id="{D73BEB6E-AFEC-41A5-8C78-56721C63B912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87648F6D-82D3-432A-A0F4-D10231603C3D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>
            <a:extLst>
              <a:ext uri="{FF2B5EF4-FFF2-40B4-BE49-F238E27FC236}">
                <a16:creationId xmlns:a16="http://schemas.microsoft.com/office/drawing/2014/main" id="{168A354B-5D8C-4699-9B2F-B5F32F86E8FF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1" name="Полилиния: фигура 80">
            <a:extLst>
              <a:ext uri="{FF2B5EF4-FFF2-40B4-BE49-F238E27FC236}">
                <a16:creationId xmlns:a16="http://schemas.microsoft.com/office/drawing/2014/main" id="{7EB05F71-E4FB-4C09-81A9-5F807B71AAC5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олилиния: фигура 81">
            <a:extLst>
              <a:ext uri="{FF2B5EF4-FFF2-40B4-BE49-F238E27FC236}">
                <a16:creationId xmlns:a16="http://schemas.microsoft.com/office/drawing/2014/main" id="{B938C951-A698-44D0-B90F-416B25D4512B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21B74512-EADF-4219-9DD7-55EB74A1F905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89B196CD-15D4-4A37-BA40-16CDB181EF94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5718E4FF-C7B7-4D2A-9F62-AE1195A44463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6" name="Полилиния: фигура 85">
            <a:extLst>
              <a:ext uri="{FF2B5EF4-FFF2-40B4-BE49-F238E27FC236}">
                <a16:creationId xmlns:a16="http://schemas.microsoft.com/office/drawing/2014/main" id="{1451404D-9308-4C3A-AFB8-7322C98BD9F9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id="{F03070D6-C659-4841-9C75-ACBC9821E2BC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8" name="Полилиния: фигура 87">
            <a:extLst>
              <a:ext uri="{FF2B5EF4-FFF2-40B4-BE49-F238E27FC236}">
                <a16:creationId xmlns:a16="http://schemas.microsoft.com/office/drawing/2014/main" id="{E15614BE-C104-415D-B62E-9085C3D09525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extLst>
              <a:ext uri="{FF2B5EF4-FFF2-40B4-BE49-F238E27FC236}">
                <a16:creationId xmlns:a16="http://schemas.microsoft.com/office/drawing/2014/main" id="{D188BAD1-8AB0-4220-A01F-7443586B8D7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60186724-DF2C-4223-A4C4-D30706008FB3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>
            <a:extLst>
              <a:ext uri="{FF2B5EF4-FFF2-40B4-BE49-F238E27FC236}">
                <a16:creationId xmlns:a16="http://schemas.microsoft.com/office/drawing/2014/main" id="{1AD05D89-67E4-4C75-9200-E2A1E893D300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F0D611D7-C8C8-4208-97A9-2F2D7043588F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53C0BB96-2C51-4796-BA42-34796021C328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4" name="Полилиния: фигура 93">
            <a:extLst>
              <a:ext uri="{FF2B5EF4-FFF2-40B4-BE49-F238E27FC236}">
                <a16:creationId xmlns:a16="http://schemas.microsoft.com/office/drawing/2014/main" id="{4C7ED3F4-2496-4351-A7F0-CA013AE26DBA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>
            <a:extLst>
              <a:ext uri="{FF2B5EF4-FFF2-40B4-BE49-F238E27FC236}">
                <a16:creationId xmlns:a16="http://schemas.microsoft.com/office/drawing/2014/main" id="{C1852484-2B5E-4E90-BAB0-B2F4F52C8443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129EFBC0-19DC-4E00-B2F2-59EF5F40DEBD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олилиния: фигура 97">
            <a:extLst>
              <a:ext uri="{FF2B5EF4-FFF2-40B4-BE49-F238E27FC236}">
                <a16:creationId xmlns:a16="http://schemas.microsoft.com/office/drawing/2014/main" id="{B1999F1D-19B6-437D-A832-22087994578D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олилиния: фигура 99">
            <a:extLst>
              <a:ext uri="{FF2B5EF4-FFF2-40B4-BE49-F238E27FC236}">
                <a16:creationId xmlns:a16="http://schemas.microsoft.com/office/drawing/2014/main" id="{2DE02D64-8283-4C5D-A969-A9E694CBC00F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>
            <a:extLst>
              <a:ext uri="{FF2B5EF4-FFF2-40B4-BE49-F238E27FC236}">
                <a16:creationId xmlns:a16="http://schemas.microsoft.com/office/drawing/2014/main" id="{EE64EEE6-F054-4AB3-A3C8-B6753439996E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4" name="Овал 103">
            <a:extLst>
              <a:ext uri="{FF2B5EF4-FFF2-40B4-BE49-F238E27FC236}">
                <a16:creationId xmlns:a16="http://schemas.microsoft.com/office/drawing/2014/main" id="{8F347E78-EB1D-41EB-8E5A-95E5C62AAE41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6" name="Полилиния: фигура 105">
            <a:extLst>
              <a:ext uri="{FF2B5EF4-FFF2-40B4-BE49-F238E27FC236}">
                <a16:creationId xmlns:a16="http://schemas.microsoft.com/office/drawing/2014/main" id="{7F6BD712-2D99-4541-B9D3-22C7779A3F58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>
            <a:extLst>
              <a:ext uri="{FF2B5EF4-FFF2-40B4-BE49-F238E27FC236}">
                <a16:creationId xmlns:a16="http://schemas.microsoft.com/office/drawing/2014/main" id="{65443874-8A24-4715-9F95-337745AACC04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E2F0F14-1418-4300-A9FF-BADF18B9633E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олилиния: фигура 108">
            <a:extLst>
              <a:ext uri="{FF2B5EF4-FFF2-40B4-BE49-F238E27FC236}">
                <a16:creationId xmlns:a16="http://schemas.microsoft.com/office/drawing/2014/main" id="{7A28BE10-BD94-4346-923B-EA220AC86853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Овал 110">
            <a:extLst>
              <a:ext uri="{FF2B5EF4-FFF2-40B4-BE49-F238E27FC236}">
                <a16:creationId xmlns:a16="http://schemas.microsoft.com/office/drawing/2014/main" id="{3D1C4FE8-E7B5-4B03-9C05-70F41FB9EC8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A7C09E06-D1FD-4468-853D-D15719C0D4B9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олилиния: фигура 133">
            <a:extLst>
              <a:ext uri="{FF2B5EF4-FFF2-40B4-BE49-F238E27FC236}">
                <a16:creationId xmlns:a16="http://schemas.microsoft.com/office/drawing/2014/main" id="{DA5AB194-0AE0-4D86-B4D6-5C3146176040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E453F991-40DF-4524-AEDD-16F7DA2D974F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Полилиния: фигура 135">
            <a:extLst>
              <a:ext uri="{FF2B5EF4-FFF2-40B4-BE49-F238E27FC236}">
                <a16:creationId xmlns:a16="http://schemas.microsoft.com/office/drawing/2014/main" id="{E740BEC5-490E-4DEB-9CEC-0B5478746626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Овал 136">
            <a:extLst>
              <a:ext uri="{FF2B5EF4-FFF2-40B4-BE49-F238E27FC236}">
                <a16:creationId xmlns:a16="http://schemas.microsoft.com/office/drawing/2014/main" id="{515E62AF-8260-4AE5-B46B-E0E6CDEA3CC5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8" name="Овал 137">
            <a:extLst>
              <a:ext uri="{FF2B5EF4-FFF2-40B4-BE49-F238E27FC236}">
                <a16:creationId xmlns:a16="http://schemas.microsoft.com/office/drawing/2014/main" id="{121A89EF-DC70-46C1-AFA4-04C1AD6F83D4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9" name="Овал 138">
            <a:extLst>
              <a:ext uri="{FF2B5EF4-FFF2-40B4-BE49-F238E27FC236}">
                <a16:creationId xmlns:a16="http://schemas.microsoft.com/office/drawing/2014/main" id="{3F86C5B3-6A09-4215-9727-1CE14244AB1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B81EE0AE-EF54-4D95-9E10-6C23116EA614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Овал 140">
            <a:extLst>
              <a:ext uri="{FF2B5EF4-FFF2-40B4-BE49-F238E27FC236}">
                <a16:creationId xmlns:a16="http://schemas.microsoft.com/office/drawing/2014/main" id="{C01B1FC1-D788-475C-9935-80051A4B45A8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2" name="Полилиния: фигура 141">
            <a:extLst>
              <a:ext uri="{FF2B5EF4-FFF2-40B4-BE49-F238E27FC236}">
                <a16:creationId xmlns:a16="http://schemas.microsoft.com/office/drawing/2014/main" id="{BFA9E69F-DD84-485E-A90E-D694BAFA7E9A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Полилиния: фигура 142">
            <a:extLst>
              <a:ext uri="{FF2B5EF4-FFF2-40B4-BE49-F238E27FC236}">
                <a16:creationId xmlns:a16="http://schemas.microsoft.com/office/drawing/2014/main" id="{2BA99955-6CCA-4865-9E77-0277E90EC111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Полилиния: фигура 143">
            <a:extLst>
              <a:ext uri="{FF2B5EF4-FFF2-40B4-BE49-F238E27FC236}">
                <a16:creationId xmlns:a16="http://schemas.microsoft.com/office/drawing/2014/main" id="{B590EF00-33B0-47E2-8BA9-0CBAC031D900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олилиния: фигура 144">
            <a:extLst>
              <a:ext uri="{FF2B5EF4-FFF2-40B4-BE49-F238E27FC236}">
                <a16:creationId xmlns:a16="http://schemas.microsoft.com/office/drawing/2014/main" id="{B060E70F-D715-4CE1-A3AC-B5DFBB0458DE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Полилиния: фигура 145">
            <a:extLst>
              <a:ext uri="{FF2B5EF4-FFF2-40B4-BE49-F238E27FC236}">
                <a16:creationId xmlns:a16="http://schemas.microsoft.com/office/drawing/2014/main" id="{762D20BB-D0CA-4C52-9518-E18F036A6513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93852997-BD90-4B43-98A3-CD765F8F1806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8" name="Овал 147">
            <a:extLst>
              <a:ext uri="{FF2B5EF4-FFF2-40B4-BE49-F238E27FC236}">
                <a16:creationId xmlns:a16="http://schemas.microsoft.com/office/drawing/2014/main" id="{F2908464-E4A0-4CCA-B9E6-496F87C9005E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Овал 148">
            <a:extLst>
              <a:ext uri="{FF2B5EF4-FFF2-40B4-BE49-F238E27FC236}">
                <a16:creationId xmlns:a16="http://schemas.microsoft.com/office/drawing/2014/main" id="{8A797C2B-A945-4624-AC04-4E28200663D0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0" name="Овал 149">
            <a:extLst>
              <a:ext uri="{FF2B5EF4-FFF2-40B4-BE49-F238E27FC236}">
                <a16:creationId xmlns:a16="http://schemas.microsoft.com/office/drawing/2014/main" id="{7C6EE399-345F-4247-BB20-9CE4698B324F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1" name="Овал 150">
            <a:extLst>
              <a:ext uri="{FF2B5EF4-FFF2-40B4-BE49-F238E27FC236}">
                <a16:creationId xmlns:a16="http://schemas.microsoft.com/office/drawing/2014/main" id="{9E66F2F4-0317-4174-B66E-AEA7440B8051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2" name="Овал 151">
            <a:extLst>
              <a:ext uri="{FF2B5EF4-FFF2-40B4-BE49-F238E27FC236}">
                <a16:creationId xmlns:a16="http://schemas.microsoft.com/office/drawing/2014/main" id="{A7661F84-307F-46A9-8167-9BAA2A6F88FC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3" name="Овал 152">
            <a:extLst>
              <a:ext uri="{FF2B5EF4-FFF2-40B4-BE49-F238E27FC236}">
                <a16:creationId xmlns:a16="http://schemas.microsoft.com/office/drawing/2014/main" id="{9D5A1503-A79F-459E-A3E2-3C3AB215CDBC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D04AAA7-4730-4A17-AB70-0C59ECAA5C30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D1AA5A7F-64F2-4C6F-AB1F-889B9CA064F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7192E6AC-9403-45EC-ADE9-569E1E0E088D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3F9729FC-899E-48AA-BC35-D23989CFFFEB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70FE2B43-5862-42D1-B30B-D275F94DBF7A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E0387EAF-708F-49E3-AEBC-28DA11E127E5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84981146-CBCE-4FBB-84EA-7E5162E1FC3A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CAF58A20-974A-4915-A766-07C9B7BEE231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83498EC-A68F-49D3-A805-A102A29BFF93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A40DE575-9FE0-4A64-90BE-A242CEA557DF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84C19A0-AC05-499D-817F-8D12615722E2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9822A20E-C77B-4E77-8F0B-E13823A7CBD1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CB9599D3-BE01-4906-B86E-49AC4427EE5F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403A82A0-4CAC-401E-8D10-0A66BE8379AC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5AA4E79D-2364-4A43-ABDD-91148CF7B275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32AE4E47-FE55-400F-A493-88150D97195B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CEE80EF-D046-4DC7-BC4A-7986608E4AC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A647EDC6-5334-4AC1-A7FA-8AB3BADD7BBA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Полилиния: фигура 171">
            <a:extLst>
              <a:ext uri="{FF2B5EF4-FFF2-40B4-BE49-F238E27FC236}">
                <a16:creationId xmlns:a16="http://schemas.microsoft.com/office/drawing/2014/main" id="{B15CACDB-0264-4110-A79E-A66865968E9F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Полилиния: фигура 172">
            <a:extLst>
              <a:ext uri="{FF2B5EF4-FFF2-40B4-BE49-F238E27FC236}">
                <a16:creationId xmlns:a16="http://schemas.microsoft.com/office/drawing/2014/main" id="{2D7E80F6-BFF6-4B19-84CE-A857196D50A5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Полилиния: фигура 173">
            <a:extLst>
              <a:ext uri="{FF2B5EF4-FFF2-40B4-BE49-F238E27FC236}">
                <a16:creationId xmlns:a16="http://schemas.microsoft.com/office/drawing/2014/main" id="{8EA578D5-9DCC-41E6-9E00-5588AFB0037D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: фигура 174">
            <a:extLst>
              <a:ext uri="{FF2B5EF4-FFF2-40B4-BE49-F238E27FC236}">
                <a16:creationId xmlns:a16="http://schemas.microsoft.com/office/drawing/2014/main" id="{B10E9439-C93D-4069-BA11-7037897C283F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Овал 175">
            <a:extLst>
              <a:ext uri="{FF2B5EF4-FFF2-40B4-BE49-F238E27FC236}">
                <a16:creationId xmlns:a16="http://schemas.microsoft.com/office/drawing/2014/main" id="{AEF1B6C3-0A48-43B8-91AD-1D2BB48DE6DA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7" name="Овал 176">
            <a:extLst>
              <a:ext uri="{FF2B5EF4-FFF2-40B4-BE49-F238E27FC236}">
                <a16:creationId xmlns:a16="http://schemas.microsoft.com/office/drawing/2014/main" id="{75241ED2-5F21-453D-BEEC-69F013F50BA2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8" name="Овал 177">
            <a:extLst>
              <a:ext uri="{FF2B5EF4-FFF2-40B4-BE49-F238E27FC236}">
                <a16:creationId xmlns:a16="http://schemas.microsoft.com/office/drawing/2014/main" id="{E3D933CE-DD0E-4E2F-98F4-9C3503A4646A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0456D492-5BF0-47C7-8364-45C80A1D522A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71B45E12-68F3-4B67-8CA1-16F25A830554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81" name="Овал 180">
            <a:extLst>
              <a:ext uri="{FF2B5EF4-FFF2-40B4-BE49-F238E27FC236}">
                <a16:creationId xmlns:a16="http://schemas.microsoft.com/office/drawing/2014/main" id="{7980E550-424B-47E4-970B-5D2DC49B33DE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A6FA2D8C-7A63-4002-A3AF-8B46306F483F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2CB91F57-3571-43D0-B585-5233CBAD3CE4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5F873297-06CC-4599-955F-826791CF0868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4751BFFF-2F8C-4976-939A-D44139E527E6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B9DB00D5-A791-4BFA-AD85-289EE04CA1FD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8A4F4E04-B84C-4054-8720-42CEA28D5BFF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88" name="Полилиния: фигура 187">
            <a:extLst>
              <a:ext uri="{FF2B5EF4-FFF2-40B4-BE49-F238E27FC236}">
                <a16:creationId xmlns:a16="http://schemas.microsoft.com/office/drawing/2014/main" id="{1E9D9BE0-7F31-403A-B3EC-3AB11191C126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Овал 188">
            <a:extLst>
              <a:ext uri="{FF2B5EF4-FFF2-40B4-BE49-F238E27FC236}">
                <a16:creationId xmlns:a16="http://schemas.microsoft.com/office/drawing/2014/main" id="{3D2C2251-B2C4-4D2F-A430-6DB538F761B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0" name="Овал 189">
            <a:extLst>
              <a:ext uri="{FF2B5EF4-FFF2-40B4-BE49-F238E27FC236}">
                <a16:creationId xmlns:a16="http://schemas.microsoft.com/office/drawing/2014/main" id="{F4570FC7-7E47-4934-AE0B-E4929B82F09C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1" name="Полилиния: фигура 190">
            <a:extLst>
              <a:ext uri="{FF2B5EF4-FFF2-40B4-BE49-F238E27FC236}">
                <a16:creationId xmlns:a16="http://schemas.microsoft.com/office/drawing/2014/main" id="{2C40426B-0FB1-45DB-9FBA-EAA50EE7B9C6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2" name="Полилиния: фигура 191">
            <a:extLst>
              <a:ext uri="{FF2B5EF4-FFF2-40B4-BE49-F238E27FC236}">
                <a16:creationId xmlns:a16="http://schemas.microsoft.com/office/drawing/2014/main" id="{D541FE47-E672-4150-9CCF-D85201182A95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3" name="Овал 192">
            <a:extLst>
              <a:ext uri="{FF2B5EF4-FFF2-40B4-BE49-F238E27FC236}">
                <a16:creationId xmlns:a16="http://schemas.microsoft.com/office/drawing/2014/main" id="{284EBA69-1D4E-4959-8709-8D3C5BE2C024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4" name="Овал 193">
            <a:extLst>
              <a:ext uri="{FF2B5EF4-FFF2-40B4-BE49-F238E27FC236}">
                <a16:creationId xmlns:a16="http://schemas.microsoft.com/office/drawing/2014/main" id="{80CBB6F7-B123-43C7-AB32-72D88615EADD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5" name="Овал 194">
            <a:extLst>
              <a:ext uri="{FF2B5EF4-FFF2-40B4-BE49-F238E27FC236}">
                <a16:creationId xmlns:a16="http://schemas.microsoft.com/office/drawing/2014/main" id="{2430C1F8-23BE-4999-9627-BA5919E39948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6" name="Овал 195">
            <a:extLst>
              <a:ext uri="{FF2B5EF4-FFF2-40B4-BE49-F238E27FC236}">
                <a16:creationId xmlns:a16="http://schemas.microsoft.com/office/drawing/2014/main" id="{A0531778-580E-4B77-9FC4-9716C43AB253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7" name="Овал 196">
            <a:extLst>
              <a:ext uri="{FF2B5EF4-FFF2-40B4-BE49-F238E27FC236}">
                <a16:creationId xmlns:a16="http://schemas.microsoft.com/office/drawing/2014/main" id="{260DB45D-6EFD-43F5-8531-24A4407702E6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1C4BF189-A0D5-49A2-99C3-D5881C6A4ACC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32EF5AD5-5451-4DB2-AE43-65716263AF9A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00" name="Овал 199">
            <a:extLst>
              <a:ext uri="{FF2B5EF4-FFF2-40B4-BE49-F238E27FC236}">
                <a16:creationId xmlns:a16="http://schemas.microsoft.com/office/drawing/2014/main" id="{057CC293-57A7-4A65-BE48-62BA32557CDD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1" name="Равнобедренный треугольник 200">
            <a:extLst>
              <a:ext uri="{FF2B5EF4-FFF2-40B4-BE49-F238E27FC236}">
                <a16:creationId xmlns:a16="http://schemas.microsoft.com/office/drawing/2014/main" id="{F4CD3949-F0BE-4D7B-90B8-95104646B3C1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2" name="Равнобедренный треугольник 201">
            <a:extLst>
              <a:ext uri="{FF2B5EF4-FFF2-40B4-BE49-F238E27FC236}">
                <a16:creationId xmlns:a16="http://schemas.microsoft.com/office/drawing/2014/main" id="{6448B8BB-C2E0-48B5-B2EA-14291A2BB73E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3" name="Равнобедренный треугольник 202">
            <a:extLst>
              <a:ext uri="{FF2B5EF4-FFF2-40B4-BE49-F238E27FC236}">
                <a16:creationId xmlns:a16="http://schemas.microsoft.com/office/drawing/2014/main" id="{1FDC7495-22E2-4EE2-B4DC-25DC45FC8695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" name="Равнобедренный треугольник 203">
            <a:extLst>
              <a:ext uri="{FF2B5EF4-FFF2-40B4-BE49-F238E27FC236}">
                <a16:creationId xmlns:a16="http://schemas.microsoft.com/office/drawing/2014/main" id="{D99FB253-C8D4-42F4-BAB4-B84AB3A17E41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832B77F5-57F2-4496-9319-0069C6E9097C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6" name="Полилиния: фигура 205">
            <a:extLst>
              <a:ext uri="{FF2B5EF4-FFF2-40B4-BE49-F238E27FC236}">
                <a16:creationId xmlns:a16="http://schemas.microsoft.com/office/drawing/2014/main" id="{90D9E705-08B8-44F8-B122-EFAA092AEEF4}"/>
              </a:ext>
            </a:extLst>
          </p:cNvPr>
          <p:cNvSpPr/>
          <p:nvPr/>
        </p:nvSpPr>
        <p:spPr>
          <a:xfrm>
            <a:off x="9004278" y="3695680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A1E4572C-5138-4512-9D33-36B6E1CF4313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8" name="Полилиния: фигура 207">
            <a:extLst>
              <a:ext uri="{FF2B5EF4-FFF2-40B4-BE49-F238E27FC236}">
                <a16:creationId xmlns:a16="http://schemas.microsoft.com/office/drawing/2014/main" id="{F19F55D2-674A-478F-9CA1-C999788246CA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9" name="Полилиния: фигура 208">
            <a:extLst>
              <a:ext uri="{FF2B5EF4-FFF2-40B4-BE49-F238E27FC236}">
                <a16:creationId xmlns:a16="http://schemas.microsoft.com/office/drawing/2014/main" id="{D94D600B-DA4B-4563-ABFB-B087BDD435E9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BECA9116-10EA-4D03-9F91-F9A7866B1732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188338" y="159793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425F"/>
                </a:solidFill>
                <a:latin typeface="Montserrat" pitchFamily="2" charset="-52"/>
              </a:rPr>
              <a:t>On the strategic international logistics corridor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72B8C3E3-C850-478B-B346-10DBA3508614}"/>
              </a:ext>
            </a:extLst>
          </p:cNvPr>
          <p:cNvSpPr txBox="1"/>
          <p:nvPr/>
        </p:nvSpPr>
        <p:spPr>
          <a:xfrm>
            <a:off x="410169" y="6446288"/>
            <a:ext cx="135359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i="1" dirty="0">
                <a:solidFill>
                  <a:srgbClr val="00425F"/>
                </a:solidFill>
                <a:latin typeface="Montserrat" pitchFamily="2" charset="-52"/>
              </a:rPr>
              <a:t>* -</a:t>
            </a:r>
            <a:r>
              <a:rPr lang="en-US" sz="1100" i="1" dirty="0">
                <a:solidFill>
                  <a:srgbClr val="00425F"/>
                </a:solidFill>
                <a:latin typeface="Montserrat" pitchFamily="2" charset="-52"/>
              </a:rPr>
              <a:t> by plane</a:t>
            </a:r>
            <a:endParaRPr lang="ru-RU" sz="1100" i="1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07059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>
            <a:extLst>
              <a:ext uri="{FF2B5EF4-FFF2-40B4-BE49-F238E27FC236}">
                <a16:creationId xmlns:a16="http://schemas.microsoft.com/office/drawing/2014/main" id="{1B16D98A-D3D5-469E-B36C-600B782B515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78A28C2-0FE1-4506-A467-E15A240336A8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165950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Excellent air connectivity from Tashkent and other Uzbek airports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DD09AB-33B2-4FE6-A102-3434303D1592}"/>
              </a:ext>
            </a:extLst>
          </p:cNvPr>
          <p:cNvSpPr txBox="1"/>
          <p:nvPr/>
        </p:nvSpPr>
        <p:spPr>
          <a:xfrm>
            <a:off x="8580080" y="6273674"/>
            <a:ext cx="337912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Arial" pitchFamily="34" charset="0"/>
              </a:rPr>
              <a:t>https://www.flightconnections.com/flights-from-tashkent-tas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468F3B-EDF5-4BC7-BD66-A9A63E2D9082}"/>
              </a:ext>
            </a:extLst>
          </p:cNvPr>
          <p:cNvSpPr txBox="1"/>
          <p:nvPr/>
        </p:nvSpPr>
        <p:spPr>
          <a:xfrm>
            <a:off x="526774" y="4667595"/>
            <a:ext cx="2876183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A visa-free policy for tourists from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90 countries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Diverse range of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carriers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in Uzbekistan’s airport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11 airports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across the Country, the main airports are Tashkent, Samarkand and Bukhara</a:t>
            </a:r>
          </a:p>
        </p:txBody>
      </p:sp>
    </p:spTree>
    <p:extLst>
      <p:ext uri="{BB962C8B-B14F-4D97-AF65-F5344CB8AC3E}">
        <p14:creationId xmlns:p14="http://schemas.microsoft.com/office/powerpoint/2010/main" val="38802309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</TotalTime>
  <Words>679</Words>
  <Application>Microsoft Office PowerPoint</Application>
  <PresentationFormat>Широкоэкранный</PresentationFormat>
  <Paragraphs>169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Admin</cp:lastModifiedBy>
  <cp:revision>95</cp:revision>
  <dcterms:created xsi:type="dcterms:W3CDTF">2024-07-25T07:55:13Z</dcterms:created>
  <dcterms:modified xsi:type="dcterms:W3CDTF">2024-08-29T05:18:06Z</dcterms:modified>
</cp:coreProperties>
</file>