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3"/>
    <a:srgbClr val="FFFFFF"/>
    <a:srgbClr val="5BC4BF"/>
    <a:srgbClr val="A6A6A6"/>
    <a:srgbClr val="B6E2E7"/>
    <a:srgbClr val="2F6EA4"/>
    <a:srgbClr val="6F9AC0"/>
    <a:srgbClr val="000000"/>
    <a:srgbClr val="3E77AB"/>
    <a:srgbClr val="79A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1284" autoAdjust="0"/>
  </p:normalViewPr>
  <p:slideViewPr>
    <p:cSldViewPr snapToGrid="0">
      <p:cViewPr varScale="1">
        <p:scale>
          <a:sx n="103" d="100"/>
          <a:sy n="103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algn="ctr">
            <a:spcAft>
              <a:spcPts val="0"/>
            </a:spcAft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– if investment 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–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 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5344" tIns="85344" rIns="85344" bIns="85344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0"/>
      <dgm:spPr>
        <a:xfrm rot="16200000">
          <a:off x="572590" y="-572590"/>
          <a:ext cx="862793" cy="2007974"/>
        </a:xfrm>
        <a:prstGeom prst="round1Rect">
          <a:avLst/>
        </a:prstGeom>
      </dgm:spPr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>
        <a:xfrm>
          <a:off x="2007974" y="0"/>
          <a:ext cx="2007974" cy="862793"/>
        </a:xfrm>
        <a:prstGeom prst="round1Rect">
          <a:avLst/>
        </a:prstGeom>
      </dgm:spPr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LinFactNeighborY="538"/>
      <dgm:spPr>
        <a:xfrm rot="10800000">
          <a:off x="0" y="862793"/>
          <a:ext cx="2007974" cy="862793"/>
        </a:xfrm>
        <a:prstGeom prst="round1Rect">
          <a:avLst/>
        </a:prstGeom>
      </dgm:spPr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/>
      <dgm:spPr>
        <a:xfrm rot="5400000">
          <a:off x="2580564" y="290203"/>
          <a:ext cx="862793" cy="2007974"/>
        </a:xfrm>
        <a:prstGeom prst="round1Rect">
          <a:avLst/>
        </a:prstGeom>
      </dgm:spPr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 custLinFactNeighborY="0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– if investment 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b="1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–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 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mln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USD</a:t>
          </a:r>
          <a:endParaRPr lang="en-US" sz="1200" kern="120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19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5">
            <a:extLst>
              <a:ext uri="{FF2B5EF4-FFF2-40B4-BE49-F238E27FC236}">
                <a16:creationId xmlns:a16="http://schemas.microsoft.com/office/drawing/2014/main" id="{EA540C70-828C-4E17-BB0E-B6FFC6A0DF6A}"/>
              </a:ext>
            </a:extLst>
          </p:cNvPr>
          <p:cNvGrpSpPr/>
          <p:nvPr/>
        </p:nvGrpSpPr>
        <p:grpSpPr>
          <a:xfrm>
            <a:off x="7898" y="6337"/>
            <a:ext cx="12192000" cy="1085124"/>
            <a:chOff x="386994" y="0"/>
            <a:chExt cx="7173595" cy="1461135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54E5C9D1-D870-43DC-9CA6-673BB3B318AD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EB4E5A8-2AC0-4074-8C0D-EDE9AA254612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60" name="object 3">
            <a:extLst>
              <a:ext uri="{FF2B5EF4-FFF2-40B4-BE49-F238E27FC236}">
                <a16:creationId xmlns:a16="http://schemas.microsoft.com/office/drawing/2014/main" id="{D6A8F9CD-FFBB-4BAC-A5F3-6228A9FFAB2B}"/>
              </a:ext>
            </a:extLst>
          </p:cNvPr>
          <p:cNvSpPr/>
          <p:nvPr/>
        </p:nvSpPr>
        <p:spPr>
          <a:xfrm>
            <a:off x="4525087" y="835402"/>
            <a:ext cx="7490452" cy="595778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51379" y="220051"/>
            <a:ext cx="82923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uz-Latn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syringes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16948"/>
            <a:ext cx="2207260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Project for development and production of syringes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98715" y="1165429"/>
            <a:ext cx="115066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200" spc="-2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Latn-UZ" sz="1200" spc="-20" dirty="0">
                <a:solidFill>
                  <a:srgbClr val="00425F"/>
                </a:solidFill>
                <a:latin typeface="Montserrat" pitchFamily="2" charset="-52"/>
              </a:rPr>
              <a:t>USD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5075972" y="5285207"/>
            <a:ext cx="4864943" cy="346369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syringes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5972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9245614" y="4579542"/>
            <a:ext cx="119792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lang="en-US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employees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8821" y="371561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5831132" y="4354740"/>
            <a:ext cx="2333109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Compliance with the standards and requirements of medical regulatory authorities such as the FDA, CE and others.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474242" y="4422712"/>
            <a:ext cx="612000" cy="555217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8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85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5972" y="111437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syringes with production capacity of </a:t>
            </a:r>
            <a:r>
              <a:rPr lang="ru-RU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lang="ru-RU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uz-Cyrl-UZ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pieces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annually</a:t>
            </a:r>
            <a:endParaRPr lang="en-US" sz="1400" u="sng" spc="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5972" y="1725529"/>
            <a:ext cx="3640409" cy="55912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syringes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>
              <a:spcBef>
                <a:spcPts val="890"/>
              </a:spcBef>
            </a:pP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261468" y="548808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ED50FA76-B8DB-4CE7-8790-0555EA7F0860}"/>
              </a:ext>
            </a:extLst>
          </p:cNvPr>
          <p:cNvSpPr/>
          <p:nvPr/>
        </p:nvSpPr>
        <p:spPr>
          <a:xfrm>
            <a:off x="5213697" y="3549220"/>
            <a:ext cx="600363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30" y="3442362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41" name="Рисунок 4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68F92C16-31A4-4989-A44E-8898133DE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4915" y="4380285"/>
            <a:ext cx="676217" cy="630613"/>
          </a:xfrm>
          <a:prstGeom prst="rect">
            <a:avLst/>
          </a:prstGeom>
        </p:spPr>
      </p:pic>
      <p:sp>
        <p:nvSpPr>
          <p:cNvPr id="91" name="object 4">
            <a:extLst>
              <a:ext uri="{FF2B5EF4-FFF2-40B4-BE49-F238E27FC236}">
                <a16:creationId xmlns:a16="http://schemas.microsoft.com/office/drawing/2014/main" id="{904D9A68-EAFA-403A-A932-A40B9667AA4B}"/>
              </a:ext>
            </a:extLst>
          </p:cNvPr>
          <p:cNvSpPr/>
          <p:nvPr/>
        </p:nvSpPr>
        <p:spPr>
          <a:xfrm>
            <a:off x="5075972" y="2029231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5">
            <a:extLst>
              <a:ext uri="{FF2B5EF4-FFF2-40B4-BE49-F238E27FC236}">
                <a16:creationId xmlns:a16="http://schemas.microsoft.com/office/drawing/2014/main" id="{03AE4222-E809-49F6-9F68-069CF77EFCAA}"/>
              </a:ext>
            </a:extLst>
          </p:cNvPr>
          <p:cNvSpPr txBox="1"/>
          <p:nvPr/>
        </p:nvSpPr>
        <p:spPr>
          <a:xfrm>
            <a:off x="5165166" y="2270459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development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5" name="object 26">
            <a:extLst>
              <a:ext uri="{FF2B5EF4-FFF2-40B4-BE49-F238E27FC236}">
                <a16:creationId xmlns:a16="http://schemas.microsoft.com/office/drawing/2014/main" id="{7507F307-0FEB-43D0-B4B2-868F709A0909}"/>
              </a:ext>
            </a:extLst>
          </p:cNvPr>
          <p:cNvSpPr txBox="1"/>
          <p:nvPr/>
        </p:nvSpPr>
        <p:spPr>
          <a:xfrm>
            <a:off x="7001938" y="2284107"/>
            <a:ext cx="116230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processes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6" name="object 27">
            <a:extLst>
              <a:ext uri="{FF2B5EF4-FFF2-40B4-BE49-F238E27FC236}">
                <a16:creationId xmlns:a16="http://schemas.microsoft.com/office/drawing/2014/main" id="{9446D10D-217A-4AA8-A7C6-58D58F9D8C57}"/>
              </a:ext>
            </a:extLst>
          </p:cNvPr>
          <p:cNvSpPr txBox="1"/>
          <p:nvPr/>
        </p:nvSpPr>
        <p:spPr>
          <a:xfrm>
            <a:off x="8554867" y="2270459"/>
            <a:ext cx="1386049" cy="5334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logistics</a:t>
            </a:r>
          </a:p>
          <a:p>
            <a:pPr marL="12701">
              <a:spcBef>
                <a:spcPts val="100"/>
              </a:spcBef>
            </a:pP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28">
            <a:extLst>
              <a:ext uri="{FF2B5EF4-FFF2-40B4-BE49-F238E27FC236}">
                <a16:creationId xmlns:a16="http://schemas.microsoft.com/office/drawing/2014/main" id="{05DE1B62-6BFC-4ADB-B69F-D2E9F373774C}"/>
              </a:ext>
            </a:extLst>
          </p:cNvPr>
          <p:cNvSpPr txBox="1"/>
          <p:nvPr/>
        </p:nvSpPr>
        <p:spPr>
          <a:xfrm>
            <a:off x="10224547" y="2284107"/>
            <a:ext cx="13800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Regulatory compliance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02" name="Схема 101">
            <a:extLst>
              <a:ext uri="{FF2B5EF4-FFF2-40B4-BE49-F238E27FC236}">
                <a16:creationId xmlns:a16="http://schemas.microsoft.com/office/drawing/2014/main" id="{DA57A486-5BF8-4B83-B077-B7FAA9D8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507577"/>
              </p:ext>
            </p:extLst>
          </p:nvPr>
        </p:nvGraphicFramePr>
        <p:xfrm>
          <a:off x="198398" y="362675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3" name="object 55">
            <a:extLst>
              <a:ext uri="{FF2B5EF4-FFF2-40B4-BE49-F238E27FC236}">
                <a16:creationId xmlns:a16="http://schemas.microsoft.com/office/drawing/2014/main" id="{4EDE1433-2BD3-44C8-93B7-1C2D95F7F701}"/>
              </a:ext>
            </a:extLst>
          </p:cNvPr>
          <p:cNvSpPr/>
          <p:nvPr/>
        </p:nvSpPr>
        <p:spPr>
          <a:xfrm>
            <a:off x="5165166" y="419903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55">
            <a:extLst>
              <a:ext uri="{FF2B5EF4-FFF2-40B4-BE49-F238E27FC236}">
                <a16:creationId xmlns:a16="http://schemas.microsoft.com/office/drawing/2014/main" id="{B875779E-DCD8-4CF7-8A10-0EBCA70B4B5C}"/>
              </a:ext>
            </a:extLst>
          </p:cNvPr>
          <p:cNvSpPr/>
          <p:nvPr/>
        </p:nvSpPr>
        <p:spPr>
          <a:xfrm>
            <a:off x="8439810" y="419720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4F7B719-3768-464F-BDF4-070B2ADD6775}"/>
              </a:ext>
            </a:extLst>
          </p:cNvPr>
          <p:cNvCxnSpPr>
            <a:cxnSpLocks/>
          </p:cNvCxnSpPr>
          <p:nvPr/>
        </p:nvCxnSpPr>
        <p:spPr>
          <a:xfrm>
            <a:off x="5064818" y="5616062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039E423-1B8B-4B0C-8ED7-C9E280C81C82}"/>
              </a:ext>
            </a:extLst>
          </p:cNvPr>
          <p:cNvCxnSpPr>
            <a:cxnSpLocks/>
          </p:cNvCxnSpPr>
          <p:nvPr/>
        </p:nvCxnSpPr>
        <p:spPr>
          <a:xfrm>
            <a:off x="5163327" y="605642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93A1951-BA86-483F-8A3B-993EBB336E14}"/>
              </a:ext>
            </a:extLst>
          </p:cNvPr>
          <p:cNvCxnSpPr>
            <a:cxnSpLocks/>
          </p:cNvCxnSpPr>
          <p:nvPr/>
        </p:nvCxnSpPr>
        <p:spPr>
          <a:xfrm>
            <a:off x="5163327" y="654161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820421-B45E-454E-B449-13837251A174}"/>
              </a:ext>
            </a:extLst>
          </p:cNvPr>
          <p:cNvSpPr/>
          <p:nvPr/>
        </p:nvSpPr>
        <p:spPr>
          <a:xfrm>
            <a:off x="5405833" y="5730691"/>
            <a:ext cx="12087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82C7B3D-E212-4800-A98A-154D6E27BF23}"/>
              </a:ext>
            </a:extLst>
          </p:cNvPr>
          <p:cNvSpPr/>
          <p:nvPr/>
        </p:nvSpPr>
        <p:spPr>
          <a:xfrm>
            <a:off x="5305937" y="6114143"/>
            <a:ext cx="1335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  136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</a:p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      pieces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04C36B-978F-4F5D-B2B6-EE82FC1CE65B}"/>
              </a:ext>
            </a:extLst>
          </p:cNvPr>
          <p:cNvSpPr/>
          <p:nvPr/>
        </p:nvSpPr>
        <p:spPr>
          <a:xfrm>
            <a:off x="6940674" y="6128047"/>
            <a:ext cx="7312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07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</a:p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pieces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FE30A9A-9F17-4B5C-9C24-FE74A45457B1}"/>
              </a:ext>
            </a:extLst>
          </p:cNvPr>
          <p:cNvSpPr/>
          <p:nvPr/>
        </p:nvSpPr>
        <p:spPr>
          <a:xfrm>
            <a:off x="8364399" y="6121389"/>
            <a:ext cx="756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30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</a:p>
          <a:p>
            <a:pPr algn="ctr"/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pieces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462585B-D87C-4F50-AB60-AE46111A7778}"/>
              </a:ext>
            </a:extLst>
          </p:cNvPr>
          <p:cNvSpPr/>
          <p:nvPr/>
        </p:nvSpPr>
        <p:spPr>
          <a:xfrm>
            <a:off x="6953349" y="573069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683CFA8-1A70-4F31-8808-CBF887C88D1E}"/>
              </a:ext>
            </a:extLst>
          </p:cNvPr>
          <p:cNvSpPr/>
          <p:nvPr/>
        </p:nvSpPr>
        <p:spPr>
          <a:xfrm>
            <a:off x="8216977" y="573069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4D6D95D-9BEB-4AA4-B59E-CDC24BF7E432}"/>
              </a:ext>
            </a:extLst>
          </p:cNvPr>
          <p:cNvSpPr/>
          <p:nvPr/>
        </p:nvSpPr>
        <p:spPr>
          <a:xfrm>
            <a:off x="4713479" y="6119116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8529E42-A320-4AE0-A3F3-AA83C97E124A}"/>
              </a:ext>
            </a:extLst>
          </p:cNvPr>
          <p:cNvSpPr/>
          <p:nvPr/>
        </p:nvSpPr>
        <p:spPr>
          <a:xfrm>
            <a:off x="10019132" y="6130774"/>
            <a:ext cx="104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bln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pieces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7E1261A-47D1-426B-94DE-A5CF75F663CF}"/>
              </a:ext>
            </a:extLst>
          </p:cNvPr>
          <p:cNvSpPr/>
          <p:nvPr/>
        </p:nvSpPr>
        <p:spPr>
          <a:xfrm>
            <a:off x="9802223" y="5733869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(CA)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9866DA-E09E-446C-B577-9712B109C54F}"/>
              </a:ext>
            </a:extLst>
          </p:cNvPr>
          <p:cNvSpPr txBox="1"/>
          <p:nvPr/>
        </p:nvSpPr>
        <p:spPr>
          <a:xfrm>
            <a:off x="176462" y="1957191"/>
            <a:ext cx="3823200" cy="1555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1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9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05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1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272B746E-C07C-4000-8AA7-CD6BC89CF0C5}"/>
              </a:ext>
            </a:extLst>
          </p:cNvPr>
          <p:cNvSpPr txBox="1"/>
          <p:nvPr/>
        </p:nvSpPr>
        <p:spPr>
          <a:xfrm>
            <a:off x="9132853" y="3534132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223E90CE-41E1-4CF4-B1F2-A649773742F6}"/>
              </a:ext>
            </a:extLst>
          </p:cNvPr>
          <p:cNvSpPr/>
          <p:nvPr/>
        </p:nvSpPr>
        <p:spPr>
          <a:xfrm>
            <a:off x="8449272" y="3537247"/>
            <a:ext cx="614110" cy="56283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6" name="Picture 8" descr="Рынок ">
            <a:extLst>
              <a:ext uri="{FF2B5EF4-FFF2-40B4-BE49-F238E27FC236}">
                <a16:creationId xmlns:a16="http://schemas.microsoft.com/office/drawing/2014/main" id="{A2F028AC-9B00-4987-BA3D-014F144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7017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E1BE0-A2E5-4A4F-AF61-44C74BF6D06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8449" y="6176728"/>
            <a:ext cx="283628" cy="283628"/>
          </a:xfrm>
          <a:prstGeom prst="rect">
            <a:avLst/>
          </a:prstGeom>
        </p:spPr>
      </p:pic>
      <p:pic>
        <p:nvPicPr>
          <p:cNvPr id="67" name="Picture 6" descr="Рабочие ">
            <a:extLst>
              <a:ext uri="{FF2B5EF4-FFF2-40B4-BE49-F238E27FC236}">
                <a16:creationId xmlns:a16="http://schemas.microsoft.com/office/drawing/2014/main" id="{163579C6-CCD9-431C-B2DF-3F382BF3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15" y="4491722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8075B493-D077-4E9E-B1F3-577E27B7B0F7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4" y="227548"/>
            <a:ext cx="845032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syringes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34605" y="1097391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ru-RU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syringes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57641"/>
              </p:ext>
            </p:extLst>
          </p:nvPr>
        </p:nvGraphicFramePr>
        <p:xfrm>
          <a:off x="184848" y="2135665"/>
          <a:ext cx="65583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97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5,8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0,30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0,15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0,20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0,14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Switzerland</a:t>
                      </a:r>
                      <a:endParaRPr lang="en-US" sz="14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6,7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0,35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South Korea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2,7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0,16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India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- 0,5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0,07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7001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937061" y="2068401"/>
            <a:ext cx="4720602" cy="10160"/>
            <a:chOff x="1671905" y="1317593"/>
            <a:chExt cx="4720602" cy="11444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671905" y="1317593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32546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495250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913432" y="1770707"/>
            <a:ext cx="1419048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syringes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manufacturers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47841" y="1764992"/>
            <a:ext cx="1124899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223811" y="164901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cost of the syringes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lang="en-US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</a:t>
            </a:r>
            <a:r>
              <a:rPr lang="ru-RU"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 per units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649" y="2221328"/>
            <a:ext cx="12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649" y="2489037"/>
            <a:ext cx="100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649" y="2766936"/>
            <a:ext cx="864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650" y="3038048"/>
            <a:ext cx="79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650" y="3301299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7204" y="3588541"/>
            <a:ext cx="18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7839" y="3847060"/>
            <a:ext cx="7999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object 41">
            <a:extLst>
              <a:ext uri="{FF2B5EF4-FFF2-40B4-BE49-F238E27FC236}">
                <a16:creationId xmlns:a16="http://schemas.microsoft.com/office/drawing/2014/main" id="{83192974-6CF5-433E-9905-7014B5FDE767}"/>
              </a:ext>
            </a:extLst>
          </p:cNvPr>
          <p:cNvSpPr txBox="1"/>
          <p:nvPr/>
        </p:nvSpPr>
        <p:spPr>
          <a:xfrm>
            <a:off x="5363342" y="4078347"/>
            <a:ext cx="570670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14"/>
              </a:spcBef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0,05</a:t>
            </a: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84191" y="2213855"/>
            <a:ext cx="100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84192" y="2764597"/>
            <a:ext cx="75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87079" y="2487333"/>
            <a:ext cx="61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84191" y="3014700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85492" y="3302081"/>
            <a:ext cx="111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74665" y="3576623"/>
            <a:ext cx="72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75590" y="3848683"/>
            <a:ext cx="144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55135" y="4079886"/>
            <a:ext cx="98071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200" spc="28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4099199"/>
            <a:ext cx="169200" cy="1692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15257" y="2212997"/>
            <a:ext cx="1008000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17692" y="2486904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16471" y="2748293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15257" y="3033321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15256" y="3311177"/>
            <a:ext cx="104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22876" y="3566669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15258" y="3848683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619446"/>
            <a:ext cx="6563519" cy="2284984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Syringes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can benefits from: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Strategic location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Cost advantages</a:t>
            </a:r>
            <a:r>
              <a:rPr lang="ru-RU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because of labor salary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Partnership opportunities  with healthcare providers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highlight>
                  <a:srgbClr val="FFFFFF"/>
                </a:highlight>
                <a:latin typeface="Montserrat" pitchFamily="2" charset="-52"/>
                <a:cs typeface="Arial MT"/>
              </a:rPr>
              <a:t>Skilled professionals in the medical and engineering fields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Incentives: Free pharm zones offer tax breaks on land, CIT, water. </a:t>
            </a:r>
          </a:p>
          <a:p>
            <a:pPr marL="920749" lvl="2" indent="-171450" algn="just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749299" lvl="2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30221" y="22779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0" name="Picture 6" descr="Соединенные Штаты Америки ">
            <a:extLst>
              <a:ext uri="{FF2B5EF4-FFF2-40B4-BE49-F238E27FC236}">
                <a16:creationId xmlns:a16="http://schemas.microsoft.com/office/drawing/2014/main" id="{1D0D31DE-6355-4534-8F1D-FAFFE009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8611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90A7-1046-44B6-BE89-ED74F456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742253"/>
            <a:ext cx="169200" cy="169200"/>
          </a:xfrm>
          <a:prstGeom prst="rect">
            <a:avLst/>
          </a:prstGeom>
        </p:spPr>
      </p:pic>
      <p:pic>
        <p:nvPicPr>
          <p:cNvPr id="2052" name="Picture 4" descr="Флаг Японии ">
            <a:extLst>
              <a:ext uri="{FF2B5EF4-FFF2-40B4-BE49-F238E27FC236}">
                <a16:creationId xmlns:a16="http://schemas.microsoft.com/office/drawing/2014/main" id="{5C68B966-0784-4886-B42F-176F592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5927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жная Корея ">
            <a:extLst>
              <a:ext uri="{FF2B5EF4-FFF2-40B4-BE49-F238E27FC236}">
                <a16:creationId xmlns:a16="http://schemas.microsoft.com/office/drawing/2014/main" id="{899530B8-0E8D-4A26-8207-36FD5585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9203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5FE998-B9DA-4028-96A8-267F605C0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2665" y="752076"/>
            <a:ext cx="2115495" cy="438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DABA4-3431-432F-87D1-79EB4826C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5138" y="1383281"/>
            <a:ext cx="648000" cy="648000"/>
          </a:xfrm>
          <a:prstGeom prst="rect">
            <a:avLst/>
          </a:prstGeom>
        </p:spPr>
      </p:pic>
      <p:sp>
        <p:nvSpPr>
          <p:cNvPr id="117" name="Овал 116">
            <a:extLst>
              <a:ext uri="{FF2B5EF4-FFF2-40B4-BE49-F238E27FC236}">
                <a16:creationId xmlns:a16="http://schemas.microsoft.com/office/drawing/2014/main" id="{61A9CAEF-0101-41B9-86A6-20C954AC50F5}"/>
              </a:ext>
            </a:extLst>
          </p:cNvPr>
          <p:cNvSpPr/>
          <p:nvPr/>
        </p:nvSpPr>
        <p:spPr>
          <a:xfrm>
            <a:off x="9520433" y="1383281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8B7BE4-541E-481C-BE27-BE17548CCB9A}"/>
              </a:ext>
            </a:extLst>
          </p:cNvPr>
          <p:cNvSpPr txBox="1"/>
          <p:nvPr/>
        </p:nvSpPr>
        <p:spPr>
          <a:xfrm>
            <a:off x="7720263" y="1210510"/>
            <a:ext cx="15945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GSP+ agreement allows to export to EU at reduced or zero tariff for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products.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477A74B-01AD-4295-BB26-FD645AEF7797}"/>
              </a:ext>
            </a:extLst>
          </p:cNvPr>
          <p:cNvSpPr txBox="1"/>
          <p:nvPr/>
        </p:nvSpPr>
        <p:spPr>
          <a:xfrm>
            <a:off x="10206786" y="1171351"/>
            <a:ext cx="155887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CIS Free Trade Agreement creates more integrated and open market with CIS countries.</a:t>
            </a: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10BE9209-8973-4C13-8A22-1EFC6708D591}"/>
              </a:ext>
            </a:extLst>
          </p:cNvPr>
          <p:cNvSpPr/>
          <p:nvPr/>
        </p:nvSpPr>
        <p:spPr>
          <a:xfrm>
            <a:off x="3478669" y="4142882"/>
            <a:ext cx="10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C6AE968A-3F85-42B7-B913-C3AB292B6773}"/>
              </a:ext>
            </a:extLst>
          </p:cNvPr>
          <p:cNvSpPr/>
          <p:nvPr/>
        </p:nvSpPr>
        <p:spPr>
          <a:xfrm>
            <a:off x="5115256" y="4120251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9" name="Graphic 4">
            <a:extLst>
              <a:ext uri="{FF2B5EF4-FFF2-40B4-BE49-F238E27FC236}">
                <a16:creationId xmlns:a16="http://schemas.microsoft.com/office/drawing/2014/main" id="{36FA1562-1391-4436-BEAF-0EC6CC9BADF3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1D54DB8-25ED-4CE6-AC32-8012DA58587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9" name="Freeform: Shape 7">
              <a:extLst>
                <a:ext uri="{FF2B5EF4-FFF2-40B4-BE49-F238E27FC236}">
                  <a16:creationId xmlns:a16="http://schemas.microsoft.com/office/drawing/2014/main" id="{AAA5AD76-88CD-40D2-A240-4E51F6A769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71242AE-CBAA-4D71-8234-F096F8455E5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FABC83AB-125A-4E65-87C5-BC23129A89C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1D9FB97A-3E5D-4787-9B1A-A422789C96D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A038F530-8280-4B96-BE10-ED9DA99A5E8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E8ABA0F7-D79D-495D-86B3-530C8F62378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A1CA47FD-CACF-41A6-843E-20F18DAB2741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4">
              <a:extLst>
                <a:ext uri="{FF2B5EF4-FFF2-40B4-BE49-F238E27FC236}">
                  <a16:creationId xmlns:a16="http://schemas.microsoft.com/office/drawing/2014/main" id="{FABBCABC-FD75-42DF-91F7-1F1072789B74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9CF70D19-082B-4706-B40E-65DE3C726BB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6">
              <a:extLst>
                <a:ext uri="{FF2B5EF4-FFF2-40B4-BE49-F238E27FC236}">
                  <a16:creationId xmlns:a16="http://schemas.microsoft.com/office/drawing/2014/main" id="{360BF762-3288-4DDA-94FC-11AE6E913EB3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7">
              <a:extLst>
                <a:ext uri="{FF2B5EF4-FFF2-40B4-BE49-F238E27FC236}">
                  <a16:creationId xmlns:a16="http://schemas.microsoft.com/office/drawing/2014/main" id="{B72689A1-A87F-4F2F-AE61-142D2336E74E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8">
              <a:extLst>
                <a:ext uri="{FF2B5EF4-FFF2-40B4-BE49-F238E27FC236}">
                  <a16:creationId xmlns:a16="http://schemas.microsoft.com/office/drawing/2014/main" id="{D98815E7-4019-4A14-890B-F1FEF9F7114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58DBAF14-258A-4796-AAE6-9A6C71BF3F5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D609737B-64A4-4038-88C6-40B33338311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EDEFF271-6FB8-4875-915A-9EA50FD572C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44C92917-FA54-411B-A43A-2BEB5E85125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93162F46-5445-432C-B2BE-18E6457B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6862"/>
              </p:ext>
            </p:extLst>
          </p:nvPr>
        </p:nvGraphicFramePr>
        <p:xfrm>
          <a:off x="7145293" y="3473311"/>
          <a:ext cx="1344977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6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2611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5 1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9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thsd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70E0561D-5903-41D4-A657-5A8EB42BBB21}"/>
              </a:ext>
            </a:extLst>
          </p:cNvPr>
          <p:cNvSpPr/>
          <p:nvPr/>
        </p:nvSpPr>
        <p:spPr>
          <a:xfrm>
            <a:off x="10241693" y="243867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Syrdarya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E056EDCC-0031-4F3E-9DB0-17BC7807CD90}"/>
              </a:ext>
            </a:extLst>
          </p:cNvPr>
          <p:cNvCxnSpPr>
            <a:cxnSpLocks/>
          </p:cNvCxnSpPr>
          <p:nvPr/>
        </p:nvCxnSpPr>
        <p:spPr>
          <a:xfrm rot="5400000">
            <a:off x="10144933" y="2976861"/>
            <a:ext cx="704439" cy="17548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5EDA2-AF21-450F-8677-1F512DAC91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650" y="3033246"/>
            <a:ext cx="169200" cy="169200"/>
          </a:xfrm>
          <a:prstGeom prst="rect">
            <a:avLst/>
          </a:prstGeom>
        </p:spPr>
      </p:pic>
      <p:pic>
        <p:nvPicPr>
          <p:cNvPr id="1026" name="Picture 2" descr="Швейцария ">
            <a:extLst>
              <a:ext uri="{FF2B5EF4-FFF2-40B4-BE49-F238E27FC236}">
                <a16:creationId xmlns:a16="http://schemas.microsoft.com/office/drawing/2014/main" id="{65C1B63C-0A25-4130-B842-23A165A1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0" y="329565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E757C8-D660-4D09-A9C3-DD719DD872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00" y="3848100"/>
            <a:ext cx="169200" cy="169200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12AC8FC3-1F90-4DC9-8EA5-F61566792B37}"/>
              </a:ext>
            </a:extLst>
          </p:cNvPr>
          <p:cNvSpPr/>
          <p:nvPr/>
        </p:nvSpPr>
        <p:spPr>
          <a:xfrm>
            <a:off x="1847839" y="4132810"/>
            <a:ext cx="3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84" name="Схема 83">
            <a:extLst>
              <a:ext uri="{FF2B5EF4-FFF2-40B4-BE49-F238E27FC236}">
                <a16:creationId xmlns:a16="http://schemas.microsoft.com/office/drawing/2014/main" id="{5CA277C6-E3B0-4F60-8D69-5F6D9798B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462866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11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2292565-005C-4FF2-9F51-3F5AC923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F76D56B1-9F05-405A-A470-1D9CC69DAFF6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13" name="Picture 6" descr="Рабочие ">
            <a:extLst>
              <a:ext uri="{FF2B5EF4-FFF2-40B4-BE49-F238E27FC236}">
                <a16:creationId xmlns:a16="http://schemas.microsoft.com/office/drawing/2014/main" id="{AB57C283-9797-4905-B2C1-2DC0F9F7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2">
            <a:extLst>
              <a:ext uri="{FF2B5EF4-FFF2-40B4-BE49-F238E27FC236}">
                <a16:creationId xmlns:a16="http://schemas.microsoft.com/office/drawing/2014/main" id="{4673F562-AC18-40C6-9D4F-F02C489E6EAE}"/>
              </a:ext>
            </a:extLst>
          </p:cNvPr>
          <p:cNvSpPr/>
          <p:nvPr/>
        </p:nvSpPr>
        <p:spPr>
          <a:xfrm>
            <a:off x="7098392" y="433277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4A6157-2C9D-4AF8-9B63-A3455F5678D6}"/>
              </a:ext>
            </a:extLst>
          </p:cNvPr>
          <p:cNvSpPr txBox="1"/>
          <p:nvPr/>
        </p:nvSpPr>
        <p:spPr>
          <a:xfrm>
            <a:off x="6852665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2BF7C15-4456-4DE8-A62B-C8B92C8AA337}"/>
              </a:ext>
            </a:extLst>
          </p:cNvPr>
          <p:cNvSpPr txBox="1"/>
          <p:nvPr/>
        </p:nvSpPr>
        <p:spPr>
          <a:xfrm>
            <a:off x="6852665" y="228072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039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617</Words>
  <Application>Microsoft Office PowerPoint</Application>
  <PresentationFormat>Широкоэкранный</PresentationFormat>
  <Paragraphs>163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186</cp:revision>
  <dcterms:created xsi:type="dcterms:W3CDTF">2024-07-25T07:55:13Z</dcterms:created>
  <dcterms:modified xsi:type="dcterms:W3CDTF">2025-04-26T12:21:30Z</dcterms:modified>
</cp:coreProperties>
</file>