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81A7CB"/>
    <a:srgbClr val="F9F9F9"/>
    <a:srgbClr val="8FD7CD"/>
    <a:srgbClr val="7CD1CD"/>
    <a:srgbClr val="CCEBEE"/>
    <a:srgbClr val="B6E2E7"/>
    <a:srgbClr val="72CCC8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1" autoAdjust="0"/>
    <p:restoredTop sz="94555" autoAdjust="0"/>
  </p:normalViewPr>
  <p:slideViewPr>
    <p:cSldViewPr snapToGrid="0">
      <p:cViewPr varScale="1">
        <p:scale>
          <a:sx n="110" d="100"/>
          <a:sy n="110" d="100"/>
        </p:scale>
        <p:origin x="5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Y="-972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</a:t>
          </a:r>
          <a:r>
            <a:rPr lang="ru-RU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uz-Cyrl-UZ" sz="1400" noProof="0" dirty="0">
              <a:latin typeface="Montserrat" pitchFamily="2" charset="-52"/>
            </a:rPr>
            <a:t>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</a:t>
          </a:r>
          <a:r>
            <a:rPr lang="ru-RU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uz-Cyrl-UZ" sz="1400" kern="1200" noProof="0" dirty="0">
              <a:latin typeface="Montserrat" pitchFamily="2" charset="-52"/>
            </a:rPr>
            <a:t>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1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microsoft.com/office/2007/relationships/diagramDrawing" Target="../diagrams/drawing2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611111" cy="5703523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621100" y="189973"/>
            <a:ext cx="8821425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television product components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55061"/>
            <a:ext cx="2240635" cy="7450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Localization of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television product components</a:t>
            </a:r>
            <a:endParaRPr lang="en-US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18806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556145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132752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Capability to produce various sizes 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234168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~400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374044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63258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63257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89891"/>
            <a:ext cx="67320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 model: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15 types of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television product components</a:t>
            </a:r>
            <a:endParaRPr lang="en-US" sz="14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593094"/>
            <a:ext cx="3550038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Television product components: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45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мер ">
            <a:extLst>
              <a:ext uri="{FF2B5EF4-FFF2-40B4-BE49-F238E27FC236}">
                <a16:creationId xmlns:a16="http://schemas.microsoft.com/office/drawing/2014/main" id="{50B48A78-B522-4E36-848E-EC82D7ACF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37" y="4075808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189555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377136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843752"/>
              </p:ext>
            </p:extLst>
          </p:nvPr>
        </p:nvGraphicFramePr>
        <p:xfrm>
          <a:off x="223226" y="3517455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6" name="object 24">
            <a:extLst>
              <a:ext uri="{FF2B5EF4-FFF2-40B4-BE49-F238E27FC236}">
                <a16:creationId xmlns:a16="http://schemas.microsoft.com/office/drawing/2014/main" id="{D0191CBC-58E6-43A3-B96A-6DB91792B39A}"/>
              </a:ext>
            </a:extLst>
          </p:cNvPr>
          <p:cNvSpPr txBox="1"/>
          <p:nvPr/>
        </p:nvSpPr>
        <p:spPr>
          <a:xfrm>
            <a:off x="289159" y="1938762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61" name="object 29">
            <a:extLst>
              <a:ext uri="{FF2B5EF4-FFF2-40B4-BE49-F238E27FC236}">
                <a16:creationId xmlns:a16="http://schemas.microsoft.com/office/drawing/2014/main" id="{9A6A1931-EFB8-4F3B-879A-50C53A40FEB8}"/>
              </a:ext>
            </a:extLst>
          </p:cNvPr>
          <p:cNvSpPr txBox="1"/>
          <p:nvPr/>
        </p:nvSpPr>
        <p:spPr>
          <a:xfrm>
            <a:off x="5121441" y="4969605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TVs and monitors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AC666BF-248C-414D-AC49-8B2D8B54D9B1}"/>
              </a:ext>
            </a:extLst>
          </p:cNvPr>
          <p:cNvCxnSpPr>
            <a:cxnSpLocks/>
          </p:cNvCxnSpPr>
          <p:nvPr/>
        </p:nvCxnSpPr>
        <p:spPr>
          <a:xfrm>
            <a:off x="5136812" y="5783550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E07F787E-38F9-4DBA-A12B-092C7BBAC31E}"/>
              </a:ext>
            </a:extLst>
          </p:cNvPr>
          <p:cNvCxnSpPr>
            <a:cxnSpLocks/>
          </p:cNvCxnSpPr>
          <p:nvPr/>
        </p:nvCxnSpPr>
        <p:spPr>
          <a:xfrm>
            <a:off x="5136812" y="6226962"/>
            <a:ext cx="565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925ED38-C8CB-4DD3-BB86-3D554A769C4B}"/>
              </a:ext>
            </a:extLst>
          </p:cNvPr>
          <p:cNvSpPr/>
          <p:nvPr/>
        </p:nvSpPr>
        <p:spPr>
          <a:xfrm>
            <a:off x="5202937" y="5439250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75608916-1B53-4A24-8B9C-CDB97E602E15}"/>
              </a:ext>
            </a:extLst>
          </p:cNvPr>
          <p:cNvSpPr/>
          <p:nvPr/>
        </p:nvSpPr>
        <p:spPr>
          <a:xfrm>
            <a:off x="5242165" y="5877795"/>
            <a:ext cx="10134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110 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USD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D0B8C289-EE97-4C85-8D81-2B574508ADDA}"/>
              </a:ext>
            </a:extLst>
          </p:cNvPr>
          <p:cNvSpPr/>
          <p:nvPr/>
        </p:nvSpPr>
        <p:spPr>
          <a:xfrm>
            <a:off x="6712792" y="5868271"/>
            <a:ext cx="9813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52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66C95BB3-A1FD-4201-8328-CA6199F31511}"/>
              </a:ext>
            </a:extLst>
          </p:cNvPr>
          <p:cNvSpPr/>
          <p:nvPr/>
        </p:nvSpPr>
        <p:spPr>
          <a:xfrm>
            <a:off x="8163904" y="5864557"/>
            <a:ext cx="10070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40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USD 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1FC615B-1F34-4C44-BEA0-700AE2273D23}"/>
              </a:ext>
            </a:extLst>
          </p:cNvPr>
          <p:cNvSpPr/>
          <p:nvPr/>
        </p:nvSpPr>
        <p:spPr>
          <a:xfrm>
            <a:off x="9612592" y="5864557"/>
            <a:ext cx="10759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USD m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ln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F0D199BC-9EE7-48B9-9E20-2B60631A97B2}"/>
              </a:ext>
            </a:extLst>
          </p:cNvPr>
          <p:cNvSpPr/>
          <p:nvPr/>
        </p:nvSpPr>
        <p:spPr>
          <a:xfrm>
            <a:off x="6808972" y="5439250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ACA8ABA2-CE60-47CB-8137-8EB1B5E43DD0}"/>
              </a:ext>
            </a:extLst>
          </p:cNvPr>
          <p:cNvSpPr/>
          <p:nvPr/>
        </p:nvSpPr>
        <p:spPr>
          <a:xfrm>
            <a:off x="8281725" y="5439250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E5DB002B-89D5-441E-BB75-DB9C70FA2BCB}"/>
              </a:ext>
            </a:extLst>
          </p:cNvPr>
          <p:cNvSpPr/>
          <p:nvPr/>
        </p:nvSpPr>
        <p:spPr>
          <a:xfrm>
            <a:off x="9244588" y="5378290"/>
            <a:ext cx="17034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 (including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 region)</a:t>
            </a:r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39FD93F1-DD71-4F2E-AB40-D6E1A2C85B31}"/>
              </a:ext>
            </a:extLst>
          </p:cNvPr>
          <p:cNvCxnSpPr>
            <a:cxnSpLocks/>
          </p:cNvCxnSpPr>
          <p:nvPr/>
        </p:nvCxnSpPr>
        <p:spPr>
          <a:xfrm>
            <a:off x="5076473" y="5347100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RS PRO TFT TFT LCD Display / Touch Screen, 10.1in WXGA, 1280 x 800pixels |  RS">
            <a:extLst>
              <a:ext uri="{FF2B5EF4-FFF2-40B4-BE49-F238E27FC236}">
                <a16:creationId xmlns:a16="http://schemas.microsoft.com/office/drawing/2014/main" id="{0E4C1246-823D-49B7-A17D-9B7C1A938467}"/>
              </a:ext>
            </a:extLst>
          </p:cNvPr>
          <p:cNvPicPr>
            <a:picLocks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0" r="15230"/>
          <a:stretch/>
        </p:blipFill>
        <p:spPr bwMode="auto">
          <a:xfrm>
            <a:off x="4793235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bject 31">
            <a:extLst>
              <a:ext uri="{FF2B5EF4-FFF2-40B4-BE49-F238E27FC236}">
                <a16:creationId xmlns:a16="http://schemas.microsoft.com/office/drawing/2014/main" id="{17D58E2B-74C8-45BF-A8D6-22E868B62B68}"/>
              </a:ext>
            </a:extLst>
          </p:cNvPr>
          <p:cNvSpPr txBox="1"/>
          <p:nvPr/>
        </p:nvSpPr>
        <p:spPr>
          <a:xfrm>
            <a:off x="4859191" y="2767247"/>
            <a:ext cx="94808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LCD screen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3" name="Picture 4" descr="Amazon.com: Retro-Bit Retro Prism Component Cable for Gamecube : Video Games">
            <a:extLst>
              <a:ext uri="{FF2B5EF4-FFF2-40B4-BE49-F238E27FC236}">
                <a16:creationId xmlns:a16="http://schemas.microsoft.com/office/drawing/2014/main" id="{F7700F3B-F5CA-466A-9878-C07818EE17CD}"/>
              </a:ext>
            </a:extLst>
          </p:cNvPr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741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31">
            <a:extLst>
              <a:ext uri="{FF2B5EF4-FFF2-40B4-BE49-F238E27FC236}">
                <a16:creationId xmlns:a16="http://schemas.microsoft.com/office/drawing/2014/main" id="{51D20EFC-86B8-44BF-8B37-0DD4233A9B46}"/>
              </a:ext>
            </a:extLst>
          </p:cNvPr>
          <p:cNvSpPr txBox="1"/>
          <p:nvPr/>
        </p:nvSpPr>
        <p:spPr>
          <a:xfrm>
            <a:off x="6492371" y="2767246"/>
            <a:ext cx="682190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Prism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EDC4D902-49A3-4708-8798-80BB4E5AD556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82247" y="1871495"/>
            <a:ext cx="1080000" cy="75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bject 31">
            <a:extLst>
              <a:ext uri="{FF2B5EF4-FFF2-40B4-BE49-F238E27FC236}">
                <a16:creationId xmlns:a16="http://schemas.microsoft.com/office/drawing/2014/main" id="{10F804F6-8F81-4C34-8144-3772E771AD71}"/>
              </a:ext>
            </a:extLst>
          </p:cNvPr>
          <p:cNvSpPr txBox="1"/>
          <p:nvPr/>
        </p:nvSpPr>
        <p:spPr>
          <a:xfrm>
            <a:off x="7895446" y="2767246"/>
            <a:ext cx="88564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LED lamps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886B8-514A-4803-ABF1-05B7D85F0B75}"/>
              </a:ext>
            </a:extLst>
          </p:cNvPr>
          <p:cNvPicPr>
            <a:picLocks/>
          </p:cNvPicPr>
          <p:nvPr/>
        </p:nvPicPr>
        <p:blipFill rotWithShape="1">
          <a:blip r:embed="rId16"/>
          <a:srcRect t="22758" r="18890" b="17161"/>
          <a:stretch/>
        </p:blipFill>
        <p:spPr>
          <a:xfrm>
            <a:off x="9276753" y="1871495"/>
            <a:ext cx="1080000" cy="751911"/>
          </a:xfrm>
          <a:prstGeom prst="rect">
            <a:avLst/>
          </a:prstGeom>
        </p:spPr>
      </p:pic>
      <p:sp>
        <p:nvSpPr>
          <p:cNvPr id="75" name="object 31">
            <a:extLst>
              <a:ext uri="{FF2B5EF4-FFF2-40B4-BE49-F238E27FC236}">
                <a16:creationId xmlns:a16="http://schemas.microsoft.com/office/drawing/2014/main" id="{0869FF80-D404-43FC-9F04-5FB53693E066}"/>
              </a:ext>
            </a:extLst>
          </p:cNvPr>
          <p:cNvSpPr txBox="1"/>
          <p:nvPr/>
        </p:nvSpPr>
        <p:spPr>
          <a:xfrm>
            <a:off x="9380146" y="2767246"/>
            <a:ext cx="885648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Reflector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B78CCAFC-0768-4908-AB7F-690E32F34818}"/>
              </a:ext>
            </a:extLst>
          </p:cNvPr>
          <p:cNvPicPr>
            <a:picLocks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9453" r="10980" b="9453"/>
          <a:stretch/>
        </p:blipFill>
        <p:spPr>
          <a:xfrm>
            <a:off x="10771258" y="1871495"/>
            <a:ext cx="1080000" cy="751911"/>
          </a:xfrm>
          <a:prstGeom prst="rect">
            <a:avLst/>
          </a:prstGeom>
        </p:spPr>
      </p:pic>
      <p:sp>
        <p:nvSpPr>
          <p:cNvPr id="83" name="object 31">
            <a:extLst>
              <a:ext uri="{FF2B5EF4-FFF2-40B4-BE49-F238E27FC236}">
                <a16:creationId xmlns:a16="http://schemas.microsoft.com/office/drawing/2014/main" id="{FEBD6F84-EA07-4793-9DC4-BDA994981A60}"/>
              </a:ext>
            </a:extLst>
          </p:cNvPr>
          <p:cNvSpPr txBox="1"/>
          <p:nvPr/>
        </p:nvSpPr>
        <p:spPr>
          <a:xfrm>
            <a:off x="10806129" y="2767246"/>
            <a:ext cx="114141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TV lens holder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7055047" y="2118264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BC488AC5-F273-4444-B34E-D7CD1478982B}"/>
              </a:ext>
            </a:extLst>
          </p:cNvPr>
          <p:cNvSpPr txBox="1"/>
          <p:nvPr/>
        </p:nvSpPr>
        <p:spPr>
          <a:xfrm>
            <a:off x="6926488" y="738010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id="{6020FE47-1F9F-4484-A211-58870493B2B5}"/>
              </a:ext>
            </a:extLst>
          </p:cNvPr>
          <p:cNvSpPr/>
          <p:nvPr/>
        </p:nvSpPr>
        <p:spPr>
          <a:xfrm>
            <a:off x="9548284" y="1280122"/>
            <a:ext cx="648000" cy="648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Овал 184">
            <a:extLst>
              <a:ext uri="{FF2B5EF4-FFF2-40B4-BE49-F238E27FC236}">
                <a16:creationId xmlns:a16="http://schemas.microsoft.com/office/drawing/2014/main" id="{510D24AC-E703-4D44-AAA5-B09B0566B8F6}"/>
              </a:ext>
            </a:extLst>
          </p:cNvPr>
          <p:cNvSpPr/>
          <p:nvPr/>
        </p:nvSpPr>
        <p:spPr>
          <a:xfrm>
            <a:off x="7025452" y="1280122"/>
            <a:ext cx="648000" cy="648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6" name="object 31">
            <a:extLst>
              <a:ext uri="{FF2B5EF4-FFF2-40B4-BE49-F238E27FC236}">
                <a16:creationId xmlns:a16="http://schemas.microsoft.com/office/drawing/2014/main" id="{92424119-0EA8-47E1-A039-CDDC73F8A816}"/>
              </a:ext>
            </a:extLst>
          </p:cNvPr>
          <p:cNvSpPr txBox="1"/>
          <p:nvPr/>
        </p:nvSpPr>
        <p:spPr>
          <a:xfrm>
            <a:off x="7833144" y="1168456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87" name="object 31">
            <a:extLst>
              <a:ext uri="{FF2B5EF4-FFF2-40B4-BE49-F238E27FC236}">
                <a16:creationId xmlns:a16="http://schemas.microsoft.com/office/drawing/2014/main" id="{84B30D63-A338-4016-83D5-E4ABF9C1AFF4}"/>
              </a:ext>
            </a:extLst>
          </p:cNvPr>
          <p:cNvSpPr txBox="1"/>
          <p:nvPr/>
        </p:nvSpPr>
        <p:spPr>
          <a:xfrm>
            <a:off x="10394737" y="1158931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204306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47654" y="4139920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electrical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object 13">
            <a:extLst>
              <a:ext uri="{FF2B5EF4-FFF2-40B4-BE49-F238E27FC236}">
                <a16:creationId xmlns:a16="http://schemas.microsoft.com/office/drawing/2014/main" id="{8755F83C-525C-4A48-AA66-9DA55F41231C}"/>
              </a:ext>
            </a:extLst>
          </p:cNvPr>
          <p:cNvSpPr txBox="1"/>
          <p:nvPr/>
        </p:nvSpPr>
        <p:spPr>
          <a:xfrm>
            <a:off x="245773" y="4749372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Television components 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Rapidly growing population and purchasing power of the population</a:t>
            </a:r>
          </a:p>
          <a:p>
            <a:pPr marL="290513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0513" lvl="1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Building on existing infrastructure and distribution networks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endParaRPr lang="ru-RU" sz="7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id="{F74AC3E7-857B-42C1-8213-4BCDC7277609}"/>
              </a:ext>
            </a:extLst>
          </p:cNvPr>
          <p:cNvGrpSpPr/>
          <p:nvPr/>
        </p:nvGrpSpPr>
        <p:grpSpPr>
          <a:xfrm>
            <a:off x="8335294" y="2257816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91" name="Freeform: Shape 6">
              <a:extLst>
                <a:ext uri="{FF2B5EF4-FFF2-40B4-BE49-F238E27FC236}">
                  <a16:creationId xmlns:a16="http://schemas.microsoft.com/office/drawing/2014/main" id="{6238A1FE-9361-4C33-8D33-6FDFC26C685C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2" name="Freeform: Shape 7">
              <a:extLst>
                <a:ext uri="{FF2B5EF4-FFF2-40B4-BE49-F238E27FC236}">
                  <a16:creationId xmlns:a16="http://schemas.microsoft.com/office/drawing/2014/main" id="{CC5CB235-BD85-44C8-AC37-8A51427446C8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1BE1DC8D-0410-4000-8D66-762E432040D3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4" name="Freeform: Shape 9">
              <a:extLst>
                <a:ext uri="{FF2B5EF4-FFF2-40B4-BE49-F238E27FC236}">
                  <a16:creationId xmlns:a16="http://schemas.microsoft.com/office/drawing/2014/main" id="{92E5BBCC-8BCD-4930-B012-5C2818BEF7B3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5" name="Freeform: Shape 10">
              <a:extLst>
                <a:ext uri="{FF2B5EF4-FFF2-40B4-BE49-F238E27FC236}">
                  <a16:creationId xmlns:a16="http://schemas.microsoft.com/office/drawing/2014/main" id="{EC4E403E-8BEC-4FB0-B3FA-45CFF83B9C0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6" name="Freeform: Shape 11">
              <a:extLst>
                <a:ext uri="{FF2B5EF4-FFF2-40B4-BE49-F238E27FC236}">
                  <a16:creationId xmlns:a16="http://schemas.microsoft.com/office/drawing/2014/main" id="{1EA83E61-51B8-4A84-AFAE-4EE05AF1E348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97" name="Freeform: Shape 12">
              <a:extLst>
                <a:ext uri="{FF2B5EF4-FFF2-40B4-BE49-F238E27FC236}">
                  <a16:creationId xmlns:a16="http://schemas.microsoft.com/office/drawing/2014/main" id="{2AEBABE0-3F52-42F4-A087-591E7BBC4296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98" name="Freeform: Shape 13">
              <a:extLst>
                <a:ext uri="{FF2B5EF4-FFF2-40B4-BE49-F238E27FC236}">
                  <a16:creationId xmlns:a16="http://schemas.microsoft.com/office/drawing/2014/main" id="{1ACDD785-B600-4FCC-B287-D089DE1D63D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0" name="Freeform: Shape 14">
              <a:extLst>
                <a:ext uri="{FF2B5EF4-FFF2-40B4-BE49-F238E27FC236}">
                  <a16:creationId xmlns:a16="http://schemas.microsoft.com/office/drawing/2014/main" id="{09646019-7056-4AED-916A-F6E8922387E9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1" name="Freeform: Shape 15">
              <a:extLst>
                <a:ext uri="{FF2B5EF4-FFF2-40B4-BE49-F238E27FC236}">
                  <a16:creationId xmlns:a16="http://schemas.microsoft.com/office/drawing/2014/main" id="{74B99CBB-6803-4F9B-AAD7-D345320A548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2" name="Freeform: Shape 16">
              <a:extLst>
                <a:ext uri="{FF2B5EF4-FFF2-40B4-BE49-F238E27FC236}">
                  <a16:creationId xmlns:a16="http://schemas.microsoft.com/office/drawing/2014/main" id="{24567453-D35E-4A1E-965B-8BB67B033169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3" name="Freeform: Shape 17">
              <a:extLst>
                <a:ext uri="{FF2B5EF4-FFF2-40B4-BE49-F238E27FC236}">
                  <a16:creationId xmlns:a16="http://schemas.microsoft.com/office/drawing/2014/main" id="{12F18EE8-2CFF-4BF0-820C-D108BDBB33E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4" name="Freeform: Shape 18">
              <a:extLst>
                <a:ext uri="{FF2B5EF4-FFF2-40B4-BE49-F238E27FC236}">
                  <a16:creationId xmlns:a16="http://schemas.microsoft.com/office/drawing/2014/main" id="{3D075C9C-5B93-4BAA-B44C-C3D42AE38275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05" name="Freeform: Shape 19">
              <a:extLst>
                <a:ext uri="{FF2B5EF4-FFF2-40B4-BE49-F238E27FC236}">
                  <a16:creationId xmlns:a16="http://schemas.microsoft.com/office/drawing/2014/main" id="{36138CB0-5FFA-47A5-ACAC-6D51C2179B81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6" name="Freeform: Shape 20">
              <a:extLst>
                <a:ext uri="{FF2B5EF4-FFF2-40B4-BE49-F238E27FC236}">
                  <a16:creationId xmlns:a16="http://schemas.microsoft.com/office/drawing/2014/main" id="{AEB80655-DB64-40CB-8D13-1EE255C6DD3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7" name="Freeform: Shape 21">
              <a:extLst>
                <a:ext uri="{FF2B5EF4-FFF2-40B4-BE49-F238E27FC236}">
                  <a16:creationId xmlns:a16="http://schemas.microsoft.com/office/drawing/2014/main" id="{D6B6EAB2-DD7D-4D1E-A7BC-07495B5E6DC3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08" name="Freeform: Shape 22">
              <a:extLst>
                <a:ext uri="{FF2B5EF4-FFF2-40B4-BE49-F238E27FC236}">
                  <a16:creationId xmlns:a16="http://schemas.microsoft.com/office/drawing/2014/main" id="{BF8510BE-24AE-490F-AD8F-26D44B31B642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09" name="Table 24">
            <a:extLst>
              <a:ext uri="{FF2B5EF4-FFF2-40B4-BE49-F238E27FC236}">
                <a16:creationId xmlns:a16="http://schemas.microsoft.com/office/drawing/2014/main" id="{EB1D9077-C936-4877-BABF-27685FFB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21670"/>
              </p:ext>
            </p:extLst>
          </p:nvPr>
        </p:nvGraphicFramePr>
        <p:xfrm>
          <a:off x="7342228" y="334986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Samarkand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16 800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4,1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11" name="Rectangle 21">
            <a:extLst>
              <a:ext uri="{FF2B5EF4-FFF2-40B4-BE49-F238E27FC236}">
                <a16:creationId xmlns:a16="http://schemas.microsoft.com/office/drawing/2014/main" id="{B54882CB-2362-463E-A52A-7373F96478E0}"/>
              </a:ext>
            </a:extLst>
          </p:cNvPr>
          <p:cNvSpPr/>
          <p:nvPr/>
        </p:nvSpPr>
        <p:spPr>
          <a:xfrm>
            <a:off x="10867803" y="3741520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Samarkand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</a:p>
        </p:txBody>
      </p:sp>
      <p:cxnSp>
        <p:nvCxnSpPr>
          <p:cNvPr id="112" name="Connector: Elbow 26">
            <a:extLst>
              <a:ext uri="{FF2B5EF4-FFF2-40B4-BE49-F238E27FC236}">
                <a16:creationId xmlns:a16="http://schemas.microsoft.com/office/drawing/2014/main" id="{2F4712D3-A80A-472E-B492-66BF1874A16E}"/>
              </a:ext>
            </a:extLst>
          </p:cNvPr>
          <p:cNvCxnSpPr>
            <a:cxnSpLocks/>
            <a:stCxn id="111" idx="0"/>
            <a:endCxn id="95" idx="105"/>
          </p:cNvCxnSpPr>
          <p:nvPr/>
        </p:nvCxnSpPr>
        <p:spPr>
          <a:xfrm rot="16200000" flipV="1">
            <a:off x="10832821" y="3142930"/>
            <a:ext cx="170614" cy="1026565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C01A610D-E81C-4E85-AF80-435B2CDD7170}"/>
              </a:ext>
            </a:extLst>
          </p:cNvPr>
          <p:cNvSpPr txBox="1"/>
          <p:nvPr/>
        </p:nvSpPr>
        <p:spPr>
          <a:xfrm>
            <a:off x="6934951" y="206393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7" name="object 8">
            <a:extLst>
              <a:ext uri="{FF2B5EF4-FFF2-40B4-BE49-F238E27FC236}">
                <a16:creationId xmlns:a16="http://schemas.microsoft.com/office/drawing/2014/main" id="{ADF52528-F5D2-4F35-B0A5-E85C258933A5}"/>
              </a:ext>
            </a:extLst>
          </p:cNvPr>
          <p:cNvSpPr txBox="1"/>
          <p:nvPr/>
        </p:nvSpPr>
        <p:spPr>
          <a:xfrm>
            <a:off x="266458" y="219065"/>
            <a:ext cx="943463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television product components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</a:t>
            </a:r>
            <a:r>
              <a:rPr lang="en-US" spc="-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2">
            <a:extLst>
              <a:ext uri="{FF2B5EF4-FFF2-40B4-BE49-F238E27FC236}">
                <a16:creationId xmlns:a16="http://schemas.microsoft.com/office/drawing/2014/main" id="{613FAD35-6E8B-4D80-BD58-64EB65FF2E3F}"/>
              </a:ext>
            </a:extLst>
          </p:cNvPr>
          <p:cNvSpPr/>
          <p:nvPr/>
        </p:nvSpPr>
        <p:spPr>
          <a:xfrm>
            <a:off x="7075466" y="4192786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3">
            <a:extLst>
              <a:ext uri="{FF2B5EF4-FFF2-40B4-BE49-F238E27FC236}">
                <a16:creationId xmlns:a16="http://schemas.microsoft.com/office/drawing/2014/main" id="{4B7C88AA-5380-4FAB-BD28-349F479038A6}"/>
              </a:ext>
            </a:extLst>
          </p:cNvPr>
          <p:cNvSpPr txBox="1"/>
          <p:nvPr/>
        </p:nvSpPr>
        <p:spPr>
          <a:xfrm>
            <a:off x="1392806" y="1318461"/>
            <a:ext cx="40326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Components of television producing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Стрелка: влево-вправо 4">
            <a:extLst>
              <a:ext uri="{FF2B5EF4-FFF2-40B4-BE49-F238E27FC236}">
                <a16:creationId xmlns:a16="http://schemas.microsoft.com/office/drawing/2014/main" id="{A3689861-3681-4090-ABBA-708577B06428}"/>
              </a:ext>
            </a:extLst>
          </p:cNvPr>
          <p:cNvSpPr/>
          <p:nvPr/>
        </p:nvSpPr>
        <p:spPr>
          <a:xfrm>
            <a:off x="2677246" y="2708002"/>
            <a:ext cx="1437966" cy="873442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136" name="object 13">
            <a:extLst>
              <a:ext uri="{FF2B5EF4-FFF2-40B4-BE49-F238E27FC236}">
                <a16:creationId xmlns:a16="http://schemas.microsoft.com/office/drawing/2014/main" id="{13A82B05-67E3-4E2E-8D78-00B1FCF75C56}"/>
              </a:ext>
            </a:extLst>
          </p:cNvPr>
          <p:cNvSpPr txBox="1"/>
          <p:nvPr/>
        </p:nvSpPr>
        <p:spPr>
          <a:xfrm>
            <a:off x="412889" y="1720796"/>
            <a:ext cx="2227368" cy="2628925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13 localized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Front lamp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Internal frame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Rear panel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Main PCB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Plastic TV button housing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TV lens holder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Rear cover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foot mount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Left plastic support foot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Right plastic support foot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 instructions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Foam plastic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Packing carton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40" name="object 13">
            <a:extLst>
              <a:ext uri="{FF2B5EF4-FFF2-40B4-BE49-F238E27FC236}">
                <a16:creationId xmlns:a16="http://schemas.microsoft.com/office/drawing/2014/main" id="{BF2210B9-03E2-4CC7-93FC-D7D2E46D4478}"/>
              </a:ext>
            </a:extLst>
          </p:cNvPr>
          <p:cNvSpPr txBox="1"/>
          <p:nvPr/>
        </p:nvSpPr>
        <p:spPr>
          <a:xfrm>
            <a:off x="4142034" y="1729921"/>
            <a:ext cx="2445994" cy="284436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15 </a:t>
            </a:r>
            <a:r>
              <a:rPr lang="en-US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import</a:t>
            </a: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ed parts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LCD screen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Prism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Diffuser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Reflector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LED lamps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Decorative attachment for inputs on the main PCB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Decorative attachment for outputs on the main PCB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 types of Wire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Speaker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TV button 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Metal </a:t>
            </a:r>
            <a:r>
              <a:rPr lang="en-US" sz="11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Vesa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mount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Screws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etc.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B5CA569-4056-4160-8B54-1C15D01E63C7}"/>
              </a:ext>
            </a:extLst>
          </p:cNvPr>
          <p:cNvSpPr txBox="1"/>
          <p:nvPr/>
        </p:nvSpPr>
        <p:spPr>
          <a:xfrm>
            <a:off x="2603566" y="2761701"/>
            <a:ext cx="1552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  <a:t>27 </a:t>
            </a:r>
            <a:b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en-US" sz="1600" dirty="0">
                <a:solidFill>
                  <a:srgbClr val="00425F"/>
                </a:solidFill>
                <a:latin typeface="Montserrat" panose="00000500000000000000" pitchFamily="2" charset="-52"/>
              </a:rPr>
              <a:t>components</a:t>
            </a:r>
            <a:endParaRPr lang="ru-RU" sz="1600" dirty="0">
              <a:solidFill>
                <a:srgbClr val="00425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91164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577</Words>
  <Application>Microsoft Office PowerPoint</Application>
  <PresentationFormat>Широкоэкранный</PresentationFormat>
  <Paragraphs>152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BEKHZOD UTAYEV</cp:lastModifiedBy>
  <cp:revision>133</cp:revision>
  <dcterms:created xsi:type="dcterms:W3CDTF">2024-07-25T07:55:13Z</dcterms:created>
  <dcterms:modified xsi:type="dcterms:W3CDTF">2025-04-26T14:27:25Z</dcterms:modified>
</cp:coreProperties>
</file>